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Montserrat" panose="020B0604020202020204" charset="0"/>
      <p:regular r:id="rId11"/>
      <p:bold r:id="rId12"/>
      <p:italic r:id="rId13"/>
      <p:boldItalic r:id="rId14"/>
    </p:embeddedFont>
    <p:embeddedFont>
      <p:font typeface="Lato" panose="020B060402020202020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75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91fa79fc78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91fa79fc78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91fa79fc78_0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91fa79fc78_0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91fa79fc78_0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91fa79fc78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91fa79fc78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91fa79fc78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91fa79fc78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91fa79fc78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91fa79fc78_0_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91fa79fc78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91fa79fc78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91fa79fc78_0_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2979425" y="1627975"/>
            <a:ext cx="5758200" cy="15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700"/>
              <a:t>Bob Jones High School Class Piano</a:t>
            </a:r>
            <a:endParaRPr sz="3700"/>
          </a:p>
        </p:txBody>
      </p:sp>
      <p:sp>
        <p:nvSpPr>
          <p:cNvPr id="135" name="Google Shape;135;p13"/>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Introduction to Class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Meet Mr. Fields, </a:t>
            </a:r>
            <a:r>
              <a:rPr lang="en" dirty="0" smtClean="0"/>
              <a:t>Chorus</a:t>
            </a:r>
            <a:br>
              <a:rPr lang="en" dirty="0" smtClean="0"/>
            </a:br>
            <a:r>
              <a:rPr lang="en" dirty="0" smtClean="0"/>
              <a:t>and Class Piano</a:t>
            </a:r>
            <a:r>
              <a:rPr lang="en" dirty="0" smtClean="0"/>
              <a:t> </a:t>
            </a:r>
            <a:r>
              <a:rPr lang="en" dirty="0"/>
              <a:t>Teacher</a:t>
            </a:r>
            <a:endParaRPr dirty="0"/>
          </a:p>
        </p:txBody>
      </p:sp>
      <p:sp>
        <p:nvSpPr>
          <p:cNvPr id="141" name="Google Shape;141;p1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Mr. Fields has taught Chorus and Class piano classes at BJHS since 1999. He has taught music at multiple levels, from elementary aged students, through the collegiate level, as well as church choirs and community choruses.</a:t>
            </a:r>
            <a:endParaRPr dirty="0"/>
          </a:p>
          <a:p>
            <a:pPr marL="0" lvl="0" indent="0" algn="l" rtl="0">
              <a:spcBef>
                <a:spcPts val="1600"/>
              </a:spcBef>
              <a:spcAft>
                <a:spcPts val="0"/>
              </a:spcAft>
              <a:buNone/>
            </a:pPr>
            <a:r>
              <a:rPr lang="en" dirty="0"/>
              <a:t>Under his direction, the choruses have won competitions in Atlanta, Branson, Nashville, Orlando, Washington, DC, and Williamsburg.</a:t>
            </a:r>
            <a:endParaRPr dirty="0"/>
          </a:p>
          <a:p>
            <a:pPr marL="0" lvl="0" indent="0" algn="l" rtl="0">
              <a:spcBef>
                <a:spcPts val="1600"/>
              </a:spcBef>
              <a:spcAft>
                <a:spcPts val="0"/>
              </a:spcAft>
              <a:buNone/>
            </a:pPr>
            <a:r>
              <a:rPr lang="en" dirty="0"/>
              <a:t>Mr. Fields earned  Bachelor of Music  and Master of Education degrees from The University of Alabama</a:t>
            </a:r>
            <a:endParaRPr dirty="0"/>
          </a:p>
          <a:p>
            <a:pPr marL="0" lvl="0" indent="0" algn="l" rtl="0">
              <a:spcBef>
                <a:spcPts val="1600"/>
              </a:spcBef>
              <a:spcAft>
                <a:spcPts val="1600"/>
              </a:spcAft>
              <a:buNone/>
            </a:pPr>
            <a:r>
              <a:rPr lang="en" dirty="0"/>
              <a:t>Mr. Fields is on the board of the Alabama chapter of American Choral Directors’ Association and is the President of Alabama Vocal Association</a:t>
            </a:r>
            <a:endParaRPr dirty="0"/>
          </a:p>
        </p:txBody>
      </p:sp>
      <p:pic>
        <p:nvPicPr>
          <p:cNvPr id="142" name="Google Shape;142;p14"/>
          <p:cNvPicPr preferRelativeResize="0"/>
          <p:nvPr/>
        </p:nvPicPr>
        <p:blipFill>
          <a:blip r:embed="rId3">
            <a:alphaModFix/>
          </a:blip>
          <a:stretch>
            <a:fillRect/>
          </a:stretch>
        </p:blipFill>
        <p:spPr>
          <a:xfrm>
            <a:off x="7387525" y="280688"/>
            <a:ext cx="948876" cy="1140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Course Description</a:t>
            </a:r>
            <a:endParaRPr/>
          </a:p>
        </p:txBody>
      </p:sp>
      <p:sp>
        <p:nvSpPr>
          <p:cNvPr id="148" name="Google Shape;148;p15"/>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2200">
                <a:solidFill>
                  <a:srgbClr val="FFFFFF"/>
                </a:solidFill>
                <a:latin typeface="Arial"/>
                <a:ea typeface="Arial"/>
                <a:cs typeface="Arial"/>
                <a:sym typeface="Arial"/>
              </a:rPr>
              <a:t>Piano classes are open to all students at Bob Jones High School regardless of prior musical experience. Students with previous piano study will be assessed during the first week to determine the level at which they will begin work in the class.</a:t>
            </a:r>
            <a:endParaRPr sz="2200">
              <a:solidFill>
                <a:srgbClr val="FFFFFF"/>
              </a:solidFill>
              <a:latin typeface="Arial"/>
              <a:ea typeface="Arial"/>
              <a:cs typeface="Arial"/>
              <a:sym typeface="Arial"/>
            </a:endParaRPr>
          </a:p>
          <a:p>
            <a:pPr marL="0" lvl="0" indent="0" algn="l" rtl="0">
              <a:spcBef>
                <a:spcPts val="12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Course Goals</a:t>
            </a:r>
            <a:endParaRPr/>
          </a:p>
        </p:txBody>
      </p:sp>
      <p:sp>
        <p:nvSpPr>
          <p:cNvPr id="154" name="Google Shape;154;p16"/>
          <p:cNvSpPr txBox="1">
            <a:spLocks noGrp="1"/>
          </p:cNvSpPr>
          <p:nvPr>
            <p:ph type="body" idx="1"/>
          </p:nvPr>
        </p:nvSpPr>
        <p:spPr>
          <a:xfrm>
            <a:off x="1161175" y="1418825"/>
            <a:ext cx="7038900" cy="29112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2000">
                <a:solidFill>
                  <a:srgbClr val="FFFFFF"/>
                </a:solidFill>
                <a:latin typeface="Arial"/>
                <a:ea typeface="Arial"/>
                <a:cs typeface="Arial"/>
                <a:sym typeface="Arial"/>
              </a:rPr>
              <a:t>Perform a varied repertoire of experience-appropriate music. Read and notate music. Improvise melodies, variations, and accompaniments. Compose and arrange music within specified guidelines. Listen to, analyze, and describe music. Evaluate written music and musical performances. Relate music to history and culture. Compare relationships between music, the other arts, and disciplines outside the arts.</a:t>
            </a:r>
            <a:endParaRPr sz="2000">
              <a:solidFill>
                <a:srgbClr val="FFFFFF"/>
              </a:solidFill>
              <a:latin typeface="Arial"/>
              <a:ea typeface="Arial"/>
              <a:cs typeface="Arial"/>
              <a:sym typeface="Arial"/>
            </a:endParaRPr>
          </a:p>
          <a:p>
            <a:pPr marL="0" lvl="0" indent="0" algn="l" rtl="0">
              <a:spcBef>
                <a:spcPts val="120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7"/>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Course Expectations</a:t>
            </a:r>
            <a:endParaRPr/>
          </a:p>
        </p:txBody>
      </p:sp>
      <p:sp>
        <p:nvSpPr>
          <p:cNvPr id="160" name="Google Shape;160;p17"/>
          <p:cNvSpPr txBox="1">
            <a:spLocks noGrp="1"/>
          </p:cNvSpPr>
          <p:nvPr>
            <p:ph type="body" idx="1"/>
          </p:nvPr>
        </p:nvSpPr>
        <p:spPr>
          <a:xfrm>
            <a:off x="1297500" y="1127850"/>
            <a:ext cx="7038900" cy="33510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900">
                <a:solidFill>
                  <a:srgbClr val="FFFFFF"/>
                </a:solidFill>
                <a:latin typeface="Arial"/>
                <a:ea typeface="Arial"/>
                <a:cs typeface="Arial"/>
                <a:sym typeface="Arial"/>
              </a:rPr>
              <a:t>All policies set forth in the Student Handbook and Code of Conduct will be followed in this course.</a:t>
            </a:r>
            <a:endParaRPr sz="1900">
              <a:solidFill>
                <a:srgbClr val="FFFFFF"/>
              </a:solidFill>
              <a:latin typeface="Arial"/>
              <a:ea typeface="Arial"/>
              <a:cs typeface="Arial"/>
              <a:sym typeface="Arial"/>
            </a:endParaRPr>
          </a:p>
          <a:p>
            <a:pPr marL="0" lvl="0" indent="0" algn="l" rtl="0">
              <a:spcBef>
                <a:spcPts val="1200"/>
              </a:spcBef>
              <a:spcAft>
                <a:spcPts val="0"/>
              </a:spcAft>
              <a:buNone/>
            </a:pPr>
            <a:r>
              <a:rPr lang="en" sz="1900">
                <a:solidFill>
                  <a:srgbClr val="FFFFFF"/>
                </a:solidFill>
                <a:latin typeface="Arial"/>
                <a:ea typeface="Arial"/>
                <a:cs typeface="Arial"/>
                <a:sym typeface="Arial"/>
              </a:rPr>
              <a:t>Arrive on time, with all materials, ready to participate fully in class.</a:t>
            </a:r>
            <a:endParaRPr sz="1900">
              <a:solidFill>
                <a:srgbClr val="FFFFFF"/>
              </a:solidFill>
              <a:latin typeface="Arial"/>
              <a:ea typeface="Arial"/>
              <a:cs typeface="Arial"/>
              <a:sym typeface="Arial"/>
            </a:endParaRPr>
          </a:p>
          <a:p>
            <a:pPr marL="0" lvl="0" indent="0" algn="l" rtl="0">
              <a:spcBef>
                <a:spcPts val="1200"/>
              </a:spcBef>
              <a:spcAft>
                <a:spcPts val="0"/>
              </a:spcAft>
              <a:buNone/>
            </a:pPr>
            <a:r>
              <a:rPr lang="en" sz="1900">
                <a:solidFill>
                  <a:srgbClr val="FFFFFF"/>
                </a:solidFill>
                <a:latin typeface="Arial"/>
                <a:ea typeface="Arial"/>
                <a:cs typeface="Arial"/>
                <a:sym typeface="Arial"/>
              </a:rPr>
              <a:t>Keep up with all assigned music and materials.</a:t>
            </a:r>
            <a:endParaRPr sz="1900">
              <a:solidFill>
                <a:srgbClr val="FFFFFF"/>
              </a:solidFill>
              <a:latin typeface="Arial"/>
              <a:ea typeface="Arial"/>
              <a:cs typeface="Arial"/>
              <a:sym typeface="Arial"/>
            </a:endParaRPr>
          </a:p>
          <a:p>
            <a:pPr marL="0" lvl="0" indent="0" algn="l" rtl="0">
              <a:spcBef>
                <a:spcPts val="1200"/>
              </a:spcBef>
              <a:spcAft>
                <a:spcPts val="0"/>
              </a:spcAft>
              <a:buNone/>
            </a:pPr>
            <a:r>
              <a:rPr lang="en" sz="1900">
                <a:solidFill>
                  <a:srgbClr val="FFFFFF"/>
                </a:solidFill>
                <a:latin typeface="Arial"/>
                <a:ea typeface="Arial"/>
                <a:cs typeface="Arial"/>
                <a:sym typeface="Arial"/>
              </a:rPr>
              <a:t>Maintain a digital portfolio of performance examples and personal compositions.</a:t>
            </a:r>
            <a:endParaRPr sz="1900">
              <a:solidFill>
                <a:srgbClr val="FFFFFF"/>
              </a:solidFill>
              <a:latin typeface="Arial"/>
              <a:ea typeface="Arial"/>
              <a:cs typeface="Arial"/>
              <a:sym typeface="Arial"/>
            </a:endParaRPr>
          </a:p>
          <a:p>
            <a:pPr marL="0" lvl="0" indent="0" algn="l" rtl="0">
              <a:spcBef>
                <a:spcPts val="1200"/>
              </a:spcBef>
              <a:spcAft>
                <a:spcPts val="1600"/>
              </a:spcAft>
              <a:buNone/>
            </a:pPr>
            <a:endParaRPr>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8"/>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Expectations (continued)</a:t>
            </a:r>
            <a:endParaRPr/>
          </a:p>
        </p:txBody>
      </p:sp>
      <p:sp>
        <p:nvSpPr>
          <p:cNvPr id="166" name="Google Shape;166;p18"/>
          <p:cNvSpPr txBox="1">
            <a:spLocks noGrp="1"/>
          </p:cNvSpPr>
          <p:nvPr>
            <p:ph type="body" idx="1"/>
          </p:nvPr>
        </p:nvSpPr>
        <p:spPr>
          <a:xfrm>
            <a:off x="1297500" y="1065875"/>
            <a:ext cx="7038900" cy="3412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900">
                <a:solidFill>
                  <a:srgbClr val="FFFFFF"/>
                </a:solidFill>
                <a:latin typeface="Arial"/>
                <a:ea typeface="Arial"/>
                <a:cs typeface="Arial"/>
                <a:sym typeface="Arial"/>
              </a:rPr>
              <a:t>Participate in all class activities – whether performing, listening, or composing.</a:t>
            </a:r>
            <a:endParaRPr sz="1900">
              <a:solidFill>
                <a:srgbClr val="FFFFFF"/>
              </a:solidFill>
              <a:latin typeface="Arial"/>
              <a:ea typeface="Arial"/>
              <a:cs typeface="Arial"/>
              <a:sym typeface="Arial"/>
            </a:endParaRPr>
          </a:p>
          <a:p>
            <a:pPr marL="0" lvl="0" indent="0" algn="l" rtl="0">
              <a:spcBef>
                <a:spcPts val="1200"/>
              </a:spcBef>
              <a:spcAft>
                <a:spcPts val="0"/>
              </a:spcAft>
              <a:buNone/>
            </a:pPr>
            <a:r>
              <a:rPr lang="en" sz="1900">
                <a:solidFill>
                  <a:srgbClr val="FFFFFF"/>
                </a:solidFill>
                <a:latin typeface="Arial"/>
                <a:ea typeface="Arial"/>
                <a:cs typeface="Arial"/>
                <a:sym typeface="Arial"/>
              </a:rPr>
              <a:t>Demonstrate appropriate audience deportment when listening to performances of others.</a:t>
            </a:r>
            <a:endParaRPr sz="1900">
              <a:solidFill>
                <a:srgbClr val="FFFFFF"/>
              </a:solidFill>
              <a:latin typeface="Arial"/>
              <a:ea typeface="Arial"/>
              <a:cs typeface="Arial"/>
              <a:sym typeface="Arial"/>
            </a:endParaRPr>
          </a:p>
          <a:p>
            <a:pPr marL="0" lvl="0" indent="0" algn="l" rtl="0">
              <a:spcBef>
                <a:spcPts val="1200"/>
              </a:spcBef>
              <a:spcAft>
                <a:spcPts val="0"/>
              </a:spcAft>
              <a:buNone/>
            </a:pPr>
            <a:r>
              <a:rPr lang="en" sz="1900">
                <a:solidFill>
                  <a:srgbClr val="FFFFFF"/>
                </a:solidFill>
                <a:latin typeface="Arial"/>
                <a:ea typeface="Arial"/>
                <a:cs typeface="Arial"/>
                <a:sym typeface="Arial"/>
              </a:rPr>
              <a:t>Demonstrate appropriate stage deportment when performing for an audience.</a:t>
            </a:r>
            <a:endParaRPr sz="1900">
              <a:solidFill>
                <a:srgbClr val="FFFFFF"/>
              </a:solidFill>
              <a:latin typeface="Arial"/>
              <a:ea typeface="Arial"/>
              <a:cs typeface="Arial"/>
              <a:sym typeface="Arial"/>
            </a:endParaRPr>
          </a:p>
          <a:p>
            <a:pPr marL="0" lvl="0" indent="0" algn="l" rtl="0">
              <a:spcBef>
                <a:spcPts val="1200"/>
              </a:spcBef>
              <a:spcAft>
                <a:spcPts val="0"/>
              </a:spcAft>
              <a:buNone/>
            </a:pPr>
            <a:r>
              <a:rPr lang="en" sz="1900">
                <a:solidFill>
                  <a:srgbClr val="FFFFFF"/>
                </a:solidFill>
                <a:latin typeface="Arial"/>
                <a:ea typeface="Arial"/>
                <a:cs typeface="Arial"/>
                <a:sym typeface="Arial"/>
              </a:rPr>
              <a:t>Beverages, and other liquids can destroy a piano or keyboard. Please keep these items away from your instrument.</a:t>
            </a:r>
            <a:endParaRPr sz="1900">
              <a:solidFill>
                <a:srgbClr val="FFFFFF"/>
              </a:solidFill>
              <a:latin typeface="Arial"/>
              <a:ea typeface="Arial"/>
              <a:cs typeface="Arial"/>
              <a:sym typeface="Arial"/>
            </a:endParaRPr>
          </a:p>
          <a:p>
            <a:pPr marL="0" lvl="0" indent="0" algn="l" rtl="0">
              <a:spcBef>
                <a:spcPts val="1200"/>
              </a:spcBef>
              <a:spcAft>
                <a:spcPts val="0"/>
              </a:spcAft>
              <a:buNone/>
            </a:pPr>
            <a:endParaRPr>
              <a:solidFill>
                <a:srgbClr val="FFFFFF"/>
              </a:solidFill>
            </a:endParaRPr>
          </a:p>
          <a:p>
            <a:pPr marL="0" lvl="0" indent="0" algn="l" rtl="0">
              <a:spcBef>
                <a:spcPts val="1600"/>
              </a:spcBef>
              <a:spcAft>
                <a:spcPts val="16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9"/>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Expectations (continued)</a:t>
            </a:r>
            <a:endParaRPr/>
          </a:p>
        </p:txBody>
      </p:sp>
      <p:sp>
        <p:nvSpPr>
          <p:cNvPr id="172" name="Google Shape;172;p19"/>
          <p:cNvSpPr txBox="1">
            <a:spLocks noGrp="1"/>
          </p:cNvSpPr>
          <p:nvPr>
            <p:ph type="body" idx="1"/>
          </p:nvPr>
        </p:nvSpPr>
        <p:spPr>
          <a:xfrm>
            <a:off x="1297500" y="917150"/>
            <a:ext cx="7038900" cy="35616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700">
                <a:solidFill>
                  <a:srgbClr val="FFFFFF"/>
                </a:solidFill>
                <a:latin typeface="Arial"/>
                <a:ea typeface="Arial"/>
                <a:cs typeface="Arial"/>
                <a:sym typeface="Arial"/>
              </a:rPr>
              <a:t>Electronic devices may be used </a:t>
            </a:r>
            <a:r>
              <a:rPr lang="en" sz="1700" u="sng">
                <a:solidFill>
                  <a:srgbClr val="FFFFFF"/>
                </a:solidFill>
                <a:latin typeface="Arial"/>
                <a:ea typeface="Arial"/>
                <a:cs typeface="Arial"/>
                <a:sym typeface="Arial"/>
              </a:rPr>
              <a:t>only with permission</a:t>
            </a:r>
            <a:r>
              <a:rPr lang="en" sz="1700">
                <a:solidFill>
                  <a:srgbClr val="FFFFFF"/>
                </a:solidFill>
                <a:latin typeface="Arial"/>
                <a:ea typeface="Arial"/>
                <a:cs typeface="Arial"/>
                <a:sym typeface="Arial"/>
              </a:rPr>
              <a:t> of the teacher.</a:t>
            </a:r>
            <a:endParaRPr sz="1700">
              <a:solidFill>
                <a:srgbClr val="FFFFFF"/>
              </a:solidFill>
              <a:latin typeface="Arial"/>
              <a:ea typeface="Arial"/>
              <a:cs typeface="Arial"/>
              <a:sym typeface="Arial"/>
            </a:endParaRPr>
          </a:p>
          <a:p>
            <a:pPr marL="0" lvl="0" indent="0" algn="l" rtl="0">
              <a:spcBef>
                <a:spcPts val="1200"/>
              </a:spcBef>
              <a:spcAft>
                <a:spcPts val="0"/>
              </a:spcAft>
              <a:buNone/>
            </a:pPr>
            <a:r>
              <a:rPr lang="en" sz="1700">
                <a:solidFill>
                  <a:srgbClr val="FFFFFF"/>
                </a:solidFill>
                <a:latin typeface="Arial"/>
                <a:ea typeface="Arial"/>
                <a:cs typeface="Arial"/>
                <a:sym typeface="Arial"/>
              </a:rPr>
              <a:t>Passes from class should be used for emergency situations only – each pass disrupts the entire musical rehearsal because the rehearsal stops any time the teacher pauses to sign a pass.</a:t>
            </a:r>
            <a:endParaRPr sz="1700">
              <a:solidFill>
                <a:srgbClr val="FFFFFF"/>
              </a:solidFill>
              <a:latin typeface="Arial"/>
              <a:ea typeface="Arial"/>
              <a:cs typeface="Arial"/>
              <a:sym typeface="Arial"/>
            </a:endParaRPr>
          </a:p>
          <a:p>
            <a:pPr marL="0" lvl="0" indent="0" algn="l" rtl="0">
              <a:spcBef>
                <a:spcPts val="1200"/>
              </a:spcBef>
              <a:spcAft>
                <a:spcPts val="0"/>
              </a:spcAft>
              <a:buNone/>
            </a:pPr>
            <a:r>
              <a:rPr lang="en" sz="1700">
                <a:solidFill>
                  <a:srgbClr val="FFFFFF"/>
                </a:solidFill>
                <a:latin typeface="Arial"/>
                <a:ea typeface="Arial"/>
                <a:cs typeface="Arial"/>
                <a:sym typeface="Arial"/>
              </a:rPr>
              <a:t>Off-task or disruptive behaviors are unacceptable, and will result in disciplinary action.</a:t>
            </a:r>
            <a:endParaRPr sz="1700">
              <a:solidFill>
                <a:srgbClr val="FFFFFF"/>
              </a:solidFill>
              <a:latin typeface="Arial"/>
              <a:ea typeface="Arial"/>
              <a:cs typeface="Arial"/>
              <a:sym typeface="Arial"/>
            </a:endParaRPr>
          </a:p>
          <a:p>
            <a:pPr marL="0" lvl="0" indent="0" algn="l" rtl="0">
              <a:spcBef>
                <a:spcPts val="1200"/>
              </a:spcBef>
              <a:spcAft>
                <a:spcPts val="0"/>
              </a:spcAft>
              <a:buNone/>
            </a:pPr>
            <a:r>
              <a:rPr lang="en" sz="1700">
                <a:solidFill>
                  <a:srgbClr val="FFFFFF"/>
                </a:solidFill>
                <a:latin typeface="Arial"/>
                <a:ea typeface="Arial"/>
                <a:cs typeface="Arial"/>
                <a:sym typeface="Arial"/>
              </a:rPr>
              <a:t>Fingernails should be kept trimmed. Proper hand position is a criterion for grading; long fingernails that prevent proper hand position will result in lowered grades.</a:t>
            </a:r>
            <a:endParaRPr sz="1700">
              <a:solidFill>
                <a:srgbClr val="FFFFFF"/>
              </a:solidFill>
              <a:latin typeface="Arial"/>
              <a:ea typeface="Arial"/>
              <a:cs typeface="Arial"/>
              <a:sym typeface="Arial"/>
            </a:endParaRPr>
          </a:p>
          <a:p>
            <a:pPr marL="0" lvl="0" indent="0" algn="l" rtl="0">
              <a:spcBef>
                <a:spcPts val="120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0"/>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Grades</a:t>
            </a:r>
            <a:endParaRPr/>
          </a:p>
        </p:txBody>
      </p:sp>
      <p:sp>
        <p:nvSpPr>
          <p:cNvPr id="178" name="Google Shape;178;p20"/>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2000">
                <a:solidFill>
                  <a:srgbClr val="FFFFFF"/>
                </a:solidFill>
                <a:latin typeface="Arial"/>
                <a:ea typeface="Arial"/>
                <a:cs typeface="Arial"/>
                <a:sym typeface="Arial"/>
              </a:rPr>
              <a:t>Daily Grades 30% of nine-week grade (this includes daily participation in all class activities)</a:t>
            </a:r>
            <a:endParaRPr sz="2000">
              <a:solidFill>
                <a:srgbClr val="FFFFFF"/>
              </a:solidFill>
              <a:latin typeface="Arial"/>
              <a:ea typeface="Arial"/>
              <a:cs typeface="Arial"/>
              <a:sym typeface="Arial"/>
            </a:endParaRPr>
          </a:p>
          <a:p>
            <a:pPr marL="0" lvl="0" indent="0" algn="l" rtl="0">
              <a:spcBef>
                <a:spcPts val="1200"/>
              </a:spcBef>
              <a:spcAft>
                <a:spcPts val="0"/>
              </a:spcAft>
              <a:buNone/>
            </a:pPr>
            <a:r>
              <a:rPr lang="en" sz="2000">
                <a:solidFill>
                  <a:srgbClr val="FFFFFF"/>
                </a:solidFill>
                <a:latin typeface="Arial"/>
                <a:ea typeface="Arial"/>
                <a:cs typeface="Arial"/>
                <a:sym typeface="Arial"/>
              </a:rPr>
              <a:t>Test Grades 70% of nine-week grade (this includes periodic progress assessments, written tests, and performances)</a:t>
            </a:r>
            <a:endParaRPr sz="2000">
              <a:solidFill>
                <a:srgbClr val="FFFFFF"/>
              </a:solidFill>
              <a:latin typeface="Arial"/>
              <a:ea typeface="Arial"/>
              <a:cs typeface="Arial"/>
              <a:sym typeface="Arial"/>
            </a:endParaRPr>
          </a:p>
          <a:p>
            <a:pPr marL="0" lvl="0" indent="0" algn="l" rtl="0">
              <a:spcBef>
                <a:spcPts val="1200"/>
              </a:spcBef>
              <a:spcAft>
                <a:spcPts val="0"/>
              </a:spcAft>
              <a:buNone/>
            </a:pPr>
            <a:r>
              <a:rPr lang="en" sz="2000">
                <a:solidFill>
                  <a:srgbClr val="FFFFFF"/>
                </a:solidFill>
                <a:latin typeface="Arial"/>
                <a:ea typeface="Arial"/>
                <a:cs typeface="Arial"/>
                <a:sym typeface="Arial"/>
              </a:rPr>
              <a:t>Final Exam 20% of final course grade</a:t>
            </a:r>
            <a:endParaRPr sz="2000">
              <a:solidFill>
                <a:srgbClr val="FFFFFF"/>
              </a:solidFill>
              <a:latin typeface="Arial"/>
              <a:ea typeface="Arial"/>
              <a:cs typeface="Arial"/>
              <a:sym typeface="Arial"/>
            </a:endParaRPr>
          </a:p>
          <a:p>
            <a:pPr marL="0" lvl="0" indent="0" algn="l" rtl="0">
              <a:spcBef>
                <a:spcPts val="1200"/>
              </a:spcBef>
              <a:spcAft>
                <a:spcPts val="1600"/>
              </a:spcAft>
              <a:buNone/>
            </a:pPr>
            <a:endParaRPr/>
          </a:p>
        </p:txBody>
      </p:sp>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491</Words>
  <Application>Microsoft Office PowerPoint</Application>
  <PresentationFormat>On-screen Show (16:9)</PresentationFormat>
  <Paragraphs>30</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Montserrat</vt:lpstr>
      <vt:lpstr>Lato</vt:lpstr>
      <vt:lpstr>Focus</vt:lpstr>
      <vt:lpstr>Bob Jones High School Class Piano</vt:lpstr>
      <vt:lpstr>Meet Mr. Fields, Chorus and Class Piano Teacher</vt:lpstr>
      <vt:lpstr>Course Description</vt:lpstr>
      <vt:lpstr>Course Goals</vt:lpstr>
      <vt:lpstr>Course Expectations</vt:lpstr>
      <vt:lpstr>Expectations (continued)</vt:lpstr>
      <vt:lpstr>Expectations (continued)</vt:lpstr>
      <vt:lpstr>Grades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Bob Jones High School Class Piano</dc:title>
  <dc:creator>Fields, Randall</dc:creator>
  <cp:lastModifiedBy>Fields, Randall</cp:lastModifiedBy>
  <cp:revision>2</cp:revision>
  <dcterms:modified xsi:type="dcterms:W3CDTF">2020-08-12T18:46:16Z</dcterms:modified>
</cp:coreProperties>
</file>