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b="1" sz="4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lvl="0" marR="64008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" name="Google Shape;19;p2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0" name="Google Shape;20;p2"/>
            <p:cNvSpPr/>
            <p:nvPr/>
          </p:nvSpPr>
          <p:spPr>
            <a:xfrm>
              <a:off x="1687513" y="4832896"/>
              <a:ext cx="7456487" cy="518816"/>
            </a:xfrm>
            <a:custGeom>
              <a:rect b="b" l="l" r="r" t="t"/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443" y="5135526"/>
              <a:ext cx="9108557" cy="838200"/>
            </a:xfrm>
            <a:custGeom>
              <a:rect b="b" l="l" r="r" t="t"/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4883888"/>
              <a:ext cx="9144000" cy="1981200"/>
            </a:xfrm>
            <a:custGeom>
              <a:rect b="b" l="l" r="r" t="t"/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3" name="Google Shape;23;p2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cap="flat" cmpd="sng" w="12050">
              <a:solidFill>
                <a:srgbClr val="93C5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4" name="Google Shape;24;p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F0F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24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b="1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idx="1" type="body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Char char="?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Char char="?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3" type="body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32"/>
              <a:buChar char="?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4" type="body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32"/>
              <a:buChar char="?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b="0" sz="2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6776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76"/>
              <a:buChar char="?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marR="18288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5" name="Google Shape;75;p10"/>
          <p:cNvSpPr/>
          <p:nvPr>
            <p:ph idx="2" type="pic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10"/>
          <p:cNvSpPr txBox="1"/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b="0" sz="3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3" name="Google Shape;83;p10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4" name="Google Shape;84;p10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 rot="5400000">
            <a:off x="2378964" y="-440436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24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 rot="5400000">
            <a:off x="4936367" y="2182285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24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9" name="Google Shape;9;p1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b="1" i="0" sz="41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5186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b="0" i="0" sz="27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361950" lvl="2" marL="13716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349250" lvl="3" marL="18288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685800" y="3134594"/>
            <a:ext cx="77724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</a:pPr>
            <a:r>
              <a:rPr lang="en-US"/>
              <a:t>Local Indicators</a:t>
            </a:r>
            <a:endParaRPr/>
          </a:p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685800" y="4068807"/>
            <a:ext cx="7772400" cy="11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6400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US"/>
              <a:t>2024 LCAP</a:t>
            </a:r>
            <a:endParaRPr/>
          </a:p>
          <a:p>
            <a:pPr indent="0" lvl="0" marL="0" marR="64008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/>
              <a:t>June 17</a:t>
            </a:r>
            <a:r>
              <a:rPr baseline="30000" lang="en-US"/>
              <a:t>th</a:t>
            </a:r>
            <a:r>
              <a:rPr lang="en-US"/>
              <a:t>, 2024</a:t>
            </a:r>
            <a:endParaRPr/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407797"/>
            <a:ext cx="4868226" cy="21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idx="1" type="body"/>
          </p:nvPr>
        </p:nvSpPr>
        <p:spPr>
          <a:xfrm>
            <a:off x="228600" y="1481324"/>
            <a:ext cx="8763000" cy="53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6324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24"/>
              <a:buChar char="●"/>
            </a:pPr>
            <a:r>
              <a:rPr b="1" lang="en-US"/>
              <a:t>LCFF Priority 1 - Basics (Teachers, Instructional Materials, Facilities)</a:t>
            </a:r>
            <a:br>
              <a:rPr lang="en-US"/>
            </a:br>
            <a:r>
              <a:rPr lang="en-US"/>
              <a:t>-</a:t>
            </a:r>
            <a:r>
              <a:rPr lang="en-US" sz="2400"/>
              <a:t>CBEDS/CalPads Report- no misassignements</a:t>
            </a:r>
            <a:br>
              <a:rPr lang="en-US" sz="2400"/>
            </a:br>
            <a:r>
              <a:rPr lang="en-US" sz="2400"/>
              <a:t>-Williams-October 2023 Board meeting </a:t>
            </a:r>
            <a:br>
              <a:rPr lang="en-US" sz="2400"/>
            </a:br>
            <a:r>
              <a:rPr lang="en-US" sz="2400"/>
              <a:t>-FIT Reports-overall is GOOD or Exemplary for all sites</a:t>
            </a:r>
            <a:br>
              <a:rPr lang="en-US" sz="2400"/>
            </a:br>
            <a:endParaRPr sz="2400"/>
          </a:p>
          <a:p>
            <a:pPr indent="-288036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Char char="●"/>
            </a:pPr>
            <a:r>
              <a:rPr b="1" lang="en-US"/>
              <a:t>LCFF Priority 2 - Implementation of Academic Standards</a:t>
            </a:r>
            <a:br>
              <a:rPr lang="en-US"/>
            </a:br>
            <a:r>
              <a:rPr lang="en-US" sz="2300"/>
              <a:t>-Teacher Survey, Professional Development, Materials, Adoptions</a:t>
            </a:r>
            <a:br>
              <a:rPr lang="en-US" sz="2300"/>
            </a:br>
            <a:br>
              <a:rPr lang="en-US" sz="2000"/>
            </a:br>
            <a:br>
              <a:rPr lang="en-US" sz="2000"/>
            </a:br>
            <a:endParaRPr sz="2000"/>
          </a:p>
        </p:txBody>
      </p:sp>
      <p:sp>
        <p:nvSpPr>
          <p:cNvPr id="110" name="Google Shape;1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Required Local Indicators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249450" y="1207650"/>
            <a:ext cx="8645100" cy="5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LCFF Priority 3- Parent Engagement</a:t>
            </a:r>
            <a:endParaRPr b="1" sz="2900"/>
          </a:p>
          <a:p>
            <a:pPr indent="-310896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Building relationships between staff and families </a:t>
            </a:r>
            <a:endParaRPr/>
          </a:p>
          <a:p>
            <a:pPr indent="-310896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Building Partnerships for Student Outcomes </a:t>
            </a:r>
            <a:endParaRPr/>
          </a:p>
          <a:p>
            <a:pPr indent="-310896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Seeking Input for Decision-Making</a:t>
            </a:r>
            <a:endParaRPr/>
          </a:p>
          <a:p>
            <a:pPr indent="-135128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None/>
            </a:pPr>
            <a:r>
              <a:t/>
            </a:r>
            <a:endParaRPr sz="2800"/>
          </a:p>
          <a:p>
            <a:pPr indent="-256032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Char char="●"/>
            </a:pPr>
            <a:r>
              <a:rPr lang="en-US" sz="2800"/>
              <a:t>Engaged Partnerships</a:t>
            </a:r>
            <a:br>
              <a:rPr lang="en-US" sz="2800"/>
            </a:br>
            <a:r>
              <a:rPr lang="en-US" sz="2800"/>
              <a:t> - Mental health</a:t>
            </a:r>
            <a:br>
              <a:rPr lang="en-US"/>
            </a:br>
            <a:r>
              <a:rPr lang="en-US"/>
              <a:t> - Intervention</a:t>
            </a:r>
            <a:br>
              <a:rPr lang="en-US"/>
            </a:br>
            <a:r>
              <a:rPr lang="en-US"/>
              <a:t> - Early literacy</a:t>
            </a:r>
            <a:br>
              <a:rPr lang="en-US"/>
            </a:br>
            <a:r>
              <a:rPr lang="en-US"/>
              <a:t> - 21st century skills and enrichment for GATE</a:t>
            </a:r>
            <a:br>
              <a:rPr lang="en-US"/>
            </a:br>
            <a:r>
              <a:rPr lang="en-US"/>
              <a:t>-  Communication in primary language</a:t>
            </a:r>
            <a:endParaRPr/>
          </a:p>
        </p:txBody>
      </p:sp>
      <p:sp>
        <p:nvSpPr>
          <p:cNvPr id="116" name="Google Shape;116;p15"/>
          <p:cNvSpPr txBox="1"/>
          <p:nvPr>
            <p:ph type="title"/>
          </p:nvPr>
        </p:nvSpPr>
        <p:spPr>
          <a:xfrm>
            <a:off x="376725" y="1458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Required Local Indicators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328725" y="966450"/>
            <a:ext cx="8714100" cy="5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56032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36"/>
              <a:buChar char="●"/>
            </a:pPr>
            <a:r>
              <a:rPr lang="en-US"/>
              <a:t>School Climate -95% of parents Agree or Strongly Agree that their student is happy to go to school with 78% of students also agreeing (down 17%). 81% of students feel safe at school (down 1%), and </a:t>
            </a:r>
            <a:r>
              <a:rPr lang="en-US"/>
              <a:t>81% of students responding to the survey felt that they had an identified adult on campus if they needed to go to someone for help, which is down from 83%</a:t>
            </a:r>
            <a:br>
              <a:rPr lang="en-US"/>
            </a:br>
            <a:endParaRPr/>
          </a:p>
          <a:p>
            <a:pPr indent="-256032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Char char="●"/>
            </a:pPr>
            <a:r>
              <a:rPr lang="en-US"/>
              <a:t>Broad Course of Study – Both elementary and intermediate school students continue to have access to a broad course of study including music, the arts, STEAM, and other opportunities in addition to core subjects.</a:t>
            </a:r>
            <a:endParaRPr/>
          </a:p>
        </p:txBody>
      </p:sp>
      <p:sp>
        <p:nvSpPr>
          <p:cNvPr id="122" name="Google Shape;122;p16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LCFF Priority 6 and 7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446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Measure their progress using locally available information, </a:t>
            </a:r>
            <a:br>
              <a:rPr lang="en-US" sz="2400"/>
            </a:br>
            <a:endParaRPr sz="2400"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Report the results to the LEA’s local governing board at a regularly scheduled public meeting of the local governing board, </a:t>
            </a:r>
            <a:r>
              <a:rPr b="1" lang="en-US" sz="2400"/>
              <a:t>and </a:t>
            </a:r>
            <a:br>
              <a:rPr b="1" lang="en-US" sz="2400"/>
            </a:br>
            <a:endParaRPr sz="2400"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Upload and publicly report the results through the Dashboard (before the Fall deadline)</a:t>
            </a:r>
            <a:endParaRPr sz="2400"/>
          </a:p>
          <a:p>
            <a:pPr indent="-139446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28" name="Google Shape;12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/>
              <a:t>LEAs/charters will be rated as “Met” on the local indicators if they: </a:t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idx="1" type="body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2" marL="63093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Since we have:</a:t>
            </a:r>
            <a:endParaRPr/>
          </a:p>
          <a:p>
            <a:pPr indent="0" lvl="2" marL="6309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Measured progress using locally available information and</a:t>
            </a:r>
            <a:br>
              <a:rPr lang="en-US" sz="2400"/>
            </a:br>
            <a:endParaRPr sz="2400"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Reported the results to the LEA’s local governing board at a regularly scheduled public meeting of the local governing board, </a:t>
            </a:r>
            <a:endParaRPr sz="2400"/>
          </a:p>
          <a:p>
            <a:pPr indent="-762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228600" lvl="2" marL="859536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We would recommend uploading data to the California Dashboard as “MET” for all Local Indicators in the Fall.</a:t>
            </a:r>
            <a:endParaRPr/>
          </a:p>
        </p:txBody>
      </p:sp>
      <p:sp>
        <p:nvSpPr>
          <p:cNvPr id="134" name="Google Shape;1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Recommendation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Any Questions?</a:t>
            </a:r>
            <a:endParaRPr/>
          </a:p>
        </p:txBody>
      </p:sp>
      <p:pic>
        <p:nvPicPr>
          <p:cNvPr descr="C:\Users\smcdonald\AppData\Local\Microsoft\Windows\Temporary Internet Files\Content.IE5\3NADZQ65\three_questions_small_business_health_insuarnce[1].jpg" id="140" name="Google Shape;140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676400"/>
            <a:ext cx="4324350" cy="367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