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32"/>
  </p:notesMasterIdLst>
  <p:handoutMasterIdLst>
    <p:handoutMasterId r:id="rId33"/>
  </p:handoutMasterIdLst>
  <p:sldIdLst>
    <p:sldId id="257" r:id="rId2"/>
    <p:sldId id="335" r:id="rId3"/>
    <p:sldId id="305" r:id="rId4"/>
    <p:sldId id="331" r:id="rId5"/>
    <p:sldId id="291" r:id="rId6"/>
    <p:sldId id="275" r:id="rId7"/>
    <p:sldId id="288" r:id="rId8"/>
    <p:sldId id="336" r:id="rId9"/>
    <p:sldId id="258" r:id="rId10"/>
    <p:sldId id="289" r:id="rId11"/>
    <p:sldId id="276" r:id="rId12"/>
    <p:sldId id="332" r:id="rId13"/>
    <p:sldId id="298" r:id="rId14"/>
    <p:sldId id="279" r:id="rId15"/>
    <p:sldId id="312" r:id="rId16"/>
    <p:sldId id="313" r:id="rId17"/>
    <p:sldId id="280" r:id="rId18"/>
    <p:sldId id="320" r:id="rId19"/>
    <p:sldId id="278" r:id="rId20"/>
    <p:sldId id="340" r:id="rId21"/>
    <p:sldId id="309" r:id="rId22"/>
    <p:sldId id="293" r:id="rId23"/>
    <p:sldId id="330" r:id="rId24"/>
    <p:sldId id="294" r:id="rId25"/>
    <p:sldId id="334" r:id="rId26"/>
    <p:sldId id="322" r:id="rId27"/>
    <p:sldId id="338" r:id="rId28"/>
    <p:sldId id="264" r:id="rId29"/>
    <p:sldId id="339" r:id="rId30"/>
    <p:sldId id="329" r:id="rId31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8000"/>
    <a:srgbClr val="CD7F17"/>
    <a:srgbClr val="0066FF"/>
    <a:srgbClr val="333333"/>
    <a:srgbClr val="663300"/>
    <a:srgbClr val="66CC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5714" autoAdjust="0"/>
  </p:normalViewPr>
  <p:slideViewPr>
    <p:cSldViewPr>
      <p:cViewPr varScale="1">
        <p:scale>
          <a:sx n="111" d="100"/>
          <a:sy n="111" d="100"/>
        </p:scale>
        <p:origin x="15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1459" y="-77"/>
      </p:cViewPr>
      <p:guideLst>
        <p:guide orient="horz" pos="2908"/>
        <p:guide pos="2170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AC804-50FB-4C4A-B721-040AF7BA29F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FB7B73-B1E6-4EFA-BD82-A0C5C5973537}" type="pres">
      <dgm:prSet presAssocID="{D81AC804-50FB-4C4A-B721-040AF7BA29F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01E4671B-5C83-45A0-B20E-995DBCE95074}" type="presOf" srcId="{D81AC804-50FB-4C4A-B721-040AF7BA29F3}" destId="{73FB7B73-B1E6-4EFA-BD82-A0C5C597353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AC804-50FB-4C4A-B721-040AF7BA29F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BF963-8307-485F-9CEC-E6F171B2ABD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June - Board Adopts Budget</a:t>
          </a:r>
          <a:endParaRPr lang="en-US" dirty="0"/>
        </a:p>
      </dgm:t>
    </dgm:pt>
    <dgm:pt modelId="{23ED407B-D864-44A0-8BEE-F6FCE0E0D9D8}" type="parTrans" cxnId="{6E81F3BC-FFF8-4C2E-82A8-34510D334AA7}">
      <dgm:prSet/>
      <dgm:spPr/>
      <dgm:t>
        <a:bodyPr/>
        <a:lstStyle/>
        <a:p>
          <a:endParaRPr lang="en-US"/>
        </a:p>
      </dgm:t>
    </dgm:pt>
    <dgm:pt modelId="{02A96ABB-5888-4217-A28C-026C6C9BCDFD}" type="sibTrans" cxnId="{6E81F3BC-FFF8-4C2E-82A8-34510D334AA7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32DA69F1-B40B-4380-8C06-D7CFE3B0F1EB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December – Board Approves First Interim Report</a:t>
          </a:r>
          <a:endParaRPr lang="en-US" dirty="0"/>
        </a:p>
      </dgm:t>
    </dgm:pt>
    <dgm:pt modelId="{920050DC-CDAD-4080-B3E6-C7AE08947907}" type="parTrans" cxnId="{A6A94205-F27F-4C27-8266-9ED67A3B39B8}">
      <dgm:prSet/>
      <dgm:spPr/>
      <dgm:t>
        <a:bodyPr/>
        <a:lstStyle/>
        <a:p>
          <a:endParaRPr lang="en-US"/>
        </a:p>
      </dgm:t>
    </dgm:pt>
    <dgm:pt modelId="{B8845B27-E2BB-40D6-9D7A-30C6C1517BDC}" type="sibTrans" cxnId="{A6A94205-F27F-4C27-8266-9ED67A3B39B8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88D99E51-6D57-406A-8302-F65B654AFA7C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January – Governor Proposes     24-25 State Budget</a:t>
          </a:r>
          <a:endParaRPr lang="en-US" dirty="0"/>
        </a:p>
      </dgm:t>
    </dgm:pt>
    <dgm:pt modelId="{DD288C4F-7C80-464F-BC84-647A7D07460C}" type="parTrans" cxnId="{C3F7EC80-D60D-46FE-A763-66239B521AA5}">
      <dgm:prSet/>
      <dgm:spPr/>
      <dgm:t>
        <a:bodyPr/>
        <a:lstStyle/>
        <a:p>
          <a:endParaRPr lang="en-US"/>
        </a:p>
      </dgm:t>
    </dgm:pt>
    <dgm:pt modelId="{E6535DDA-56C9-4B03-A286-3538F7375225}" type="sibTrans" cxnId="{C3F7EC80-D60D-46FE-A763-66239B521AA5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9014644D-CA2E-4B2A-A1BE-5863F086FFD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March – Board Approves Second Interim Report</a:t>
          </a:r>
          <a:endParaRPr lang="en-US" dirty="0"/>
        </a:p>
      </dgm:t>
    </dgm:pt>
    <dgm:pt modelId="{846AA1CA-7973-4F9E-9B7C-7363BE67F1B7}" type="parTrans" cxnId="{E3174E1C-9D74-4FDE-AC63-354DDBAB83CE}">
      <dgm:prSet/>
      <dgm:spPr/>
      <dgm:t>
        <a:bodyPr/>
        <a:lstStyle/>
        <a:p>
          <a:endParaRPr lang="en-US"/>
        </a:p>
      </dgm:t>
    </dgm:pt>
    <dgm:pt modelId="{703E81C4-2E2F-4BB9-A6E2-2938F9D1FD79}" type="sibTrans" cxnId="{E3174E1C-9D74-4FDE-AC63-354DDBAB83CE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A328F3C4-56C7-487C-922C-68CB5191314B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May – Governor Issues May Revise</a:t>
          </a:r>
          <a:endParaRPr lang="en-US" dirty="0"/>
        </a:p>
      </dgm:t>
    </dgm:pt>
    <dgm:pt modelId="{49DEEB85-9C7C-4931-9B16-97BFA9CD855F}" type="parTrans" cxnId="{6416A057-BF87-4911-A4BB-FD95729EF6D4}">
      <dgm:prSet/>
      <dgm:spPr/>
      <dgm:t>
        <a:bodyPr/>
        <a:lstStyle/>
        <a:p>
          <a:endParaRPr lang="en-US"/>
        </a:p>
      </dgm:t>
    </dgm:pt>
    <dgm:pt modelId="{34E2C5A9-65D4-46C4-95C1-382526CED011}" type="sibTrans" cxnId="{6416A057-BF87-4911-A4BB-FD95729EF6D4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9D314680-C30A-4508-A1A7-85F6BE3A3EEB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August – Board Approves 45 Day Adjustments</a:t>
          </a:r>
          <a:endParaRPr lang="en-US" dirty="0"/>
        </a:p>
      </dgm:t>
    </dgm:pt>
    <dgm:pt modelId="{C87B8320-9AB5-4EDF-A3F5-D306BAFA3F7E}" type="parTrans" cxnId="{790D167F-D247-4310-AD16-EA35A2695400}">
      <dgm:prSet/>
      <dgm:spPr/>
      <dgm:t>
        <a:bodyPr/>
        <a:lstStyle/>
        <a:p>
          <a:endParaRPr lang="en-US"/>
        </a:p>
      </dgm:t>
    </dgm:pt>
    <dgm:pt modelId="{D6908E27-D149-4D19-997C-10AD3D644629}" type="sibTrans" cxnId="{790D167F-D247-4310-AD16-EA35A2695400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209FC94D-009A-4693-8893-E34D3B7FF02E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July - State Adopts State Budget</a:t>
          </a:r>
          <a:endParaRPr lang="en-US" dirty="0"/>
        </a:p>
      </dgm:t>
    </dgm:pt>
    <dgm:pt modelId="{39B11C1D-4593-4622-BD16-2A9F97958284}" type="parTrans" cxnId="{FBDF89FA-E0AD-4B03-8533-383FE27B8B52}">
      <dgm:prSet/>
      <dgm:spPr/>
      <dgm:t>
        <a:bodyPr/>
        <a:lstStyle/>
        <a:p>
          <a:endParaRPr lang="en-US"/>
        </a:p>
      </dgm:t>
    </dgm:pt>
    <dgm:pt modelId="{27691BF6-8421-4660-A50C-D97EE5028E6F}" type="sibTrans" cxnId="{FBDF89FA-E0AD-4B03-8533-383FE27B8B52}">
      <dgm:prSet/>
      <dgm:spPr>
        <a:solidFill>
          <a:srgbClr val="0066FF"/>
        </a:solidFill>
      </dgm:spPr>
      <dgm:t>
        <a:bodyPr/>
        <a:lstStyle/>
        <a:p>
          <a:endParaRPr lang="en-US"/>
        </a:p>
      </dgm:t>
    </dgm:pt>
    <dgm:pt modelId="{1F2B59BE-DF0F-4F68-88D5-A0EDCD2BA30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September – Board Approves Unaudited Actual Report</a:t>
          </a:r>
          <a:endParaRPr lang="en-US" dirty="0"/>
        </a:p>
      </dgm:t>
    </dgm:pt>
    <dgm:pt modelId="{6BE1147A-B159-4647-B59D-8F5AFE5500DA}" type="parTrans" cxnId="{52D54A56-59DB-482F-850C-F0AB91FAE30B}">
      <dgm:prSet/>
      <dgm:spPr/>
      <dgm:t>
        <a:bodyPr/>
        <a:lstStyle/>
        <a:p>
          <a:endParaRPr lang="en-US"/>
        </a:p>
      </dgm:t>
    </dgm:pt>
    <dgm:pt modelId="{EB358FAB-0184-405E-AC93-32F62823EE05}" type="sibTrans" cxnId="{52D54A56-59DB-482F-850C-F0AB91FAE30B}">
      <dgm:prSet/>
      <dgm:spPr>
        <a:solidFill>
          <a:srgbClr val="1E6ADA"/>
        </a:solidFill>
      </dgm:spPr>
      <dgm:t>
        <a:bodyPr/>
        <a:lstStyle/>
        <a:p>
          <a:endParaRPr lang="en-US"/>
        </a:p>
      </dgm:t>
    </dgm:pt>
    <dgm:pt modelId="{73FB7B73-B1E6-4EFA-BD82-A0C5C5973537}" type="pres">
      <dgm:prSet presAssocID="{D81AC804-50FB-4C4A-B721-040AF7BA29F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5195E7-5D44-4D21-80DC-7D4A3832C296}" type="pres">
      <dgm:prSet presAssocID="{F9FBF963-8307-485F-9CEC-E6F171B2ABD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B460A-CB41-42D3-B8F3-D318ED441EEE}" type="pres">
      <dgm:prSet presAssocID="{02A96ABB-5888-4217-A28C-026C6C9BCDFD}" presName="sibTrans" presStyleLbl="sibTrans2D1" presStyleIdx="0" presStyleCnt="8"/>
      <dgm:spPr/>
      <dgm:t>
        <a:bodyPr/>
        <a:lstStyle/>
        <a:p>
          <a:endParaRPr lang="en-US"/>
        </a:p>
      </dgm:t>
    </dgm:pt>
    <dgm:pt modelId="{4ED107F9-2E3D-4AF2-BC14-9BBAE7C8AC8A}" type="pres">
      <dgm:prSet presAssocID="{02A96ABB-5888-4217-A28C-026C6C9BCDFD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5AAF449C-77BE-4590-BB11-2CECA62C571D}" type="pres">
      <dgm:prSet presAssocID="{209FC94D-009A-4693-8893-E34D3B7FF02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4BCBF-EC0E-4D83-B1A0-68798F0D7A69}" type="pres">
      <dgm:prSet presAssocID="{27691BF6-8421-4660-A50C-D97EE5028E6F}" presName="sibTrans" presStyleLbl="sibTrans2D1" presStyleIdx="1" presStyleCnt="8"/>
      <dgm:spPr/>
      <dgm:t>
        <a:bodyPr/>
        <a:lstStyle/>
        <a:p>
          <a:endParaRPr lang="en-US"/>
        </a:p>
      </dgm:t>
    </dgm:pt>
    <dgm:pt modelId="{45DF414A-2234-48B7-9632-07E742A7C35A}" type="pres">
      <dgm:prSet presAssocID="{27691BF6-8421-4660-A50C-D97EE5028E6F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01B3E4C6-70DE-4096-A96A-B061A0019D12}" type="pres">
      <dgm:prSet presAssocID="{9D314680-C30A-4508-A1A7-85F6BE3A3EE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9CA0F7-9824-4FC5-B54E-CEEE08F341F7}" type="pres">
      <dgm:prSet presAssocID="{D6908E27-D149-4D19-997C-10AD3D644629}" presName="sibTrans" presStyleLbl="sibTrans2D1" presStyleIdx="2" presStyleCnt="8"/>
      <dgm:spPr/>
      <dgm:t>
        <a:bodyPr/>
        <a:lstStyle/>
        <a:p>
          <a:endParaRPr lang="en-US"/>
        </a:p>
      </dgm:t>
    </dgm:pt>
    <dgm:pt modelId="{DEBA183E-EBD7-4A37-A380-960D8A99986F}" type="pres">
      <dgm:prSet presAssocID="{D6908E27-D149-4D19-997C-10AD3D64462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5E72295D-3D2F-4E1A-BEC1-80C564AFD7AB}" type="pres">
      <dgm:prSet presAssocID="{1F2B59BE-DF0F-4F68-88D5-A0EDCD2BA30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35B2C-3E04-42C4-81F6-A6EDE85D8BC6}" type="pres">
      <dgm:prSet presAssocID="{EB358FAB-0184-405E-AC93-32F62823EE05}" presName="sibTrans" presStyleLbl="sibTrans2D1" presStyleIdx="3" presStyleCnt="8"/>
      <dgm:spPr/>
      <dgm:t>
        <a:bodyPr/>
        <a:lstStyle/>
        <a:p>
          <a:endParaRPr lang="en-US"/>
        </a:p>
      </dgm:t>
    </dgm:pt>
    <dgm:pt modelId="{D7025A95-C80C-4E1E-B2AD-5777CDE8C6FE}" type="pres">
      <dgm:prSet presAssocID="{EB358FAB-0184-405E-AC93-32F62823EE05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B76700DD-DFC8-4019-AD14-94BD9284956C}" type="pres">
      <dgm:prSet presAssocID="{32DA69F1-B40B-4380-8C06-D7CFE3B0F1EB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C5E7FC-A5E1-429C-84EE-33E626DFB54E}" type="pres">
      <dgm:prSet presAssocID="{B8845B27-E2BB-40D6-9D7A-30C6C1517BDC}" presName="sibTrans" presStyleLbl="sibTrans2D1" presStyleIdx="4" presStyleCnt="8"/>
      <dgm:spPr/>
      <dgm:t>
        <a:bodyPr/>
        <a:lstStyle/>
        <a:p>
          <a:endParaRPr lang="en-US"/>
        </a:p>
      </dgm:t>
    </dgm:pt>
    <dgm:pt modelId="{84ABF4C4-FF3A-4951-9368-FA94B28F2827}" type="pres">
      <dgm:prSet presAssocID="{B8845B27-E2BB-40D6-9D7A-30C6C1517BDC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4DC95E4E-B7DB-4AEE-B41D-FA8E7D7D9B65}" type="pres">
      <dgm:prSet presAssocID="{88D99E51-6D57-406A-8302-F65B654AFA7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711D2-A24E-4ED2-9BBA-D5DEFACF7F73}" type="pres">
      <dgm:prSet presAssocID="{E6535DDA-56C9-4B03-A286-3538F7375225}" presName="sibTrans" presStyleLbl="sibTrans2D1" presStyleIdx="5" presStyleCnt="8"/>
      <dgm:spPr/>
      <dgm:t>
        <a:bodyPr/>
        <a:lstStyle/>
        <a:p>
          <a:endParaRPr lang="en-US"/>
        </a:p>
      </dgm:t>
    </dgm:pt>
    <dgm:pt modelId="{90D7334A-4B77-47B5-AD0E-82AFB6F65688}" type="pres">
      <dgm:prSet presAssocID="{E6535DDA-56C9-4B03-A286-3538F7375225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4A03CFCA-C86D-48D7-8F7A-6A4255971E9A}" type="pres">
      <dgm:prSet presAssocID="{9014644D-CA2E-4B2A-A1BE-5863F086FFD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BAC97-D340-4182-B808-9E5B4C8A7D3E}" type="pres">
      <dgm:prSet presAssocID="{703E81C4-2E2F-4BB9-A6E2-2938F9D1FD79}" presName="sibTrans" presStyleLbl="sibTrans2D1" presStyleIdx="6" presStyleCnt="8"/>
      <dgm:spPr/>
      <dgm:t>
        <a:bodyPr/>
        <a:lstStyle/>
        <a:p>
          <a:endParaRPr lang="en-US"/>
        </a:p>
      </dgm:t>
    </dgm:pt>
    <dgm:pt modelId="{134DAD31-32DC-4EFA-98C0-092F3256CE93}" type="pres">
      <dgm:prSet presAssocID="{703E81C4-2E2F-4BB9-A6E2-2938F9D1FD79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F177C3B5-A4B2-43AD-9923-8706505191B2}" type="pres">
      <dgm:prSet presAssocID="{A328F3C4-56C7-487C-922C-68CB5191314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F5667E-EF12-4D0A-9EE1-BB35C97ADA0F}" type="pres">
      <dgm:prSet presAssocID="{34E2C5A9-65D4-46C4-95C1-382526CED011}" presName="sibTrans" presStyleLbl="sibTrans2D1" presStyleIdx="7" presStyleCnt="8"/>
      <dgm:spPr/>
      <dgm:t>
        <a:bodyPr/>
        <a:lstStyle/>
        <a:p>
          <a:endParaRPr lang="en-US"/>
        </a:p>
      </dgm:t>
    </dgm:pt>
    <dgm:pt modelId="{5B7B1582-A2ED-4EE8-8019-5C96B9980781}" type="pres">
      <dgm:prSet presAssocID="{34E2C5A9-65D4-46C4-95C1-382526CED011}" presName="connectorText" presStyleLbl="sibTrans2D1" presStyleIdx="7" presStyleCnt="8"/>
      <dgm:spPr/>
      <dgm:t>
        <a:bodyPr/>
        <a:lstStyle/>
        <a:p>
          <a:endParaRPr lang="en-US"/>
        </a:p>
      </dgm:t>
    </dgm:pt>
  </dgm:ptLst>
  <dgm:cxnLst>
    <dgm:cxn modelId="{52D54A56-59DB-482F-850C-F0AB91FAE30B}" srcId="{D81AC804-50FB-4C4A-B721-040AF7BA29F3}" destId="{1F2B59BE-DF0F-4F68-88D5-A0EDCD2BA30C}" srcOrd="3" destOrd="0" parTransId="{6BE1147A-B159-4647-B59D-8F5AFE5500DA}" sibTransId="{EB358FAB-0184-405E-AC93-32F62823EE05}"/>
    <dgm:cxn modelId="{E3174E1C-9D74-4FDE-AC63-354DDBAB83CE}" srcId="{D81AC804-50FB-4C4A-B721-040AF7BA29F3}" destId="{9014644D-CA2E-4B2A-A1BE-5863F086FFDA}" srcOrd="6" destOrd="0" parTransId="{846AA1CA-7973-4F9E-9B7C-7363BE67F1B7}" sibTransId="{703E81C4-2E2F-4BB9-A6E2-2938F9D1FD79}"/>
    <dgm:cxn modelId="{7854AF25-C20B-4F82-B85D-DBD4F9F0451B}" type="presOf" srcId="{703E81C4-2E2F-4BB9-A6E2-2938F9D1FD79}" destId="{134DAD31-32DC-4EFA-98C0-092F3256CE93}" srcOrd="1" destOrd="0" presId="urn:microsoft.com/office/officeart/2005/8/layout/cycle2"/>
    <dgm:cxn modelId="{942F9EB3-2E86-4D91-9183-CBC51867B9F8}" type="presOf" srcId="{02A96ABB-5888-4217-A28C-026C6C9BCDFD}" destId="{4ED107F9-2E3D-4AF2-BC14-9BBAE7C8AC8A}" srcOrd="1" destOrd="0" presId="urn:microsoft.com/office/officeart/2005/8/layout/cycle2"/>
    <dgm:cxn modelId="{8A80C7F5-1FDF-4B25-A4FB-9694990E8B91}" type="presOf" srcId="{34E2C5A9-65D4-46C4-95C1-382526CED011}" destId="{77F5667E-EF12-4D0A-9EE1-BB35C97ADA0F}" srcOrd="0" destOrd="0" presId="urn:microsoft.com/office/officeart/2005/8/layout/cycle2"/>
    <dgm:cxn modelId="{6E81F3BC-FFF8-4C2E-82A8-34510D334AA7}" srcId="{D81AC804-50FB-4C4A-B721-040AF7BA29F3}" destId="{F9FBF963-8307-485F-9CEC-E6F171B2ABD4}" srcOrd="0" destOrd="0" parTransId="{23ED407B-D864-44A0-8BEE-F6FCE0E0D9D8}" sibTransId="{02A96ABB-5888-4217-A28C-026C6C9BCDFD}"/>
    <dgm:cxn modelId="{96823D99-497A-40B9-ADFA-6A263B6C4B5A}" type="presOf" srcId="{1F2B59BE-DF0F-4F68-88D5-A0EDCD2BA30C}" destId="{5E72295D-3D2F-4E1A-BEC1-80C564AFD7AB}" srcOrd="0" destOrd="0" presId="urn:microsoft.com/office/officeart/2005/8/layout/cycle2"/>
    <dgm:cxn modelId="{9FBE770B-6096-4CC1-B328-311E264B4B98}" type="presOf" srcId="{E6535DDA-56C9-4B03-A286-3538F7375225}" destId="{443711D2-A24E-4ED2-9BBA-D5DEFACF7F73}" srcOrd="0" destOrd="0" presId="urn:microsoft.com/office/officeart/2005/8/layout/cycle2"/>
    <dgm:cxn modelId="{64FA53BB-0FA1-47BB-9C0A-828E6773D549}" type="presOf" srcId="{B8845B27-E2BB-40D6-9D7A-30C6C1517BDC}" destId="{11C5E7FC-A5E1-429C-84EE-33E626DFB54E}" srcOrd="0" destOrd="0" presId="urn:microsoft.com/office/officeart/2005/8/layout/cycle2"/>
    <dgm:cxn modelId="{01E4671B-5C83-45A0-B20E-995DBCE95074}" type="presOf" srcId="{D81AC804-50FB-4C4A-B721-040AF7BA29F3}" destId="{73FB7B73-B1E6-4EFA-BD82-A0C5C5973537}" srcOrd="0" destOrd="0" presId="urn:microsoft.com/office/officeart/2005/8/layout/cycle2"/>
    <dgm:cxn modelId="{E57E4CCC-487F-460D-82B5-B5468D55D397}" type="presOf" srcId="{9D314680-C30A-4508-A1A7-85F6BE3A3EEB}" destId="{01B3E4C6-70DE-4096-A96A-B061A0019D12}" srcOrd="0" destOrd="0" presId="urn:microsoft.com/office/officeart/2005/8/layout/cycle2"/>
    <dgm:cxn modelId="{A8198C57-7038-4247-B9A9-F1B0EC25933D}" type="presOf" srcId="{32DA69F1-B40B-4380-8C06-D7CFE3B0F1EB}" destId="{B76700DD-DFC8-4019-AD14-94BD9284956C}" srcOrd="0" destOrd="0" presId="urn:microsoft.com/office/officeart/2005/8/layout/cycle2"/>
    <dgm:cxn modelId="{EC2E2A52-5C13-4A5A-8337-B0038DACD1F6}" type="presOf" srcId="{9014644D-CA2E-4B2A-A1BE-5863F086FFDA}" destId="{4A03CFCA-C86D-48D7-8F7A-6A4255971E9A}" srcOrd="0" destOrd="0" presId="urn:microsoft.com/office/officeart/2005/8/layout/cycle2"/>
    <dgm:cxn modelId="{DF8A47A5-10A0-4FE3-8AB7-AF82F85FE91A}" type="presOf" srcId="{703E81C4-2E2F-4BB9-A6E2-2938F9D1FD79}" destId="{CD2BAC97-D340-4182-B808-9E5B4C8A7D3E}" srcOrd="0" destOrd="0" presId="urn:microsoft.com/office/officeart/2005/8/layout/cycle2"/>
    <dgm:cxn modelId="{7C0AA4A9-44A0-4314-A5A5-0A2D96DF116E}" type="presOf" srcId="{209FC94D-009A-4693-8893-E34D3B7FF02E}" destId="{5AAF449C-77BE-4590-BB11-2CECA62C571D}" srcOrd="0" destOrd="0" presId="urn:microsoft.com/office/officeart/2005/8/layout/cycle2"/>
    <dgm:cxn modelId="{BD266D1E-F630-4543-8CC8-C27D5BBEE768}" type="presOf" srcId="{27691BF6-8421-4660-A50C-D97EE5028E6F}" destId="{2C54BCBF-EC0E-4D83-B1A0-68798F0D7A69}" srcOrd="0" destOrd="0" presId="urn:microsoft.com/office/officeart/2005/8/layout/cycle2"/>
    <dgm:cxn modelId="{C3F7EC80-D60D-46FE-A763-66239B521AA5}" srcId="{D81AC804-50FB-4C4A-B721-040AF7BA29F3}" destId="{88D99E51-6D57-406A-8302-F65B654AFA7C}" srcOrd="5" destOrd="0" parTransId="{DD288C4F-7C80-464F-BC84-647A7D07460C}" sibTransId="{E6535DDA-56C9-4B03-A286-3538F7375225}"/>
    <dgm:cxn modelId="{790D167F-D247-4310-AD16-EA35A2695400}" srcId="{D81AC804-50FB-4C4A-B721-040AF7BA29F3}" destId="{9D314680-C30A-4508-A1A7-85F6BE3A3EEB}" srcOrd="2" destOrd="0" parTransId="{C87B8320-9AB5-4EDF-A3F5-D306BAFA3F7E}" sibTransId="{D6908E27-D149-4D19-997C-10AD3D644629}"/>
    <dgm:cxn modelId="{618A2F8C-449D-4F0D-A70B-6893BE9E7733}" type="presOf" srcId="{27691BF6-8421-4660-A50C-D97EE5028E6F}" destId="{45DF414A-2234-48B7-9632-07E742A7C35A}" srcOrd="1" destOrd="0" presId="urn:microsoft.com/office/officeart/2005/8/layout/cycle2"/>
    <dgm:cxn modelId="{B300ED36-4C8A-42C6-AEA5-12C6D94E0130}" type="presOf" srcId="{A328F3C4-56C7-487C-922C-68CB5191314B}" destId="{F177C3B5-A4B2-43AD-9923-8706505191B2}" srcOrd="0" destOrd="0" presId="urn:microsoft.com/office/officeart/2005/8/layout/cycle2"/>
    <dgm:cxn modelId="{6A3A3F64-7ABE-4B8B-91A4-25E480825777}" type="presOf" srcId="{EB358FAB-0184-405E-AC93-32F62823EE05}" destId="{BA835B2C-3E04-42C4-81F6-A6EDE85D8BC6}" srcOrd="0" destOrd="0" presId="urn:microsoft.com/office/officeart/2005/8/layout/cycle2"/>
    <dgm:cxn modelId="{97A2FF00-F979-488C-8A1F-4F90E2D0B949}" type="presOf" srcId="{F9FBF963-8307-485F-9CEC-E6F171B2ABD4}" destId="{DE5195E7-5D44-4D21-80DC-7D4A3832C296}" srcOrd="0" destOrd="0" presId="urn:microsoft.com/office/officeart/2005/8/layout/cycle2"/>
    <dgm:cxn modelId="{6416A057-BF87-4911-A4BB-FD95729EF6D4}" srcId="{D81AC804-50FB-4C4A-B721-040AF7BA29F3}" destId="{A328F3C4-56C7-487C-922C-68CB5191314B}" srcOrd="7" destOrd="0" parTransId="{49DEEB85-9C7C-4931-9B16-97BFA9CD855F}" sibTransId="{34E2C5A9-65D4-46C4-95C1-382526CED011}"/>
    <dgm:cxn modelId="{07EF131E-CFF7-4099-B3E4-7F7CC5BF8161}" type="presOf" srcId="{D6908E27-D149-4D19-997C-10AD3D644629}" destId="{DEBA183E-EBD7-4A37-A380-960D8A99986F}" srcOrd="1" destOrd="0" presId="urn:microsoft.com/office/officeart/2005/8/layout/cycle2"/>
    <dgm:cxn modelId="{BA660024-A1FA-45C5-8F53-291A5905C2DA}" type="presOf" srcId="{88D99E51-6D57-406A-8302-F65B654AFA7C}" destId="{4DC95E4E-B7DB-4AEE-B41D-FA8E7D7D9B65}" srcOrd="0" destOrd="0" presId="urn:microsoft.com/office/officeart/2005/8/layout/cycle2"/>
    <dgm:cxn modelId="{A6A94205-F27F-4C27-8266-9ED67A3B39B8}" srcId="{D81AC804-50FB-4C4A-B721-040AF7BA29F3}" destId="{32DA69F1-B40B-4380-8C06-D7CFE3B0F1EB}" srcOrd="4" destOrd="0" parTransId="{920050DC-CDAD-4080-B3E6-C7AE08947907}" sibTransId="{B8845B27-E2BB-40D6-9D7A-30C6C1517BDC}"/>
    <dgm:cxn modelId="{79F5776E-81C1-4FA0-8005-D8330215DE10}" type="presOf" srcId="{EB358FAB-0184-405E-AC93-32F62823EE05}" destId="{D7025A95-C80C-4E1E-B2AD-5777CDE8C6FE}" srcOrd="1" destOrd="0" presId="urn:microsoft.com/office/officeart/2005/8/layout/cycle2"/>
    <dgm:cxn modelId="{9170E6A9-2856-4383-A8B5-1AF71710B54C}" type="presOf" srcId="{B8845B27-E2BB-40D6-9D7A-30C6C1517BDC}" destId="{84ABF4C4-FF3A-4951-9368-FA94B28F2827}" srcOrd="1" destOrd="0" presId="urn:microsoft.com/office/officeart/2005/8/layout/cycle2"/>
    <dgm:cxn modelId="{416CEAB2-39DB-4CBF-BFA3-62F460DA4DEC}" type="presOf" srcId="{D6908E27-D149-4D19-997C-10AD3D644629}" destId="{4F9CA0F7-9824-4FC5-B54E-CEEE08F341F7}" srcOrd="0" destOrd="0" presId="urn:microsoft.com/office/officeart/2005/8/layout/cycle2"/>
    <dgm:cxn modelId="{B4109EB2-977D-4B9D-9870-0F1AB03D0949}" type="presOf" srcId="{02A96ABB-5888-4217-A28C-026C6C9BCDFD}" destId="{5C2B460A-CB41-42D3-B8F3-D318ED441EEE}" srcOrd="0" destOrd="0" presId="urn:microsoft.com/office/officeart/2005/8/layout/cycle2"/>
    <dgm:cxn modelId="{B9B69B59-E618-4F1A-8F4B-7DB573A9A9E8}" type="presOf" srcId="{E6535DDA-56C9-4B03-A286-3538F7375225}" destId="{90D7334A-4B77-47B5-AD0E-82AFB6F65688}" srcOrd="1" destOrd="0" presId="urn:microsoft.com/office/officeart/2005/8/layout/cycle2"/>
    <dgm:cxn modelId="{FBDF89FA-E0AD-4B03-8533-383FE27B8B52}" srcId="{D81AC804-50FB-4C4A-B721-040AF7BA29F3}" destId="{209FC94D-009A-4693-8893-E34D3B7FF02E}" srcOrd="1" destOrd="0" parTransId="{39B11C1D-4593-4622-BD16-2A9F97958284}" sibTransId="{27691BF6-8421-4660-A50C-D97EE5028E6F}"/>
    <dgm:cxn modelId="{CAF4703A-7240-44C5-BB6B-D2FD7CF5B458}" type="presOf" srcId="{34E2C5A9-65D4-46C4-95C1-382526CED011}" destId="{5B7B1582-A2ED-4EE8-8019-5C96B9980781}" srcOrd="1" destOrd="0" presId="urn:microsoft.com/office/officeart/2005/8/layout/cycle2"/>
    <dgm:cxn modelId="{5431CBCF-E4AD-460B-9662-7731839BC0D2}" type="presParOf" srcId="{73FB7B73-B1E6-4EFA-BD82-A0C5C5973537}" destId="{DE5195E7-5D44-4D21-80DC-7D4A3832C296}" srcOrd="0" destOrd="0" presId="urn:microsoft.com/office/officeart/2005/8/layout/cycle2"/>
    <dgm:cxn modelId="{C2F5BF01-B667-466F-85BD-FFC80211AE55}" type="presParOf" srcId="{73FB7B73-B1E6-4EFA-BD82-A0C5C5973537}" destId="{5C2B460A-CB41-42D3-B8F3-D318ED441EEE}" srcOrd="1" destOrd="0" presId="urn:microsoft.com/office/officeart/2005/8/layout/cycle2"/>
    <dgm:cxn modelId="{FE5D334A-C67A-4A9C-A274-03AB4C9C175A}" type="presParOf" srcId="{5C2B460A-CB41-42D3-B8F3-D318ED441EEE}" destId="{4ED107F9-2E3D-4AF2-BC14-9BBAE7C8AC8A}" srcOrd="0" destOrd="0" presId="urn:microsoft.com/office/officeart/2005/8/layout/cycle2"/>
    <dgm:cxn modelId="{5827C9FC-1730-459C-BAD3-528A9AA1E540}" type="presParOf" srcId="{73FB7B73-B1E6-4EFA-BD82-A0C5C5973537}" destId="{5AAF449C-77BE-4590-BB11-2CECA62C571D}" srcOrd="2" destOrd="0" presId="urn:microsoft.com/office/officeart/2005/8/layout/cycle2"/>
    <dgm:cxn modelId="{88C91C5B-8E8D-4F17-AC9A-1C0B3EA8C863}" type="presParOf" srcId="{73FB7B73-B1E6-4EFA-BD82-A0C5C5973537}" destId="{2C54BCBF-EC0E-4D83-B1A0-68798F0D7A69}" srcOrd="3" destOrd="0" presId="urn:microsoft.com/office/officeart/2005/8/layout/cycle2"/>
    <dgm:cxn modelId="{C17C8928-C721-4D24-B8FC-CD25B6236275}" type="presParOf" srcId="{2C54BCBF-EC0E-4D83-B1A0-68798F0D7A69}" destId="{45DF414A-2234-48B7-9632-07E742A7C35A}" srcOrd="0" destOrd="0" presId="urn:microsoft.com/office/officeart/2005/8/layout/cycle2"/>
    <dgm:cxn modelId="{3B0C0374-6644-4A04-99F1-685AD9CC1393}" type="presParOf" srcId="{73FB7B73-B1E6-4EFA-BD82-A0C5C5973537}" destId="{01B3E4C6-70DE-4096-A96A-B061A0019D12}" srcOrd="4" destOrd="0" presId="urn:microsoft.com/office/officeart/2005/8/layout/cycle2"/>
    <dgm:cxn modelId="{B61460E8-6554-484F-A2C1-15A6B43526C7}" type="presParOf" srcId="{73FB7B73-B1E6-4EFA-BD82-A0C5C5973537}" destId="{4F9CA0F7-9824-4FC5-B54E-CEEE08F341F7}" srcOrd="5" destOrd="0" presId="urn:microsoft.com/office/officeart/2005/8/layout/cycle2"/>
    <dgm:cxn modelId="{77E1CB22-D59F-4030-82DD-F8AAB9397AF9}" type="presParOf" srcId="{4F9CA0F7-9824-4FC5-B54E-CEEE08F341F7}" destId="{DEBA183E-EBD7-4A37-A380-960D8A99986F}" srcOrd="0" destOrd="0" presId="urn:microsoft.com/office/officeart/2005/8/layout/cycle2"/>
    <dgm:cxn modelId="{2AC137E8-33A4-494A-BBBA-10F5693AA23A}" type="presParOf" srcId="{73FB7B73-B1E6-4EFA-BD82-A0C5C5973537}" destId="{5E72295D-3D2F-4E1A-BEC1-80C564AFD7AB}" srcOrd="6" destOrd="0" presId="urn:microsoft.com/office/officeart/2005/8/layout/cycle2"/>
    <dgm:cxn modelId="{9523C770-F698-4D46-B5F9-7D81C341632E}" type="presParOf" srcId="{73FB7B73-B1E6-4EFA-BD82-A0C5C5973537}" destId="{BA835B2C-3E04-42C4-81F6-A6EDE85D8BC6}" srcOrd="7" destOrd="0" presId="urn:microsoft.com/office/officeart/2005/8/layout/cycle2"/>
    <dgm:cxn modelId="{31824E4F-FB6A-4B91-B9DC-9DCBFD42D398}" type="presParOf" srcId="{BA835B2C-3E04-42C4-81F6-A6EDE85D8BC6}" destId="{D7025A95-C80C-4E1E-B2AD-5777CDE8C6FE}" srcOrd="0" destOrd="0" presId="urn:microsoft.com/office/officeart/2005/8/layout/cycle2"/>
    <dgm:cxn modelId="{091CFCE1-70E1-4EE2-BEA1-31DF25BF6C25}" type="presParOf" srcId="{73FB7B73-B1E6-4EFA-BD82-A0C5C5973537}" destId="{B76700DD-DFC8-4019-AD14-94BD9284956C}" srcOrd="8" destOrd="0" presId="urn:microsoft.com/office/officeart/2005/8/layout/cycle2"/>
    <dgm:cxn modelId="{559A6A12-1D39-4E64-9CA8-8C7B4CA79318}" type="presParOf" srcId="{73FB7B73-B1E6-4EFA-BD82-A0C5C5973537}" destId="{11C5E7FC-A5E1-429C-84EE-33E626DFB54E}" srcOrd="9" destOrd="0" presId="urn:microsoft.com/office/officeart/2005/8/layout/cycle2"/>
    <dgm:cxn modelId="{BE3FEB9A-2445-4100-9C12-8CAEE41A4853}" type="presParOf" srcId="{11C5E7FC-A5E1-429C-84EE-33E626DFB54E}" destId="{84ABF4C4-FF3A-4951-9368-FA94B28F2827}" srcOrd="0" destOrd="0" presId="urn:microsoft.com/office/officeart/2005/8/layout/cycle2"/>
    <dgm:cxn modelId="{9A3579A8-431F-4FEF-A419-7E7339D2F0EC}" type="presParOf" srcId="{73FB7B73-B1E6-4EFA-BD82-A0C5C5973537}" destId="{4DC95E4E-B7DB-4AEE-B41D-FA8E7D7D9B65}" srcOrd="10" destOrd="0" presId="urn:microsoft.com/office/officeart/2005/8/layout/cycle2"/>
    <dgm:cxn modelId="{90861028-2B6E-4F3E-BC16-4DCF8DA64545}" type="presParOf" srcId="{73FB7B73-B1E6-4EFA-BD82-A0C5C5973537}" destId="{443711D2-A24E-4ED2-9BBA-D5DEFACF7F73}" srcOrd="11" destOrd="0" presId="urn:microsoft.com/office/officeart/2005/8/layout/cycle2"/>
    <dgm:cxn modelId="{A1FE4C8D-2D27-453F-AA58-F95EE5D06FAC}" type="presParOf" srcId="{443711D2-A24E-4ED2-9BBA-D5DEFACF7F73}" destId="{90D7334A-4B77-47B5-AD0E-82AFB6F65688}" srcOrd="0" destOrd="0" presId="urn:microsoft.com/office/officeart/2005/8/layout/cycle2"/>
    <dgm:cxn modelId="{5F5118A6-94F6-4961-AC1F-83AEEF46D9BB}" type="presParOf" srcId="{73FB7B73-B1E6-4EFA-BD82-A0C5C5973537}" destId="{4A03CFCA-C86D-48D7-8F7A-6A4255971E9A}" srcOrd="12" destOrd="0" presId="urn:microsoft.com/office/officeart/2005/8/layout/cycle2"/>
    <dgm:cxn modelId="{970CD8B8-E3FC-4246-8418-B8B0BEF5D979}" type="presParOf" srcId="{73FB7B73-B1E6-4EFA-BD82-A0C5C5973537}" destId="{CD2BAC97-D340-4182-B808-9E5B4C8A7D3E}" srcOrd="13" destOrd="0" presId="urn:microsoft.com/office/officeart/2005/8/layout/cycle2"/>
    <dgm:cxn modelId="{28C06A32-8BDC-4105-9E1F-3A8701F7C7A0}" type="presParOf" srcId="{CD2BAC97-D340-4182-B808-9E5B4C8A7D3E}" destId="{134DAD31-32DC-4EFA-98C0-092F3256CE93}" srcOrd="0" destOrd="0" presId="urn:microsoft.com/office/officeart/2005/8/layout/cycle2"/>
    <dgm:cxn modelId="{A81DDE83-9D88-40CC-B58F-707F3587CABE}" type="presParOf" srcId="{73FB7B73-B1E6-4EFA-BD82-A0C5C5973537}" destId="{F177C3B5-A4B2-43AD-9923-8706505191B2}" srcOrd="14" destOrd="0" presId="urn:microsoft.com/office/officeart/2005/8/layout/cycle2"/>
    <dgm:cxn modelId="{E77960EE-ADCF-42C6-8A5C-614A41AFF682}" type="presParOf" srcId="{73FB7B73-B1E6-4EFA-BD82-A0C5C5973537}" destId="{77F5667E-EF12-4D0A-9EE1-BB35C97ADA0F}" srcOrd="15" destOrd="0" presId="urn:microsoft.com/office/officeart/2005/8/layout/cycle2"/>
    <dgm:cxn modelId="{A5AE6AE5-F790-40A4-B513-73EB44E935B4}" type="presParOf" srcId="{77F5667E-EF12-4D0A-9EE1-BB35C97ADA0F}" destId="{5B7B1582-A2ED-4EE8-8019-5C96B998078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195E7-5D44-4D21-80DC-7D4A3832C296}">
      <dsp:nvSpPr>
        <dsp:cNvPr id="0" name=""/>
        <dsp:cNvSpPr/>
      </dsp:nvSpPr>
      <dsp:spPr>
        <a:xfrm>
          <a:off x="2926705" y="1507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June - Board Adopts Budget</a:t>
          </a:r>
          <a:endParaRPr lang="en-US" sz="800" kern="1200" dirty="0"/>
        </a:p>
      </dsp:txBody>
      <dsp:txXfrm>
        <a:off x="3073824" y="148626"/>
        <a:ext cx="710351" cy="710351"/>
      </dsp:txXfrm>
    </dsp:sp>
    <dsp:sp modelId="{5C2B460A-CB41-42D3-B8F3-D318ED441EEE}">
      <dsp:nvSpPr>
        <dsp:cNvPr id="0" name=""/>
        <dsp:cNvSpPr/>
      </dsp:nvSpPr>
      <dsp:spPr>
        <a:xfrm rot="1350000">
          <a:off x="3985561" y="620272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988619" y="672711"/>
        <a:ext cx="187447" cy="203429"/>
      </dsp:txXfrm>
    </dsp:sp>
    <dsp:sp modelId="{5AAF449C-77BE-4590-BB11-2CECA62C571D}">
      <dsp:nvSpPr>
        <dsp:cNvPr id="0" name=""/>
        <dsp:cNvSpPr/>
      </dsp:nvSpPr>
      <dsp:spPr>
        <a:xfrm>
          <a:off x="4321612" y="579297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July - State Adopts State Budget</a:t>
          </a:r>
          <a:endParaRPr lang="en-US" sz="800" kern="1200" dirty="0"/>
        </a:p>
      </dsp:txBody>
      <dsp:txXfrm>
        <a:off x="4468731" y="726416"/>
        <a:ext cx="710351" cy="710351"/>
      </dsp:txXfrm>
    </dsp:sp>
    <dsp:sp modelId="{2C54BCBF-EC0E-4D83-B1A0-68798F0D7A69}">
      <dsp:nvSpPr>
        <dsp:cNvPr id="0" name=""/>
        <dsp:cNvSpPr/>
      </dsp:nvSpPr>
      <dsp:spPr>
        <a:xfrm rot="4050000">
          <a:off x="4976011" y="1602519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000807" y="1633220"/>
        <a:ext cx="187447" cy="203429"/>
      </dsp:txXfrm>
    </dsp:sp>
    <dsp:sp modelId="{01B3E4C6-70DE-4096-A96A-B061A0019D12}">
      <dsp:nvSpPr>
        <dsp:cNvPr id="0" name=""/>
        <dsp:cNvSpPr/>
      </dsp:nvSpPr>
      <dsp:spPr>
        <a:xfrm>
          <a:off x="4899402" y="1974205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August – Board Approves 45 Day Adjustments</a:t>
          </a:r>
          <a:endParaRPr lang="en-US" sz="800" kern="1200" dirty="0"/>
        </a:p>
      </dsp:txBody>
      <dsp:txXfrm>
        <a:off x="5046521" y="2121324"/>
        <a:ext cx="710351" cy="710351"/>
      </dsp:txXfrm>
    </dsp:sp>
    <dsp:sp modelId="{4F9CA0F7-9824-4FC5-B54E-CEEE08F341F7}">
      <dsp:nvSpPr>
        <dsp:cNvPr id="0" name=""/>
        <dsp:cNvSpPr/>
      </dsp:nvSpPr>
      <dsp:spPr>
        <a:xfrm rot="6750000">
          <a:off x="4981812" y="2997427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5037350" y="3028128"/>
        <a:ext cx="187447" cy="203429"/>
      </dsp:txXfrm>
    </dsp:sp>
    <dsp:sp modelId="{5E72295D-3D2F-4E1A-BEC1-80C564AFD7AB}">
      <dsp:nvSpPr>
        <dsp:cNvPr id="0" name=""/>
        <dsp:cNvSpPr/>
      </dsp:nvSpPr>
      <dsp:spPr>
        <a:xfrm>
          <a:off x="4321612" y="3369112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September – Board Approves Unaudited Actual Report</a:t>
          </a:r>
          <a:endParaRPr lang="en-US" sz="800" kern="1200" dirty="0"/>
        </a:p>
      </dsp:txBody>
      <dsp:txXfrm>
        <a:off x="4468731" y="3516231"/>
        <a:ext cx="710351" cy="710351"/>
      </dsp:txXfrm>
    </dsp:sp>
    <dsp:sp modelId="{BA835B2C-3E04-42C4-81F6-A6EDE85D8BC6}">
      <dsp:nvSpPr>
        <dsp:cNvPr id="0" name=""/>
        <dsp:cNvSpPr/>
      </dsp:nvSpPr>
      <dsp:spPr>
        <a:xfrm rot="9450000">
          <a:off x="3999565" y="3987878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1E6A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4076841" y="4040317"/>
        <a:ext cx="187447" cy="203429"/>
      </dsp:txXfrm>
    </dsp:sp>
    <dsp:sp modelId="{B76700DD-DFC8-4019-AD14-94BD9284956C}">
      <dsp:nvSpPr>
        <dsp:cNvPr id="0" name=""/>
        <dsp:cNvSpPr/>
      </dsp:nvSpPr>
      <dsp:spPr>
        <a:xfrm>
          <a:off x="2926705" y="3946902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December – Board Approves First Interim Report</a:t>
          </a:r>
          <a:endParaRPr lang="en-US" sz="800" kern="1200" dirty="0"/>
        </a:p>
      </dsp:txBody>
      <dsp:txXfrm>
        <a:off x="3073824" y="4094021"/>
        <a:ext cx="710351" cy="710351"/>
      </dsp:txXfrm>
    </dsp:sp>
    <dsp:sp modelId="{11C5E7FC-A5E1-429C-84EE-33E626DFB54E}">
      <dsp:nvSpPr>
        <dsp:cNvPr id="0" name=""/>
        <dsp:cNvSpPr/>
      </dsp:nvSpPr>
      <dsp:spPr>
        <a:xfrm rot="12150000">
          <a:off x="2604657" y="3993678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2681933" y="4076859"/>
        <a:ext cx="187447" cy="203429"/>
      </dsp:txXfrm>
    </dsp:sp>
    <dsp:sp modelId="{4DC95E4E-B7DB-4AEE-B41D-FA8E7D7D9B65}">
      <dsp:nvSpPr>
        <dsp:cNvPr id="0" name=""/>
        <dsp:cNvSpPr/>
      </dsp:nvSpPr>
      <dsp:spPr>
        <a:xfrm>
          <a:off x="1531797" y="3369112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January – Governor Proposes     24-25 State Budget</a:t>
          </a:r>
          <a:endParaRPr lang="en-US" sz="800" kern="1200" dirty="0"/>
        </a:p>
      </dsp:txBody>
      <dsp:txXfrm>
        <a:off x="1678916" y="3516231"/>
        <a:ext cx="710351" cy="710351"/>
      </dsp:txXfrm>
    </dsp:sp>
    <dsp:sp modelId="{443711D2-A24E-4ED2-9BBA-D5DEFACF7F73}">
      <dsp:nvSpPr>
        <dsp:cNvPr id="0" name=""/>
        <dsp:cNvSpPr/>
      </dsp:nvSpPr>
      <dsp:spPr>
        <a:xfrm rot="14850000">
          <a:off x="1614206" y="3011431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1669744" y="3116350"/>
        <a:ext cx="187447" cy="203429"/>
      </dsp:txXfrm>
    </dsp:sp>
    <dsp:sp modelId="{4A03CFCA-C86D-48D7-8F7A-6A4255971E9A}">
      <dsp:nvSpPr>
        <dsp:cNvPr id="0" name=""/>
        <dsp:cNvSpPr/>
      </dsp:nvSpPr>
      <dsp:spPr>
        <a:xfrm>
          <a:off x="954007" y="1974205"/>
          <a:ext cx="1004589" cy="100458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March – Board Approves Second Interim Report</a:t>
          </a:r>
          <a:endParaRPr lang="en-US" sz="800" kern="1200" dirty="0"/>
        </a:p>
      </dsp:txBody>
      <dsp:txXfrm>
        <a:off x="1101126" y="2121324"/>
        <a:ext cx="710351" cy="710351"/>
      </dsp:txXfrm>
    </dsp:sp>
    <dsp:sp modelId="{CD2BAC97-D340-4182-B808-9E5B4C8A7D3E}">
      <dsp:nvSpPr>
        <dsp:cNvPr id="0" name=""/>
        <dsp:cNvSpPr/>
      </dsp:nvSpPr>
      <dsp:spPr>
        <a:xfrm rot="17550000">
          <a:off x="1608406" y="1616523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633202" y="1721442"/>
        <a:ext cx="187447" cy="203429"/>
      </dsp:txXfrm>
    </dsp:sp>
    <dsp:sp modelId="{F177C3B5-A4B2-43AD-9923-8706505191B2}">
      <dsp:nvSpPr>
        <dsp:cNvPr id="0" name=""/>
        <dsp:cNvSpPr/>
      </dsp:nvSpPr>
      <dsp:spPr>
        <a:xfrm>
          <a:off x="1531797" y="579297"/>
          <a:ext cx="1004589" cy="1004589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May – Governor Issues May Revise</a:t>
          </a:r>
          <a:endParaRPr lang="en-US" sz="800" kern="1200" dirty="0"/>
        </a:p>
      </dsp:txBody>
      <dsp:txXfrm>
        <a:off x="1678916" y="726416"/>
        <a:ext cx="710351" cy="710351"/>
      </dsp:txXfrm>
    </dsp:sp>
    <dsp:sp modelId="{77F5667E-EF12-4D0A-9EE1-BB35C97ADA0F}">
      <dsp:nvSpPr>
        <dsp:cNvPr id="0" name=""/>
        <dsp:cNvSpPr/>
      </dsp:nvSpPr>
      <dsp:spPr>
        <a:xfrm rot="20250000">
          <a:off x="2590653" y="626072"/>
          <a:ext cx="267781" cy="339049"/>
        </a:xfrm>
        <a:prstGeom prst="rightArrow">
          <a:avLst>
            <a:gd name="adj1" fmla="val 60000"/>
            <a:gd name="adj2" fmla="val 50000"/>
          </a:avLst>
        </a:prstGeom>
        <a:solidFill>
          <a:srgbClr val="00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593711" y="709253"/>
        <a:ext cx="187447" cy="203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417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263" y="4387548"/>
            <a:ext cx="5097558" cy="415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30" tIns="45257" rIns="92130" bIns="452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notes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07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701675"/>
            <a:ext cx="4594225" cy="34464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79558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17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421335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89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79291-9309-4E61-A07E-07033693F1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01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F807-A278-46BE-8077-9A7794EA53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48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D365E-BE10-4739-93CC-AC3C4BD4CC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728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939B7-4E16-4915-995F-9E22A47930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56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3B269-238D-4E9D-9F6F-588C45B5F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270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3F59F-7BB4-44C4-92A1-EE8AC03E4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87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B9459-2DEA-4B92-8DCA-A1FBCE4457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49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0C7E0-A565-4BB9-94CD-61B342F8BB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4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0B44-C6F4-4CF5-86CA-8C83A4C4E7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74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00CD9-1F02-4FFE-96DA-6AAE80D36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83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4CBEC-EFA1-4881-85D7-A035347E2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9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FB6AD-7A40-41B8-83A8-EEFA1210A8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445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731B2-3553-41BA-99F2-1ADC31D221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10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BFD95-5C36-4571-9746-C91E7E0A1A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45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0EEB94E-989A-4EFA-AAB0-0187542A32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476D0-10DF-414A-9237-BD17FF102CB0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18457" y="1819849"/>
            <a:ext cx="8001000" cy="25146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altLang="en-US" sz="4800" dirty="0" smtClean="0">
                <a:latin typeface="Book Antiqua" pitchFamily="18" charset="0"/>
              </a:rPr>
              <a:t>2024-25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4800" dirty="0" smtClean="0">
                <a:latin typeface="Book Antiqua" pitchFamily="18" charset="0"/>
              </a:rPr>
              <a:t>Proposed Annual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4800" dirty="0" smtClean="0">
                <a:latin typeface="Book Antiqua" pitchFamily="18" charset="0"/>
              </a:rPr>
              <a:t>Budget Report</a:t>
            </a:r>
            <a:endParaRPr lang="en-US" altLang="en-US" sz="4800" dirty="0">
              <a:latin typeface="Book Antiqua" pitchFamily="18" charset="0"/>
            </a:endParaRPr>
          </a:p>
          <a:p>
            <a:pPr algn="l" eaLnBrk="0" hangingPunct="0">
              <a:lnSpc>
                <a:spcPct val="110000"/>
              </a:lnSpc>
              <a:defRPr/>
            </a:pPr>
            <a:endParaRPr lang="en-US" altLang="en-US" sz="4800" i="1" dirty="0"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 algn="l" eaLnBrk="0" latinLnBrk="1" hangingPunct="0">
              <a:lnSpc>
                <a:spcPct val="110000"/>
              </a:lnSpc>
              <a:defRPr/>
            </a:pPr>
            <a:endParaRPr lang="en-US" altLang="en-US" sz="4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2052" name="Rectangle 11"/>
          <p:cNvSpPr>
            <a:spLocks noChangeArrowheads="1"/>
          </p:cNvSpPr>
          <p:nvPr/>
        </p:nvSpPr>
        <p:spPr bwMode="auto">
          <a:xfrm rot="10800000" flipV="1">
            <a:off x="685800" y="4565774"/>
            <a:ext cx="7735888" cy="138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en-US" altLang="en-US" sz="1200" dirty="0">
              <a:solidFill>
                <a:schemeClr val="bg2"/>
              </a:solidFill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Presented to the Board of Trustees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en-US" sz="3600" dirty="0" smtClean="0">
                <a:solidFill>
                  <a:schemeClr val="bg2"/>
                </a:solidFill>
                <a:latin typeface="Times New Roman" pitchFamily="18" charset="0"/>
              </a:rPr>
              <a:t>June 3, 2024</a:t>
            </a:r>
            <a:endParaRPr kumimoji="1" lang="en-US" altLang="en-US" sz="36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78983" y="316582"/>
            <a:ext cx="8001000" cy="135981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altLang="en-US" sz="3600" dirty="0" smtClean="0">
                <a:latin typeface="Book Antiqua" pitchFamily="18" charset="0"/>
              </a:rPr>
              <a:t>Lowell Joint School District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2000" dirty="0" smtClean="0">
                <a:latin typeface="Book Antiqua" pitchFamily="18" charset="0"/>
              </a:rPr>
              <a:t>Tradition of Excellence Since 1906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altLang="en-US" sz="2000" dirty="0" smtClean="0">
                <a:latin typeface="Script MT Bold" panose="03040602040607080904" pitchFamily="66" charset="0"/>
              </a:rPr>
              <a:t>“Home of Scholars and Champions”</a:t>
            </a:r>
            <a:endParaRPr lang="en-US" altLang="en-US" sz="2000" dirty="0">
              <a:latin typeface="Script MT Bold" panose="03040602040607080904" pitchFamily="66" charset="0"/>
            </a:endParaRPr>
          </a:p>
          <a:p>
            <a:pPr algn="l" eaLnBrk="0" hangingPunct="0">
              <a:lnSpc>
                <a:spcPct val="110000"/>
              </a:lnSpc>
              <a:defRPr/>
            </a:pPr>
            <a:endParaRPr lang="en-US" altLang="en-US" sz="4800" i="1" dirty="0"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 algn="l" eaLnBrk="0" latinLnBrk="1" hangingPunct="0">
              <a:lnSpc>
                <a:spcPct val="110000"/>
              </a:lnSpc>
              <a:defRPr/>
            </a:pPr>
            <a:r>
              <a:rPr lang="en-US" altLang="en-US" sz="4800" i="1" dirty="0" smtClean="0">
                <a:solidFill>
                  <a:schemeClr val="tx2"/>
                </a:solidFill>
                <a:latin typeface="Book Antiqua" pitchFamily="18" charset="0"/>
              </a:rPr>
              <a:t>	</a:t>
            </a:r>
            <a:endParaRPr lang="en-US" altLang="en-US" sz="4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3" y="5353763"/>
            <a:ext cx="1494518" cy="1367711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FAF807-A278-46BE-8077-9A7794EA53E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610600" cy="1143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kern="0" dirty="0" smtClean="0">
                <a:solidFill>
                  <a:srgbClr val="95055B"/>
                </a:solidFill>
              </a:rPr>
              <a:t>    </a:t>
            </a:r>
            <a:r>
              <a:rPr lang="en-US" altLang="en-US" sz="3600" b="1" kern="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</a:t>
            </a:r>
          </a:p>
          <a:p>
            <a:pPr eaLnBrk="1" hangingPunct="1">
              <a:defRPr/>
            </a:pPr>
            <a:r>
              <a:rPr lang="en-US" altLang="en-US" sz="3600" kern="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Annual Budget Cycle</a:t>
            </a:r>
            <a:r>
              <a:rPr lang="en-US" altLang="en-US" sz="2400" b="1" kern="0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  <a:t/>
            </a:r>
            <a:br>
              <a:rPr lang="en-US" altLang="en-US" sz="2400" b="1" kern="0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</a:br>
            <a:endParaRPr lang="en-US" altLang="en-US" sz="2400" b="1" kern="0" dirty="0" smtClean="0">
              <a:effectLst/>
              <a:latin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32199046"/>
              </p:ext>
            </p:extLst>
          </p:nvPr>
        </p:nvGraphicFramePr>
        <p:xfrm>
          <a:off x="1143000" y="1600200"/>
          <a:ext cx="6858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7010400" y="5638800"/>
            <a:ext cx="304800" cy="304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010400" y="6000744"/>
            <a:ext cx="304800" cy="304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4898" y="56468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District Calendar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24898" y="6014644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State Calendar</a:t>
            </a:r>
            <a:endParaRPr lang="en-US" sz="1200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850777369"/>
              </p:ext>
            </p:extLst>
          </p:nvPr>
        </p:nvGraphicFramePr>
        <p:xfrm>
          <a:off x="1152698" y="1688182"/>
          <a:ext cx="6858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6" name="Right Arrow 15"/>
          <p:cNvSpPr/>
          <p:nvPr/>
        </p:nvSpPr>
        <p:spPr bwMode="auto">
          <a:xfrm rot="16200000">
            <a:off x="3947607" y="3133344"/>
            <a:ext cx="1248786" cy="5334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43498" y="403170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We Are Here</a:t>
            </a:r>
            <a:endParaRPr lang="en-US" sz="1800" dirty="0">
              <a:latin typeface="+mn-lt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7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2C20E-D61E-4439-9FC7-CEAB47772BC9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1430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Revenue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4114800"/>
          </a:xfrm>
          <a:solidFill>
            <a:srgbClr val="99CCFF"/>
          </a:solidFill>
          <a:extLst/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Local Control Funding Formula (LCFF)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COLA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1.07% </a:t>
            </a:r>
            <a:endParaRPr lang="en-US" altLang="en-US" sz="22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Base Grant $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29.8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Million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Supplemental Grant $3.5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million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Concentration Grant: $383K</a:t>
            </a:r>
            <a:endParaRPr lang="en-US" altLang="en-US" sz="22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ADA: 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2,953.04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(3 year average) (Actual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23-24 ADA=2,875.74)</a:t>
            </a:r>
            <a:endParaRPr lang="en-US" altLang="en-US" sz="22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Official enrollment of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3,028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(Through April,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2024)</a:t>
            </a:r>
            <a:endParaRPr lang="en-US" altLang="en-US" sz="22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20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Seat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attendance has </a:t>
            </a:r>
            <a:r>
              <a:rPr lang="en-US" altLang="en-US" sz="220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declined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from traditional 97-98% to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95.0%,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which negatively affects </a:t>
            </a:r>
            <a:r>
              <a:rPr lang="en-US" altLang="en-US" sz="220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ongoing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funding by approximately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$700,000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per year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9583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AA8FF-D4FE-4520-A2D9-12B821BBB061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838200" y="762000"/>
            <a:ext cx="7696200" cy="1176338"/>
          </a:xfrm>
          <a:prstGeom prst="rect">
            <a:avLst/>
          </a:prstGeom>
          <a:noFill/>
          <a:ln w="12700">
            <a:solidFill>
              <a:srgbClr val="3333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 dirty="0" smtClean="0">
                <a:solidFill>
                  <a:schemeClr val="bg2"/>
                </a:solidFill>
                <a:latin typeface="Book Antiqua" pitchFamily="18" charset="0"/>
              </a:rPr>
              <a:t>2024-25  Budget Revenue</a:t>
            </a:r>
            <a:endParaRPr lang="en-US" altLang="en-US" sz="44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984731"/>
              </p:ext>
            </p:extLst>
          </p:nvPr>
        </p:nvGraphicFramePr>
        <p:xfrm>
          <a:off x="838200" y="2209800"/>
          <a:ext cx="7696200" cy="392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4" name="Worksheet" r:id="rId4" imgW="4505331" imgH="2009639" progId="Excel.Sheet.8">
                  <p:embed/>
                </p:oleObj>
              </mc:Choice>
              <mc:Fallback>
                <p:oleObj name="Worksheet" r:id="rId4" imgW="4505331" imgH="2009639" progId="Excel.Shee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09800"/>
                        <a:ext cx="7696200" cy="3927475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 w="127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310041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E442C-FB76-46CA-A1C2-37D58C123F37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371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Revenue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Revenue</a:t>
            </a:r>
            <a:b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Major Changes from 2023-24 Estimated Actuals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534400" cy="44196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Federal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Revenue		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&lt;$1.5M&gt;</a:t>
            </a:r>
            <a:endParaRPr lang="en-US" altLang="en-US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One-Time Federal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ESSER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Funds Expiring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endParaRPr lang="en-US" altLang="en-US" sz="24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State Revenue		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&lt;$1.1M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&gt;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Block Grant Recovery Payment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Arts/Music Instructional Materials Grant</a:t>
            </a:r>
            <a:b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</a:b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Reduction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Local Revenue			&lt;$474K&gt;</a:t>
            </a:r>
            <a:endParaRPr lang="en-US" altLang="en-US" sz="28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Reduction in Interest Earned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824D65-2B2E-4808-9D24-CFA567B2A3DA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990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724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Local Control Accountability Plan (LCAP) </a:t>
            </a: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Salaries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Budget per Board Approved Salary Schedules</a:t>
            </a: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6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Minimum Wage Increase to $16.00 on January 1, 2024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Step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, Column and Longevity:  Actuals for 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2022-23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Health and Welfare</a:t>
            </a: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Maximum medical benefits package remains at Kaiser Family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Rate</a:t>
            </a:r>
          </a:p>
          <a:p>
            <a:pPr lvl="3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Approximately $26,000 per covered family for 2023-24</a:t>
            </a:r>
            <a:endParaRPr lang="en-US" altLang="en-US" sz="1200" dirty="0" smtClean="0"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altLang="en-US" sz="28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35AC0-1A5A-4DCD-B994-3A4F4641C383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990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34400" cy="47244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Pension Costs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STRS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pension rate of 19.10% (Unchanged from 2022-23)</a:t>
            </a: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Increases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$75,000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due to Step and Column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movement and 11% Salary Increase</a:t>
            </a:r>
            <a:endParaRPr lang="en-US" altLang="en-US" sz="1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PERS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pension rate increase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0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.37%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(26.68 from 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27.05%)</a:t>
            </a:r>
            <a:endParaRPr lang="en-US" altLang="en-US" sz="20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Approximate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$26,000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increase</a:t>
            </a: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Supplies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Consumer Price Index (CPI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) for 2024-25 is 3.10%</a:t>
            </a:r>
            <a:endParaRPr lang="en-US" altLang="en-US" sz="2000" strike="sngStrike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School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site budgets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increase based on CPI</a:t>
            </a:r>
          </a:p>
          <a:p>
            <a:pPr lvl="2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Department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Budgets Increase by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CPI</a:t>
            </a:r>
            <a:endParaRPr lang="en-US" altLang="en-US" sz="1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35AC0-1A5A-4DCD-B994-3A4F4641C383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9906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34400" cy="47244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Utilities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Increasing rates</a:t>
            </a:r>
          </a:p>
          <a:p>
            <a:pPr marL="457200" lvl="1" indent="0" eaLnBrk="1" hangingPunct="1">
              <a:buClr>
                <a:schemeClr val="bg2"/>
              </a:buClr>
              <a:buNone/>
              <a:defRPr/>
            </a:pP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Insurance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Increases (property value increase, pool rate increase, excess insurance carrier increase (fires, cybersecurity, abuse claims)</a:t>
            </a: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2000" b="1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341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7620B-35C5-45F6-BE45-C1216A5CD2D6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6796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 smtClean="0">
                <a:solidFill>
                  <a:schemeClr val="bg2"/>
                </a:solidFill>
                <a:latin typeface="Book Antiqua" pitchFamily="18" charset="0"/>
              </a:rPr>
              <a:t>2024-25 Budget Expenditures</a:t>
            </a:r>
            <a:endParaRPr lang="en-US" altLang="en-US" sz="4000" dirty="0">
              <a:solidFill>
                <a:schemeClr val="bg2"/>
              </a:solidFill>
              <a:latin typeface="Book Antiqua" pitchFamily="18" charset="0"/>
            </a:endParaRPr>
          </a:p>
          <a:p>
            <a:pPr latinLnBrk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4400" b="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609600" y="5334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en-US" b="0" smtClean="0"/>
              <a:t/>
            </a:r>
            <a:br>
              <a:rPr lang="en-US" altLang="en-US" b="0" smtClean="0"/>
            </a:br>
            <a:endParaRPr lang="en-US" altLang="en-US" b="0" smtClean="0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295587"/>
              </p:ext>
            </p:extLst>
          </p:nvPr>
        </p:nvGraphicFramePr>
        <p:xfrm>
          <a:off x="695325" y="2038350"/>
          <a:ext cx="7848600" cy="354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6" name="Worksheet" r:id="rId3" imgW="4209910" imgH="1695518" progId="Excel.Sheet.8">
                  <p:embed/>
                </p:oleObj>
              </mc:Choice>
              <mc:Fallback>
                <p:oleObj name="Worksheet" r:id="rId3" imgW="4209910" imgH="1695518" progId="Excel.Shee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038350"/>
                        <a:ext cx="7848600" cy="3541713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 w="127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14B7A-7B44-496C-8154-357A1BCEA25D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4478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4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 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Expenditures</a:t>
            </a:r>
            <a:b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  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Major Changes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from 2023-24 Estimated Actuals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958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Classified 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Salaries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	</a:t>
            </a:r>
            <a:r>
              <a:rPr lang="en-US" altLang="en-US" sz="1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+$156K</a:t>
            </a:r>
            <a:endParaRPr lang="en-US" altLang="en-US" sz="18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1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Step &amp; Column</a:t>
            </a:r>
          </a:p>
          <a:p>
            <a:pPr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Statutory </a:t>
            </a: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and Health 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Benefits		</a:t>
            </a:r>
            <a:r>
              <a:rPr lang="en-US" altLang="en-US" sz="1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+$131K</a:t>
            </a: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1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6% Increase to Health and Welfare Benefits</a:t>
            </a:r>
            <a:endParaRPr lang="en-US" altLang="en-US" sz="1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Books &amp; Supplies 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	</a:t>
            </a:r>
            <a:r>
              <a:rPr lang="en-US" altLang="en-US" sz="1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+$1.2M</a:t>
            </a: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Expenditures of One-Time Funding</a:t>
            </a:r>
            <a:endParaRPr lang="en-US" altLang="en-US" sz="16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Services/Operating 		</a:t>
            </a: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	</a:t>
            </a:r>
            <a:r>
              <a:rPr lang="en-US" altLang="en-US" sz="1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+424K</a:t>
            </a:r>
            <a:endParaRPr lang="en-US" altLang="en-US" sz="18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spcAft>
                <a:spcPct val="150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Learning Recovery Block Grant and </a:t>
            </a:r>
            <a:r>
              <a:rPr lang="en-US" altLang="en-US" sz="160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CalSHAPE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Expenditures</a:t>
            </a:r>
            <a:endParaRPr lang="en-US" altLang="en-US" sz="16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spcAft>
                <a:spcPct val="150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spcAft>
                <a:spcPct val="15000"/>
              </a:spcAft>
              <a:buClr>
                <a:schemeClr val="bg2"/>
              </a:buClr>
              <a:buFont typeface="Wingdings" panose="05000000000000000000" pitchFamily="2" charset="2"/>
              <a:buChar char="Ø"/>
              <a:defRPr/>
            </a:pP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457200" lvl="1" indent="0" eaLnBrk="1" hangingPunct="1">
              <a:spcAft>
                <a:spcPct val="15000"/>
              </a:spcAft>
              <a:buClr>
                <a:schemeClr val="bg2"/>
              </a:buClr>
              <a:buNone/>
              <a:defRPr/>
            </a:pPr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	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4FFBA-DCFB-44BA-9EEF-3828938A3D54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458200" cy="12192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b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Reserve</a:t>
            </a:r>
            <a:endParaRPr lang="en-US" altLang="en-US" sz="2800" b="1" dirty="0" smtClean="0">
              <a:effectLst/>
              <a:latin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42672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14350" lvl="1" indent="-400050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Ending balance projected at $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13.6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Million</a:t>
            </a:r>
          </a:p>
          <a:p>
            <a:pPr marL="514350" lvl="1" indent="-400050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The Designation For Economic Uncertainties Reserve is  5% per board policy (state minimum is 3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%)</a:t>
            </a:r>
            <a:endParaRPr lang="en-US" altLang="en-US" sz="9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Education Code 42127(a)(2)(B&amp;C) requires explanation of amounts above 3%. This additional 2% above the state required </a:t>
            </a:r>
            <a:r>
              <a:rPr lang="en-US" altLang="en-US" sz="200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minimum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is approximately $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970,000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If the district were to reserve one month’s payroll, the total would </a:t>
            </a: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be 8%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(approximately $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3,200,000)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U.S. General Services Administration recommends 17% reserves</a:t>
            </a:r>
          </a:p>
          <a:p>
            <a:pPr marL="514350" lvl="1" indent="-40005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altLang="en-US" sz="25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4FFBA-DCFB-44BA-9EEF-3828938A3D54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458200" cy="12192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95055B"/>
                </a:solidFill>
              </a:rPr>
              <a:t>    </a:t>
            </a:r>
            <a:r>
              <a:rPr lang="en-US" altLang="en-US" sz="32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Budget Assumptions</a:t>
            </a: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/>
            </a:r>
            <a:br>
              <a:rPr lang="en-US" altLang="en-US" sz="2400" b="1" dirty="0" smtClean="0">
                <a:solidFill>
                  <a:srgbClr val="D60093"/>
                </a:solidFill>
                <a:effectLst/>
              </a:rPr>
            </a:br>
            <a:r>
              <a:rPr lang="en-US" altLang="en-US" sz="2400" b="1" dirty="0" smtClean="0">
                <a:solidFill>
                  <a:srgbClr val="D60093"/>
                </a:solidFill>
                <a:effectLst/>
              </a:rPr>
              <a:t>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Reserve</a:t>
            </a:r>
            <a:endParaRPr lang="en-US" altLang="en-US" sz="2400" b="1" dirty="0" smtClean="0">
              <a:effectLst/>
              <a:latin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42672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 resolution is required to commit, and un-commit, funds above 10% reserves for future identified needs to maintain compliance with this new requirement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114300" lvl="1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12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kern="1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Annual Retiree </a:t>
            </a:r>
            <a:r>
              <a:rPr lang="en-US" alt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Health and Welfare Liability </a:t>
            </a:r>
            <a:r>
              <a:rPr lang="en-US" altLang="en-US" sz="2400" kern="1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Deposit into Irrevocable Trust </a:t>
            </a:r>
            <a:r>
              <a:rPr lang="en-US" alt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of </a:t>
            </a:r>
            <a:r>
              <a:rPr lang="en-US" altLang="en-US" sz="2400" kern="1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$200,000</a:t>
            </a:r>
            <a:endParaRPr lang="en-US" altLang="en-US" sz="2400" kern="12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12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kern="12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Significant reduction </a:t>
            </a:r>
            <a:r>
              <a:rPr lang="en-US" alt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 reserves has a negative impact on credit rating for future general obligation bond issuances.</a:t>
            </a: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altLang="en-US" sz="25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514350" lvl="1" indent="-400050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34590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E07D9-6C08-4DD7-BD52-7296521DEE0C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Cost of Declining Enrollment/ADA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Example: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2022-23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Enrollment of 3,050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ADA of 98% = $27.8M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ADA of 93% = $26.4M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2023-24 – COLA 8.22%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Enrollment of 3,000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ADA of 98% = $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29.6M</a:t>
            </a:r>
            <a:endParaRPr lang="en-US" altLang="en-US" sz="20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ADA of 93% = $</a:t>
            </a: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28.1M</a:t>
            </a:r>
            <a:endParaRPr lang="en-US" altLang="en-US" sz="20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The increase of $1.7M is 6.4%, not 8.22%</a:t>
            </a:r>
          </a:p>
          <a:p>
            <a:pPr lvl="3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This is before factoring for PERS and H&amp;W increases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80A21-3F11-48E6-B66F-1021E9766D85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4478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 Projections</a:t>
            </a:r>
            <a:b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</a:rPr>
              <a:t> </a:t>
            </a:r>
            <a:r>
              <a:rPr lang="en-US" altLang="en-US" sz="2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Revenue Assumptions</a:t>
            </a:r>
            <a:r>
              <a:rPr lang="en-US" altLang="en-US" sz="2800" b="1" dirty="0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chemeClr val="bg2"/>
                </a:solidFill>
                <a:latin typeface="Times New Roman" pitchFamily="18" charset="0"/>
              </a:rPr>
            </a:b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(Future Years)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01000" cy="42672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Local Control Funding Formula Sources:</a:t>
            </a: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COLA </a:t>
            </a: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1.07%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 2024-25</a:t>
            </a: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2.93%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 2025-26</a:t>
            </a: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3.08%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2026-27</a:t>
            </a: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3.30% in 2027-28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0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ADA</a:t>
            </a: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Reduce ADA by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7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 2024-25 due to seat attendance instability (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95%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vs Historic 97%)</a:t>
            </a:r>
            <a:endParaRPr lang="en-US" altLang="en-US" sz="20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No ADA </a:t>
            </a: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change in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2025-26 or 2026-27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(wait to see what occurs in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2024-25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enrollment</a:t>
            </a:r>
            <a:r>
              <a:rPr lang="en-US" altLang="en-US" sz="2000" dirty="0" smtClean="0"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</a:rPr>
              <a:t>)</a:t>
            </a:r>
          </a:p>
          <a:p>
            <a:pPr marL="514350" lvl="1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114300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914400" lvl="2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0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80A21-3F11-48E6-B66F-1021E9766D85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447800"/>
          </a:xfrm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 Projections</a:t>
            </a:r>
            <a:b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chemeClr val="bg2"/>
                </a:solidFill>
                <a:effectLst/>
              </a:rPr>
              <a:t> </a:t>
            </a:r>
            <a:r>
              <a:rPr lang="en-US" altLang="en-US" sz="28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Revenue Assumptions</a:t>
            </a:r>
            <a:r>
              <a:rPr lang="en-US" altLang="en-US" sz="2800" b="1" dirty="0" smtClean="0">
                <a:solidFill>
                  <a:schemeClr val="bg2"/>
                </a:solidFill>
                <a:latin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chemeClr val="bg2"/>
                </a:solidFill>
                <a:latin typeface="Times New Roman" pitchFamily="18" charset="0"/>
              </a:rPr>
            </a:b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(Future Years)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01000" cy="42672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One-Time </a:t>
            </a: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Funding is Gone</a:t>
            </a:r>
            <a:endParaRPr lang="en-US" altLang="en-US" sz="2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050" dirty="0" smtClean="0"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COLA’s Have Been Reduced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05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Consumer Price Inde</a:t>
            </a: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x is Rising</a:t>
            </a:r>
            <a:endParaRPr lang="en-US" altLang="en-US" sz="2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05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Inflation Makes Goods More Expensive</a:t>
            </a:r>
            <a:endParaRPr lang="en-US" altLang="en-US" sz="2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endParaRPr lang="en-US" altLang="en-US" sz="105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How Will the Governor Address the $8.8B Gap in Prop 98 Funding for Schools?</a:t>
            </a:r>
            <a:endParaRPr lang="en-US" altLang="en-US" sz="24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bg2"/>
              </a:buClr>
              <a:buNone/>
              <a:defRPr/>
            </a:pPr>
            <a:endParaRPr lang="en-US" altLang="en-US" sz="2400" b="1" dirty="0" smtClean="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48949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B64CC-96BD-4D39-B1A4-6379D7505072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924800" cy="1385888"/>
          </a:xfrm>
          <a:prstGeom prst="rect">
            <a:avLst/>
          </a:prstGeom>
          <a:noFill/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Multi-year Projections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chemeClr val="bg2"/>
                </a:solidFill>
                <a:latin typeface="Times New Roman" pitchFamily="18" charset="0"/>
              </a:rPr>
              <a:t>Expenditure </a:t>
            </a:r>
            <a:r>
              <a:rPr lang="en-US" altLang="en-US" sz="2800" dirty="0">
                <a:solidFill>
                  <a:schemeClr val="bg2"/>
                </a:solidFill>
                <a:latin typeface="Times New Roman" pitchFamily="18" charset="0"/>
              </a:rPr>
              <a:t>Assumptions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smtClean="0">
                <a:solidFill>
                  <a:schemeClr val="bg2"/>
                </a:solidFill>
                <a:latin typeface="Times New Roman" pitchFamily="18" charset="0"/>
              </a:rPr>
              <a:t>(Future </a:t>
            </a:r>
            <a:r>
              <a:rPr lang="en-US" altLang="en-US" sz="2000" dirty="0">
                <a:solidFill>
                  <a:schemeClr val="bg2"/>
                </a:solidFill>
                <a:latin typeface="Times New Roman" pitchFamily="18" charset="0"/>
              </a:rPr>
              <a:t>Years)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99730" y="1676400"/>
            <a:ext cx="826327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6858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bg2"/>
              </a:buClr>
              <a:buSzTx/>
              <a:buNone/>
            </a:pP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2025-26 Other District Expenses</a:t>
            </a:r>
          </a:p>
          <a:p>
            <a:pPr marL="0" indent="0">
              <a:spcBef>
                <a:spcPct val="0"/>
              </a:spcBef>
              <a:buClrTx/>
              <a:buSzTx/>
              <a:buNone/>
            </a:pPr>
            <a:endParaRPr lang="en-US" altLang="en-US" sz="1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$100,000 Special education contribution increase</a:t>
            </a:r>
          </a:p>
          <a:p>
            <a:pPr marL="457200" lvl="1" indent="0">
              <a:spcBef>
                <a:spcPct val="0"/>
              </a:spcBef>
              <a:buClrTx/>
              <a:buSzTx/>
              <a:buNone/>
            </a:pPr>
            <a:endParaRPr lang="en-US" altLang="en-US" sz="14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2025-26 Consumer Price Index (CPI)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2.86%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cost increase for supplies, services, utilities, contracted services, insurance services, non-public schools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en-US" sz="14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2026-27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Consumer Price Index (CPI)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2.87%</a:t>
            </a:r>
            <a:endParaRPr lang="en-US" altLang="en-US" sz="20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en-US" sz="14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Tx/>
              <a:buNone/>
            </a:pP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marL="457200" lvl="1" indent="0">
              <a:spcBef>
                <a:spcPct val="0"/>
              </a:spcBef>
              <a:buClrTx/>
              <a:buSzTx/>
              <a:buNone/>
            </a:pPr>
            <a:endParaRPr lang="en-US" altLang="en-US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5632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B64CC-96BD-4D39-B1A4-6379D7505072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924800" cy="1385888"/>
          </a:xfrm>
          <a:prstGeom prst="rect">
            <a:avLst/>
          </a:prstGeom>
          <a:noFill/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chemeClr val="bg2"/>
                </a:solidFill>
                <a:latin typeface="Times New Roman" pitchFamily="18" charset="0"/>
              </a:rPr>
              <a:t>Multi-year Projections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chemeClr val="bg2"/>
                </a:solidFill>
                <a:latin typeface="Times New Roman" pitchFamily="18" charset="0"/>
              </a:rPr>
              <a:t>Expenditure </a:t>
            </a:r>
            <a:r>
              <a:rPr lang="en-US" altLang="en-US" sz="2800" dirty="0">
                <a:solidFill>
                  <a:schemeClr val="bg2"/>
                </a:solidFill>
                <a:latin typeface="Times New Roman" pitchFamily="18" charset="0"/>
              </a:rPr>
              <a:t>Assumptions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smtClean="0">
                <a:solidFill>
                  <a:schemeClr val="bg2"/>
                </a:solidFill>
                <a:latin typeface="Times New Roman" pitchFamily="18" charset="0"/>
              </a:rPr>
              <a:t>(Future </a:t>
            </a:r>
            <a:r>
              <a:rPr lang="en-US" altLang="en-US" sz="2000" dirty="0">
                <a:solidFill>
                  <a:schemeClr val="bg2"/>
                </a:solidFill>
                <a:latin typeface="Times New Roman" pitchFamily="18" charset="0"/>
              </a:rPr>
              <a:t>Years)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1524000"/>
            <a:ext cx="82296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6858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2025-26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Salaries and Employee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1.5%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Certificated step and column costs 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1.8%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Classified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0.4%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Non-unit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6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.0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% Increase in employee health and welfare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LJEA step/column costs assume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teacher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retiree savings</a:t>
            </a:r>
            <a:endParaRPr lang="en-US" altLang="en-US" sz="20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STRS pension projected at 19.1% (no change from 22/23)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PERS pension increase of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0.55%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(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27.60%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from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27.05%)</a:t>
            </a:r>
            <a:endParaRPr lang="en-US" altLang="en-US" sz="20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Vehicle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replacement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Equipment Replacement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Irrevocable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Trust Payment</a:t>
            </a:r>
          </a:p>
          <a:p>
            <a:pPr lvl="2">
              <a:spcBef>
                <a:spcPct val="0"/>
              </a:spcBef>
              <a:buClrTx/>
              <a:buSzTx/>
              <a:buNone/>
            </a:pPr>
            <a:endParaRPr lang="en-US" altLang="en-US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B64CC-96BD-4D39-B1A4-6379D7505072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924800" cy="1385888"/>
          </a:xfrm>
          <a:prstGeom prst="rect">
            <a:avLst/>
          </a:prstGeom>
          <a:noFill/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chemeClr val="bg2"/>
                </a:solidFill>
                <a:latin typeface="Times New Roman" pitchFamily="18" charset="0"/>
              </a:rPr>
              <a:t>Multi-year Projections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chemeClr val="bg2"/>
                </a:solidFill>
                <a:latin typeface="Times New Roman" pitchFamily="18" charset="0"/>
              </a:rPr>
              <a:t>Expense Assumptions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  <a:latin typeface="Times New Roman" pitchFamily="18" charset="0"/>
              </a:rPr>
              <a:t>(Subsequent Years)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1727103"/>
            <a:ext cx="79248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6858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bg2"/>
              </a:buClr>
              <a:buSzTx/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2026-27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Salaries and Employee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1.5%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Certificated step and column costs 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1.9%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Classified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0.4%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Non-unit step and longevity costs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6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.0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% Increase in employee health and welfare benefits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LJEA step/column costs assume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teacher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retiree savings</a:t>
            </a:r>
            <a:endParaRPr lang="en-US" altLang="en-US" sz="20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STRS pension projected at 19.1% (no change from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23/24)</a:t>
            </a:r>
            <a:endParaRPr lang="en-US" altLang="en-US" sz="20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PERS pension increase of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0.40%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(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28.00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from 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27.60</a:t>
            </a: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%)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Vehicle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replacement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0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Irrevocable </a:t>
            </a:r>
            <a:r>
              <a:rPr lang="en-US" altLang="en-US" sz="2000" b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Trust Payment</a:t>
            </a:r>
          </a:p>
          <a:p>
            <a:pPr lvl="2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endParaRPr lang="en-US" altLang="en-US" sz="2000" dirty="0">
              <a:solidFill>
                <a:schemeClr val="bg2"/>
              </a:solidFill>
              <a:latin typeface="Times New Roman" pitchFamily="18" charset="0"/>
            </a:endParaRPr>
          </a:p>
          <a:p>
            <a:pPr lvl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28419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E855B-29B7-4992-9A27-4EF87D23BA1D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295400"/>
          </a:xfr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D60093"/>
                    </a:gs>
                    <a:gs pos="100000">
                      <a:srgbClr val="630044"/>
                    </a:gs>
                  </a:gsLst>
                  <a:lin ang="5400000" scaled="1"/>
                </a:gra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/>
            <a: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Multi-year</a:t>
            </a:r>
            <a:b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General Fund Summary</a:t>
            </a:r>
            <a:br>
              <a:rPr lang="en-US" altLang="en-US" sz="40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endParaRPr lang="en-US" altLang="en-US" sz="25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87363"/>
              </p:ext>
            </p:extLst>
          </p:nvPr>
        </p:nvGraphicFramePr>
        <p:xfrm>
          <a:off x="533400" y="1676400"/>
          <a:ext cx="8286750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2" name="Worksheet" r:id="rId5" imgW="4714818" imgH="2438264" progId="Excel.Sheet.8">
                  <p:embed/>
                </p:oleObj>
              </mc:Choice>
              <mc:Fallback>
                <p:oleObj name="Worksheet" r:id="rId5" imgW="4714818" imgH="2438264" progId="Excel.Shee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8286750" cy="462915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 w="127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E07D9-6C08-4DD7-BD52-7296521DEE0C}" type="slidenum">
              <a:rPr lang="en-US" altLang="en-US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Surplus/Deficit Spending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One-Time Pandemic Funding is done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Funding ongoing programs with one-time funds is not sustainable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Appropriation of categorical and school site carryover also increases expenditures in the current year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Attendance is </a:t>
            </a: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slowly </a:t>
            </a: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returning to pre-pandemic </a:t>
            </a: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levels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800" dirty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Deficit spending for 2024-25, 2025-26, and 2026-27 will reduce Ending Fund Balance by $11.8M </a:t>
            </a:r>
            <a:endParaRPr lang="en-US" altLang="en-US" sz="2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7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3B607-ED32-47FA-9EA4-D38BCB9E6EE6}" type="slidenum">
              <a:rPr lang="en-US" altLang="en-US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2"/>
                </a:solidFill>
                <a:effectLst/>
                <a:latin typeface="Times New Roman" pitchFamily="18" charset="0"/>
              </a:rPr>
              <a:t>Future Considerations….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Updates to the District budget will be provided at the August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5, 2024 </a:t>
            </a: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Board meeting after the State budget is adopted.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Governor’s Budget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Proposes reducing funding from the </a:t>
            </a:r>
            <a:r>
              <a:rPr lang="en-US" altLang="en-US" sz="2000" b="1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2022-23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school year and lowering the Prop 98 guarantee</a:t>
            </a:r>
          </a:p>
          <a:p>
            <a:pPr lvl="2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This will reduce funding for schools ongoing</a:t>
            </a:r>
            <a:endParaRPr lang="en-US" altLang="en-US" sz="16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Facilities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Voter 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approved 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$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48 million general obligation bond – MEASURE LL 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projects are almost complete. Thank you for the community 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support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!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8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Second and FINAL debt issuance in November 2020 </a:t>
            </a:r>
            <a:r>
              <a:rPr lang="en-US" altLang="en-US" sz="2800" dirty="0" smtClean="0">
                <a:solidFill>
                  <a:srgbClr val="008000"/>
                </a:solidFill>
                <a:effectLst/>
                <a:latin typeface="Times New Roman" pitchFamily="18" charset="0"/>
              </a:rPr>
              <a:t>saved local taxpayers over $5.1 million </a:t>
            </a:r>
            <a:r>
              <a:rPr lang="en-US" altLang="en-US" sz="2800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</a:t>
            </a:r>
            <a:endParaRPr lang="en-US" altLang="en-US" sz="2800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Facilities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(continued)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8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State match money status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>
                <a:solidFill>
                  <a:schemeClr val="bg2"/>
                </a:solidFill>
                <a:effectLst/>
                <a:latin typeface="Times New Roman" pitchFamily="18" charset="0"/>
              </a:rPr>
              <a:t>All seven school sites have the first step completed: eligibility calculations for match amount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err="1" smtClean="0">
                <a:solidFill>
                  <a:schemeClr val="bg2"/>
                </a:solidFill>
                <a:effectLst/>
                <a:latin typeface="Times New Roman" pitchFamily="18" charset="0"/>
              </a:rPr>
              <a:t>Olita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</a:t>
            </a:r>
            <a:r>
              <a:rPr lang="en-US" altLang="en-US" sz="2400" dirty="0">
                <a:solidFill>
                  <a:schemeClr val="bg2"/>
                </a:solidFill>
                <a:effectLst/>
                <a:latin typeface="Times New Roman" pitchFamily="18" charset="0"/>
              </a:rPr>
              <a:t>was submitted a few years ago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and matching </a:t>
            </a:r>
            <a:r>
              <a:rPr lang="en-US" altLang="en-US" sz="2400" dirty="0">
                <a:solidFill>
                  <a:schemeClr val="bg2"/>
                </a:solidFill>
                <a:effectLst/>
                <a:latin typeface="Times New Roman" pitchFamily="18" charset="0"/>
              </a:rPr>
              <a:t>funds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of $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3.4 </a:t>
            </a:r>
            <a:r>
              <a:rPr lang="en-US" altLang="en-US" sz="2400" dirty="0">
                <a:solidFill>
                  <a:schemeClr val="bg2"/>
                </a:solidFill>
                <a:effectLst/>
                <a:latin typeface="Times New Roman" pitchFamily="18" charset="0"/>
              </a:rPr>
              <a:t>million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were received in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December,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2021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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Macy was submitted </a:t>
            </a:r>
            <a:r>
              <a:rPr lang="en-US" altLang="en-US" sz="2400" dirty="0">
                <a:solidFill>
                  <a:schemeClr val="bg2"/>
                </a:solidFill>
                <a:effectLst/>
                <a:latin typeface="Times New Roman" pitchFamily="18" charset="0"/>
              </a:rPr>
              <a:t>for match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money and matching funds of $4.7 were received in April, 2024</a:t>
            </a:r>
            <a:endParaRPr lang="en-US" altLang="en-US" sz="2400" dirty="0"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Total of approximately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$15M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in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remaining State </a:t>
            </a:r>
            <a:r>
              <a:rPr lang="en-US" altLang="en-US" sz="24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match eligibility</a:t>
            </a:r>
            <a:endParaRPr lang="en-US" altLang="en-US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D1420-536E-43BD-B8F3-33BCD8CF6132}" type="slidenum">
              <a:rPr lang="en-US" altLang="en-US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Facilities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(continued)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4582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Special Reserve Fund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40.0 receives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ongoing lease income and contains sale of </a:t>
            </a:r>
            <a:r>
              <a:rPr lang="en-US" altLang="en-US" b="1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Carden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 property funds</a:t>
            </a:r>
          </a:p>
          <a:p>
            <a:pPr lvl="2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This income supports </a:t>
            </a: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deferred maintenance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and repairs expenses</a:t>
            </a:r>
          </a:p>
          <a:p>
            <a:pPr lvl="2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Ongoing annual lease income will be approximately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$800,000 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</a:rPr>
              <a:t>(Starbuck property- leased to Whittier Christian HS)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Facilities Funds</a:t>
            </a: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Four Funds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Deferred Maintenance – planned maintenance projects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Capital Facilities -  developer fees for student </a:t>
            </a:r>
            <a:r>
              <a:rPr lang="en-US" altLang="en-US" sz="20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endParaRPr lang="en-US" altLang="en-US" sz="20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Special Reserve for Capital Outlay – capital facilities projects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Building Fund – General Obligation Bond projects</a:t>
            </a:r>
            <a:endParaRPr lang="en-US" altLang="en-US" sz="2000" b="1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Measure LL projects are accounted for here!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$48 million was authorized by voters in November 2018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$14 million was issued in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July,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$34 million issued in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October,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Maybrook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Olita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Portal, Jordan, Macy, and Meadow Green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completed so far. 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Rancho Starbuck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completion - Summer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2024.</a:t>
            </a:r>
            <a:endParaRPr lang="en-US" altLang="en-US" sz="16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Nutrition Services Fund</a:t>
            </a: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endParaRPr lang="en-US" altLang="en-US" sz="28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This federal program now requires a maximum of 6 months operating expenses in reserves:</a:t>
            </a:r>
          </a:p>
          <a:p>
            <a:pPr lvl="1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18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We continue to plan deficit spending for supplies and equipment to reduce reserves to meet this maximum</a:t>
            </a:r>
            <a:endParaRPr lang="en-US" altLang="en-US" sz="1800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Custodial </a:t>
            </a:r>
            <a:r>
              <a:rPr lang="en-US" altLang="en-US" sz="2000" dirty="0">
                <a:solidFill>
                  <a:schemeClr val="bg2"/>
                </a:solidFill>
                <a:effectLst/>
                <a:latin typeface="Times New Roman" pitchFamily="18" charset="0"/>
              </a:rPr>
              <a:t>salaries </a:t>
            </a: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charged to this fund began in 2019/20 for the portion </a:t>
            </a:r>
            <a:r>
              <a:rPr lang="en-US" altLang="en-US" sz="2000" dirty="0">
                <a:solidFill>
                  <a:schemeClr val="bg2"/>
                </a:solidFill>
                <a:effectLst/>
                <a:latin typeface="Times New Roman" pitchFamily="18" charset="0"/>
              </a:rPr>
              <a:t>of daily time cleaning during and after lunch </a:t>
            </a: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service.  This added approximately $120,000 in expense to this fund, so additional reserves should be reduced or eliminated going forward.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Increased Cafeteria Worker hours from 2.0 to 3.75</a:t>
            </a:r>
            <a:endParaRPr lang="en-US" altLang="en-US" sz="2000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Nutrition Services continues to operate profitably with no contributions necessary from the General Fund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85EBA-B302-4A84-B81D-C006AEE18E4B}" type="slidenum">
              <a:rPr lang="en-US" altLang="en-US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Child Development Fund</a:t>
            </a: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New fund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dedicated to revenue and expenditures for the early learning programs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There has been high demand for these programs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Forecast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potentially adding </a:t>
            </a:r>
            <a:r>
              <a:rPr lang="en-US" altLang="en-US" sz="2400" b="1" dirty="0" smtClean="0">
                <a:solidFill>
                  <a:schemeClr val="bg2"/>
                </a:solidFill>
                <a:effectLst/>
                <a:latin typeface="Times New Roman" pitchFamily="18" charset="0"/>
                <a:sym typeface="Wingdings" panose="05000000000000000000" pitchFamily="2" charset="2"/>
              </a:rPr>
              <a:t>classes in 2024-25</a:t>
            </a:r>
            <a:endParaRPr lang="en-US" altLang="en-US" sz="2400" b="1" dirty="0">
              <a:solidFill>
                <a:schemeClr val="bg2"/>
              </a:solidFill>
              <a:effectLst/>
              <a:latin typeface="Times New Roman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Ø"/>
            </a:pPr>
            <a:endParaRPr lang="en-US" altLang="en-US" sz="2400" b="1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89B3E-F780-446D-B4CE-A85442B4D589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848600" cy="11430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Multi-Year Projection</a:t>
            </a:r>
            <a:b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Budget Report</a:t>
            </a:r>
            <a:endParaRPr lang="en-US" alt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endParaRPr lang="en-US" altLang="en-US" sz="40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endParaRPr lang="en-US" altLang="en-US" sz="4000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4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Approval of the District’s 2024-25 Proposed Adopted Budget is Recommended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89B3E-F780-446D-B4CE-A85442B4D589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848600" cy="1143000"/>
          </a:xfrm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0488" tIns="44450" rIns="90488" bIns="44450" anchor="t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2024-25 Multi-Year Projection</a:t>
            </a:r>
            <a:b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</a:br>
            <a:r>
              <a:rPr lang="en-US" altLang="en-US" sz="3600" b="1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Budget Report</a:t>
            </a:r>
            <a:endParaRPr lang="en-US" alt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endParaRPr lang="en-US" altLang="en-US" sz="40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4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 sincere “Thank You” to the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4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Business Services Team!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2000" dirty="0" err="1" smtClean="0">
                <a:solidFill>
                  <a:schemeClr val="bg2"/>
                </a:solidFill>
                <a:effectLst/>
                <a:latin typeface="Times New Roman" pitchFamily="18" charset="0"/>
              </a:rPr>
              <a:t>Chelle</a:t>
            </a:r>
            <a:r>
              <a:rPr lang="en-US" altLang="en-US" sz="20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 Price – Director of Fiscal Services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endParaRPr lang="en-US" altLang="en-US" sz="2000" dirty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2000" u="sng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Accounting Technicians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Beatriz Rodriguez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Jeanette Trevino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Randi Vasquez</a:t>
            </a:r>
          </a:p>
          <a:p>
            <a:pPr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Font typeface="Monotype Sorts" pitchFamily="2" charset="2"/>
              <a:buNone/>
            </a:pPr>
            <a:r>
              <a:rPr lang="en-US" altLang="en-US" sz="1600" dirty="0" smtClean="0">
                <a:solidFill>
                  <a:schemeClr val="bg2"/>
                </a:solidFill>
                <a:effectLst/>
                <a:latin typeface="Times New Roman" pitchFamily="18" charset="0"/>
              </a:rPr>
              <a:t>Michelle </a:t>
            </a:r>
            <a:r>
              <a:rPr lang="en-US" altLang="en-US" sz="1600" smtClean="0">
                <a:solidFill>
                  <a:schemeClr val="bg2"/>
                </a:solidFill>
                <a:effectLst/>
                <a:latin typeface="Times New Roman" pitchFamily="18" charset="0"/>
              </a:rPr>
              <a:t>Wolfarth</a:t>
            </a:r>
            <a:endParaRPr lang="en-US" altLang="en-US" sz="16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SzPct val="145000"/>
              <a:buNone/>
            </a:pPr>
            <a:endParaRPr lang="en-US" altLang="en-US" sz="4000" dirty="0" smtClean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0088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807-A278-46BE-8077-9A7794EA53EB}" type="slidenum">
              <a:rPr lang="en-US" altLang="en-US" smtClean="0"/>
              <a:pPr/>
              <a:t>30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82" y="400050"/>
            <a:ext cx="1073150" cy="11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" y="5175821"/>
            <a:ext cx="1688959" cy="15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94030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198393</TotalTime>
  <Pages>9</Pages>
  <Words>1612</Words>
  <Application>Microsoft Office PowerPoint</Application>
  <PresentationFormat>On-screen Show (4:3)</PresentationFormat>
  <Paragraphs>280</Paragraphs>
  <Slides>30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Book Antiqua</vt:lpstr>
      <vt:lpstr>Monotype Sorts</vt:lpstr>
      <vt:lpstr>Script MT Bold</vt:lpstr>
      <vt:lpstr>Tahoma</vt:lpstr>
      <vt:lpstr>Times New Roman</vt:lpstr>
      <vt:lpstr>Wingdings</vt:lpstr>
      <vt:lpstr>Textured</vt:lpstr>
      <vt:lpstr>Microsoft Excel 97-2003 Worksheet</vt:lpstr>
      <vt:lpstr>PowerPoint Presentation</vt:lpstr>
      <vt:lpstr>PowerPoint Presentation</vt:lpstr>
      <vt:lpstr>    2024-25 Budget Assumptions  General Fund Revenue</vt:lpstr>
      <vt:lpstr>PowerPoint Presentation</vt:lpstr>
      <vt:lpstr>    2024-25 Budget Revenue  General Fund Revenue Major Changes from 2023-24 Estimated Actuals</vt:lpstr>
      <vt:lpstr>    2024-25 Budget Assumptions  General Fund Expenditures</vt:lpstr>
      <vt:lpstr>    2024-25 Budget Assumptions  General Fund Expenditures</vt:lpstr>
      <vt:lpstr>    2024-25 Budget Assumptions  General Fund Expenditures</vt:lpstr>
      <vt:lpstr> </vt:lpstr>
      <vt:lpstr>    2024-25 Budget Assumptions    General Fund Expenditures     Major Changes from 2023-24 Estimated Actuals</vt:lpstr>
      <vt:lpstr>    2024-25 Budget Assumptions General Fund Reserve</vt:lpstr>
      <vt:lpstr>    2024-25 Budget Assumptions  General Fund Reserve</vt:lpstr>
      <vt:lpstr>Cost of Declining Enrollment/ADA</vt:lpstr>
      <vt:lpstr>Multi-year Projections  Revenue Assumptions (Future Years)</vt:lpstr>
      <vt:lpstr>Multi-year Projections  Revenue Assumptions (Future Years)</vt:lpstr>
      <vt:lpstr>PowerPoint Presentation</vt:lpstr>
      <vt:lpstr>PowerPoint Presentation</vt:lpstr>
      <vt:lpstr>PowerPoint Presentation</vt:lpstr>
      <vt:lpstr>Multi-year General Fund Summary </vt:lpstr>
      <vt:lpstr>Surplus/Deficit Spending</vt:lpstr>
      <vt:lpstr>Future Considerations….</vt:lpstr>
      <vt:lpstr>Facilities</vt:lpstr>
      <vt:lpstr>Facilities (continued)</vt:lpstr>
      <vt:lpstr>Facilities (continued)</vt:lpstr>
      <vt:lpstr>2024-25 Facilities Funds</vt:lpstr>
      <vt:lpstr>Nutrition Services Fund</vt:lpstr>
      <vt:lpstr>Child Development Fund</vt:lpstr>
      <vt:lpstr>2024-25 Multi-Year Projection Budget Report</vt:lpstr>
      <vt:lpstr>2024-25 Multi-Year Projection Budget Report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Daily Attendance (ADA)</dc:title>
  <dc:creator>FUHSD</dc:creator>
  <cp:lastModifiedBy>David Bennett</cp:lastModifiedBy>
  <cp:revision>897</cp:revision>
  <cp:lastPrinted>2024-05-24T20:37:07Z</cp:lastPrinted>
  <dcterms:created xsi:type="dcterms:W3CDTF">1997-11-21T13:16:14Z</dcterms:created>
  <dcterms:modified xsi:type="dcterms:W3CDTF">2024-06-03T19:51:37Z</dcterms:modified>
</cp:coreProperties>
</file>