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embeddedFontLst>
    <p:embeddedFont>
      <p:font typeface="Roboto" panose="020B0604020202020204" charset="0"/>
      <p:regular r:id="rId32"/>
      <p:bold r:id="rId33"/>
      <p:italic r:id="rId34"/>
      <p:boldItalic r:id="rId35"/>
    </p:embeddedFont>
    <p:embeddedFont>
      <p:font typeface="Cambria" panose="02040503050406030204" pitchFamily="18"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Montserrat" panose="020B060402020202020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111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21dea0041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121dea0041e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121dea0041e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
        <p:nvSpPr>
          <p:cNvPr id="175" name="Google Shape;175;p1: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462fa30ab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462fa30abc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462fa30abc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dbf751372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dbf751372a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dbf751372a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
        <p:nvSpPr>
          <p:cNvPr id="208" name="Google Shape;208;p3: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
        <p:nvSpPr>
          <p:cNvPr id="217" name="Google Shape;217;p5: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462fa30abc_1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462fa30abc_1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g462fa30abc_1_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
        <p:nvSpPr>
          <p:cNvPr id="226" name="Google Shape;226;g462fa30abc_1_13: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
        <p:nvSpPr>
          <p:cNvPr id="235" name="Google Shape;235;p4: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
        <p:nvSpPr>
          <p:cNvPr id="244" name="Google Shape;244;p7: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
        <p:nvSpPr>
          <p:cNvPr id="259" name="Google Shape;259;p9: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fba13aa28_11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7" name="Google Shape;267;g6fba13aa28_11_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68" name="Google Shape;268;g6fba13aa28_11_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
        <p:nvSpPr>
          <p:cNvPr id="269" name="Google Shape;269;g6fba13aa28_11_18: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6fba13aa28_11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6" name="Google Shape;276;g6fba13aa28_11_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77" name="Google Shape;277;g6fba13aa28_11_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
        <p:nvSpPr>
          <p:cNvPr id="278" name="Google Shape;278;g6fba13aa28_11_34: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fba13aa28_11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5" name="Google Shape;285;g6fba13aa28_11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86" name="Google Shape;286;g6fba13aa28_11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
        <p:nvSpPr>
          <p:cNvPr id="287" name="Google Shape;287;g6fba13aa28_11_26: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fba13aa28_11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4" name="Google Shape;294;g6fba13aa28_11_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95" name="Google Shape;295;g6fba13aa28_11_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
        <p:nvSpPr>
          <p:cNvPr id="296" name="Google Shape;296;g6fba13aa28_11_42: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cab1bb94b7_1_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2cab1bb94b7_1_1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2cab1bb94b7_1_1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
        <p:nvSpPr>
          <p:cNvPr id="314" name="Google Shape;314;g2cab1bb94b7_1_125: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cab1bb94b7_1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2cab1bb94b7_1_1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g2cab1bb94b7_1_1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
        <p:nvSpPr>
          <p:cNvPr id="323" name="Google Shape;323;g2cab1bb94b7_1_133: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cab1bb94b7_1_1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2cab1bb94b7_1_1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g2cab1bb94b7_1_1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
        <p:nvSpPr>
          <p:cNvPr id="332" name="Google Shape;332;g2cab1bb94b7_1_141: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cab1bb94b7_1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g2cab1bb94b7_1_1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g2cab1bb94b7_1_1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
        <p:nvSpPr>
          <p:cNvPr id="341" name="Google Shape;341;g2cab1bb94b7_1_149: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48a088815f_1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48a088815f_1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g48a088815f_1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
        <p:nvSpPr>
          <p:cNvPr id="361" name="Google Shape;361;p21: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
        <p:nvSpPr>
          <p:cNvPr id="372" name="Google Shape;372;p20: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
        <p:nvSpPr>
          <p:cNvPr id="383" name="Google Shape;383;p22: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6fba13aa28_9_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g6fba13aa28_9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6fba13aa28_9_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g6fba13aa28_9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fba13aa28_9_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g6fba13aa28_9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6fba13aa28_9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6fba13aa28_9_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g6fba13aa28_9_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6600"/>
              <a:buFont typeface="Cambria"/>
              <a:buNone/>
              <a:defRPr sz="66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SzPts val="2000"/>
              <a:buNone/>
              <a:defRPr sz="2000">
                <a:solidFill>
                  <a:srgbClr val="8C8B8A"/>
                </a:solidFill>
              </a:defRPr>
            </a:lvl1pPr>
            <a:lvl2pPr lvl="1" algn="ctr">
              <a:spcBef>
                <a:spcPts val="400"/>
              </a:spcBef>
              <a:spcAft>
                <a:spcPts val="0"/>
              </a:spcAft>
              <a:buSzPts val="2000"/>
              <a:buNone/>
              <a:defRPr>
                <a:solidFill>
                  <a:srgbClr val="8C8B8A"/>
                </a:solidFill>
              </a:defRPr>
            </a:lvl2pPr>
            <a:lvl3pPr lvl="2" algn="ctr">
              <a:spcBef>
                <a:spcPts val="360"/>
              </a:spcBef>
              <a:spcAft>
                <a:spcPts val="0"/>
              </a:spcAft>
              <a:buSzPts val="1800"/>
              <a:buNone/>
              <a:defRPr>
                <a:solidFill>
                  <a:srgbClr val="8C8B8A"/>
                </a:solidFill>
              </a:defRPr>
            </a:lvl3pPr>
            <a:lvl4pPr lvl="3" algn="ctr">
              <a:spcBef>
                <a:spcPts val="320"/>
              </a:spcBef>
              <a:spcAft>
                <a:spcPts val="0"/>
              </a:spcAft>
              <a:buSzPts val="1600"/>
              <a:buNone/>
              <a:defRPr>
                <a:solidFill>
                  <a:srgbClr val="8C8B8A"/>
                </a:solidFill>
              </a:defRPr>
            </a:lvl4pPr>
            <a:lvl5pPr lvl="4" algn="ctr">
              <a:spcBef>
                <a:spcPts val="280"/>
              </a:spcBef>
              <a:spcAft>
                <a:spcPts val="0"/>
              </a:spcAft>
              <a:buSzPts val="1400"/>
              <a:buNone/>
              <a:defRPr>
                <a:solidFill>
                  <a:srgbClr val="8C8B8A"/>
                </a:solidFill>
              </a:defRPr>
            </a:lvl5pPr>
            <a:lvl6pPr lvl="5" algn="ctr">
              <a:spcBef>
                <a:spcPts val="280"/>
              </a:spcBef>
              <a:spcAft>
                <a:spcPts val="0"/>
              </a:spcAft>
              <a:buSzPts val="1400"/>
              <a:buNone/>
              <a:defRPr>
                <a:solidFill>
                  <a:srgbClr val="8C8B8A"/>
                </a:solidFill>
              </a:defRPr>
            </a:lvl6pPr>
            <a:lvl7pPr lvl="6" algn="ctr">
              <a:spcBef>
                <a:spcPts val="280"/>
              </a:spcBef>
              <a:spcAft>
                <a:spcPts val="0"/>
              </a:spcAft>
              <a:buSzPts val="1400"/>
              <a:buNone/>
              <a:defRPr>
                <a:solidFill>
                  <a:srgbClr val="8C8B8A"/>
                </a:solidFill>
              </a:defRPr>
            </a:lvl7pPr>
            <a:lvl8pPr lvl="7" algn="ctr">
              <a:spcBef>
                <a:spcPts val="280"/>
              </a:spcBef>
              <a:spcAft>
                <a:spcPts val="0"/>
              </a:spcAft>
              <a:buSzPts val="1400"/>
              <a:buNone/>
              <a:defRPr>
                <a:solidFill>
                  <a:srgbClr val="8C8B8A"/>
                </a:solidFill>
              </a:defRPr>
            </a:lvl8pPr>
            <a:lvl9pPr lvl="8" algn="ctr">
              <a:spcBef>
                <a:spcPts val="280"/>
              </a:spcBef>
              <a:spcAft>
                <a:spcPts val="0"/>
              </a:spcAft>
              <a:buSzPts val="1400"/>
              <a:buNone/>
              <a:defRPr>
                <a:solidFill>
                  <a:srgbClr val="8C8B8A"/>
                </a:solidFill>
              </a:defRPr>
            </a:lvl9pPr>
          </a:lstStyle>
          <a:p>
            <a:endParaRPr/>
          </a:p>
        </p:txBody>
      </p:sp>
      <p:sp>
        <p:nvSpPr>
          <p:cNvPr id="20" name="Google Shape;20;p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6" name="Google Shape;26;p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2"/>
              </a:buClr>
              <a:buSzPts val="3600"/>
              <a:buFont typeface="Cambria"/>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2000"/>
              <a:buNone/>
              <a:defRPr sz="2000">
                <a:solidFill>
                  <a:srgbClr val="8C8B8A"/>
                </a:solidFill>
              </a:defRPr>
            </a:lvl1pPr>
            <a:lvl2pPr marL="914400" lvl="1" indent="-228600" algn="l">
              <a:spcBef>
                <a:spcPts val="360"/>
              </a:spcBef>
              <a:spcAft>
                <a:spcPts val="0"/>
              </a:spcAft>
              <a:buSzPts val="1800"/>
              <a:buNone/>
              <a:defRPr sz="1800">
                <a:solidFill>
                  <a:srgbClr val="8C8B8A"/>
                </a:solidFill>
              </a:defRPr>
            </a:lvl2pPr>
            <a:lvl3pPr marL="1371600" lvl="2" indent="-228600" algn="l">
              <a:spcBef>
                <a:spcPts val="320"/>
              </a:spcBef>
              <a:spcAft>
                <a:spcPts val="0"/>
              </a:spcAft>
              <a:buSzPts val="1600"/>
              <a:buNone/>
              <a:defRPr sz="1600">
                <a:solidFill>
                  <a:srgbClr val="8C8B8A"/>
                </a:solidFill>
              </a:defRPr>
            </a:lvl3pPr>
            <a:lvl4pPr marL="1828800" lvl="3" indent="-228600" algn="l">
              <a:spcBef>
                <a:spcPts val="280"/>
              </a:spcBef>
              <a:spcAft>
                <a:spcPts val="0"/>
              </a:spcAft>
              <a:buSzPts val="1400"/>
              <a:buNone/>
              <a:defRPr sz="1400">
                <a:solidFill>
                  <a:srgbClr val="8C8B8A"/>
                </a:solidFill>
              </a:defRPr>
            </a:lvl4pPr>
            <a:lvl5pPr marL="2286000" lvl="4" indent="-228600" algn="l">
              <a:spcBef>
                <a:spcPts val="280"/>
              </a:spcBef>
              <a:spcAft>
                <a:spcPts val="0"/>
              </a:spcAft>
              <a:buSzPts val="1400"/>
              <a:buNone/>
              <a:defRPr sz="1400">
                <a:solidFill>
                  <a:srgbClr val="8C8B8A"/>
                </a:solidFill>
              </a:defRPr>
            </a:lvl5pPr>
            <a:lvl6pPr marL="2743200" lvl="5" indent="-228600" algn="l">
              <a:spcBef>
                <a:spcPts val="280"/>
              </a:spcBef>
              <a:spcAft>
                <a:spcPts val="0"/>
              </a:spcAft>
              <a:buSzPts val="1400"/>
              <a:buNone/>
              <a:defRPr sz="1400">
                <a:solidFill>
                  <a:srgbClr val="8C8B8A"/>
                </a:solidFill>
              </a:defRPr>
            </a:lvl6pPr>
            <a:lvl7pPr marL="3200400" lvl="6" indent="-228600" algn="l">
              <a:spcBef>
                <a:spcPts val="280"/>
              </a:spcBef>
              <a:spcAft>
                <a:spcPts val="0"/>
              </a:spcAft>
              <a:buSzPts val="1400"/>
              <a:buNone/>
              <a:defRPr sz="1400">
                <a:solidFill>
                  <a:srgbClr val="8C8B8A"/>
                </a:solidFill>
              </a:defRPr>
            </a:lvl7pPr>
            <a:lvl8pPr marL="3657600" lvl="7" indent="-228600" algn="l">
              <a:spcBef>
                <a:spcPts val="280"/>
              </a:spcBef>
              <a:spcAft>
                <a:spcPts val="0"/>
              </a:spcAft>
              <a:buSzPts val="1400"/>
              <a:buNone/>
              <a:defRPr sz="1400">
                <a:solidFill>
                  <a:srgbClr val="8C8B8A"/>
                </a:solidFill>
              </a:defRPr>
            </a:lvl8pPr>
            <a:lvl9pPr marL="4114800" lvl="8" indent="-228600" algn="l">
              <a:spcBef>
                <a:spcPts val="280"/>
              </a:spcBef>
              <a:spcAft>
                <a:spcPts val="0"/>
              </a:spcAft>
              <a:buSzPts val="1400"/>
              <a:buNone/>
              <a:defRPr sz="1400">
                <a:solidFill>
                  <a:srgbClr val="8C8B8A"/>
                </a:solidFill>
              </a:defRPr>
            </a:lvl9pPr>
          </a:lstStyle>
          <a:p>
            <a:endParaRPr/>
          </a:p>
        </p:txBody>
      </p:sp>
      <p:sp>
        <p:nvSpPr>
          <p:cNvPr id="32" name="Google Shape;32;p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8" name="Google Shape;38;p5"/>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9" name="Google Shape;39;p5"/>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600"/>
              <a:buFont typeface="Cambr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45" name="Google Shape;45;p6"/>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46" name="Google Shape;46;p6"/>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47" name="Google Shape;47;p6"/>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48" name="Google Shape;48;p6"/>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8"/>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63" name="Google Shape;63;p9"/>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66" name="Google Shape;66;p9"/>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71" name="Google Shape;71;p10"/>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3" name="Google Shape;73;p10"/>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7" name="Google Shape;77;p1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3" name="Google Shape;83;p1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14"/>
          <p:cNvSpPr txBox="1">
            <a:spLocks noGrp="1"/>
          </p:cNvSpPr>
          <p:nvPr>
            <p:ph type="ctrTitle"/>
          </p:nvPr>
        </p:nvSpPr>
        <p:spPr>
          <a:xfrm>
            <a:off x="685800" y="1905000"/>
            <a:ext cx="7543800" cy="2594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dk2"/>
              </a:buClr>
              <a:buSzPts val="6600"/>
              <a:buFont typeface="Cambria"/>
              <a:buNone/>
              <a:defRPr sz="6600">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4"/>
          <p:cNvSpPr txBox="1">
            <a:spLocks noGrp="1"/>
          </p:cNvSpPr>
          <p:nvPr>
            <p:ph type="subTitle" idx="1"/>
          </p:nvPr>
        </p:nvSpPr>
        <p:spPr>
          <a:xfrm>
            <a:off x="685800" y="4572000"/>
            <a:ext cx="6461700" cy="1066800"/>
          </a:xfrm>
          <a:prstGeom prst="rect">
            <a:avLst/>
          </a:prstGeom>
          <a:noFill/>
          <a:ln>
            <a:noFill/>
          </a:ln>
        </p:spPr>
        <p:txBody>
          <a:bodyPr spcFirstLastPara="1" wrap="square" lIns="91425" tIns="45700" rIns="91425" bIns="45700" anchor="t" anchorCtr="0">
            <a:noAutofit/>
          </a:bodyPr>
          <a:lstStyle>
            <a:lvl1pPr lvl="0" algn="l" rtl="0">
              <a:spcBef>
                <a:spcPts val="400"/>
              </a:spcBef>
              <a:spcAft>
                <a:spcPts val="0"/>
              </a:spcAft>
              <a:buSzPts val="2000"/>
              <a:buNone/>
              <a:defRPr sz="2000">
                <a:solidFill>
                  <a:srgbClr val="8C8B8A"/>
                </a:solidFill>
              </a:defRPr>
            </a:lvl1pPr>
            <a:lvl2pPr lvl="1" algn="ctr" rtl="0">
              <a:spcBef>
                <a:spcPts val="400"/>
              </a:spcBef>
              <a:spcAft>
                <a:spcPts val="0"/>
              </a:spcAft>
              <a:buSzPts val="2000"/>
              <a:buNone/>
              <a:defRPr>
                <a:solidFill>
                  <a:srgbClr val="8C8B8A"/>
                </a:solidFill>
              </a:defRPr>
            </a:lvl2pPr>
            <a:lvl3pPr lvl="2" algn="ctr" rtl="0">
              <a:spcBef>
                <a:spcPts val="360"/>
              </a:spcBef>
              <a:spcAft>
                <a:spcPts val="0"/>
              </a:spcAft>
              <a:buSzPts val="1800"/>
              <a:buNone/>
              <a:defRPr>
                <a:solidFill>
                  <a:srgbClr val="8C8B8A"/>
                </a:solidFill>
              </a:defRPr>
            </a:lvl3pPr>
            <a:lvl4pPr lvl="3" algn="ctr" rtl="0">
              <a:spcBef>
                <a:spcPts val="320"/>
              </a:spcBef>
              <a:spcAft>
                <a:spcPts val="0"/>
              </a:spcAft>
              <a:buSzPts val="1600"/>
              <a:buNone/>
              <a:defRPr>
                <a:solidFill>
                  <a:srgbClr val="8C8B8A"/>
                </a:solidFill>
              </a:defRPr>
            </a:lvl4pPr>
            <a:lvl5pPr lvl="4" algn="ctr" rtl="0">
              <a:spcBef>
                <a:spcPts val="280"/>
              </a:spcBef>
              <a:spcAft>
                <a:spcPts val="0"/>
              </a:spcAft>
              <a:buSzPts val="1400"/>
              <a:buNone/>
              <a:defRPr>
                <a:solidFill>
                  <a:srgbClr val="8C8B8A"/>
                </a:solidFill>
              </a:defRPr>
            </a:lvl5pPr>
            <a:lvl6pPr lvl="5" algn="ctr" rtl="0">
              <a:spcBef>
                <a:spcPts val="280"/>
              </a:spcBef>
              <a:spcAft>
                <a:spcPts val="0"/>
              </a:spcAft>
              <a:buSzPts val="1400"/>
              <a:buNone/>
              <a:defRPr>
                <a:solidFill>
                  <a:srgbClr val="8C8B8A"/>
                </a:solidFill>
              </a:defRPr>
            </a:lvl6pPr>
            <a:lvl7pPr lvl="6" algn="ctr" rtl="0">
              <a:spcBef>
                <a:spcPts val="280"/>
              </a:spcBef>
              <a:spcAft>
                <a:spcPts val="0"/>
              </a:spcAft>
              <a:buSzPts val="1400"/>
              <a:buNone/>
              <a:defRPr>
                <a:solidFill>
                  <a:srgbClr val="8C8B8A"/>
                </a:solidFill>
              </a:defRPr>
            </a:lvl7pPr>
            <a:lvl8pPr lvl="7" algn="ctr" rtl="0">
              <a:spcBef>
                <a:spcPts val="280"/>
              </a:spcBef>
              <a:spcAft>
                <a:spcPts val="0"/>
              </a:spcAft>
              <a:buSzPts val="1400"/>
              <a:buNone/>
              <a:defRPr>
                <a:solidFill>
                  <a:srgbClr val="8C8B8A"/>
                </a:solidFill>
              </a:defRPr>
            </a:lvl8pPr>
            <a:lvl9pPr lvl="8" algn="ctr" rtl="0">
              <a:spcBef>
                <a:spcPts val="280"/>
              </a:spcBef>
              <a:spcAft>
                <a:spcPts val="0"/>
              </a:spcAft>
              <a:buSzPts val="1400"/>
              <a:buNone/>
              <a:defRPr>
                <a:solidFill>
                  <a:srgbClr val="8C8B8A"/>
                </a:solidFill>
              </a:defRPr>
            </a:lvl9pPr>
          </a:lstStyle>
          <a:p>
            <a:endParaRPr/>
          </a:p>
        </p:txBody>
      </p:sp>
      <p:sp>
        <p:nvSpPr>
          <p:cNvPr id="97" name="Google Shape;97;p14"/>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14"/>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p14"/>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1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1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SzPts val="1800"/>
              <a:buChar char="•"/>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03" name="Google Shape;103;p15"/>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4" name="Google Shape;104;p15"/>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5" name="Google Shape;105;p15"/>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722313" y="5486400"/>
            <a:ext cx="7659600" cy="11685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dk2"/>
              </a:buClr>
              <a:buSzPts val="3600"/>
              <a:buFont typeface="Cambria"/>
              <a:buNone/>
              <a:defRPr sz="3600" b="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p16"/>
          <p:cNvSpPr txBox="1">
            <a:spLocks noGrp="1"/>
          </p:cNvSpPr>
          <p:nvPr>
            <p:ph type="body" idx="1"/>
          </p:nvPr>
        </p:nvSpPr>
        <p:spPr>
          <a:xfrm>
            <a:off x="722313" y="3852863"/>
            <a:ext cx="6135600" cy="1633500"/>
          </a:xfrm>
          <a:prstGeom prst="rect">
            <a:avLst/>
          </a:prstGeom>
          <a:noFill/>
          <a:ln>
            <a:noFill/>
          </a:ln>
        </p:spPr>
        <p:txBody>
          <a:bodyPr spcFirstLastPara="1" wrap="square" lIns="91425" tIns="45700" rIns="91425" bIns="45700" anchor="b" anchorCtr="0">
            <a:noAutofit/>
          </a:bodyPr>
          <a:lstStyle>
            <a:lvl1pPr marL="457200" lvl="0" indent="-228600" algn="l" rtl="0">
              <a:spcBef>
                <a:spcPts val="400"/>
              </a:spcBef>
              <a:spcAft>
                <a:spcPts val="0"/>
              </a:spcAft>
              <a:buSzPts val="2000"/>
              <a:buNone/>
              <a:defRPr sz="2000">
                <a:solidFill>
                  <a:srgbClr val="8C8B8A"/>
                </a:solidFill>
              </a:defRPr>
            </a:lvl1pPr>
            <a:lvl2pPr marL="914400" lvl="1" indent="-228600" algn="l" rtl="0">
              <a:spcBef>
                <a:spcPts val="360"/>
              </a:spcBef>
              <a:spcAft>
                <a:spcPts val="0"/>
              </a:spcAft>
              <a:buSzPts val="1800"/>
              <a:buNone/>
              <a:defRPr sz="1800">
                <a:solidFill>
                  <a:srgbClr val="8C8B8A"/>
                </a:solidFill>
              </a:defRPr>
            </a:lvl2pPr>
            <a:lvl3pPr marL="1371600" lvl="2" indent="-228600" algn="l" rtl="0">
              <a:spcBef>
                <a:spcPts val="320"/>
              </a:spcBef>
              <a:spcAft>
                <a:spcPts val="0"/>
              </a:spcAft>
              <a:buSzPts val="1600"/>
              <a:buNone/>
              <a:defRPr sz="1600">
                <a:solidFill>
                  <a:srgbClr val="8C8B8A"/>
                </a:solidFill>
              </a:defRPr>
            </a:lvl3pPr>
            <a:lvl4pPr marL="1828800" lvl="3" indent="-228600" algn="l" rtl="0">
              <a:spcBef>
                <a:spcPts val="280"/>
              </a:spcBef>
              <a:spcAft>
                <a:spcPts val="0"/>
              </a:spcAft>
              <a:buSzPts val="1400"/>
              <a:buNone/>
              <a:defRPr sz="1400">
                <a:solidFill>
                  <a:srgbClr val="8C8B8A"/>
                </a:solidFill>
              </a:defRPr>
            </a:lvl4pPr>
            <a:lvl5pPr marL="2286000" lvl="4" indent="-228600" algn="l" rtl="0">
              <a:spcBef>
                <a:spcPts val="280"/>
              </a:spcBef>
              <a:spcAft>
                <a:spcPts val="0"/>
              </a:spcAft>
              <a:buSzPts val="1400"/>
              <a:buNone/>
              <a:defRPr sz="1400">
                <a:solidFill>
                  <a:srgbClr val="8C8B8A"/>
                </a:solidFill>
              </a:defRPr>
            </a:lvl5pPr>
            <a:lvl6pPr marL="2743200" lvl="5" indent="-228600" algn="l" rtl="0">
              <a:spcBef>
                <a:spcPts val="280"/>
              </a:spcBef>
              <a:spcAft>
                <a:spcPts val="0"/>
              </a:spcAft>
              <a:buSzPts val="1400"/>
              <a:buNone/>
              <a:defRPr sz="1400">
                <a:solidFill>
                  <a:srgbClr val="8C8B8A"/>
                </a:solidFill>
              </a:defRPr>
            </a:lvl6pPr>
            <a:lvl7pPr marL="3200400" lvl="6" indent="-228600" algn="l" rtl="0">
              <a:spcBef>
                <a:spcPts val="280"/>
              </a:spcBef>
              <a:spcAft>
                <a:spcPts val="0"/>
              </a:spcAft>
              <a:buSzPts val="1400"/>
              <a:buNone/>
              <a:defRPr sz="1400">
                <a:solidFill>
                  <a:srgbClr val="8C8B8A"/>
                </a:solidFill>
              </a:defRPr>
            </a:lvl7pPr>
            <a:lvl8pPr marL="3657600" lvl="7" indent="-228600" algn="l" rtl="0">
              <a:spcBef>
                <a:spcPts val="280"/>
              </a:spcBef>
              <a:spcAft>
                <a:spcPts val="0"/>
              </a:spcAft>
              <a:buSzPts val="1400"/>
              <a:buNone/>
              <a:defRPr sz="1400">
                <a:solidFill>
                  <a:srgbClr val="8C8B8A"/>
                </a:solidFill>
              </a:defRPr>
            </a:lvl8pPr>
            <a:lvl9pPr marL="4114800" lvl="8" indent="-228600" algn="l" rtl="0">
              <a:spcBef>
                <a:spcPts val="280"/>
              </a:spcBef>
              <a:spcAft>
                <a:spcPts val="0"/>
              </a:spcAft>
              <a:buSzPts val="1400"/>
              <a:buNone/>
              <a:defRPr sz="1400">
                <a:solidFill>
                  <a:srgbClr val="8C8B8A"/>
                </a:solidFill>
              </a:defRPr>
            </a:lvl9pPr>
          </a:lstStyle>
          <a:p>
            <a:endParaRPr/>
          </a:p>
        </p:txBody>
      </p:sp>
      <p:sp>
        <p:nvSpPr>
          <p:cNvPr id="109" name="Google Shape;109;p16"/>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0" name="Google Shape;110;p16"/>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1" name="Google Shape;111;p16"/>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p17"/>
          <p:cNvSpPr txBox="1">
            <a:spLocks noGrp="1"/>
          </p:cNvSpPr>
          <p:nvPr>
            <p:ph type="body" idx="1"/>
          </p:nvPr>
        </p:nvSpPr>
        <p:spPr>
          <a:xfrm>
            <a:off x="457200" y="1536192"/>
            <a:ext cx="3657600" cy="45903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SzPts val="2800"/>
              <a:buChar char="•"/>
              <a:defRPr sz="2800"/>
            </a:lvl1pPr>
            <a:lvl2pPr marL="914400" lvl="1" indent="-381000" algn="l" rtl="0">
              <a:spcBef>
                <a:spcPts val="480"/>
              </a:spcBef>
              <a:spcAft>
                <a:spcPts val="0"/>
              </a:spcAft>
              <a:buSzPts val="2400"/>
              <a:buChar char="•"/>
              <a:defRPr sz="2400"/>
            </a:lvl2pPr>
            <a:lvl3pPr marL="1371600" lvl="2" indent="-355600" algn="l" rtl="0">
              <a:spcBef>
                <a:spcPts val="400"/>
              </a:spcBef>
              <a:spcAft>
                <a:spcPts val="0"/>
              </a:spcAft>
              <a:buSzPts val="2000"/>
              <a:buChar char="•"/>
              <a:defRPr sz="2000"/>
            </a:lvl3pPr>
            <a:lvl4pPr marL="1828800" lvl="3" indent="-342900" algn="l" rtl="0">
              <a:spcBef>
                <a:spcPts val="360"/>
              </a:spcBef>
              <a:spcAft>
                <a:spcPts val="0"/>
              </a:spcAft>
              <a:buSzPts val="1800"/>
              <a:buChar char="•"/>
              <a:defRPr sz="18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sz="1800"/>
            </a:lvl6pPr>
            <a:lvl7pPr marL="3200400" lvl="6" indent="-342900" algn="l" rtl="0">
              <a:spcBef>
                <a:spcPts val="360"/>
              </a:spcBef>
              <a:spcAft>
                <a:spcPts val="0"/>
              </a:spcAft>
              <a:buSzPts val="1800"/>
              <a:buChar char="•"/>
              <a:defRPr sz="1800"/>
            </a:lvl7pPr>
            <a:lvl8pPr marL="3657600" lvl="7" indent="-342900" algn="l" rtl="0">
              <a:spcBef>
                <a:spcPts val="360"/>
              </a:spcBef>
              <a:spcAft>
                <a:spcPts val="0"/>
              </a:spcAft>
              <a:buSzPts val="1800"/>
              <a:buChar char="•"/>
              <a:defRPr sz="1800"/>
            </a:lvl8pPr>
            <a:lvl9pPr marL="4114800" lvl="8" indent="-342900" algn="l" rtl="0">
              <a:spcBef>
                <a:spcPts val="360"/>
              </a:spcBef>
              <a:spcAft>
                <a:spcPts val="0"/>
              </a:spcAft>
              <a:buSzPts val="1800"/>
              <a:buChar char="•"/>
              <a:defRPr sz="1800"/>
            </a:lvl9pPr>
          </a:lstStyle>
          <a:p>
            <a:endParaRPr/>
          </a:p>
        </p:txBody>
      </p:sp>
      <p:sp>
        <p:nvSpPr>
          <p:cNvPr id="115" name="Google Shape;115;p17"/>
          <p:cNvSpPr txBox="1">
            <a:spLocks noGrp="1"/>
          </p:cNvSpPr>
          <p:nvPr>
            <p:ph type="body" idx="2"/>
          </p:nvPr>
        </p:nvSpPr>
        <p:spPr>
          <a:xfrm>
            <a:off x="4419600" y="1536192"/>
            <a:ext cx="3657600" cy="45903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SzPts val="2800"/>
              <a:buChar char="•"/>
              <a:defRPr sz="2800"/>
            </a:lvl1pPr>
            <a:lvl2pPr marL="914400" lvl="1" indent="-381000" algn="l" rtl="0">
              <a:spcBef>
                <a:spcPts val="480"/>
              </a:spcBef>
              <a:spcAft>
                <a:spcPts val="0"/>
              </a:spcAft>
              <a:buSzPts val="2400"/>
              <a:buChar char="•"/>
              <a:defRPr sz="2400"/>
            </a:lvl2pPr>
            <a:lvl3pPr marL="1371600" lvl="2" indent="-355600" algn="l" rtl="0">
              <a:spcBef>
                <a:spcPts val="400"/>
              </a:spcBef>
              <a:spcAft>
                <a:spcPts val="0"/>
              </a:spcAft>
              <a:buSzPts val="2000"/>
              <a:buChar char="•"/>
              <a:defRPr sz="2000"/>
            </a:lvl3pPr>
            <a:lvl4pPr marL="1828800" lvl="3" indent="-342900" algn="l" rtl="0">
              <a:spcBef>
                <a:spcPts val="360"/>
              </a:spcBef>
              <a:spcAft>
                <a:spcPts val="0"/>
              </a:spcAft>
              <a:buSzPts val="1800"/>
              <a:buChar char="•"/>
              <a:defRPr sz="18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sz="1800"/>
            </a:lvl6pPr>
            <a:lvl7pPr marL="3200400" lvl="6" indent="-342900" algn="l" rtl="0">
              <a:spcBef>
                <a:spcPts val="360"/>
              </a:spcBef>
              <a:spcAft>
                <a:spcPts val="0"/>
              </a:spcAft>
              <a:buSzPts val="1800"/>
              <a:buChar char="•"/>
              <a:defRPr sz="1800"/>
            </a:lvl7pPr>
            <a:lvl8pPr marL="3657600" lvl="7" indent="-342900" algn="l" rtl="0">
              <a:spcBef>
                <a:spcPts val="360"/>
              </a:spcBef>
              <a:spcAft>
                <a:spcPts val="0"/>
              </a:spcAft>
              <a:buSzPts val="1800"/>
              <a:buChar char="•"/>
              <a:defRPr sz="1800"/>
            </a:lvl8pPr>
            <a:lvl9pPr marL="4114800" lvl="8" indent="-342900" algn="l" rtl="0">
              <a:spcBef>
                <a:spcPts val="360"/>
              </a:spcBef>
              <a:spcAft>
                <a:spcPts val="0"/>
              </a:spcAft>
              <a:buSzPts val="1800"/>
              <a:buChar char="•"/>
              <a:defRPr sz="1800"/>
            </a:lvl9pPr>
          </a:lstStyle>
          <a:p>
            <a:endParaRPr/>
          </a:p>
        </p:txBody>
      </p:sp>
      <p:sp>
        <p:nvSpPr>
          <p:cNvPr id="116" name="Google Shape;116;p17"/>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7" name="Google Shape;117;p17"/>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8" name="Google Shape;118;p17"/>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4600"/>
              <a:buFont typeface="Cambria"/>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1" name="Google Shape;121;p18"/>
          <p:cNvSpPr txBox="1">
            <a:spLocks noGrp="1"/>
          </p:cNvSpPr>
          <p:nvPr>
            <p:ph type="body" idx="1"/>
          </p:nvPr>
        </p:nvSpPr>
        <p:spPr>
          <a:xfrm>
            <a:off x="457200" y="1535113"/>
            <a:ext cx="3657600" cy="639900"/>
          </a:xfrm>
          <a:prstGeom prst="rect">
            <a:avLst/>
          </a:prstGeom>
          <a:noFill/>
          <a:ln>
            <a:noFill/>
          </a:ln>
        </p:spPr>
        <p:txBody>
          <a:bodyPr spcFirstLastPara="1" wrap="square" lIns="91425" tIns="45700" rIns="91425" bIns="45700" anchor="b" anchorCtr="0">
            <a:noAutofit/>
          </a:bodyPr>
          <a:lstStyle>
            <a:lvl1pPr marL="457200" lvl="0" indent="-228600" algn="ctr" rtl="0">
              <a:spcBef>
                <a:spcPts val="400"/>
              </a:spcBef>
              <a:spcAft>
                <a:spcPts val="0"/>
              </a:spcAft>
              <a:buSzPts val="2000"/>
              <a:buNone/>
              <a:defRPr sz="2000" b="1">
                <a:solidFill>
                  <a:schemeClr val="dk2"/>
                </a:solidFill>
              </a:defRPr>
            </a:lvl1pPr>
            <a:lvl2pPr marL="914400" lvl="1" indent="-228600" algn="l" rtl="0">
              <a:spcBef>
                <a:spcPts val="400"/>
              </a:spcBef>
              <a:spcAft>
                <a:spcPts val="0"/>
              </a:spcAft>
              <a:buSzPts val="2000"/>
              <a:buNone/>
              <a:defRPr sz="2000" b="1"/>
            </a:lvl2pPr>
            <a:lvl3pPr marL="1371600" lvl="2" indent="-228600" algn="l" rtl="0">
              <a:spcBef>
                <a:spcPts val="360"/>
              </a:spcBef>
              <a:spcAft>
                <a:spcPts val="0"/>
              </a:spcAft>
              <a:buSzPts val="1800"/>
              <a:buNone/>
              <a:defRPr sz="1800" b="1"/>
            </a:lvl3pPr>
            <a:lvl4pPr marL="1828800" lvl="3" indent="-228600" algn="l" rtl="0">
              <a:spcBef>
                <a:spcPts val="320"/>
              </a:spcBef>
              <a:spcAft>
                <a:spcPts val="0"/>
              </a:spcAft>
              <a:buSzPts val="1600"/>
              <a:buNone/>
              <a:defRPr sz="1600" b="1"/>
            </a:lvl4pPr>
            <a:lvl5pPr marL="2286000" lvl="4" indent="-228600" algn="l" rtl="0">
              <a:spcBef>
                <a:spcPts val="32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SzPts val="1600"/>
              <a:buNone/>
              <a:defRPr sz="1600" b="1"/>
            </a:lvl9pPr>
          </a:lstStyle>
          <a:p>
            <a:endParaRPr/>
          </a:p>
        </p:txBody>
      </p:sp>
      <p:sp>
        <p:nvSpPr>
          <p:cNvPr id="122" name="Google Shape;122;p18"/>
          <p:cNvSpPr txBox="1">
            <a:spLocks noGrp="1"/>
          </p:cNvSpPr>
          <p:nvPr>
            <p:ph type="body" idx="2"/>
          </p:nvPr>
        </p:nvSpPr>
        <p:spPr>
          <a:xfrm>
            <a:off x="457200" y="2174875"/>
            <a:ext cx="3657600" cy="3951300"/>
          </a:xfrm>
          <a:prstGeom prst="rect">
            <a:avLst/>
          </a:prstGeom>
          <a:noFill/>
          <a:ln>
            <a:noFill/>
          </a:ln>
        </p:spPr>
        <p:txBody>
          <a:bodyPr spcFirstLastPara="1" wrap="square" lIns="91425" tIns="45700" rIns="91425" bIns="45700" anchor="t" anchorCtr="0">
            <a:noAutofit/>
          </a:bodyPr>
          <a:lstStyle>
            <a:lvl1pPr marL="457200" lvl="0" indent="-381000" algn="l" rtl="0">
              <a:spcBef>
                <a:spcPts val="480"/>
              </a:spcBef>
              <a:spcAft>
                <a:spcPts val="0"/>
              </a:spcAft>
              <a:buSzPts val="2400"/>
              <a:buChar char="•"/>
              <a:defRPr sz="2400"/>
            </a:lvl1pPr>
            <a:lvl2pPr marL="914400" lvl="1" indent="-355600" algn="l" rtl="0">
              <a:spcBef>
                <a:spcPts val="400"/>
              </a:spcBef>
              <a:spcAft>
                <a:spcPts val="0"/>
              </a:spcAft>
              <a:buSzPts val="2000"/>
              <a:buChar char="•"/>
              <a:defRPr sz="2000"/>
            </a:lvl2pPr>
            <a:lvl3pPr marL="1371600" lvl="2" indent="-342900" algn="l" rtl="0">
              <a:spcBef>
                <a:spcPts val="360"/>
              </a:spcBef>
              <a:spcAft>
                <a:spcPts val="0"/>
              </a:spcAft>
              <a:buSzPts val="1800"/>
              <a:buChar char="•"/>
              <a:defRPr sz="1800"/>
            </a:lvl3pPr>
            <a:lvl4pPr marL="1828800" lvl="3" indent="-330200" algn="l" rtl="0">
              <a:spcBef>
                <a:spcPts val="320"/>
              </a:spcBef>
              <a:spcAft>
                <a:spcPts val="0"/>
              </a:spcAft>
              <a:buSzPts val="1600"/>
              <a:buChar char="•"/>
              <a:defRPr sz="1600"/>
            </a:lvl4pPr>
            <a:lvl5pPr marL="2286000" lvl="4" indent="-330200" algn="l" rtl="0">
              <a:spcBef>
                <a:spcPts val="320"/>
              </a:spcBef>
              <a:spcAft>
                <a:spcPts val="0"/>
              </a:spcAft>
              <a:buSzPts val="1600"/>
              <a:buChar char="•"/>
              <a:defRPr sz="1600"/>
            </a:lvl5pPr>
            <a:lvl6pPr marL="2743200" lvl="5" indent="-330200" algn="l" rtl="0">
              <a:spcBef>
                <a:spcPts val="320"/>
              </a:spcBef>
              <a:spcAft>
                <a:spcPts val="0"/>
              </a:spcAft>
              <a:buSzPts val="1600"/>
              <a:buChar char="•"/>
              <a:defRPr sz="1600"/>
            </a:lvl6pPr>
            <a:lvl7pPr marL="3200400" lvl="6" indent="-330200" algn="l" rtl="0">
              <a:spcBef>
                <a:spcPts val="320"/>
              </a:spcBef>
              <a:spcAft>
                <a:spcPts val="0"/>
              </a:spcAft>
              <a:buSzPts val="1600"/>
              <a:buChar char="•"/>
              <a:defRPr sz="1600"/>
            </a:lvl7pPr>
            <a:lvl8pPr marL="3657600" lvl="7" indent="-330200" algn="l" rtl="0">
              <a:spcBef>
                <a:spcPts val="320"/>
              </a:spcBef>
              <a:spcAft>
                <a:spcPts val="0"/>
              </a:spcAft>
              <a:buSzPts val="1600"/>
              <a:buChar char="•"/>
              <a:defRPr sz="1600"/>
            </a:lvl8pPr>
            <a:lvl9pPr marL="4114800" lvl="8" indent="-330200" algn="l" rtl="0">
              <a:spcBef>
                <a:spcPts val="320"/>
              </a:spcBef>
              <a:spcAft>
                <a:spcPts val="0"/>
              </a:spcAft>
              <a:buSzPts val="1600"/>
              <a:buChar char="•"/>
              <a:defRPr sz="1600"/>
            </a:lvl9pPr>
          </a:lstStyle>
          <a:p>
            <a:endParaRPr/>
          </a:p>
        </p:txBody>
      </p:sp>
      <p:sp>
        <p:nvSpPr>
          <p:cNvPr id="123" name="Google Shape;123;p18"/>
          <p:cNvSpPr txBox="1">
            <a:spLocks noGrp="1"/>
          </p:cNvSpPr>
          <p:nvPr>
            <p:ph type="body" idx="3"/>
          </p:nvPr>
        </p:nvSpPr>
        <p:spPr>
          <a:xfrm>
            <a:off x="4419600" y="1535113"/>
            <a:ext cx="3657600" cy="639900"/>
          </a:xfrm>
          <a:prstGeom prst="rect">
            <a:avLst/>
          </a:prstGeom>
          <a:noFill/>
          <a:ln>
            <a:noFill/>
          </a:ln>
        </p:spPr>
        <p:txBody>
          <a:bodyPr spcFirstLastPara="1" wrap="square" lIns="91425" tIns="45700" rIns="91425" bIns="45700" anchor="b" anchorCtr="0">
            <a:noAutofit/>
          </a:bodyPr>
          <a:lstStyle>
            <a:lvl1pPr marL="457200" lvl="0" indent="-228600" algn="ctr" rtl="0">
              <a:spcBef>
                <a:spcPts val="400"/>
              </a:spcBef>
              <a:spcAft>
                <a:spcPts val="0"/>
              </a:spcAft>
              <a:buSzPts val="2000"/>
              <a:buNone/>
              <a:defRPr sz="2000" b="1">
                <a:solidFill>
                  <a:schemeClr val="dk2"/>
                </a:solidFill>
              </a:defRPr>
            </a:lvl1pPr>
            <a:lvl2pPr marL="914400" lvl="1" indent="-228600" algn="l" rtl="0">
              <a:spcBef>
                <a:spcPts val="400"/>
              </a:spcBef>
              <a:spcAft>
                <a:spcPts val="0"/>
              </a:spcAft>
              <a:buSzPts val="2000"/>
              <a:buNone/>
              <a:defRPr sz="2000" b="1"/>
            </a:lvl2pPr>
            <a:lvl3pPr marL="1371600" lvl="2" indent="-228600" algn="l" rtl="0">
              <a:spcBef>
                <a:spcPts val="360"/>
              </a:spcBef>
              <a:spcAft>
                <a:spcPts val="0"/>
              </a:spcAft>
              <a:buSzPts val="1800"/>
              <a:buNone/>
              <a:defRPr sz="1800" b="1"/>
            </a:lvl3pPr>
            <a:lvl4pPr marL="1828800" lvl="3" indent="-228600" algn="l" rtl="0">
              <a:spcBef>
                <a:spcPts val="320"/>
              </a:spcBef>
              <a:spcAft>
                <a:spcPts val="0"/>
              </a:spcAft>
              <a:buSzPts val="1600"/>
              <a:buNone/>
              <a:defRPr sz="1600" b="1"/>
            </a:lvl4pPr>
            <a:lvl5pPr marL="2286000" lvl="4" indent="-228600" algn="l" rtl="0">
              <a:spcBef>
                <a:spcPts val="320"/>
              </a:spcBef>
              <a:spcAft>
                <a:spcPts val="0"/>
              </a:spcAft>
              <a:buSzPts val="1600"/>
              <a:buNone/>
              <a:defRPr sz="1600" b="1"/>
            </a:lvl5pPr>
            <a:lvl6pPr marL="2743200" lvl="5" indent="-228600" algn="l" rtl="0">
              <a:spcBef>
                <a:spcPts val="320"/>
              </a:spcBef>
              <a:spcAft>
                <a:spcPts val="0"/>
              </a:spcAft>
              <a:buSzPts val="1600"/>
              <a:buNone/>
              <a:defRPr sz="1600" b="1"/>
            </a:lvl6pPr>
            <a:lvl7pPr marL="3200400" lvl="6" indent="-228600" algn="l" rtl="0">
              <a:spcBef>
                <a:spcPts val="320"/>
              </a:spcBef>
              <a:spcAft>
                <a:spcPts val="0"/>
              </a:spcAft>
              <a:buSzPts val="1600"/>
              <a:buNone/>
              <a:defRPr sz="1600" b="1"/>
            </a:lvl7pPr>
            <a:lvl8pPr marL="3657600" lvl="7" indent="-228600" algn="l" rtl="0">
              <a:spcBef>
                <a:spcPts val="320"/>
              </a:spcBef>
              <a:spcAft>
                <a:spcPts val="0"/>
              </a:spcAft>
              <a:buSzPts val="1600"/>
              <a:buNone/>
              <a:defRPr sz="1600" b="1"/>
            </a:lvl8pPr>
            <a:lvl9pPr marL="4114800" lvl="8" indent="-228600" algn="l" rtl="0">
              <a:spcBef>
                <a:spcPts val="320"/>
              </a:spcBef>
              <a:spcAft>
                <a:spcPts val="0"/>
              </a:spcAft>
              <a:buSzPts val="1600"/>
              <a:buNone/>
              <a:defRPr sz="1600" b="1"/>
            </a:lvl9pPr>
          </a:lstStyle>
          <a:p>
            <a:endParaRPr/>
          </a:p>
        </p:txBody>
      </p:sp>
      <p:sp>
        <p:nvSpPr>
          <p:cNvPr id="124" name="Google Shape;124;p18"/>
          <p:cNvSpPr txBox="1">
            <a:spLocks noGrp="1"/>
          </p:cNvSpPr>
          <p:nvPr>
            <p:ph type="body" idx="4"/>
          </p:nvPr>
        </p:nvSpPr>
        <p:spPr>
          <a:xfrm>
            <a:off x="4419600" y="2174875"/>
            <a:ext cx="3657600" cy="3951300"/>
          </a:xfrm>
          <a:prstGeom prst="rect">
            <a:avLst/>
          </a:prstGeom>
          <a:noFill/>
          <a:ln>
            <a:noFill/>
          </a:ln>
        </p:spPr>
        <p:txBody>
          <a:bodyPr spcFirstLastPara="1" wrap="square" lIns="91425" tIns="45700" rIns="91425" bIns="45700" anchor="t" anchorCtr="0">
            <a:noAutofit/>
          </a:bodyPr>
          <a:lstStyle>
            <a:lvl1pPr marL="457200" lvl="0" indent="-381000" algn="l" rtl="0">
              <a:spcBef>
                <a:spcPts val="480"/>
              </a:spcBef>
              <a:spcAft>
                <a:spcPts val="0"/>
              </a:spcAft>
              <a:buSzPts val="2400"/>
              <a:buChar char="•"/>
              <a:defRPr sz="2400"/>
            </a:lvl1pPr>
            <a:lvl2pPr marL="914400" lvl="1" indent="-355600" algn="l" rtl="0">
              <a:spcBef>
                <a:spcPts val="400"/>
              </a:spcBef>
              <a:spcAft>
                <a:spcPts val="0"/>
              </a:spcAft>
              <a:buSzPts val="2000"/>
              <a:buChar char="•"/>
              <a:defRPr sz="2000"/>
            </a:lvl2pPr>
            <a:lvl3pPr marL="1371600" lvl="2" indent="-342900" algn="l" rtl="0">
              <a:spcBef>
                <a:spcPts val="360"/>
              </a:spcBef>
              <a:spcAft>
                <a:spcPts val="0"/>
              </a:spcAft>
              <a:buSzPts val="1800"/>
              <a:buChar char="•"/>
              <a:defRPr sz="1800"/>
            </a:lvl3pPr>
            <a:lvl4pPr marL="1828800" lvl="3" indent="-330200" algn="l" rtl="0">
              <a:spcBef>
                <a:spcPts val="320"/>
              </a:spcBef>
              <a:spcAft>
                <a:spcPts val="0"/>
              </a:spcAft>
              <a:buSzPts val="1600"/>
              <a:buChar char="•"/>
              <a:defRPr sz="1600"/>
            </a:lvl4pPr>
            <a:lvl5pPr marL="2286000" lvl="4" indent="-330200" algn="l" rtl="0">
              <a:spcBef>
                <a:spcPts val="320"/>
              </a:spcBef>
              <a:spcAft>
                <a:spcPts val="0"/>
              </a:spcAft>
              <a:buSzPts val="1600"/>
              <a:buChar char="•"/>
              <a:defRPr sz="1600"/>
            </a:lvl5pPr>
            <a:lvl6pPr marL="2743200" lvl="5" indent="-330200" algn="l" rtl="0">
              <a:spcBef>
                <a:spcPts val="320"/>
              </a:spcBef>
              <a:spcAft>
                <a:spcPts val="0"/>
              </a:spcAft>
              <a:buSzPts val="1600"/>
              <a:buChar char="•"/>
              <a:defRPr sz="1600"/>
            </a:lvl6pPr>
            <a:lvl7pPr marL="3200400" lvl="6" indent="-330200" algn="l" rtl="0">
              <a:spcBef>
                <a:spcPts val="320"/>
              </a:spcBef>
              <a:spcAft>
                <a:spcPts val="0"/>
              </a:spcAft>
              <a:buSzPts val="1600"/>
              <a:buChar char="•"/>
              <a:defRPr sz="1600"/>
            </a:lvl7pPr>
            <a:lvl8pPr marL="3657600" lvl="7" indent="-330200" algn="l" rtl="0">
              <a:spcBef>
                <a:spcPts val="320"/>
              </a:spcBef>
              <a:spcAft>
                <a:spcPts val="0"/>
              </a:spcAft>
              <a:buSzPts val="1600"/>
              <a:buChar char="•"/>
              <a:defRPr sz="1600"/>
            </a:lvl8pPr>
            <a:lvl9pPr marL="4114800" lvl="8" indent="-330200" algn="l" rtl="0">
              <a:spcBef>
                <a:spcPts val="320"/>
              </a:spcBef>
              <a:spcAft>
                <a:spcPts val="0"/>
              </a:spcAft>
              <a:buSzPts val="1600"/>
              <a:buChar char="•"/>
              <a:defRPr sz="1600"/>
            </a:lvl9pPr>
          </a:lstStyle>
          <a:p>
            <a:endParaRPr/>
          </a:p>
        </p:txBody>
      </p:sp>
      <p:sp>
        <p:nvSpPr>
          <p:cNvPr id="125" name="Google Shape;125;p18"/>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6" name="Google Shape;126;p18"/>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7" name="Google Shape;127;p18"/>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0" name="Google Shape;130;p19"/>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1" name="Google Shape;131;p19"/>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2" name="Google Shape;132;p19"/>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
        <p:cNvGrpSpPr/>
        <p:nvPr/>
      </p:nvGrpSpPr>
      <p:grpSpPr>
        <a:xfrm>
          <a:off x="0" y="0"/>
          <a:ext cx="0" cy="0"/>
          <a:chOff x="0" y="0"/>
          <a:chExt cx="0" cy="0"/>
        </a:xfrm>
      </p:grpSpPr>
      <p:sp>
        <p:nvSpPr>
          <p:cNvPr id="134" name="Google Shape;134;p20"/>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5" name="Google Shape;135;p20"/>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 name="Google Shape;136;p20"/>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304801" y="5495544"/>
            <a:ext cx="7772400" cy="5943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Clr>
                <a:schemeClr val="dk2"/>
              </a:buClr>
              <a:buSzPts val="2200"/>
              <a:buFont typeface="Cambria"/>
              <a:buNone/>
              <a:defRPr sz="22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p21"/>
          <p:cNvSpPr txBox="1">
            <a:spLocks noGrp="1"/>
          </p:cNvSpPr>
          <p:nvPr>
            <p:ph type="body" idx="1"/>
          </p:nvPr>
        </p:nvSpPr>
        <p:spPr>
          <a:xfrm>
            <a:off x="304799" y="6096000"/>
            <a:ext cx="7772400" cy="609600"/>
          </a:xfrm>
          <a:prstGeom prst="rect">
            <a:avLst/>
          </a:prstGeom>
          <a:noFill/>
          <a:ln>
            <a:noFill/>
          </a:ln>
        </p:spPr>
        <p:txBody>
          <a:bodyPr spcFirstLastPara="1" wrap="square" lIns="91425" tIns="45700" rIns="91425" bIns="45700" anchor="t" anchorCtr="0">
            <a:noAutofit/>
          </a:bodyPr>
          <a:lstStyle>
            <a:lvl1pPr marL="457200" lvl="0" indent="-228600" algn="ctr" rtl="0">
              <a:spcBef>
                <a:spcPts val="320"/>
              </a:spcBef>
              <a:spcAft>
                <a:spcPts val="0"/>
              </a:spcAft>
              <a:buSzPts val="1600"/>
              <a:buNone/>
              <a:defRPr sz="1600"/>
            </a:lvl1pPr>
            <a:lvl2pPr marL="914400" lvl="1" indent="-228600" algn="l" rtl="0">
              <a:spcBef>
                <a:spcPts val="240"/>
              </a:spcBef>
              <a:spcAft>
                <a:spcPts val="0"/>
              </a:spcAft>
              <a:buSzPts val="1200"/>
              <a:buNone/>
              <a:defRPr sz="1200"/>
            </a:lvl2pPr>
            <a:lvl3pPr marL="1371600" lvl="2" indent="-228600" algn="l" rtl="0">
              <a:spcBef>
                <a:spcPts val="200"/>
              </a:spcBef>
              <a:spcAft>
                <a:spcPts val="0"/>
              </a:spcAft>
              <a:buSzPts val="1000"/>
              <a:buNone/>
              <a:defRPr sz="1000"/>
            </a:lvl3pPr>
            <a:lvl4pPr marL="1828800" lvl="3" indent="-228600" algn="l" rtl="0">
              <a:spcBef>
                <a:spcPts val="180"/>
              </a:spcBef>
              <a:spcAft>
                <a:spcPts val="0"/>
              </a:spcAft>
              <a:buSzPts val="900"/>
              <a:buNone/>
              <a:defRPr sz="900"/>
            </a:lvl4pPr>
            <a:lvl5pPr marL="2286000" lvl="4" indent="-228600" algn="l" rtl="0">
              <a:spcBef>
                <a:spcPts val="180"/>
              </a:spcBef>
              <a:spcAft>
                <a:spcPts val="0"/>
              </a:spcAft>
              <a:buSzPts val="900"/>
              <a:buNone/>
              <a:defRPr sz="900"/>
            </a:lvl5pPr>
            <a:lvl6pPr marL="2743200" lvl="5" indent="-228600" algn="l" rtl="0">
              <a:spcBef>
                <a:spcPts val="180"/>
              </a:spcBef>
              <a:spcAft>
                <a:spcPts val="0"/>
              </a:spcAft>
              <a:buSzPts val="900"/>
              <a:buNone/>
              <a:defRPr sz="900"/>
            </a:lvl6pPr>
            <a:lvl7pPr marL="3200400" lvl="6" indent="-228600" algn="l" rtl="0">
              <a:spcBef>
                <a:spcPts val="180"/>
              </a:spcBef>
              <a:spcAft>
                <a:spcPts val="0"/>
              </a:spcAft>
              <a:buSzPts val="900"/>
              <a:buNone/>
              <a:defRPr sz="900"/>
            </a:lvl7pPr>
            <a:lvl8pPr marL="3657600" lvl="7" indent="-228600" algn="l" rtl="0">
              <a:spcBef>
                <a:spcPts val="180"/>
              </a:spcBef>
              <a:spcAft>
                <a:spcPts val="0"/>
              </a:spcAft>
              <a:buSzPts val="900"/>
              <a:buNone/>
              <a:defRPr sz="900"/>
            </a:lvl8pPr>
            <a:lvl9pPr marL="4114800" lvl="8" indent="-228600" algn="l" rtl="0">
              <a:spcBef>
                <a:spcPts val="180"/>
              </a:spcBef>
              <a:spcAft>
                <a:spcPts val="0"/>
              </a:spcAft>
              <a:buSzPts val="900"/>
              <a:buNone/>
              <a:defRPr sz="900"/>
            </a:lvl9pPr>
          </a:lstStyle>
          <a:p>
            <a:endParaRPr/>
          </a:p>
        </p:txBody>
      </p:sp>
      <p:sp>
        <p:nvSpPr>
          <p:cNvPr id="140" name="Google Shape;140;p21"/>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1" name="Google Shape;141;p21"/>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2" name="Google Shape;142;p21"/>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43" name="Google Shape;143;p21"/>
          <p:cNvSpPr txBox="1">
            <a:spLocks noGrp="1"/>
          </p:cNvSpPr>
          <p:nvPr>
            <p:ph type="body" idx="2"/>
          </p:nvPr>
        </p:nvSpPr>
        <p:spPr>
          <a:xfrm>
            <a:off x="304800" y="381000"/>
            <a:ext cx="7772400" cy="4942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SzPts val="1800"/>
              <a:buChar char="•"/>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301752" y="5495278"/>
            <a:ext cx="7772400" cy="5946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Clr>
                <a:schemeClr val="dk2"/>
              </a:buClr>
              <a:buSzPts val="2200"/>
              <a:buFont typeface="Cambria"/>
              <a:buNone/>
              <a:defRPr sz="2200" b="1">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p22"/>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2"/>
          <p:cNvSpPr txBox="1">
            <a:spLocks noGrp="1"/>
          </p:cNvSpPr>
          <p:nvPr>
            <p:ph type="body" idx="1"/>
          </p:nvPr>
        </p:nvSpPr>
        <p:spPr>
          <a:xfrm>
            <a:off x="301752" y="6096000"/>
            <a:ext cx="7772400" cy="612600"/>
          </a:xfrm>
          <a:prstGeom prst="rect">
            <a:avLst/>
          </a:prstGeom>
          <a:noFill/>
          <a:ln>
            <a:noFill/>
          </a:ln>
        </p:spPr>
        <p:txBody>
          <a:bodyPr spcFirstLastPara="1" wrap="square" lIns="91425" tIns="45700" rIns="91425" bIns="45700" anchor="t" anchorCtr="0">
            <a:noAutofit/>
          </a:bodyPr>
          <a:lstStyle>
            <a:lvl1pPr marL="457200" lvl="0" indent="-228600" algn="ctr" rtl="0">
              <a:spcBef>
                <a:spcPts val="320"/>
              </a:spcBef>
              <a:spcAft>
                <a:spcPts val="0"/>
              </a:spcAft>
              <a:buSzPts val="1600"/>
              <a:buNone/>
              <a:defRPr sz="1600"/>
            </a:lvl1pPr>
            <a:lvl2pPr marL="914400" lvl="1" indent="-228600" algn="l" rtl="0">
              <a:spcBef>
                <a:spcPts val="240"/>
              </a:spcBef>
              <a:spcAft>
                <a:spcPts val="0"/>
              </a:spcAft>
              <a:buSzPts val="1200"/>
              <a:buNone/>
              <a:defRPr sz="1200"/>
            </a:lvl2pPr>
            <a:lvl3pPr marL="1371600" lvl="2" indent="-228600" algn="l" rtl="0">
              <a:spcBef>
                <a:spcPts val="200"/>
              </a:spcBef>
              <a:spcAft>
                <a:spcPts val="0"/>
              </a:spcAft>
              <a:buSzPts val="1000"/>
              <a:buNone/>
              <a:defRPr sz="1000"/>
            </a:lvl3pPr>
            <a:lvl4pPr marL="1828800" lvl="3" indent="-228600" algn="l" rtl="0">
              <a:spcBef>
                <a:spcPts val="180"/>
              </a:spcBef>
              <a:spcAft>
                <a:spcPts val="0"/>
              </a:spcAft>
              <a:buSzPts val="900"/>
              <a:buNone/>
              <a:defRPr sz="900"/>
            </a:lvl4pPr>
            <a:lvl5pPr marL="2286000" lvl="4" indent="-228600" algn="l" rtl="0">
              <a:spcBef>
                <a:spcPts val="180"/>
              </a:spcBef>
              <a:spcAft>
                <a:spcPts val="0"/>
              </a:spcAft>
              <a:buSzPts val="900"/>
              <a:buNone/>
              <a:defRPr sz="900"/>
            </a:lvl5pPr>
            <a:lvl6pPr marL="2743200" lvl="5" indent="-228600" algn="l" rtl="0">
              <a:spcBef>
                <a:spcPts val="180"/>
              </a:spcBef>
              <a:spcAft>
                <a:spcPts val="0"/>
              </a:spcAft>
              <a:buSzPts val="900"/>
              <a:buNone/>
              <a:defRPr sz="900"/>
            </a:lvl6pPr>
            <a:lvl7pPr marL="3200400" lvl="6" indent="-228600" algn="l" rtl="0">
              <a:spcBef>
                <a:spcPts val="180"/>
              </a:spcBef>
              <a:spcAft>
                <a:spcPts val="0"/>
              </a:spcAft>
              <a:buSzPts val="900"/>
              <a:buNone/>
              <a:defRPr sz="900"/>
            </a:lvl7pPr>
            <a:lvl8pPr marL="3657600" lvl="7" indent="-228600" algn="l" rtl="0">
              <a:spcBef>
                <a:spcPts val="180"/>
              </a:spcBef>
              <a:spcAft>
                <a:spcPts val="0"/>
              </a:spcAft>
              <a:buSzPts val="900"/>
              <a:buNone/>
              <a:defRPr sz="900"/>
            </a:lvl8pPr>
            <a:lvl9pPr marL="4114800" lvl="8" indent="-228600" algn="l" rtl="0">
              <a:spcBef>
                <a:spcPts val="180"/>
              </a:spcBef>
              <a:spcAft>
                <a:spcPts val="0"/>
              </a:spcAft>
              <a:buSzPts val="900"/>
              <a:buNone/>
              <a:defRPr sz="900"/>
            </a:lvl9pPr>
          </a:lstStyle>
          <a:p>
            <a:endParaRPr/>
          </a:p>
        </p:txBody>
      </p:sp>
      <p:sp>
        <p:nvSpPr>
          <p:cNvPr id="148" name="Google Shape;148;p22"/>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9" name="Google Shape;149;p22"/>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50" name="Google Shape;150;p22"/>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3" name="Google Shape;153;p23"/>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SzPts val="1800"/>
              <a:buChar char="•"/>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54" name="Google Shape;154;p23"/>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5" name="Google Shape;155;p23"/>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6" name="Google Shape;156;p23"/>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rot="5400000">
            <a:off x="4579950" y="2324088"/>
            <a:ext cx="5851500" cy="17526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9" name="Google Shape;159;p2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SzPts val="1800"/>
              <a:buChar char="•"/>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60" name="Google Shape;160;p24"/>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1" name="Google Shape;161;p24"/>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2" name="Google Shape;162;p24"/>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4;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buNone/>
              <a:defRPr sz="1800" b="0" i="0" u="none" strike="noStrike" cap="none">
                <a:solidFill>
                  <a:srgbClr val="FFFFFF"/>
                </a:solidFill>
                <a:latin typeface="Calibri"/>
                <a:ea typeface="Calibri"/>
                <a:cs typeface="Calibri"/>
                <a:sym typeface="Calibri"/>
              </a:defRPr>
            </a:lvl1pPr>
            <a:lvl2pPr marL="0" marR="0" lvl="1" indent="0" algn="ctr" rtl="0">
              <a:spcBef>
                <a:spcPts val="0"/>
              </a:spcBef>
              <a:buNone/>
              <a:defRPr sz="1800" b="0" i="0" u="none" strike="noStrike" cap="none">
                <a:solidFill>
                  <a:srgbClr val="FFFFFF"/>
                </a:solidFill>
                <a:latin typeface="Calibri"/>
                <a:ea typeface="Calibri"/>
                <a:cs typeface="Calibri"/>
                <a:sym typeface="Calibri"/>
              </a:defRPr>
            </a:lvl2pPr>
            <a:lvl3pPr marL="0" marR="0" lvl="2" indent="0" algn="ctr" rtl="0">
              <a:spcBef>
                <a:spcPts val="0"/>
              </a:spcBef>
              <a:buNone/>
              <a:defRPr sz="1800" b="0" i="0" u="none" strike="noStrike" cap="none">
                <a:solidFill>
                  <a:srgbClr val="FFFFFF"/>
                </a:solidFill>
                <a:latin typeface="Calibri"/>
                <a:ea typeface="Calibri"/>
                <a:cs typeface="Calibri"/>
                <a:sym typeface="Calibri"/>
              </a:defRPr>
            </a:lvl3pPr>
            <a:lvl4pPr marL="0" marR="0" lvl="3" indent="0" algn="ctr" rtl="0">
              <a:spcBef>
                <a:spcPts val="0"/>
              </a:spcBef>
              <a:buNone/>
              <a:defRPr sz="1800" b="0" i="0" u="none" strike="noStrike" cap="none">
                <a:solidFill>
                  <a:srgbClr val="FFFFFF"/>
                </a:solidFill>
                <a:latin typeface="Calibri"/>
                <a:ea typeface="Calibri"/>
                <a:cs typeface="Calibri"/>
                <a:sym typeface="Calibri"/>
              </a:defRPr>
            </a:lvl4pPr>
            <a:lvl5pPr marL="0" marR="0" lvl="4" indent="0" algn="ctr" rtl="0">
              <a:spcBef>
                <a:spcPts val="0"/>
              </a:spcBef>
              <a:buNone/>
              <a:defRPr sz="1800" b="0" i="0" u="none" strike="noStrike" cap="none">
                <a:solidFill>
                  <a:srgbClr val="FFFFFF"/>
                </a:solidFill>
                <a:latin typeface="Calibri"/>
                <a:ea typeface="Calibri"/>
                <a:cs typeface="Calibri"/>
                <a:sym typeface="Calibri"/>
              </a:defRPr>
            </a:lvl5pPr>
            <a:lvl6pPr marL="0" marR="0" lvl="5" indent="0" algn="ctr" rtl="0">
              <a:spcBef>
                <a:spcPts val="0"/>
              </a:spcBef>
              <a:buNone/>
              <a:defRPr sz="1800" b="0" i="0" u="none" strike="noStrike" cap="none">
                <a:solidFill>
                  <a:srgbClr val="FFFFFF"/>
                </a:solidFill>
                <a:latin typeface="Calibri"/>
                <a:ea typeface="Calibri"/>
                <a:cs typeface="Calibri"/>
                <a:sym typeface="Calibri"/>
              </a:defRPr>
            </a:lvl6pPr>
            <a:lvl7pPr marL="0" marR="0" lvl="6" indent="0" algn="ctr" rtl="0">
              <a:spcBef>
                <a:spcPts val="0"/>
              </a:spcBef>
              <a:buNone/>
              <a:defRPr sz="1800" b="0" i="0" u="none" strike="noStrike" cap="none">
                <a:solidFill>
                  <a:srgbClr val="FFFFFF"/>
                </a:solidFill>
                <a:latin typeface="Calibri"/>
                <a:ea typeface="Calibri"/>
                <a:cs typeface="Calibri"/>
                <a:sym typeface="Calibri"/>
              </a:defRPr>
            </a:lvl7pPr>
            <a:lvl8pPr marL="0" marR="0" lvl="7" indent="0" algn="ctr" rtl="0">
              <a:spcBef>
                <a:spcPts val="0"/>
              </a:spcBef>
              <a:buNone/>
              <a:defRPr sz="1800" b="0" i="0" u="none" strike="noStrike" cap="none">
                <a:solidFill>
                  <a:srgbClr val="FFFFFF"/>
                </a:solidFill>
                <a:latin typeface="Calibri"/>
                <a:ea typeface="Calibri"/>
                <a:cs typeface="Calibri"/>
                <a:sym typeface="Calibri"/>
              </a:defRPr>
            </a:lvl8pPr>
            <a:lvl9pPr marL="0" marR="0" lvl="8" indent="0" algn="ctr" rtl="0">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8" name="Google Shape;88;p1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9" name="Google Shape;89;p13"/>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3"/>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3"/>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buNone/>
              <a:defRPr sz="1800" b="0" i="0" u="none" strike="noStrike" cap="none">
                <a:solidFill>
                  <a:srgbClr val="FFFFFF"/>
                </a:solidFill>
                <a:latin typeface="Calibri"/>
                <a:ea typeface="Calibri"/>
                <a:cs typeface="Calibri"/>
                <a:sym typeface="Calibri"/>
              </a:defRPr>
            </a:lvl1pPr>
            <a:lvl2pPr marL="0" marR="0" lvl="1" indent="0" algn="ctr" rtl="0">
              <a:spcBef>
                <a:spcPts val="0"/>
              </a:spcBef>
              <a:buNone/>
              <a:defRPr sz="1800" b="0" i="0" u="none" strike="noStrike" cap="none">
                <a:solidFill>
                  <a:srgbClr val="FFFFFF"/>
                </a:solidFill>
                <a:latin typeface="Calibri"/>
                <a:ea typeface="Calibri"/>
                <a:cs typeface="Calibri"/>
                <a:sym typeface="Calibri"/>
              </a:defRPr>
            </a:lvl2pPr>
            <a:lvl3pPr marL="0" marR="0" lvl="2" indent="0" algn="ctr" rtl="0">
              <a:spcBef>
                <a:spcPts val="0"/>
              </a:spcBef>
              <a:buNone/>
              <a:defRPr sz="1800" b="0" i="0" u="none" strike="noStrike" cap="none">
                <a:solidFill>
                  <a:srgbClr val="FFFFFF"/>
                </a:solidFill>
                <a:latin typeface="Calibri"/>
                <a:ea typeface="Calibri"/>
                <a:cs typeface="Calibri"/>
                <a:sym typeface="Calibri"/>
              </a:defRPr>
            </a:lvl3pPr>
            <a:lvl4pPr marL="0" marR="0" lvl="3" indent="0" algn="ctr" rtl="0">
              <a:spcBef>
                <a:spcPts val="0"/>
              </a:spcBef>
              <a:buNone/>
              <a:defRPr sz="1800" b="0" i="0" u="none" strike="noStrike" cap="none">
                <a:solidFill>
                  <a:srgbClr val="FFFFFF"/>
                </a:solidFill>
                <a:latin typeface="Calibri"/>
                <a:ea typeface="Calibri"/>
                <a:cs typeface="Calibri"/>
                <a:sym typeface="Calibri"/>
              </a:defRPr>
            </a:lvl4pPr>
            <a:lvl5pPr marL="0" marR="0" lvl="4" indent="0" algn="ctr" rtl="0">
              <a:spcBef>
                <a:spcPts val="0"/>
              </a:spcBef>
              <a:buNone/>
              <a:defRPr sz="1800" b="0" i="0" u="none" strike="noStrike" cap="none">
                <a:solidFill>
                  <a:srgbClr val="FFFFFF"/>
                </a:solidFill>
                <a:latin typeface="Calibri"/>
                <a:ea typeface="Calibri"/>
                <a:cs typeface="Calibri"/>
                <a:sym typeface="Calibri"/>
              </a:defRPr>
            </a:lvl5pPr>
            <a:lvl6pPr marL="0" marR="0" lvl="5" indent="0" algn="ctr" rtl="0">
              <a:spcBef>
                <a:spcPts val="0"/>
              </a:spcBef>
              <a:buNone/>
              <a:defRPr sz="1800" b="0" i="0" u="none" strike="noStrike" cap="none">
                <a:solidFill>
                  <a:srgbClr val="FFFFFF"/>
                </a:solidFill>
                <a:latin typeface="Calibri"/>
                <a:ea typeface="Calibri"/>
                <a:cs typeface="Calibri"/>
                <a:sym typeface="Calibri"/>
              </a:defRPr>
            </a:lvl6pPr>
            <a:lvl7pPr marL="0" marR="0" lvl="6" indent="0" algn="ctr" rtl="0">
              <a:spcBef>
                <a:spcPts val="0"/>
              </a:spcBef>
              <a:buNone/>
              <a:defRPr sz="1800" b="0" i="0" u="none" strike="noStrike" cap="none">
                <a:solidFill>
                  <a:srgbClr val="FFFFFF"/>
                </a:solidFill>
                <a:latin typeface="Calibri"/>
                <a:ea typeface="Calibri"/>
                <a:cs typeface="Calibri"/>
                <a:sym typeface="Calibri"/>
              </a:defRPr>
            </a:lvl7pPr>
            <a:lvl8pPr marL="0" marR="0" lvl="7" indent="0" algn="ctr" rtl="0">
              <a:spcBef>
                <a:spcPts val="0"/>
              </a:spcBef>
              <a:buNone/>
              <a:defRPr sz="1800" b="0" i="0" u="none" strike="noStrike" cap="none">
                <a:solidFill>
                  <a:srgbClr val="FFFFFF"/>
                </a:solidFill>
                <a:latin typeface="Calibri"/>
                <a:ea typeface="Calibri"/>
                <a:cs typeface="Calibri"/>
                <a:sym typeface="Calibri"/>
              </a:defRPr>
            </a:lvl8pPr>
            <a:lvl9pPr marL="0" marR="0" lvl="8" indent="0" algn="ctr" rtl="0">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92" name="Google Shape;92;p13"/>
          <p:cNvSpPr txBox="1">
            <a:spLocks noGrp="1"/>
          </p:cNvSpPr>
          <p:nvPr>
            <p:ph type="ftr" idx="11"/>
          </p:nvPr>
        </p:nvSpPr>
        <p:spPr>
          <a:xfrm rot="-5400000">
            <a:off x="7586870" y="4048780"/>
            <a:ext cx="2367300" cy="3657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3"/>
          <p:cNvSpPr txBox="1">
            <a:spLocks noGrp="1"/>
          </p:cNvSpPr>
          <p:nvPr>
            <p:ph type="dt" idx="10"/>
          </p:nvPr>
        </p:nvSpPr>
        <p:spPr>
          <a:xfrm rot="-5400000">
            <a:off x="7551320" y="1645949"/>
            <a:ext cx="2438400" cy="3657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ctrTitle"/>
          </p:nvPr>
        </p:nvSpPr>
        <p:spPr>
          <a:xfrm>
            <a:off x="357925" y="1905000"/>
            <a:ext cx="8075100" cy="2594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School Plan for Student Achievement</a:t>
            </a:r>
            <a:endParaRPr/>
          </a:p>
        </p:txBody>
      </p:sp>
      <p:sp>
        <p:nvSpPr>
          <p:cNvPr id="169" name="Google Shape;169;p25"/>
          <p:cNvSpPr txBox="1">
            <a:spLocks noGrp="1"/>
          </p:cNvSpPr>
          <p:nvPr>
            <p:ph type="subTitle" idx="1"/>
          </p:nvPr>
        </p:nvSpPr>
        <p:spPr>
          <a:xfrm>
            <a:off x="685800" y="4572000"/>
            <a:ext cx="6461700" cy="1066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r>
              <a:rPr lang="en-US"/>
              <a:t>May 6th, 2024</a:t>
            </a:r>
            <a:endParaRPr/>
          </a:p>
          <a:p>
            <a:pPr marL="0" lvl="0" indent="0" algn="l" rtl="0">
              <a:spcBef>
                <a:spcPts val="400"/>
              </a:spcBef>
              <a:spcAft>
                <a:spcPts val="0"/>
              </a:spcAft>
              <a:buNone/>
            </a:pPr>
            <a:r>
              <a:rPr lang="en-US"/>
              <a:t>Board Presentation</a:t>
            </a:r>
            <a:endParaRPr/>
          </a:p>
        </p:txBody>
      </p:sp>
      <p:pic>
        <p:nvPicPr>
          <p:cNvPr id="170" name="Google Shape;170;p25"/>
          <p:cNvPicPr preferRelativeResize="0"/>
          <p:nvPr/>
        </p:nvPicPr>
        <p:blipFill rotWithShape="1">
          <a:blip r:embed="rId3">
            <a:alphaModFix/>
          </a:blip>
          <a:srcRect/>
          <a:stretch/>
        </p:blipFill>
        <p:spPr>
          <a:xfrm>
            <a:off x="2095500" y="399288"/>
            <a:ext cx="4190621" cy="18773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6"/>
          <p:cNvPicPr preferRelativeResize="0"/>
          <p:nvPr/>
        </p:nvPicPr>
        <p:blipFill rotWithShape="1">
          <a:blip r:embed="rId3">
            <a:alphaModFix/>
          </a:blip>
          <a:srcRect/>
          <a:stretch/>
        </p:blipFill>
        <p:spPr>
          <a:xfrm>
            <a:off x="2095500" y="399288"/>
            <a:ext cx="4190622" cy="1877399"/>
          </a:xfrm>
          <a:prstGeom prst="rect">
            <a:avLst/>
          </a:prstGeom>
          <a:noFill/>
          <a:ln>
            <a:noFill/>
          </a:ln>
        </p:spPr>
      </p:pic>
      <p:sp>
        <p:nvSpPr>
          <p:cNvPr id="178" name="Google Shape;178;p26"/>
          <p:cNvSpPr txBox="1"/>
          <p:nvPr/>
        </p:nvSpPr>
        <p:spPr>
          <a:xfrm>
            <a:off x="1600200" y="2255944"/>
            <a:ext cx="518122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i="0" u="none" strike="noStrike" cap="none">
                <a:solidFill>
                  <a:srgbClr val="990033"/>
                </a:solidFill>
                <a:latin typeface="Times New Roman"/>
                <a:ea typeface="Times New Roman"/>
                <a:cs typeface="Times New Roman"/>
                <a:sym typeface="Times New Roman"/>
              </a:rPr>
              <a:t>School Site Presentations</a:t>
            </a:r>
            <a:endParaRPr sz="3600" b="1">
              <a:solidFill>
                <a:srgbClr val="990033"/>
              </a:solidFill>
              <a:latin typeface="Times New Roman"/>
              <a:ea typeface="Times New Roman"/>
              <a:cs typeface="Times New Roman"/>
              <a:sym typeface="Times New Roman"/>
            </a:endParaRPr>
          </a:p>
        </p:txBody>
      </p:sp>
      <p:pic>
        <p:nvPicPr>
          <p:cNvPr id="179" name="Google Shape;179;p26"/>
          <p:cNvPicPr preferRelativeResize="0"/>
          <p:nvPr/>
        </p:nvPicPr>
        <p:blipFill rotWithShape="1">
          <a:blip r:embed="rId4">
            <a:alphaModFix/>
          </a:blip>
          <a:srcRect/>
          <a:stretch/>
        </p:blipFill>
        <p:spPr>
          <a:xfrm>
            <a:off x="8534400" y="5562600"/>
            <a:ext cx="518117" cy="579072"/>
          </a:xfrm>
          <a:prstGeom prst="rect">
            <a:avLst/>
          </a:prstGeom>
          <a:noFill/>
          <a:ln>
            <a:noFill/>
          </a:ln>
        </p:spPr>
      </p:pic>
      <p:sp>
        <p:nvSpPr>
          <p:cNvPr id="180" name="Google Shape;180;p26"/>
          <p:cNvSpPr txBox="1"/>
          <p:nvPr/>
        </p:nvSpPr>
        <p:spPr>
          <a:xfrm>
            <a:off x="746382" y="2971573"/>
            <a:ext cx="7239000" cy="31700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i="1">
                <a:solidFill>
                  <a:schemeClr val="dk1"/>
                </a:solidFill>
                <a:latin typeface="Times New Roman"/>
                <a:ea typeface="Times New Roman"/>
                <a:cs typeface="Times New Roman"/>
                <a:sym typeface="Times New Roman"/>
              </a:rPr>
              <a:t>The </a:t>
            </a:r>
            <a:r>
              <a:rPr lang="en-US" sz="2000" b="1" i="1">
                <a:solidFill>
                  <a:schemeClr val="dk1"/>
                </a:solidFill>
                <a:latin typeface="Times New Roman"/>
                <a:ea typeface="Times New Roman"/>
                <a:cs typeface="Times New Roman"/>
                <a:sym typeface="Times New Roman"/>
              </a:rPr>
              <a:t>School</a:t>
            </a:r>
            <a:r>
              <a:rPr lang="en-US" sz="2000" i="1">
                <a:solidFill>
                  <a:schemeClr val="dk1"/>
                </a:solidFill>
                <a:latin typeface="Times New Roman"/>
                <a:ea typeface="Times New Roman"/>
                <a:cs typeface="Times New Roman"/>
                <a:sym typeface="Times New Roman"/>
              </a:rPr>
              <a:t> Plan for Student Achievement (SPSA) is a document that represents a school’s cycle of continuous improvement of student achievement. The annual process of developing, reviewing, and updating the SPSA includes a comprehensive review of data and the development of actions necessary to achieve school goals. The plan also addresses funding and proposed expenditures related to state and federal categorical programs. The SPSA is specifically designed to align with the state’s eight priorities of the LCAP and LJSD’s Strategic Goals.  Each year, the School Site Council and the local governing board approve the SPSA.</a:t>
            </a:r>
            <a:endParaRPr sz="16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a:spLocks noGrp="1"/>
          </p:cNvSpPr>
          <p:nvPr>
            <p:ph type="ctrTitle"/>
          </p:nvPr>
        </p:nvSpPr>
        <p:spPr>
          <a:xfrm>
            <a:off x="144750" y="407670"/>
            <a:ext cx="7543800" cy="95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Engaged Partners</a:t>
            </a:r>
            <a:endParaRPr/>
          </a:p>
        </p:txBody>
      </p:sp>
      <p:sp>
        <p:nvSpPr>
          <p:cNvPr id="187" name="Google Shape;187;p27"/>
          <p:cNvSpPr txBox="1">
            <a:spLocks noGrp="1"/>
          </p:cNvSpPr>
          <p:nvPr>
            <p:ph type="subTitle" idx="1"/>
          </p:nvPr>
        </p:nvSpPr>
        <p:spPr>
          <a:xfrm>
            <a:off x="379375" y="1817375"/>
            <a:ext cx="7645800" cy="41490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r>
              <a:rPr lang="en-US" sz="3600"/>
              <a:t>Input from stakeholders is obtained through annual surveys of parents, staff, and students in addition to regularly scheduled meetings of staff and the PTA.</a:t>
            </a:r>
            <a:endParaRPr sz="3600"/>
          </a:p>
        </p:txBody>
      </p:sp>
      <p:sp>
        <p:nvSpPr>
          <p:cNvPr id="188" name="Google Shape;188;p27"/>
          <p:cNvSpPr txBox="1"/>
          <p:nvPr/>
        </p:nvSpPr>
        <p:spPr>
          <a:xfrm>
            <a:off x="535675" y="5116500"/>
            <a:ext cx="553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grpSp>
        <p:nvGrpSpPr>
          <p:cNvPr id="189" name="Google Shape;189;p27"/>
          <p:cNvGrpSpPr/>
          <p:nvPr/>
        </p:nvGrpSpPr>
        <p:grpSpPr>
          <a:xfrm>
            <a:off x="5392675" y="4302600"/>
            <a:ext cx="2833868" cy="2189467"/>
            <a:chOff x="0" y="0"/>
            <a:chExt cx="2576946" cy="2196936"/>
          </a:xfrm>
        </p:grpSpPr>
        <p:sp>
          <p:nvSpPr>
            <p:cNvPr id="190" name="Google Shape;190;p27"/>
            <p:cNvSpPr/>
            <p:nvPr/>
          </p:nvSpPr>
          <p:spPr>
            <a:xfrm>
              <a:off x="0" y="0"/>
              <a:ext cx="2576925" cy="21969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27" descr="Image result for california business for education excellence"/>
            <p:cNvPicPr preferRelativeResize="0"/>
            <p:nvPr/>
          </p:nvPicPr>
          <p:blipFill rotWithShape="1">
            <a:blip r:embed="rId3">
              <a:alphaModFix/>
            </a:blip>
            <a:srcRect/>
            <a:stretch/>
          </p:blipFill>
          <p:spPr>
            <a:xfrm>
              <a:off x="1769424" y="748146"/>
              <a:ext cx="807522" cy="807522"/>
            </a:xfrm>
            <a:prstGeom prst="rect">
              <a:avLst/>
            </a:prstGeom>
            <a:noFill/>
            <a:ln>
              <a:noFill/>
            </a:ln>
          </p:spPr>
        </p:pic>
        <p:pic>
          <p:nvPicPr>
            <p:cNvPr id="192" name="Google Shape;192;p27"/>
            <p:cNvPicPr preferRelativeResize="0"/>
            <p:nvPr/>
          </p:nvPicPr>
          <p:blipFill rotWithShape="1">
            <a:blip r:embed="rId4">
              <a:alphaModFix/>
            </a:blip>
            <a:srcRect/>
            <a:stretch/>
          </p:blipFill>
          <p:spPr>
            <a:xfrm>
              <a:off x="890650" y="581891"/>
              <a:ext cx="807522" cy="807522"/>
            </a:xfrm>
            <a:prstGeom prst="rect">
              <a:avLst/>
            </a:prstGeom>
            <a:noFill/>
            <a:ln>
              <a:noFill/>
            </a:ln>
          </p:spPr>
        </p:pic>
        <p:pic>
          <p:nvPicPr>
            <p:cNvPr id="193" name="Google Shape;193;p27" descr="Image result for california gold ribbon school"/>
            <p:cNvPicPr preferRelativeResize="0"/>
            <p:nvPr/>
          </p:nvPicPr>
          <p:blipFill rotWithShape="1">
            <a:blip r:embed="rId5">
              <a:alphaModFix/>
            </a:blip>
            <a:srcRect/>
            <a:stretch/>
          </p:blipFill>
          <p:spPr>
            <a:xfrm>
              <a:off x="0" y="938151"/>
              <a:ext cx="890650" cy="890649"/>
            </a:xfrm>
            <a:prstGeom prst="rect">
              <a:avLst/>
            </a:prstGeom>
            <a:noFill/>
            <a:ln>
              <a:noFill/>
            </a:ln>
          </p:spPr>
        </p:pic>
        <p:pic>
          <p:nvPicPr>
            <p:cNvPr id="194" name="Google Shape;194;p27" descr="Image result for title i academic achievement award logo"/>
            <p:cNvPicPr preferRelativeResize="0"/>
            <p:nvPr/>
          </p:nvPicPr>
          <p:blipFill rotWithShape="1">
            <a:blip r:embed="rId6">
              <a:alphaModFix/>
            </a:blip>
            <a:srcRect/>
            <a:stretch/>
          </p:blipFill>
          <p:spPr>
            <a:xfrm>
              <a:off x="273133" y="0"/>
              <a:ext cx="807522" cy="807523"/>
            </a:xfrm>
            <a:prstGeom prst="rect">
              <a:avLst/>
            </a:prstGeom>
            <a:noFill/>
            <a:ln>
              <a:noFill/>
            </a:ln>
          </p:spPr>
        </p:pic>
        <p:pic>
          <p:nvPicPr>
            <p:cNvPr id="195" name="Google Shape;195;p27" descr="Image result for california distinguished school logo"/>
            <p:cNvPicPr preferRelativeResize="0"/>
            <p:nvPr/>
          </p:nvPicPr>
          <p:blipFill rotWithShape="1">
            <a:blip r:embed="rId7">
              <a:alphaModFix/>
            </a:blip>
            <a:srcRect/>
            <a:stretch/>
          </p:blipFill>
          <p:spPr>
            <a:xfrm>
              <a:off x="1460665" y="0"/>
              <a:ext cx="748146" cy="748146"/>
            </a:xfrm>
            <a:prstGeom prst="rect">
              <a:avLst/>
            </a:prstGeom>
            <a:noFill/>
            <a:ln>
              <a:noFill/>
            </a:ln>
          </p:spPr>
        </p:pic>
        <p:pic>
          <p:nvPicPr>
            <p:cNvPr id="196" name="Google Shape;196;p27" descr="Image result for school to watch logo"/>
            <p:cNvPicPr preferRelativeResize="0"/>
            <p:nvPr/>
          </p:nvPicPr>
          <p:blipFill rotWithShape="1">
            <a:blip r:embed="rId8">
              <a:alphaModFix/>
            </a:blip>
            <a:srcRect/>
            <a:stretch/>
          </p:blipFill>
          <p:spPr>
            <a:xfrm>
              <a:off x="1080655" y="1389413"/>
              <a:ext cx="807522" cy="807523"/>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8"/>
          <p:cNvSpPr txBox="1">
            <a:spLocks noGrp="1"/>
          </p:cNvSpPr>
          <p:nvPr>
            <p:ph type="ctrTitle"/>
          </p:nvPr>
        </p:nvSpPr>
        <p:spPr>
          <a:xfrm>
            <a:off x="144750" y="407670"/>
            <a:ext cx="7543800" cy="95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Data Review</a:t>
            </a:r>
            <a:endParaRPr/>
          </a:p>
        </p:txBody>
      </p:sp>
      <p:sp>
        <p:nvSpPr>
          <p:cNvPr id="203" name="Google Shape;203;p28"/>
          <p:cNvSpPr txBox="1">
            <a:spLocks noGrp="1"/>
          </p:cNvSpPr>
          <p:nvPr>
            <p:ph type="subTitle" idx="1"/>
          </p:nvPr>
        </p:nvSpPr>
        <p:spPr>
          <a:xfrm>
            <a:off x="379375" y="1817375"/>
            <a:ext cx="7953300" cy="43392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r>
              <a:rPr lang="en-US" sz="3000"/>
              <a:t>All sites have reviewed their data with School Site Council to determine goals for the 2024-25 year.</a:t>
            </a:r>
            <a:endParaRPr sz="3000"/>
          </a:p>
          <a:p>
            <a:pPr marL="0" lvl="0" indent="0" algn="l" rtl="0">
              <a:spcBef>
                <a:spcPts val="400"/>
              </a:spcBef>
              <a:spcAft>
                <a:spcPts val="0"/>
              </a:spcAft>
              <a:buNone/>
            </a:pPr>
            <a:r>
              <a:rPr lang="en-US" sz="3000"/>
              <a:t> </a:t>
            </a:r>
            <a:endParaRPr sz="3000"/>
          </a:p>
          <a:p>
            <a:pPr marL="0" lvl="0" indent="0" algn="l" rtl="0">
              <a:spcBef>
                <a:spcPts val="400"/>
              </a:spcBef>
              <a:spcAft>
                <a:spcPts val="0"/>
              </a:spcAft>
              <a:buNone/>
            </a:pPr>
            <a:r>
              <a:rPr lang="en-US" sz="3000"/>
              <a:t>Data reviewed is from local sources such as iReady and adjustments will be made once additional state data can be analyzed from the spring of 2024.</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9"/>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11" name="Google Shape;211;p29"/>
          <p:cNvSpPr txBox="1"/>
          <p:nvPr/>
        </p:nvSpPr>
        <p:spPr>
          <a:xfrm>
            <a:off x="854908" y="4572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El Portal Elementary School</a:t>
            </a:r>
            <a:endParaRPr sz="2800">
              <a:solidFill>
                <a:schemeClr val="dk1"/>
              </a:solidFill>
              <a:latin typeface="Times New Roman"/>
              <a:ea typeface="Times New Roman"/>
              <a:cs typeface="Times New Roman"/>
              <a:sym typeface="Times New Roman"/>
            </a:endParaRPr>
          </a:p>
        </p:txBody>
      </p:sp>
      <p:sp>
        <p:nvSpPr>
          <p:cNvPr id="212" name="Google Shape;212;p29"/>
          <p:cNvSpPr txBox="1"/>
          <p:nvPr/>
        </p:nvSpPr>
        <p:spPr>
          <a:xfrm>
            <a:off x="203525" y="1035325"/>
            <a:ext cx="8158800" cy="5581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u="sng">
                <a:solidFill>
                  <a:srgbClr val="990033"/>
                </a:solidFill>
                <a:latin typeface="Times New Roman"/>
                <a:ea typeface="Times New Roman"/>
                <a:cs typeface="Times New Roman"/>
                <a:sym typeface="Times New Roman"/>
              </a:rPr>
              <a:t>School Goal 1:</a:t>
            </a:r>
            <a:r>
              <a:rPr lang="en-US" sz="1800" b="1">
                <a:solidFill>
                  <a:srgbClr val="990033"/>
                </a:solidFill>
                <a:latin typeface="Times New Roman"/>
                <a:ea typeface="Times New Roman"/>
                <a:cs typeface="Times New Roman"/>
                <a:sym typeface="Times New Roman"/>
              </a:rPr>
              <a:t> </a:t>
            </a:r>
            <a:r>
              <a:rPr lang="en-US" sz="1800">
                <a:solidFill>
                  <a:srgbClr val="990033"/>
                </a:solidFill>
                <a:latin typeface="Times New Roman"/>
                <a:ea typeface="Times New Roman"/>
                <a:cs typeface="Times New Roman"/>
                <a:sym typeface="Times New Roman"/>
              </a:rPr>
              <a:t> </a:t>
            </a:r>
            <a:r>
              <a:rPr lang="en-US" sz="1800">
                <a:solidFill>
                  <a:srgbClr val="980000"/>
                </a:solidFill>
                <a:latin typeface="Times New Roman"/>
                <a:ea typeface="Times New Roman"/>
                <a:cs typeface="Times New Roman"/>
                <a:sym typeface="Times New Roman"/>
              </a:rPr>
              <a:t>Academic Achievement</a:t>
            </a:r>
            <a:endParaRPr sz="1800">
              <a:solidFill>
                <a:srgbClr val="980000"/>
              </a:solidFill>
              <a:latin typeface="Times New Roman"/>
              <a:ea typeface="Times New Roman"/>
              <a:cs typeface="Times New Roman"/>
              <a:sym typeface="Times New Roman"/>
            </a:endParaRPr>
          </a:p>
          <a:p>
            <a:pPr marL="0" lvl="0" indent="0" algn="l" rtl="0">
              <a:lnSpc>
                <a:spcPct val="115000"/>
              </a:lnSpc>
              <a:spcBef>
                <a:spcPts val="640"/>
              </a:spcBef>
              <a:spcAft>
                <a:spcPts val="0"/>
              </a:spcAft>
              <a:buNone/>
            </a:pPr>
            <a:r>
              <a:rPr lang="en-US" sz="1600">
                <a:solidFill>
                  <a:srgbClr val="980000"/>
                </a:solidFill>
                <a:latin typeface="Times New Roman"/>
                <a:ea typeface="Times New Roman"/>
                <a:cs typeface="Times New Roman"/>
                <a:sym typeface="Times New Roman"/>
              </a:rPr>
              <a:t>By June 2025, El Portal students will continue to demonstrate a high level of achievement and growth toward college and career readiness in both English Language Arts (ELA) and Math on annual CAASPP Smarter Balanced assessments, including any significant subgroups performing in "Low" or "Very Low" status, as measured by annual California School Dashboard reports, as well as school-level assessment data, as listed below under the metric/indicator section.  </a:t>
            </a:r>
            <a:endParaRPr sz="1600">
              <a:solidFill>
                <a:srgbClr val="98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2000" b="1">
                <a:solidFill>
                  <a:srgbClr val="1C4587"/>
                </a:solidFill>
                <a:latin typeface="Times New Roman"/>
                <a:ea typeface="Times New Roman"/>
                <a:cs typeface="Times New Roman"/>
                <a:sym typeface="Times New Roman"/>
              </a:rPr>
              <a:t>Metric/Indicators &amp; Expected Outcomes:</a:t>
            </a:r>
            <a:endParaRPr sz="2000" b="1">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California Dashboard ELA- High or Very High</a:t>
            </a:r>
            <a:endParaRPr sz="1800">
              <a:solidFill>
                <a:schemeClr val="dk2"/>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California Dashboard Math- High or Very High</a:t>
            </a:r>
            <a:endParaRPr sz="1800">
              <a:solidFill>
                <a:schemeClr val="dk2"/>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iReady Diagnostic- all students meet 100% of annual growth goals</a:t>
            </a:r>
            <a:endParaRPr sz="1800">
              <a:solidFill>
                <a:schemeClr val="dk2"/>
              </a:solidFill>
              <a:latin typeface="Times New Roman"/>
              <a:ea typeface="Times New Roman"/>
              <a:cs typeface="Times New Roman"/>
              <a:sym typeface="Times New Roman"/>
            </a:endParaRPr>
          </a:p>
          <a:p>
            <a:pPr marL="914400" lvl="0" indent="0" algn="l" rtl="0">
              <a:spcBef>
                <a:spcPts val="0"/>
              </a:spcBef>
              <a:spcAft>
                <a:spcPts val="0"/>
              </a:spcAft>
              <a:buNone/>
            </a:pPr>
            <a:endParaRPr b="1" u="sng">
              <a:solidFill>
                <a:srgbClr val="0000FF"/>
              </a:solidFill>
              <a:latin typeface="Times New Roman"/>
              <a:ea typeface="Times New Roman"/>
              <a:cs typeface="Times New Roman"/>
              <a:sym typeface="Times New Roman"/>
            </a:endParaRPr>
          </a:p>
          <a:p>
            <a:pPr marL="0" lvl="0" indent="0" algn="l" rtl="0">
              <a:spcBef>
                <a:spcPts val="0"/>
              </a:spcBef>
              <a:spcAft>
                <a:spcPts val="0"/>
              </a:spcAft>
              <a:buNone/>
            </a:pPr>
            <a:endParaRPr b="1" i="1">
              <a:solidFill>
                <a:srgbClr val="0000FF"/>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b="1" u="sng">
                <a:solidFill>
                  <a:srgbClr val="FF0000"/>
                </a:solidFill>
                <a:latin typeface="Times New Roman"/>
                <a:ea typeface="Times New Roman"/>
                <a:cs typeface="Times New Roman"/>
                <a:sym typeface="Times New Roman"/>
              </a:rPr>
              <a:t>District Strategic Goal:</a:t>
            </a:r>
            <a:r>
              <a:rPr lang="en-US" b="1">
                <a:solidFill>
                  <a:srgbClr val="FF0000"/>
                </a:solidFill>
                <a:latin typeface="Times New Roman"/>
                <a:ea typeface="Times New Roman"/>
                <a:cs typeface="Times New Roman"/>
                <a:sym typeface="Times New Roman"/>
              </a:rPr>
              <a:t> </a:t>
            </a:r>
            <a:endParaRPr b="1" i="1">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a:solidFill>
                  <a:srgbClr val="FF0000"/>
                </a:solidFill>
                <a:latin typeface="Times New Roman"/>
                <a:ea typeface="Times New Roman"/>
                <a:cs typeface="Times New Roman"/>
                <a:sym typeface="Times New Roman"/>
              </a:rPr>
              <a:t>Academic Excellence - Learning for All Students</a:t>
            </a:r>
            <a:endParaRPr>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a:solidFill>
                  <a:srgbClr val="FF0000"/>
                </a:solidFill>
                <a:latin typeface="Times New Roman"/>
                <a:ea typeface="Times New Roman"/>
                <a:cs typeface="Times New Roman"/>
                <a:sym typeface="Times New Roman"/>
              </a:rPr>
              <a:t>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a:t>
            </a:r>
            <a:endParaRPr>
              <a:solidFill>
                <a:srgbClr val="FF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45720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0"/>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20" name="Google Shape;220;p30"/>
          <p:cNvSpPr/>
          <p:nvPr/>
        </p:nvSpPr>
        <p:spPr>
          <a:xfrm>
            <a:off x="121800" y="970200"/>
            <a:ext cx="8299800" cy="5742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u="sng">
                <a:solidFill>
                  <a:srgbClr val="990033"/>
                </a:solidFill>
                <a:latin typeface="Times New Roman"/>
                <a:ea typeface="Times New Roman"/>
                <a:cs typeface="Times New Roman"/>
                <a:sym typeface="Times New Roman"/>
              </a:rPr>
              <a:t>School Goal 2:</a:t>
            </a:r>
            <a:r>
              <a:rPr lang="en-US" sz="1800" b="1">
                <a:solidFill>
                  <a:srgbClr val="990033"/>
                </a:solidFill>
                <a:latin typeface="Times New Roman"/>
                <a:ea typeface="Times New Roman"/>
                <a:cs typeface="Times New Roman"/>
                <a:sym typeface="Times New Roman"/>
              </a:rPr>
              <a:t> </a:t>
            </a:r>
            <a:r>
              <a:rPr lang="en-US" sz="1800">
                <a:solidFill>
                  <a:srgbClr val="990033"/>
                </a:solidFill>
                <a:latin typeface="Times New Roman"/>
                <a:ea typeface="Times New Roman"/>
                <a:cs typeface="Times New Roman"/>
                <a:sym typeface="Times New Roman"/>
              </a:rPr>
              <a:t>Stu</a:t>
            </a:r>
            <a:r>
              <a:rPr lang="en-US" sz="1800">
                <a:solidFill>
                  <a:srgbClr val="980000"/>
                </a:solidFill>
                <a:latin typeface="Times New Roman"/>
                <a:ea typeface="Times New Roman"/>
                <a:cs typeface="Times New Roman"/>
                <a:sym typeface="Times New Roman"/>
              </a:rPr>
              <a:t>dent Engagement</a:t>
            </a:r>
            <a:endParaRPr sz="1600">
              <a:solidFill>
                <a:srgbClr val="980000"/>
              </a:solidFill>
              <a:latin typeface="Times New Roman"/>
              <a:ea typeface="Times New Roman"/>
              <a:cs typeface="Times New Roman"/>
              <a:sym typeface="Times New Roman"/>
            </a:endParaRPr>
          </a:p>
          <a:p>
            <a:pPr marL="0" lvl="0" indent="0" algn="l" rtl="0">
              <a:lnSpc>
                <a:spcPct val="115000"/>
              </a:lnSpc>
              <a:spcBef>
                <a:spcPts val="640"/>
              </a:spcBef>
              <a:spcAft>
                <a:spcPts val="0"/>
              </a:spcAft>
              <a:buNone/>
            </a:pPr>
            <a:r>
              <a:rPr lang="en-US" sz="1600">
                <a:solidFill>
                  <a:srgbClr val="980000"/>
                </a:solidFill>
                <a:latin typeface="Times New Roman"/>
                <a:ea typeface="Times New Roman"/>
                <a:cs typeface="Times New Roman"/>
                <a:sym typeface="Times New Roman"/>
              </a:rPr>
              <a:t>El Portal will maintain a high level of engagement measured by daily attendance rate, chronically absent rate, and attendance and participation in Quest (Grades 3 - 6). The percentage of students participating in QUEST intervention/enrichment activities will increase over each trimester, with the highest percentage in the Spring. QUEST's goal is to create an environment where students are excited to come to school by providing opportunities for them to explore their own passions, encourage creativity, and provide a choice in what they learn all while partnering with families and the community. </a:t>
            </a:r>
            <a:endParaRPr sz="1600">
              <a:solidFill>
                <a:srgbClr val="98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b="1">
              <a:solidFill>
                <a:srgbClr val="980000"/>
              </a:solidFill>
              <a:latin typeface="Times New Roman"/>
              <a:ea typeface="Times New Roman"/>
              <a:cs typeface="Times New Roman"/>
              <a:sym typeface="Times New Roman"/>
            </a:endParaRPr>
          </a:p>
          <a:p>
            <a:pPr marL="0" lvl="0" indent="0" algn="l" rtl="0">
              <a:spcBef>
                <a:spcPts val="0"/>
              </a:spcBef>
              <a:spcAft>
                <a:spcPts val="0"/>
              </a:spcAft>
              <a:buNone/>
            </a:pPr>
            <a:r>
              <a:rPr lang="en-US" sz="2000" b="1">
                <a:solidFill>
                  <a:srgbClr val="1C4587"/>
                </a:solidFill>
                <a:latin typeface="Times New Roman"/>
                <a:ea typeface="Times New Roman"/>
                <a:cs typeface="Times New Roman"/>
                <a:sym typeface="Times New Roman"/>
              </a:rPr>
              <a:t>Metric/Indicators &amp; Expected Outcomes:</a:t>
            </a:r>
            <a:endParaRPr sz="2000" b="1">
              <a:solidFill>
                <a:srgbClr val="1C4587"/>
              </a:solidFill>
              <a:latin typeface="Times New Roman"/>
              <a:ea typeface="Times New Roman"/>
              <a:cs typeface="Times New Roman"/>
              <a:sym typeface="Times New Roman"/>
            </a:endParaRPr>
          </a:p>
          <a:p>
            <a:pPr marL="914400" lvl="0" indent="-330200" algn="l" rtl="0">
              <a:spcBef>
                <a:spcPts val="0"/>
              </a:spcBef>
              <a:spcAft>
                <a:spcPts val="0"/>
              </a:spcAft>
              <a:buClr>
                <a:srgbClr val="1C4587"/>
              </a:buClr>
              <a:buSzPts val="1600"/>
              <a:buFont typeface="Times New Roman"/>
              <a:buChar char="●"/>
            </a:pPr>
            <a:r>
              <a:rPr lang="en-US" sz="1600">
                <a:solidFill>
                  <a:srgbClr val="1C4587"/>
                </a:solidFill>
                <a:latin typeface="Times New Roman"/>
                <a:ea typeface="Times New Roman"/>
                <a:cs typeface="Times New Roman"/>
                <a:sym typeface="Times New Roman"/>
              </a:rPr>
              <a:t>QUEST attendance- Fall- 81%, Winter- 76%, expected Spring 2024- 85%</a:t>
            </a:r>
            <a:endParaRPr sz="1600">
              <a:solidFill>
                <a:srgbClr val="1C4587"/>
              </a:solidFill>
              <a:latin typeface="Times New Roman"/>
              <a:ea typeface="Times New Roman"/>
              <a:cs typeface="Times New Roman"/>
              <a:sym typeface="Times New Roman"/>
            </a:endParaRPr>
          </a:p>
          <a:p>
            <a:pPr marL="914400" lvl="0" indent="-330200" algn="l" rtl="0">
              <a:spcBef>
                <a:spcPts val="0"/>
              </a:spcBef>
              <a:spcAft>
                <a:spcPts val="0"/>
              </a:spcAft>
              <a:buClr>
                <a:srgbClr val="1C4587"/>
              </a:buClr>
              <a:buSzPts val="1600"/>
              <a:buFont typeface="Times New Roman"/>
              <a:buChar char="●"/>
            </a:pPr>
            <a:r>
              <a:rPr lang="en-US" sz="1600">
                <a:solidFill>
                  <a:srgbClr val="1C4587"/>
                </a:solidFill>
                <a:latin typeface="Times New Roman"/>
                <a:ea typeface="Times New Roman"/>
                <a:cs typeface="Times New Roman"/>
                <a:sym typeface="Times New Roman"/>
              </a:rPr>
              <a:t>CA School Dashboard Indicator for Chronic Absenteeism- move to Medium or Low</a:t>
            </a:r>
            <a:endParaRPr sz="1600">
              <a:solidFill>
                <a:srgbClr val="1C4587"/>
              </a:solidFill>
              <a:latin typeface="Times New Roman"/>
              <a:ea typeface="Times New Roman"/>
              <a:cs typeface="Times New Roman"/>
              <a:sym typeface="Times New Roman"/>
            </a:endParaRPr>
          </a:p>
          <a:p>
            <a:pPr marL="914400" lvl="0" indent="-330200" algn="l" rtl="0">
              <a:spcBef>
                <a:spcPts val="0"/>
              </a:spcBef>
              <a:spcAft>
                <a:spcPts val="0"/>
              </a:spcAft>
              <a:buClr>
                <a:srgbClr val="1C4587"/>
              </a:buClr>
              <a:buSzPts val="1600"/>
              <a:buFont typeface="Times New Roman"/>
              <a:buChar char="●"/>
            </a:pPr>
            <a:r>
              <a:rPr lang="en-US" sz="1600">
                <a:solidFill>
                  <a:srgbClr val="1C4587"/>
                </a:solidFill>
                <a:latin typeface="Times New Roman"/>
                <a:ea typeface="Times New Roman"/>
                <a:cs typeface="Times New Roman"/>
                <a:sym typeface="Times New Roman"/>
              </a:rPr>
              <a:t>Local Attendance Data  </a:t>
            </a:r>
            <a:endParaRPr sz="1600" b="1" u="sng">
              <a:solidFill>
                <a:srgbClr val="0000FF"/>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a:t>
            </a:r>
            <a:endParaRPr sz="1600" b="1" u="sng">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sz="1500">
                <a:solidFill>
                  <a:srgbClr val="FF0000"/>
                </a:solidFill>
                <a:latin typeface="Times New Roman"/>
                <a:ea typeface="Times New Roman"/>
                <a:cs typeface="Times New Roman"/>
                <a:sym typeface="Times New Roman"/>
              </a:rPr>
              <a:t>SCHOOL/ FAMILY/ COMMUNITY PARTNERSHIPS &amp; COMMUNICATION Vision: High quality student learning is supported by partnerships. We believe these partnerships are enhanced through effective communication and collaboration. We establish a culture which encourages positive relationships among our students, staff, and families as well as educational, business, and community partners. We believe these partnerships and communication must be nurtured to optimize opportunities for learning and personal growth for students.</a:t>
            </a:r>
            <a:endParaRPr sz="1500">
              <a:solidFill>
                <a:srgbClr val="FF0000"/>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rgbClr val="000000"/>
              </a:buClr>
              <a:buSzPts val="1100"/>
              <a:buFont typeface="Arial"/>
              <a:buNone/>
            </a:pPr>
            <a:endParaRPr sz="1800" b="1">
              <a:solidFill>
                <a:srgbClr val="990033"/>
              </a:solidFill>
              <a:latin typeface="Times New Roman"/>
              <a:ea typeface="Times New Roman"/>
              <a:cs typeface="Times New Roman"/>
              <a:sym typeface="Times New Roman"/>
            </a:endParaRPr>
          </a:p>
        </p:txBody>
      </p:sp>
      <p:sp>
        <p:nvSpPr>
          <p:cNvPr id="221" name="Google Shape;221;p30"/>
          <p:cNvSpPr txBox="1"/>
          <p:nvPr/>
        </p:nvSpPr>
        <p:spPr>
          <a:xfrm>
            <a:off x="91440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El Portal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29" name="Google Shape;229;p31"/>
          <p:cNvSpPr/>
          <p:nvPr/>
        </p:nvSpPr>
        <p:spPr>
          <a:xfrm>
            <a:off x="76200" y="990600"/>
            <a:ext cx="8430900" cy="5751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1" u="sng">
                <a:solidFill>
                  <a:srgbClr val="990033"/>
                </a:solidFill>
                <a:latin typeface="Times New Roman"/>
                <a:ea typeface="Times New Roman"/>
                <a:cs typeface="Times New Roman"/>
                <a:sym typeface="Times New Roman"/>
              </a:rPr>
              <a:t>School Goal 3:</a:t>
            </a:r>
            <a:r>
              <a:rPr lang="en-US" sz="1800">
                <a:solidFill>
                  <a:srgbClr val="990033"/>
                </a:solidFill>
                <a:latin typeface="Times New Roman"/>
                <a:ea typeface="Times New Roman"/>
                <a:cs typeface="Times New Roman"/>
                <a:sym typeface="Times New Roman"/>
              </a:rPr>
              <a:t>  Schoo</a:t>
            </a:r>
            <a:r>
              <a:rPr lang="en-US" sz="1800">
                <a:solidFill>
                  <a:srgbClr val="980000"/>
                </a:solidFill>
                <a:latin typeface="Times New Roman"/>
                <a:ea typeface="Times New Roman"/>
                <a:cs typeface="Times New Roman"/>
                <a:sym typeface="Times New Roman"/>
              </a:rPr>
              <a:t>l Climate &amp; Culture</a:t>
            </a:r>
            <a:endParaRPr sz="1800">
              <a:solidFill>
                <a:srgbClr val="980000"/>
              </a:solidFill>
              <a:latin typeface="Times New Roman"/>
              <a:ea typeface="Times New Roman"/>
              <a:cs typeface="Times New Roman"/>
              <a:sym typeface="Times New Roman"/>
            </a:endParaRPr>
          </a:p>
          <a:p>
            <a:pPr marL="0" lvl="0" indent="0" algn="l" rtl="0">
              <a:lnSpc>
                <a:spcPct val="115000"/>
              </a:lnSpc>
              <a:spcBef>
                <a:spcPts val="560"/>
              </a:spcBef>
              <a:spcAft>
                <a:spcPts val="0"/>
              </a:spcAft>
              <a:buNone/>
            </a:pPr>
            <a:r>
              <a:rPr lang="en-US" sz="1600">
                <a:solidFill>
                  <a:srgbClr val="980000"/>
                </a:solidFill>
                <a:latin typeface="Times New Roman"/>
                <a:ea typeface="Times New Roman"/>
                <a:cs typeface="Times New Roman"/>
                <a:sym typeface="Times New Roman"/>
              </a:rPr>
              <a:t>By June 2025, El Portal will continue to cultivate a positive and safe school culture among staff and families through continued effective communication; added opportunities for student enrichment and above grade level learning; and offerings of tutoring and extra assistance where appropriate. This will be evidenced by 95% or higher on our LCAP parent survey in areas of culture and climate at the school, CA Dashboard indicator, No Excuses University systems data, and annual suspension data.</a:t>
            </a:r>
            <a:endParaRPr sz="1600">
              <a:solidFill>
                <a:srgbClr val="980000"/>
              </a:solidFill>
              <a:latin typeface="Times New Roman"/>
              <a:ea typeface="Times New Roman"/>
              <a:cs typeface="Times New Roman"/>
              <a:sym typeface="Times New Roman"/>
            </a:endParaRPr>
          </a:p>
          <a:p>
            <a:pPr marL="0" lvl="0" indent="0" algn="l" rtl="0">
              <a:spcBef>
                <a:spcPts val="0"/>
              </a:spcBef>
              <a:spcAft>
                <a:spcPts val="0"/>
              </a:spcAft>
              <a:buNone/>
            </a:pPr>
            <a:endParaRPr sz="1800">
              <a:solidFill>
                <a:srgbClr val="980000"/>
              </a:solidFill>
              <a:latin typeface="Times New Roman"/>
              <a:ea typeface="Times New Roman"/>
              <a:cs typeface="Times New Roman"/>
              <a:sym typeface="Times New Roman"/>
            </a:endParaRPr>
          </a:p>
          <a:p>
            <a:pPr marL="0" lvl="0" indent="0" algn="l" rtl="0">
              <a:spcBef>
                <a:spcPts val="0"/>
              </a:spcBef>
              <a:spcAft>
                <a:spcPts val="0"/>
              </a:spcAft>
              <a:buNone/>
            </a:pPr>
            <a:r>
              <a:rPr lang="en-US" sz="2000" b="1">
                <a:solidFill>
                  <a:srgbClr val="1C4587"/>
                </a:solidFill>
                <a:latin typeface="Times New Roman"/>
                <a:ea typeface="Times New Roman"/>
                <a:cs typeface="Times New Roman"/>
                <a:sym typeface="Times New Roman"/>
              </a:rPr>
              <a:t>Metric/Indicators &amp; Expected Outcomes:</a:t>
            </a:r>
            <a:endParaRPr sz="1800">
              <a:solidFill>
                <a:srgbClr val="990033"/>
              </a:solidFill>
              <a:latin typeface="Times New Roman"/>
              <a:ea typeface="Times New Roman"/>
              <a:cs typeface="Times New Roman"/>
              <a:sym typeface="Times New Roman"/>
            </a:endParaRPr>
          </a:p>
          <a:p>
            <a:pPr marL="914400" lvl="0" indent="0" algn="l" rtl="0">
              <a:spcBef>
                <a:spcPts val="0"/>
              </a:spcBef>
              <a:spcAft>
                <a:spcPts val="0"/>
              </a:spcAft>
              <a:buNone/>
            </a:pP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CAASPP Results/CA Dashboard - suspension rate- move to Green or Blue</a:t>
            </a: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Parent Survey data regarding a safe, orderly, and well-disciplined school- 95%</a:t>
            </a: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Parent Survey data regarding student happiness attending school- 96%</a:t>
            </a: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Staff Survey results regarding a safe, orderly, and well-disciplined school- 95%</a:t>
            </a:r>
            <a:endParaRPr sz="1800">
              <a:solidFill>
                <a:srgbClr val="1C4587"/>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a:t>
            </a:r>
            <a:endParaRPr sz="1600" b="1" u="sng">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sz="1500">
                <a:solidFill>
                  <a:srgbClr val="FF0000"/>
                </a:solidFill>
                <a:latin typeface="Times New Roman"/>
                <a:ea typeface="Times New Roman"/>
                <a:cs typeface="Times New Roman"/>
                <a:sym typeface="Times New Roman"/>
              </a:rPr>
              <a:t>Safe, Orderly, Positive, Respectful Learning Environments:  All campuses provide an aesthetic, orderly environment that is organized to ensure learning. We believe in a collaborative spirit of place where all feel safe, welcomed, valued, and respected. We foster a culture that promotes the emotional health, safety, well-being and involvement of students, staff, family and community.</a:t>
            </a:r>
            <a:endParaRPr sz="1500">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endParaRPr sz="1500" b="1" i="1">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u="sng">
              <a:solidFill>
                <a:srgbClr val="2F2B20"/>
              </a:solidFill>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200" b="1">
              <a:solidFill>
                <a:srgbClr val="990033"/>
              </a:solidFill>
              <a:latin typeface="Times New Roman"/>
              <a:ea typeface="Times New Roman"/>
              <a:cs typeface="Times New Roman"/>
              <a:sym typeface="Times New Roman"/>
            </a:endParaRPr>
          </a:p>
        </p:txBody>
      </p:sp>
      <p:sp>
        <p:nvSpPr>
          <p:cNvPr id="230" name="Google Shape;230;p31"/>
          <p:cNvSpPr txBox="1"/>
          <p:nvPr/>
        </p:nvSpPr>
        <p:spPr>
          <a:xfrm>
            <a:off x="914400" y="228600"/>
            <a:ext cx="68580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El Portal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32"/>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38" name="Google Shape;238;p32"/>
          <p:cNvSpPr/>
          <p:nvPr/>
        </p:nvSpPr>
        <p:spPr>
          <a:xfrm>
            <a:off x="142200" y="939575"/>
            <a:ext cx="8167500" cy="5853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u="sng">
                <a:solidFill>
                  <a:srgbClr val="990033"/>
                </a:solidFill>
                <a:latin typeface="Times New Roman"/>
                <a:ea typeface="Times New Roman"/>
                <a:cs typeface="Times New Roman"/>
                <a:sym typeface="Times New Roman"/>
              </a:rPr>
              <a:t>School Goal 4:</a:t>
            </a:r>
            <a:r>
              <a:rPr lang="en-US" sz="1800">
                <a:solidFill>
                  <a:srgbClr val="990033"/>
                </a:solidFill>
                <a:latin typeface="Times New Roman"/>
                <a:ea typeface="Times New Roman"/>
                <a:cs typeface="Times New Roman"/>
                <a:sym typeface="Times New Roman"/>
              </a:rPr>
              <a:t> English Lea</a:t>
            </a:r>
            <a:r>
              <a:rPr lang="en-US" sz="1800">
                <a:solidFill>
                  <a:srgbClr val="980000"/>
                </a:solidFill>
                <a:latin typeface="Times New Roman"/>
                <a:ea typeface="Times New Roman"/>
                <a:cs typeface="Times New Roman"/>
                <a:sym typeface="Times New Roman"/>
              </a:rPr>
              <a:t>rner Progress</a:t>
            </a:r>
            <a:endParaRPr sz="1800">
              <a:solidFill>
                <a:srgbClr val="980000"/>
              </a:solidFill>
              <a:latin typeface="Times New Roman"/>
              <a:ea typeface="Times New Roman"/>
              <a:cs typeface="Times New Roman"/>
              <a:sym typeface="Times New Roman"/>
            </a:endParaRPr>
          </a:p>
          <a:p>
            <a:pPr marL="0" lvl="0" indent="0" algn="l" rtl="0">
              <a:lnSpc>
                <a:spcPct val="115000"/>
              </a:lnSpc>
              <a:spcBef>
                <a:spcPts val="640"/>
              </a:spcBef>
              <a:spcAft>
                <a:spcPts val="0"/>
              </a:spcAft>
              <a:buNone/>
            </a:pPr>
            <a:r>
              <a:rPr lang="en-US" sz="1600">
                <a:solidFill>
                  <a:srgbClr val="980000"/>
                </a:solidFill>
                <a:latin typeface="Times New Roman"/>
                <a:ea typeface="Times New Roman"/>
                <a:cs typeface="Times New Roman"/>
                <a:sym typeface="Times New Roman"/>
              </a:rPr>
              <a:t>By June 2025, English Language Learners  will demonstrate growth in achievement in students meeting or exceeding college and career readiness standards in English Language Arts, as measured by annual ELPAC results and yearly redesignation rates as fluent English proficient (RFEP).</a:t>
            </a:r>
            <a:endParaRPr sz="1800">
              <a:solidFill>
                <a:srgbClr val="98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2000" b="1">
                <a:solidFill>
                  <a:srgbClr val="1C4587"/>
                </a:solidFill>
                <a:latin typeface="Times New Roman"/>
                <a:ea typeface="Times New Roman"/>
                <a:cs typeface="Times New Roman"/>
                <a:sym typeface="Times New Roman"/>
              </a:rPr>
              <a:t>Metric/Indicators &amp; Expected Outcomes:</a:t>
            </a:r>
            <a:endParaRPr sz="1800">
              <a:solidFill>
                <a:srgbClr val="990033"/>
              </a:solidFill>
              <a:latin typeface="Times New Roman"/>
              <a:ea typeface="Times New Roman"/>
              <a:cs typeface="Times New Roman"/>
              <a:sym typeface="Times New Roman"/>
            </a:endParaRPr>
          </a:p>
          <a:p>
            <a:pPr marL="914400" lvl="0" indent="0" algn="l" rtl="0">
              <a:spcBef>
                <a:spcPts val="0"/>
              </a:spcBef>
              <a:spcAft>
                <a:spcPts val="0"/>
              </a:spcAft>
              <a:buNone/>
            </a:pP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CAASPP Results/CA Dashboard - English Learner Progress</a:t>
            </a: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Parent Survey data regarding a safe, orderly, and well-disciplined school- 95%</a:t>
            </a:r>
            <a:endParaRPr sz="1800">
              <a:solidFill>
                <a:srgbClr val="1C4587"/>
              </a:solidFill>
              <a:latin typeface="Times New Roman"/>
              <a:ea typeface="Times New Roman"/>
              <a:cs typeface="Times New Roman"/>
              <a:sym typeface="Times New Roman"/>
            </a:endParaRPr>
          </a:p>
          <a:p>
            <a:pPr marL="285750" lvl="0" indent="-2286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Percentage of students getting a 3 or 4 on the ELPAC</a:t>
            </a:r>
            <a:endParaRPr sz="1800">
              <a:solidFill>
                <a:srgbClr val="1C4587"/>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a:t>
            </a:r>
            <a:r>
              <a:rPr lang="en-US" sz="1600" b="1">
                <a:solidFill>
                  <a:srgbClr val="FF0000"/>
                </a:solidFill>
                <a:latin typeface="Times New Roman"/>
                <a:ea typeface="Times New Roman"/>
                <a:cs typeface="Times New Roman"/>
                <a:sym typeface="Times New Roman"/>
              </a:rPr>
              <a:t> </a:t>
            </a:r>
            <a:endParaRPr sz="1600" b="1">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600">
              <a:solidFill>
                <a:srgbClr val="FF0000"/>
              </a:solidFill>
              <a:latin typeface="Times New Roman"/>
              <a:ea typeface="Times New Roman"/>
              <a:cs typeface="Times New Roman"/>
              <a:sym typeface="Times New Roman"/>
            </a:endParaRPr>
          </a:p>
          <a:p>
            <a:pPr marL="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marR="0" lvl="1"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p:txBody>
      </p:sp>
      <p:sp>
        <p:nvSpPr>
          <p:cNvPr id="239" name="Google Shape;239;p32"/>
          <p:cNvSpPr txBox="1"/>
          <p:nvPr/>
        </p:nvSpPr>
        <p:spPr>
          <a:xfrm>
            <a:off x="91440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El Portal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33"/>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47" name="Google Shape;247;p33"/>
          <p:cNvSpPr txBox="1"/>
          <p:nvPr/>
        </p:nvSpPr>
        <p:spPr>
          <a:xfrm>
            <a:off x="781050" y="3810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Jordan Elementary School</a:t>
            </a:r>
            <a:endParaRPr sz="2800">
              <a:solidFill>
                <a:schemeClr val="dk1"/>
              </a:solidFill>
              <a:latin typeface="Times New Roman"/>
              <a:ea typeface="Times New Roman"/>
              <a:cs typeface="Times New Roman"/>
              <a:sym typeface="Times New Roman"/>
            </a:endParaRPr>
          </a:p>
        </p:txBody>
      </p:sp>
      <p:sp>
        <p:nvSpPr>
          <p:cNvPr id="248" name="Google Shape;248;p33"/>
          <p:cNvSpPr txBox="1"/>
          <p:nvPr/>
        </p:nvSpPr>
        <p:spPr>
          <a:xfrm>
            <a:off x="378750" y="1096875"/>
            <a:ext cx="7940100" cy="5660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dirty="0">
                <a:solidFill>
                  <a:srgbClr val="990033"/>
                </a:solidFill>
                <a:latin typeface="Times New Roman"/>
                <a:ea typeface="Times New Roman"/>
                <a:cs typeface="Times New Roman"/>
                <a:sym typeface="Times New Roman"/>
              </a:rPr>
              <a:t>School Goal 1:  Jordan students will demonstrate improved academic achievement in mathematics and English language arts on annual CAASPP Smarter Balanced Assessments as indicated by metrics listed below:</a:t>
            </a:r>
            <a:endParaRPr sz="1600" b="1" dirty="0">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dirty="0">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dirty="0">
              <a:solidFill>
                <a:srgbClr val="990033"/>
              </a:solidFill>
              <a:latin typeface="Times New Roman"/>
              <a:ea typeface="Times New Roman"/>
              <a:cs typeface="Times New Roman"/>
              <a:sym typeface="Times New Roman"/>
            </a:endParaRPr>
          </a:p>
          <a:p>
            <a:pPr marL="971550" lvl="0" indent="-330200" algn="l" rtl="0">
              <a:spcBef>
                <a:spcPts val="0"/>
              </a:spcBef>
              <a:spcAft>
                <a:spcPts val="0"/>
              </a:spcAft>
              <a:buClr>
                <a:srgbClr val="0000FF"/>
              </a:buClr>
              <a:buSzPts val="1600"/>
              <a:buFont typeface="Times New Roman"/>
              <a:buChar char="●"/>
            </a:pPr>
            <a:r>
              <a:rPr lang="en-US" sz="1600" b="1" u="sng" dirty="0">
                <a:solidFill>
                  <a:srgbClr val="0000FF"/>
                </a:solidFill>
                <a:latin typeface="Times New Roman"/>
                <a:ea typeface="Times New Roman"/>
                <a:cs typeface="Times New Roman"/>
                <a:sym typeface="Times New Roman"/>
              </a:rPr>
              <a:t>Annual Measurable Outcomes:</a:t>
            </a:r>
            <a:endParaRPr sz="1600" b="1" u="sng" dirty="0">
              <a:solidFill>
                <a:srgbClr val="0000FF"/>
              </a:solidFill>
              <a:latin typeface="Times New Roman"/>
              <a:ea typeface="Times New Roman"/>
              <a:cs typeface="Times New Roman"/>
              <a:sym typeface="Times New Roman"/>
            </a:endParaRPr>
          </a:p>
          <a:p>
            <a:pPr marL="971550" lvl="1" indent="-330200" algn="l" rtl="0">
              <a:spcBef>
                <a:spcPts val="0"/>
              </a:spcBef>
              <a:spcAft>
                <a:spcPts val="0"/>
              </a:spcAft>
              <a:buClr>
                <a:srgbClr val="0000FF"/>
              </a:buClr>
              <a:buSzPts val="1600"/>
              <a:buFont typeface="Times New Roman"/>
              <a:buChar char="○"/>
            </a:pPr>
            <a:r>
              <a:rPr lang="en-US" sz="1600" b="1" dirty="0" smtClean="0">
                <a:solidFill>
                  <a:srgbClr val="005390"/>
                </a:solidFill>
                <a:latin typeface="Times New Roman"/>
                <a:ea typeface="Times New Roman"/>
                <a:cs typeface="Times New Roman"/>
                <a:sym typeface="Times New Roman"/>
              </a:rPr>
              <a:t>24/25 </a:t>
            </a:r>
            <a:r>
              <a:rPr lang="en-US" sz="1600" b="1" dirty="0">
                <a:solidFill>
                  <a:srgbClr val="005390"/>
                </a:solidFill>
                <a:latin typeface="Times New Roman"/>
                <a:ea typeface="Times New Roman"/>
                <a:cs typeface="Times New Roman"/>
                <a:sym typeface="Times New Roman"/>
              </a:rPr>
              <a:t>Spring CAASPP results rating will  maintain a rating of green or better in mathematics.</a:t>
            </a:r>
            <a:endParaRPr sz="1600" b="1" dirty="0">
              <a:solidFill>
                <a:srgbClr val="005390"/>
              </a:solidFill>
              <a:latin typeface="Times New Roman"/>
              <a:ea typeface="Times New Roman"/>
              <a:cs typeface="Times New Roman"/>
              <a:sym typeface="Times New Roman"/>
            </a:endParaRPr>
          </a:p>
          <a:p>
            <a:pPr marL="971550" lvl="1" indent="-330200" algn="l" rtl="0">
              <a:spcBef>
                <a:spcPts val="0"/>
              </a:spcBef>
              <a:spcAft>
                <a:spcPts val="0"/>
              </a:spcAft>
              <a:buClr>
                <a:srgbClr val="005390"/>
              </a:buClr>
              <a:buSzPts val="1600"/>
              <a:buFont typeface="Times New Roman"/>
              <a:buChar char="○"/>
            </a:pPr>
            <a:r>
              <a:rPr lang="en-US" sz="1600" b="1" dirty="0">
                <a:solidFill>
                  <a:srgbClr val="005390"/>
                </a:solidFill>
                <a:latin typeface="Times New Roman"/>
                <a:ea typeface="Times New Roman"/>
                <a:cs typeface="Times New Roman"/>
                <a:sym typeface="Times New Roman"/>
              </a:rPr>
              <a:t>24/25 Spring CAASPP results rating will maintain a rating of green or better English language arts.</a:t>
            </a:r>
            <a:endParaRPr sz="1600" b="1" dirty="0">
              <a:solidFill>
                <a:srgbClr val="005390"/>
              </a:solidFill>
              <a:latin typeface="Times New Roman"/>
              <a:ea typeface="Times New Roman"/>
              <a:cs typeface="Times New Roman"/>
              <a:sym typeface="Times New Roman"/>
            </a:endParaRPr>
          </a:p>
          <a:p>
            <a:pPr marL="2286000" lvl="0" indent="0" algn="l" rtl="0">
              <a:spcBef>
                <a:spcPts val="0"/>
              </a:spcBef>
              <a:spcAft>
                <a:spcPts val="0"/>
              </a:spcAft>
              <a:buNone/>
            </a:pPr>
            <a:endParaRPr sz="1600" b="1" dirty="0">
              <a:solidFill>
                <a:srgbClr val="005390"/>
              </a:solidFill>
              <a:latin typeface="Times New Roman"/>
              <a:ea typeface="Times New Roman"/>
              <a:cs typeface="Times New Roman"/>
              <a:sym typeface="Times New Roman"/>
            </a:endParaRPr>
          </a:p>
          <a:p>
            <a:pPr marL="2286000" lvl="0" indent="0" algn="l" rtl="0">
              <a:spcBef>
                <a:spcPts val="0"/>
              </a:spcBef>
              <a:spcAft>
                <a:spcPts val="0"/>
              </a:spcAft>
              <a:buNone/>
            </a:pPr>
            <a:endParaRPr b="1" dirty="0">
              <a:solidFill>
                <a:srgbClr val="00539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600" b="1" u="sng" dirty="0">
                <a:solidFill>
                  <a:srgbClr val="FF0000"/>
                </a:solidFill>
                <a:latin typeface="Times New Roman"/>
                <a:ea typeface="Times New Roman"/>
                <a:cs typeface="Times New Roman"/>
                <a:sym typeface="Times New Roman"/>
              </a:rPr>
              <a:t>District Strategic Goal 1:</a:t>
            </a:r>
            <a:r>
              <a:rPr lang="en-US" sz="1600" b="1" dirty="0">
                <a:solidFill>
                  <a:srgbClr val="FF0000"/>
                </a:solidFill>
                <a:latin typeface="Times New Roman"/>
                <a:ea typeface="Times New Roman"/>
                <a:cs typeface="Times New Roman"/>
                <a:sym typeface="Times New Roman"/>
              </a:rPr>
              <a:t>  </a:t>
            </a:r>
            <a:r>
              <a:rPr lang="en-US" sz="1600" dirty="0">
                <a:solidFill>
                  <a:srgbClr val="666666"/>
                </a:solidFill>
                <a:latin typeface="Roboto"/>
                <a:ea typeface="Roboto"/>
                <a:cs typeface="Roboto"/>
                <a:sym typeface="Roboto"/>
              </a:rPr>
              <a:t> </a:t>
            </a:r>
            <a:r>
              <a:rPr lang="en-US" dirty="0">
                <a:solidFill>
                  <a:srgbClr val="FF0000"/>
                </a:solidFill>
                <a:latin typeface="Times New Roman"/>
                <a:ea typeface="Times New Roman"/>
                <a:cs typeface="Times New Roman"/>
                <a:sym typeface="Times New Roman"/>
              </a:rPr>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dirty="0">
              <a:solidFill>
                <a:srgbClr val="FF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600" dirty="0">
              <a:solidFill>
                <a:srgbClr val="666666"/>
              </a:solidFill>
              <a:latin typeface="Roboto"/>
              <a:ea typeface="Roboto"/>
              <a:cs typeface="Roboto"/>
              <a:sym typeface="Roboto"/>
            </a:endParaRPr>
          </a:p>
          <a:p>
            <a:pPr marL="457200" marR="0" lvl="1" indent="0" algn="l" rtl="0">
              <a:spcBef>
                <a:spcPts val="0"/>
              </a:spcBef>
              <a:spcAft>
                <a:spcPts val="0"/>
              </a:spcAft>
              <a:buNone/>
            </a:pPr>
            <a:endParaRPr b="1" dirty="0">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sz="1600" dirty="0">
              <a:solidFill>
                <a:srgbClr val="2F2B20"/>
              </a:solidFill>
              <a:latin typeface="Times New Roman"/>
              <a:ea typeface="Times New Roman"/>
              <a:cs typeface="Times New Roman"/>
              <a:sym typeface="Times New Roman"/>
            </a:endParaRPr>
          </a:p>
          <a:p>
            <a:pPr marL="457200" marR="0" lvl="1" indent="0" algn="l" rtl="0">
              <a:spcBef>
                <a:spcPts val="0"/>
              </a:spcBef>
              <a:spcAft>
                <a:spcPts val="0"/>
              </a:spcAft>
              <a:buNone/>
            </a:pPr>
            <a:endParaRPr b="1" dirty="0">
              <a:solidFill>
                <a:srgbClr val="990033"/>
              </a:solidFill>
              <a:latin typeface="Times New Roman"/>
              <a:ea typeface="Times New Roman"/>
              <a:cs typeface="Times New Roman"/>
              <a:sym typeface="Times New Roman"/>
            </a:endParaRPr>
          </a:p>
          <a:p>
            <a:pPr marL="457200" marR="0" lvl="1" indent="0" algn="l" rtl="0">
              <a:spcBef>
                <a:spcPts val="0"/>
              </a:spcBef>
              <a:spcAft>
                <a:spcPts val="0"/>
              </a:spcAft>
              <a:buNone/>
            </a:pPr>
            <a:r>
              <a:rPr lang="en-US" sz="1400" b="0" i="0" u="none" strike="noStrike" cap="none" dirty="0">
                <a:solidFill>
                  <a:srgbClr val="2F2B20"/>
                </a:solidFill>
                <a:latin typeface="Times New Roman"/>
                <a:ea typeface="Times New Roman"/>
                <a:cs typeface="Times New Roman"/>
                <a:sym typeface="Times New Roman"/>
              </a:rPr>
              <a:t> </a:t>
            </a:r>
            <a:endParaRPr sz="1400" b="0" i="0" u="none" strike="noStrike" cap="none" dirty="0">
              <a:solidFill>
                <a:srgbClr val="2F2B20"/>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990033"/>
              </a:buClr>
              <a:buSzPts val="4800"/>
              <a:buFont typeface="Times New Roman"/>
              <a:buNone/>
            </a:pPr>
            <a:r>
              <a:rPr lang="en-US" sz="4800" b="1">
                <a:solidFill>
                  <a:srgbClr val="990033"/>
                </a:solidFill>
                <a:latin typeface="Times New Roman"/>
                <a:ea typeface="Times New Roman"/>
                <a:cs typeface="Times New Roman"/>
                <a:sym typeface="Times New Roman"/>
              </a:rPr>
              <a:t/>
            </a:r>
            <a:br>
              <a:rPr lang="en-US" sz="4800" b="1">
                <a:solidFill>
                  <a:srgbClr val="990033"/>
                </a:solidFill>
                <a:latin typeface="Times New Roman"/>
                <a:ea typeface="Times New Roman"/>
                <a:cs typeface="Times New Roman"/>
                <a:sym typeface="Times New Roman"/>
              </a:rPr>
            </a:br>
            <a:r>
              <a:rPr lang="en-US" sz="2800" b="1">
                <a:solidFill>
                  <a:srgbClr val="990033"/>
                </a:solidFill>
                <a:latin typeface="Times New Roman"/>
                <a:ea typeface="Times New Roman"/>
                <a:cs typeface="Times New Roman"/>
                <a:sym typeface="Times New Roman"/>
              </a:rPr>
              <a:t>Jordan</a:t>
            </a:r>
            <a:r>
              <a:rPr lang="en-US" sz="4800" b="1">
                <a:solidFill>
                  <a:srgbClr val="990033"/>
                </a:solidFill>
                <a:latin typeface="Times New Roman"/>
                <a:ea typeface="Times New Roman"/>
                <a:cs typeface="Times New Roman"/>
                <a:sym typeface="Times New Roman"/>
              </a:rPr>
              <a:t> </a:t>
            </a:r>
            <a:r>
              <a:rPr lang="en-US" sz="2800" b="1">
                <a:solidFill>
                  <a:srgbClr val="990033"/>
                </a:solidFill>
                <a:latin typeface="Times New Roman"/>
                <a:ea typeface="Times New Roman"/>
                <a:cs typeface="Times New Roman"/>
                <a:sym typeface="Times New Roman"/>
              </a:rPr>
              <a:t>Elementary</a:t>
            </a:r>
            <a:r>
              <a:rPr lang="en-US" sz="4800" b="1">
                <a:solidFill>
                  <a:srgbClr val="990033"/>
                </a:solidFill>
                <a:latin typeface="Times New Roman"/>
                <a:ea typeface="Times New Roman"/>
                <a:cs typeface="Times New Roman"/>
                <a:sym typeface="Times New Roman"/>
              </a:rPr>
              <a:t> </a:t>
            </a:r>
            <a:r>
              <a:rPr lang="en-US" sz="2800" b="1">
                <a:solidFill>
                  <a:srgbClr val="990033"/>
                </a:solidFill>
                <a:latin typeface="Times New Roman"/>
                <a:ea typeface="Times New Roman"/>
                <a:cs typeface="Times New Roman"/>
                <a:sym typeface="Times New Roman"/>
              </a:rPr>
              <a:t>School</a:t>
            </a:r>
            <a:r>
              <a:rPr lang="en-US" sz="4800" b="1">
                <a:solidFill>
                  <a:srgbClr val="990033"/>
                </a:solidFill>
                <a:latin typeface="Times New Roman"/>
                <a:ea typeface="Times New Roman"/>
                <a:cs typeface="Times New Roman"/>
                <a:sym typeface="Times New Roman"/>
              </a:rPr>
              <a:t/>
            </a:r>
            <a:br>
              <a:rPr lang="en-US" sz="4800" b="1">
                <a:solidFill>
                  <a:srgbClr val="990033"/>
                </a:solidFill>
                <a:latin typeface="Times New Roman"/>
                <a:ea typeface="Times New Roman"/>
                <a:cs typeface="Times New Roman"/>
                <a:sym typeface="Times New Roman"/>
              </a:rPr>
            </a:br>
            <a:endParaRPr/>
          </a:p>
        </p:txBody>
      </p:sp>
      <p:sp>
        <p:nvSpPr>
          <p:cNvPr id="254" name="Google Shape;254;p34"/>
          <p:cNvSpPr txBox="1"/>
          <p:nvPr/>
        </p:nvSpPr>
        <p:spPr>
          <a:xfrm>
            <a:off x="426375" y="1417650"/>
            <a:ext cx="7620000" cy="5278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1">
                <a:solidFill>
                  <a:srgbClr val="990033"/>
                </a:solidFill>
                <a:latin typeface="Times New Roman"/>
                <a:ea typeface="Times New Roman"/>
                <a:cs typeface="Times New Roman"/>
                <a:sym typeface="Times New Roman"/>
              </a:rPr>
              <a:t>School Goal 2: By May 2025,  students with disabilities will improve proficiency in ELA and math reflected by their California dashboard by one rating level in both areas. Also, by May 2025, students with disabilities will demonstrate higher levels of school engagement as evidenced by improved attendance and lower suspension rates.</a:t>
            </a: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800" b="1">
                <a:solidFill>
                  <a:srgbClr val="990033"/>
                </a:solidFill>
                <a:latin typeface="Times New Roman"/>
                <a:ea typeface="Times New Roman"/>
                <a:cs typeface="Times New Roman"/>
                <a:sym typeface="Times New Roman"/>
              </a:rPr>
              <a:t> .</a:t>
            </a:r>
            <a:endParaRPr sz="1600" b="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742950" lvl="0" indent="-330200" algn="l" rtl="0">
              <a:spcBef>
                <a:spcPts val="0"/>
              </a:spcBef>
              <a:spcAft>
                <a:spcPts val="0"/>
              </a:spcAft>
              <a:buClr>
                <a:srgbClr val="0000FF"/>
              </a:buClr>
              <a:buSzPts val="1600"/>
              <a:buFont typeface="Times New Roman"/>
              <a:buChar char="●"/>
            </a:pPr>
            <a:r>
              <a:rPr lang="en-US" sz="1600" b="1" u="sng">
                <a:solidFill>
                  <a:srgbClr val="0000FF"/>
                </a:solidFill>
                <a:latin typeface="Times New Roman"/>
                <a:ea typeface="Times New Roman"/>
                <a:cs typeface="Times New Roman"/>
                <a:sym typeface="Times New Roman"/>
              </a:rPr>
              <a:t>Annual Measurable Outcomes:</a:t>
            </a:r>
            <a:endParaRPr sz="1600" b="1" u="sng">
              <a:solidFill>
                <a:srgbClr val="0000FF"/>
              </a:solidFill>
              <a:latin typeface="Times New Roman"/>
              <a:ea typeface="Times New Roman"/>
              <a:cs typeface="Times New Roman"/>
              <a:sym typeface="Times New Roman"/>
            </a:endParaRPr>
          </a:p>
          <a:p>
            <a:pPr marL="742950" lvl="1" indent="-330200" algn="l" rtl="0">
              <a:spcBef>
                <a:spcPts val="0"/>
              </a:spcBef>
              <a:spcAft>
                <a:spcPts val="0"/>
              </a:spcAft>
              <a:buClr>
                <a:srgbClr val="0000FF"/>
              </a:buClr>
              <a:buSzPts val="1600"/>
              <a:buFont typeface="Times New Roman"/>
              <a:buChar char="○"/>
            </a:pPr>
            <a:r>
              <a:rPr lang="en-US" sz="1600" b="1">
                <a:solidFill>
                  <a:srgbClr val="0000FF"/>
                </a:solidFill>
                <a:latin typeface="Times New Roman"/>
                <a:ea typeface="Times New Roman"/>
                <a:cs typeface="Times New Roman"/>
                <a:sym typeface="Times New Roman"/>
              </a:rPr>
              <a:t>Fall 2024 California Dashboard:  Students with disabilities will improve by one rating level in English Language Arts and mathematics.</a:t>
            </a:r>
            <a:endParaRPr sz="1600" b="1">
              <a:solidFill>
                <a:srgbClr val="0000FF"/>
              </a:solidFill>
              <a:latin typeface="Times New Roman"/>
              <a:ea typeface="Times New Roman"/>
              <a:cs typeface="Times New Roman"/>
              <a:sym typeface="Times New Roman"/>
            </a:endParaRPr>
          </a:p>
          <a:p>
            <a:pPr marL="742950" lvl="1" indent="-317500" algn="l" rtl="0">
              <a:spcBef>
                <a:spcPts val="0"/>
              </a:spcBef>
              <a:spcAft>
                <a:spcPts val="0"/>
              </a:spcAft>
              <a:buClr>
                <a:srgbClr val="0000FF"/>
              </a:buClr>
              <a:buSzPts val="1400"/>
              <a:buFont typeface="Times New Roman"/>
              <a:buChar char="○"/>
            </a:pPr>
            <a:r>
              <a:rPr lang="en-US" sz="1600" b="1">
                <a:solidFill>
                  <a:srgbClr val="0000FF"/>
                </a:solidFill>
                <a:latin typeface="Times New Roman"/>
                <a:ea typeface="Times New Roman"/>
                <a:cs typeface="Times New Roman"/>
                <a:sym typeface="Times New Roman"/>
              </a:rPr>
              <a:t>Fall 2024 California Dashboard:  Students with disabilities will improve by one rating level in the areas of Chronic Absenteeism and Suspension.</a:t>
            </a:r>
            <a:r>
              <a:rPr lang="en-US" b="1">
                <a:solidFill>
                  <a:srgbClr val="0000FF"/>
                </a:solidFill>
                <a:latin typeface="Times New Roman"/>
                <a:ea typeface="Times New Roman"/>
                <a:cs typeface="Times New Roman"/>
                <a:sym typeface="Times New Roman"/>
              </a:rPr>
              <a:t/>
            </a:r>
            <a:br>
              <a:rPr lang="en-US" b="1">
                <a:solidFill>
                  <a:srgbClr val="0000FF"/>
                </a:solidFill>
                <a:latin typeface="Times New Roman"/>
                <a:ea typeface="Times New Roman"/>
                <a:cs typeface="Times New Roman"/>
                <a:sym typeface="Times New Roman"/>
              </a:rPr>
            </a:br>
            <a:r>
              <a:rPr lang="en-US" b="1">
                <a:solidFill>
                  <a:srgbClr val="0000FF"/>
                </a:solidFill>
                <a:latin typeface="Times New Roman"/>
                <a:ea typeface="Times New Roman"/>
                <a:cs typeface="Times New Roman"/>
                <a:sym typeface="Times New Roman"/>
              </a:rPr>
              <a:t/>
            </a:r>
            <a:br>
              <a:rPr lang="en-US" b="1">
                <a:solidFill>
                  <a:srgbClr val="0000FF"/>
                </a:solidFill>
                <a:latin typeface="Times New Roman"/>
                <a:ea typeface="Times New Roman"/>
                <a:cs typeface="Times New Roman"/>
                <a:sym typeface="Times New Roman"/>
              </a:rPr>
            </a:br>
            <a:endParaRPr b="1">
              <a:solidFill>
                <a:srgbClr val="0000FF"/>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1:</a:t>
            </a:r>
            <a:r>
              <a:rPr lang="en-US" sz="1600" b="1">
                <a:solidFill>
                  <a:srgbClr val="FF0000"/>
                </a:solidFill>
                <a:latin typeface="Times New Roman"/>
                <a:ea typeface="Times New Roman"/>
                <a:cs typeface="Times New Roman"/>
                <a:sym typeface="Times New Roman"/>
              </a:rPr>
              <a:t> </a:t>
            </a:r>
            <a:r>
              <a:rPr lang="en-US">
                <a:solidFill>
                  <a:srgbClr val="FF0000"/>
                </a:solidFill>
                <a:latin typeface="Times New Roman"/>
                <a:ea typeface="Times New Roman"/>
                <a:cs typeface="Times New Roman"/>
                <a:sym typeface="Times New Roman"/>
              </a:rPr>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endParaRPr sz="1600" b="1">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35"/>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262" name="Google Shape;262;p35"/>
          <p:cNvSpPr txBox="1"/>
          <p:nvPr/>
        </p:nvSpPr>
        <p:spPr>
          <a:xfrm>
            <a:off x="91440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Jordan Elementary School</a:t>
            </a:r>
            <a:endParaRPr sz="2800">
              <a:solidFill>
                <a:schemeClr val="dk1"/>
              </a:solidFill>
              <a:latin typeface="Times New Roman"/>
              <a:ea typeface="Times New Roman"/>
              <a:cs typeface="Times New Roman"/>
              <a:sym typeface="Times New Roman"/>
            </a:endParaRPr>
          </a:p>
        </p:txBody>
      </p:sp>
      <p:sp>
        <p:nvSpPr>
          <p:cNvPr id="263" name="Google Shape;263;p35"/>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264" name="Google Shape;264;p35"/>
          <p:cNvSpPr/>
          <p:nvPr/>
        </p:nvSpPr>
        <p:spPr>
          <a:xfrm>
            <a:off x="304800" y="914400"/>
            <a:ext cx="7772400" cy="3906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2100" b="1">
                <a:solidFill>
                  <a:srgbClr val="990033"/>
                </a:solidFill>
                <a:latin typeface="Times New Roman"/>
                <a:ea typeface="Times New Roman"/>
                <a:cs typeface="Times New Roman"/>
                <a:sym typeface="Times New Roman"/>
              </a:rPr>
              <a:t>School Goal 3:  Jordan Elementary will continue to work with all stakeholder groups  in supporting a positive and safe school culture in which students can be engaged and active participants in their learning and work toward reducing the school's rate of chronic absenteeism.</a:t>
            </a:r>
            <a:r>
              <a:rPr lang="en-US" sz="2100" b="1" u="sng">
                <a:solidFill>
                  <a:srgbClr val="990033"/>
                </a:solidFill>
                <a:latin typeface="Times New Roman"/>
                <a:ea typeface="Times New Roman"/>
                <a:cs typeface="Times New Roman"/>
                <a:sym typeface="Times New Roman"/>
              </a:rPr>
              <a:t> </a:t>
            </a:r>
            <a:r>
              <a:rPr lang="en-US" sz="1800" b="1" u="sng">
                <a:solidFill>
                  <a:srgbClr val="990033"/>
                </a:solidFill>
                <a:latin typeface="Times New Roman"/>
                <a:ea typeface="Times New Roman"/>
                <a:cs typeface="Times New Roman"/>
                <a:sym typeface="Times New Roman"/>
              </a:rPr>
              <a:t/>
            </a:r>
            <a:br>
              <a:rPr lang="en-US" sz="1800" b="1" u="sng">
                <a:solidFill>
                  <a:srgbClr val="990033"/>
                </a:solidFill>
                <a:latin typeface="Times New Roman"/>
                <a:ea typeface="Times New Roman"/>
                <a:cs typeface="Times New Roman"/>
                <a:sym typeface="Times New Roman"/>
              </a:rPr>
            </a:br>
            <a:endParaRPr sz="1600" b="1">
              <a:solidFill>
                <a:srgbClr val="990033"/>
              </a:solidFill>
              <a:latin typeface="Times New Roman"/>
              <a:ea typeface="Times New Roman"/>
              <a:cs typeface="Times New Roman"/>
              <a:sym typeface="Times New Roman"/>
            </a:endParaRPr>
          </a:p>
          <a:p>
            <a:pPr marL="914400" lvl="0" indent="-349250" algn="l" rtl="0">
              <a:spcBef>
                <a:spcPts val="0"/>
              </a:spcBef>
              <a:spcAft>
                <a:spcPts val="0"/>
              </a:spcAft>
              <a:buClr>
                <a:srgbClr val="0000FF"/>
              </a:buClr>
              <a:buSzPts val="1900"/>
              <a:buFont typeface="Times New Roman"/>
              <a:buChar char="●"/>
            </a:pPr>
            <a:r>
              <a:rPr lang="en-US" sz="1900" b="1" u="sng">
                <a:solidFill>
                  <a:srgbClr val="0000FF"/>
                </a:solidFill>
                <a:latin typeface="Times New Roman"/>
                <a:ea typeface="Times New Roman"/>
                <a:cs typeface="Times New Roman"/>
                <a:sym typeface="Times New Roman"/>
              </a:rPr>
              <a:t>Annual Measurable Outcomes:</a:t>
            </a:r>
            <a:endParaRPr sz="1900" b="1" u="sng">
              <a:solidFill>
                <a:srgbClr val="0000FF"/>
              </a:solidFill>
              <a:latin typeface="Times New Roman"/>
              <a:ea typeface="Times New Roman"/>
              <a:cs typeface="Times New Roman"/>
              <a:sym typeface="Times New Roman"/>
            </a:endParaRPr>
          </a:p>
          <a:p>
            <a:pPr marL="1371600" lvl="1" indent="-349250" algn="l" rtl="0">
              <a:spcBef>
                <a:spcPts val="0"/>
              </a:spcBef>
              <a:spcAft>
                <a:spcPts val="0"/>
              </a:spcAft>
              <a:buClr>
                <a:srgbClr val="0000FF"/>
              </a:buClr>
              <a:buSzPts val="1900"/>
              <a:buFont typeface="Times New Roman"/>
              <a:buChar char="○"/>
            </a:pPr>
            <a:r>
              <a:rPr lang="en-US" sz="1900" b="1">
                <a:solidFill>
                  <a:srgbClr val="0000FF"/>
                </a:solidFill>
                <a:latin typeface="Times New Roman"/>
                <a:ea typeface="Times New Roman"/>
                <a:cs typeface="Times New Roman"/>
                <a:sym typeface="Times New Roman"/>
              </a:rPr>
              <a:t>Fall 2024, California Dashboard data will show a decrease of 5% in the number of students identified as Chronically Absent. (Based on data from 2023-2024)</a:t>
            </a:r>
            <a:endParaRPr sz="1900" b="1">
              <a:solidFill>
                <a:srgbClr val="0000FF"/>
              </a:solidFill>
              <a:latin typeface="Times New Roman"/>
              <a:ea typeface="Times New Roman"/>
              <a:cs typeface="Times New Roman"/>
              <a:sym typeface="Times New Roman"/>
            </a:endParaRPr>
          </a:p>
          <a:p>
            <a:pPr marL="1371600" lvl="1" indent="-317500" algn="l" rtl="0">
              <a:spcBef>
                <a:spcPts val="0"/>
              </a:spcBef>
              <a:spcAft>
                <a:spcPts val="0"/>
              </a:spcAft>
              <a:buClr>
                <a:srgbClr val="0000FF"/>
              </a:buClr>
              <a:buSzPts val="1400"/>
              <a:buFont typeface="Times New Roman"/>
              <a:buChar char="○"/>
            </a:pPr>
            <a:r>
              <a:rPr lang="en-US" sz="1900" b="1">
                <a:solidFill>
                  <a:srgbClr val="0000FF"/>
                </a:solidFill>
                <a:latin typeface="Times New Roman"/>
                <a:ea typeface="Times New Roman"/>
                <a:cs typeface="Times New Roman"/>
                <a:sym typeface="Times New Roman"/>
              </a:rPr>
              <a:t>By the same time (April 2025) next year, the chronic absent rate will decrease by an additional 5%</a:t>
            </a:r>
            <a:r>
              <a:rPr lang="en-US" b="1">
                <a:solidFill>
                  <a:srgbClr val="0000FF"/>
                </a:solidFill>
                <a:latin typeface="Times New Roman"/>
                <a:ea typeface="Times New Roman"/>
                <a:cs typeface="Times New Roman"/>
                <a:sym typeface="Times New Roman"/>
              </a:rPr>
              <a:t/>
            </a:r>
            <a:br>
              <a:rPr lang="en-US" b="1">
                <a:solidFill>
                  <a:srgbClr val="0000FF"/>
                </a:solidFill>
                <a:latin typeface="Times New Roman"/>
                <a:ea typeface="Times New Roman"/>
                <a:cs typeface="Times New Roman"/>
                <a:sym typeface="Times New Roman"/>
              </a:rPr>
            </a:br>
            <a:endParaRPr b="1">
              <a:solidFill>
                <a:srgbClr val="0000FF"/>
              </a:solidFill>
              <a:latin typeface="Times New Roman"/>
              <a:ea typeface="Times New Roman"/>
              <a:cs typeface="Times New Roman"/>
              <a:sym typeface="Times New Roman"/>
            </a:endParaRPr>
          </a:p>
          <a:p>
            <a:pPr marL="0" lvl="0" indent="0" algn="l" rtl="0">
              <a:spcBef>
                <a:spcPts val="0"/>
              </a:spcBef>
              <a:spcAft>
                <a:spcPts val="0"/>
              </a:spcAft>
              <a:buNone/>
            </a:pPr>
            <a:r>
              <a:rPr lang="en-US" b="1">
                <a:solidFill>
                  <a:srgbClr val="0000FF"/>
                </a:solidFill>
                <a:latin typeface="Times New Roman"/>
                <a:ea typeface="Times New Roman"/>
                <a:cs typeface="Times New Roman"/>
                <a:sym typeface="Times New Roman"/>
              </a:rPr>
              <a:t/>
            </a:r>
            <a:br>
              <a:rPr lang="en-US" b="1">
                <a:solidFill>
                  <a:srgbClr val="0000FF"/>
                </a:solidFill>
                <a:latin typeface="Times New Roman"/>
                <a:ea typeface="Times New Roman"/>
                <a:cs typeface="Times New Roman"/>
                <a:sym typeface="Times New Roman"/>
              </a:rPr>
            </a:br>
            <a:r>
              <a:rPr lang="en-US" sz="1600" b="1" u="sng">
                <a:solidFill>
                  <a:srgbClr val="FF0000"/>
                </a:solidFill>
                <a:latin typeface="Times New Roman"/>
                <a:ea typeface="Times New Roman"/>
                <a:cs typeface="Times New Roman"/>
                <a:sym typeface="Times New Roman"/>
              </a:rPr>
              <a:t>District Strategic Goal: </a:t>
            </a:r>
            <a:r>
              <a:rPr lang="en-US">
                <a:solidFill>
                  <a:srgbClr val="FF0000"/>
                </a:solidFill>
              </a:rPr>
              <a:t>DISTRICT GOAL 4: SCHOOL/ FAMILY/ COMMUNITY PARTNERSHIPS &amp; COMMUNICATION Vision: High quality student learning is supported by partnerships. We believe these partnerships are enhanced through effective communication and collaboration. We establish a culture which encourages positive relationships among our students, staff, and families as well as educational, business, and community partners. We believe these partnerships and communication must be nurtured to optimize opportunities for learning and personal growth for students. </a:t>
            </a:r>
            <a:endParaRPr>
              <a:solidFill>
                <a:srgbClr val="FF0000"/>
              </a:solidFill>
            </a:endParaRPr>
          </a:p>
          <a:p>
            <a:pPr marL="0" lvl="1" indent="0" algn="l" rtl="0">
              <a:spcBef>
                <a:spcPts val="0"/>
              </a:spcBef>
              <a:spcAft>
                <a:spcPts val="0"/>
              </a:spcAft>
              <a:buNone/>
            </a:pPr>
            <a:endParaRPr sz="1600" b="1" u="sng">
              <a:solidFill>
                <a:srgbClr val="FF0000"/>
              </a:solidFill>
              <a:latin typeface="Times New Roman"/>
              <a:ea typeface="Times New Roman"/>
              <a:cs typeface="Times New Roman"/>
              <a:sym typeface="Times New Roman"/>
            </a:endParaRPr>
          </a:p>
          <a:p>
            <a:pPr marL="0" lvl="1" indent="0" algn="l" rtl="0">
              <a:spcBef>
                <a:spcPts val="0"/>
              </a:spcBef>
              <a:spcAft>
                <a:spcPts val="0"/>
              </a:spcAft>
              <a:buNone/>
            </a:pPr>
            <a:endParaRPr b="1" i="1">
              <a:solidFill>
                <a:srgbClr val="FF0000"/>
              </a:solidFill>
              <a:latin typeface="Times New Roman"/>
              <a:ea typeface="Times New Roman"/>
              <a:cs typeface="Times New Roman"/>
              <a:sym typeface="Times New Roman"/>
            </a:endParaRPr>
          </a:p>
          <a:p>
            <a:pPr marL="34290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36"/>
          <p:cNvPicPr preferRelativeResize="0"/>
          <p:nvPr/>
        </p:nvPicPr>
        <p:blipFill rotWithShape="1">
          <a:blip r:embed="rId3">
            <a:alphaModFix/>
          </a:blip>
          <a:srcRect/>
          <a:stretch/>
        </p:blipFill>
        <p:spPr>
          <a:xfrm>
            <a:off x="8534400" y="5562600"/>
            <a:ext cx="517245" cy="579366"/>
          </a:xfrm>
          <a:prstGeom prst="rect">
            <a:avLst/>
          </a:prstGeom>
          <a:noFill/>
          <a:ln>
            <a:noFill/>
          </a:ln>
        </p:spPr>
      </p:pic>
      <p:sp>
        <p:nvSpPr>
          <p:cNvPr id="272" name="Google Shape;272;p36"/>
          <p:cNvSpPr/>
          <p:nvPr/>
        </p:nvSpPr>
        <p:spPr>
          <a:xfrm>
            <a:off x="381000" y="800100"/>
            <a:ext cx="7919100" cy="57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2000" b="1">
                <a:solidFill>
                  <a:srgbClr val="990033"/>
                </a:solidFill>
                <a:latin typeface="Times New Roman"/>
                <a:ea typeface="Times New Roman"/>
                <a:cs typeface="Times New Roman"/>
                <a:sym typeface="Times New Roman"/>
              </a:rPr>
              <a:t>School Goal # 1</a:t>
            </a:r>
            <a:r>
              <a:rPr lang="en-US" sz="2000">
                <a:solidFill>
                  <a:srgbClr val="990033"/>
                </a:solidFill>
                <a:latin typeface="Times New Roman"/>
                <a:ea typeface="Times New Roman"/>
                <a:cs typeface="Times New Roman"/>
                <a:sym typeface="Times New Roman"/>
              </a:rPr>
              <a:t>- Student Engagement</a:t>
            </a:r>
            <a:endParaRPr sz="20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2000">
                <a:solidFill>
                  <a:srgbClr val="990033"/>
                </a:solidFill>
                <a:latin typeface="Times New Roman"/>
                <a:ea typeface="Times New Roman"/>
                <a:cs typeface="Times New Roman"/>
                <a:sym typeface="Times New Roman"/>
              </a:rPr>
              <a:t>By June 2025, Macy Elementary will maintain parent and student engagement and support of a positive, supportive, and safe school climate and culture, improving in the area of Chronic Absenteeism from Yellow to Green as measured by the annual California School Dashboard,  a 10%  improvement in monthly attendance as reported by local data, and a status of Low or Very Low for all subgroups in the annual suspension data from the California Dashboard. </a:t>
            </a:r>
            <a:endParaRPr sz="1600">
              <a:solidFill>
                <a:srgbClr val="990033"/>
              </a:solidFill>
              <a:latin typeface="Times New Roman"/>
              <a:ea typeface="Times New Roman"/>
              <a:cs typeface="Times New Roman"/>
              <a:sym typeface="Times New Roman"/>
            </a:endParaRPr>
          </a:p>
          <a:p>
            <a:pPr marL="457200" lvl="1" indent="0" algn="l" rtl="0">
              <a:spcBef>
                <a:spcPts val="0"/>
              </a:spcBef>
              <a:spcAft>
                <a:spcPts val="0"/>
              </a:spcAft>
              <a:buClr>
                <a:srgbClr val="000000"/>
              </a:buClr>
              <a:buFont typeface="Arial"/>
              <a:buNone/>
            </a:pPr>
            <a:endParaRPr b="1" i="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sz="2000" b="1">
              <a:solidFill>
                <a:srgbClr val="1C4587"/>
              </a:solidFill>
              <a:latin typeface="Times New Roman"/>
              <a:ea typeface="Times New Roman"/>
              <a:cs typeface="Times New Roman"/>
              <a:sym typeface="Times New Roman"/>
            </a:endParaRPr>
          </a:p>
          <a:p>
            <a:pPr marL="0" lvl="0" indent="0" algn="l" rtl="0">
              <a:spcBef>
                <a:spcPts val="0"/>
              </a:spcBef>
              <a:spcAft>
                <a:spcPts val="0"/>
              </a:spcAft>
              <a:buNone/>
            </a:pPr>
            <a:r>
              <a:rPr lang="en-US" sz="2000" b="1">
                <a:solidFill>
                  <a:srgbClr val="1C4587"/>
                </a:solidFill>
                <a:latin typeface="Times New Roman"/>
                <a:ea typeface="Times New Roman"/>
                <a:cs typeface="Times New Roman"/>
                <a:sym typeface="Times New Roman"/>
              </a:rPr>
              <a:t>Metric/Indicators &amp; Expected Outcomes:</a:t>
            </a:r>
            <a:endParaRPr sz="2000" b="1">
              <a:solidFill>
                <a:srgbClr val="1C4587"/>
              </a:solidFill>
              <a:latin typeface="Times New Roman"/>
              <a:ea typeface="Times New Roman"/>
              <a:cs typeface="Times New Roman"/>
              <a:sym typeface="Times New Roman"/>
            </a:endParaRPr>
          </a:p>
          <a:p>
            <a:pPr marL="914400" lvl="0" indent="-336550" algn="l" rtl="0">
              <a:spcBef>
                <a:spcPts val="0"/>
              </a:spcBef>
              <a:spcAft>
                <a:spcPts val="0"/>
              </a:spcAft>
              <a:buClr>
                <a:srgbClr val="1C4587"/>
              </a:buClr>
              <a:buSzPts val="1700"/>
              <a:buFont typeface="Times New Roman"/>
              <a:buChar char="●"/>
            </a:pPr>
            <a:r>
              <a:rPr lang="en-US" sz="1700">
                <a:solidFill>
                  <a:srgbClr val="1C4587"/>
                </a:solidFill>
                <a:latin typeface="Times New Roman"/>
                <a:ea typeface="Times New Roman"/>
                <a:cs typeface="Times New Roman"/>
                <a:sym typeface="Times New Roman"/>
              </a:rPr>
              <a:t>CA School Dashboard Indicator for Chronic Absenteeism </a:t>
            </a:r>
            <a:endParaRPr sz="1700">
              <a:solidFill>
                <a:srgbClr val="1C4587"/>
              </a:solidFill>
              <a:latin typeface="Times New Roman"/>
              <a:ea typeface="Times New Roman"/>
              <a:cs typeface="Times New Roman"/>
              <a:sym typeface="Times New Roman"/>
            </a:endParaRPr>
          </a:p>
          <a:p>
            <a:pPr marL="914400" lvl="0" indent="-336550" algn="l" rtl="0">
              <a:spcBef>
                <a:spcPts val="0"/>
              </a:spcBef>
              <a:spcAft>
                <a:spcPts val="0"/>
              </a:spcAft>
              <a:buClr>
                <a:srgbClr val="1C4587"/>
              </a:buClr>
              <a:buSzPts val="1700"/>
              <a:buFont typeface="Times New Roman"/>
              <a:buChar char="●"/>
            </a:pPr>
            <a:r>
              <a:rPr lang="en-US" sz="1700">
                <a:solidFill>
                  <a:srgbClr val="1C4587"/>
                </a:solidFill>
                <a:latin typeface="Times New Roman"/>
                <a:ea typeface="Times New Roman"/>
                <a:cs typeface="Times New Roman"/>
                <a:sym typeface="Times New Roman"/>
              </a:rPr>
              <a:t>CA School Dashboard Indicator Suspension Rate  </a:t>
            </a:r>
            <a:endParaRPr sz="1700">
              <a:solidFill>
                <a:srgbClr val="1C4587"/>
              </a:solidFill>
              <a:latin typeface="Times New Roman"/>
              <a:ea typeface="Times New Roman"/>
              <a:cs typeface="Times New Roman"/>
              <a:sym typeface="Times New Roman"/>
            </a:endParaRPr>
          </a:p>
          <a:p>
            <a:pPr marL="914400" lvl="0" indent="-336550" algn="l" rtl="0">
              <a:spcBef>
                <a:spcPts val="0"/>
              </a:spcBef>
              <a:spcAft>
                <a:spcPts val="0"/>
              </a:spcAft>
              <a:buClr>
                <a:srgbClr val="1C4587"/>
              </a:buClr>
              <a:buSzPts val="1700"/>
              <a:buFont typeface="Times New Roman"/>
              <a:buChar char="●"/>
            </a:pPr>
            <a:r>
              <a:rPr lang="en-US" sz="1700">
                <a:solidFill>
                  <a:srgbClr val="1C4587"/>
                </a:solidFill>
                <a:latin typeface="Times New Roman"/>
                <a:ea typeface="Times New Roman"/>
                <a:cs typeface="Times New Roman"/>
                <a:sym typeface="Times New Roman"/>
              </a:rPr>
              <a:t>Local Attendance Data  </a:t>
            </a:r>
            <a:endParaRPr sz="2000">
              <a:solidFill>
                <a:srgbClr val="1C4587"/>
              </a:solidFill>
              <a:latin typeface="Times New Roman"/>
              <a:ea typeface="Times New Roman"/>
              <a:cs typeface="Times New Roman"/>
              <a:sym typeface="Times New Roman"/>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600" b="1" u="sng">
                <a:solidFill>
                  <a:srgbClr val="FF0000"/>
                </a:solidFill>
                <a:latin typeface="Times New Roman"/>
                <a:ea typeface="Times New Roman"/>
                <a:cs typeface="Times New Roman"/>
                <a:sym typeface="Times New Roman"/>
              </a:rPr>
              <a:t>District Strategic Goal: </a:t>
            </a:r>
            <a:endParaRPr sz="1600" b="1" u="sng">
              <a:solidFill>
                <a:srgbClr val="FF0000"/>
              </a:solidFill>
              <a:latin typeface="Times New Roman"/>
              <a:ea typeface="Times New Roman"/>
              <a:cs typeface="Times New Roman"/>
              <a:sym typeface="Times New Roman"/>
            </a:endParaRPr>
          </a:p>
          <a:p>
            <a:pPr marL="0" lvl="0" indent="0" algn="l" rtl="0">
              <a:spcBef>
                <a:spcPts val="0"/>
              </a:spcBef>
              <a:spcAft>
                <a:spcPts val="0"/>
              </a:spcAft>
              <a:buNone/>
            </a:pPr>
            <a:r>
              <a:rPr lang="en-US" sz="1500">
                <a:solidFill>
                  <a:srgbClr val="FF0000"/>
                </a:solidFill>
                <a:latin typeface="Times New Roman"/>
                <a:ea typeface="Times New Roman"/>
                <a:cs typeface="Times New Roman"/>
                <a:sym typeface="Times New Roman"/>
              </a:rPr>
              <a:t>Safe, Orderly, Positive, Respectful Learning Environments:  All campuses provide an aesthetic, orderly environment that is organized to ensure learning. We believe in a collaborative spirit of place where all feel safe, welcomed, valued, and respected. We foster a culture that promotes the emotional health, safety, well-being and involvement of students, staff, family and community.</a:t>
            </a:r>
            <a:endParaRPr b="1">
              <a:solidFill>
                <a:srgbClr val="990033"/>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rgbClr val="000000"/>
              </a:buClr>
              <a:buSzPts val="1100"/>
              <a:buFont typeface="Arial"/>
              <a:buNone/>
            </a:pPr>
            <a:endParaRPr>
              <a:solidFill>
                <a:schemeClr val="dk1"/>
              </a:solidFill>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
        <p:nvSpPr>
          <p:cNvPr id="273" name="Google Shape;273;p36"/>
          <p:cNvSpPr txBox="1"/>
          <p:nvPr/>
        </p:nvSpPr>
        <p:spPr>
          <a:xfrm>
            <a:off x="914400" y="228600"/>
            <a:ext cx="6858000" cy="519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990033"/>
              </a:buClr>
              <a:buSzPts val="700"/>
              <a:buFont typeface="Times New Roman"/>
              <a:buNone/>
            </a:pPr>
            <a:r>
              <a:rPr lang="en-US" sz="2800" b="1">
                <a:solidFill>
                  <a:srgbClr val="990033"/>
                </a:solidFill>
                <a:latin typeface="Times New Roman"/>
                <a:ea typeface="Times New Roman"/>
                <a:cs typeface="Times New Roman"/>
                <a:sym typeface="Times New Roman"/>
              </a:rPr>
              <a:t>Macy Elementary School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7"/>
          <p:cNvPicPr preferRelativeResize="0"/>
          <p:nvPr/>
        </p:nvPicPr>
        <p:blipFill rotWithShape="1">
          <a:blip r:embed="rId3">
            <a:alphaModFix/>
          </a:blip>
          <a:srcRect/>
          <a:stretch/>
        </p:blipFill>
        <p:spPr>
          <a:xfrm>
            <a:off x="8534400" y="5562600"/>
            <a:ext cx="517245" cy="579366"/>
          </a:xfrm>
          <a:prstGeom prst="rect">
            <a:avLst/>
          </a:prstGeom>
          <a:noFill/>
          <a:ln>
            <a:noFill/>
          </a:ln>
        </p:spPr>
      </p:pic>
      <p:sp>
        <p:nvSpPr>
          <p:cNvPr id="281" name="Google Shape;281;p37"/>
          <p:cNvSpPr txBox="1"/>
          <p:nvPr/>
        </p:nvSpPr>
        <p:spPr>
          <a:xfrm>
            <a:off x="762000" y="228600"/>
            <a:ext cx="6858000" cy="519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990033"/>
              </a:buClr>
              <a:buSzPts val="700"/>
              <a:buFont typeface="Times New Roman"/>
              <a:buNone/>
            </a:pPr>
            <a:r>
              <a:rPr lang="en-US" sz="2800" b="1">
                <a:solidFill>
                  <a:srgbClr val="990033"/>
                </a:solidFill>
                <a:latin typeface="Times New Roman"/>
                <a:ea typeface="Times New Roman"/>
                <a:cs typeface="Times New Roman"/>
                <a:sym typeface="Times New Roman"/>
              </a:rPr>
              <a:t>Macy Elementary School</a:t>
            </a:r>
            <a:endParaRPr/>
          </a:p>
        </p:txBody>
      </p:sp>
      <p:sp>
        <p:nvSpPr>
          <p:cNvPr id="282" name="Google Shape;282;p37"/>
          <p:cNvSpPr txBox="1"/>
          <p:nvPr/>
        </p:nvSpPr>
        <p:spPr>
          <a:xfrm>
            <a:off x="304800" y="914400"/>
            <a:ext cx="7940700" cy="5633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2000" b="1">
                <a:solidFill>
                  <a:srgbClr val="990033"/>
                </a:solidFill>
                <a:latin typeface="Times New Roman"/>
                <a:ea typeface="Times New Roman"/>
                <a:cs typeface="Times New Roman"/>
                <a:sym typeface="Times New Roman"/>
              </a:rPr>
              <a:t>School Goal #2 </a:t>
            </a:r>
            <a:r>
              <a:rPr lang="en-US" sz="2000">
                <a:solidFill>
                  <a:srgbClr val="990033"/>
                </a:solidFill>
                <a:latin typeface="Times New Roman"/>
                <a:ea typeface="Times New Roman"/>
                <a:cs typeface="Times New Roman"/>
                <a:sym typeface="Times New Roman"/>
              </a:rPr>
              <a:t>  Academic Excellence </a:t>
            </a:r>
            <a:endParaRPr sz="20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a:solidFill>
                  <a:srgbClr val="990033"/>
                </a:solidFill>
                <a:latin typeface="Times New Roman"/>
                <a:ea typeface="Times New Roman"/>
                <a:cs typeface="Times New Roman"/>
                <a:sym typeface="Times New Roman"/>
              </a:rPr>
              <a:t>By June 2025, Macy School will show continued growth towards high levels of achievement and college and career readiness with Medium or High status in English Language Arts (ELA) and Medium or High in Math as reported on the California School Dashboard. Macy will achieve a 12% increase in the number of students meeting or exceeding the standard in ELA and a 10% increase in students meeting or exceeding the standard in math as measured by the annual CAASPP Smarter Balanced Assessments and an increase to 100% percent of students meeting their annual growth goal on  iReady assessments.</a:t>
            </a:r>
            <a:endParaRPr sz="1800">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endParaRPr b="1" i="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r>
              <a:rPr lang="en-US" sz="2000" b="1" i="1">
                <a:solidFill>
                  <a:srgbClr val="005390"/>
                </a:solidFill>
                <a:latin typeface="Times New Roman"/>
                <a:ea typeface="Times New Roman"/>
                <a:cs typeface="Times New Roman"/>
                <a:sym typeface="Times New Roman"/>
              </a:rPr>
              <a:t>Metric/Indicators &amp; Expected Outcomes:</a:t>
            </a:r>
            <a:endParaRPr sz="2000" b="1">
              <a:solidFill>
                <a:srgbClr val="005390"/>
              </a:solidFill>
              <a:latin typeface="Times New Roman"/>
              <a:ea typeface="Times New Roman"/>
              <a:cs typeface="Times New Roman"/>
              <a:sym typeface="Times New Roman"/>
            </a:endParaRPr>
          </a:p>
          <a:p>
            <a:pPr marL="914400" lvl="0" indent="-342900" algn="l" rtl="0">
              <a:spcBef>
                <a:spcPts val="0"/>
              </a:spcBef>
              <a:spcAft>
                <a:spcPts val="0"/>
              </a:spcAft>
              <a:buClr>
                <a:srgbClr val="005390"/>
              </a:buClr>
              <a:buSzPts val="1800"/>
              <a:buFont typeface="Times New Roman"/>
              <a:buChar char="●"/>
            </a:pPr>
            <a:r>
              <a:rPr lang="en-US" sz="1800">
                <a:solidFill>
                  <a:srgbClr val="005390"/>
                </a:solidFill>
                <a:latin typeface="Times New Roman"/>
                <a:ea typeface="Times New Roman"/>
                <a:cs typeface="Times New Roman"/>
                <a:sym typeface="Times New Roman"/>
              </a:rPr>
              <a:t>CAASPP Indicator for ELA </a:t>
            </a:r>
            <a:endParaRPr sz="1800">
              <a:solidFill>
                <a:srgbClr val="005390"/>
              </a:solidFill>
              <a:latin typeface="Times New Roman"/>
              <a:ea typeface="Times New Roman"/>
              <a:cs typeface="Times New Roman"/>
              <a:sym typeface="Times New Roman"/>
            </a:endParaRPr>
          </a:p>
          <a:p>
            <a:pPr marL="914400" lvl="0" indent="-342900" algn="l" rtl="0">
              <a:spcBef>
                <a:spcPts val="0"/>
              </a:spcBef>
              <a:spcAft>
                <a:spcPts val="0"/>
              </a:spcAft>
              <a:buClr>
                <a:srgbClr val="005390"/>
              </a:buClr>
              <a:buSzPts val="1800"/>
              <a:buFont typeface="Times New Roman"/>
              <a:buChar char="●"/>
            </a:pPr>
            <a:r>
              <a:rPr lang="en-US" sz="1800">
                <a:solidFill>
                  <a:schemeClr val="dk2"/>
                </a:solidFill>
                <a:latin typeface="Times New Roman"/>
                <a:ea typeface="Times New Roman"/>
                <a:cs typeface="Times New Roman"/>
                <a:sym typeface="Times New Roman"/>
              </a:rPr>
              <a:t>CAASPP Indicator for math </a:t>
            </a:r>
            <a:endParaRPr sz="1800">
              <a:solidFill>
                <a:schemeClr val="dk2"/>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iReady Assessment Data</a:t>
            </a:r>
            <a:endParaRPr sz="1800">
              <a:solidFill>
                <a:schemeClr val="dk2"/>
              </a:solidFill>
              <a:latin typeface="Times New Roman"/>
              <a:ea typeface="Times New Roman"/>
              <a:cs typeface="Times New Roman"/>
              <a:sym typeface="Times New Roman"/>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1:</a:t>
            </a:r>
            <a:r>
              <a:rPr lang="en-US" sz="1600" b="1">
                <a:solidFill>
                  <a:srgbClr val="FF0000"/>
                </a:solidFill>
                <a:latin typeface="Times New Roman"/>
                <a:ea typeface="Times New Roman"/>
                <a:cs typeface="Times New Roman"/>
                <a:sym typeface="Times New Roman"/>
              </a:rPr>
              <a:t> </a:t>
            </a:r>
            <a:r>
              <a:rPr lang="en-US">
                <a:solidFill>
                  <a:srgbClr val="FF0000"/>
                </a:solidFill>
                <a:latin typeface="Times New Roman"/>
                <a:ea typeface="Times New Roman"/>
                <a:cs typeface="Times New Roman"/>
                <a:sym typeface="Times New Roman"/>
              </a:rPr>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8"/>
          <p:cNvPicPr preferRelativeResize="0"/>
          <p:nvPr/>
        </p:nvPicPr>
        <p:blipFill rotWithShape="1">
          <a:blip r:embed="rId3">
            <a:alphaModFix/>
          </a:blip>
          <a:srcRect/>
          <a:stretch/>
        </p:blipFill>
        <p:spPr>
          <a:xfrm>
            <a:off x="8534400" y="5562600"/>
            <a:ext cx="517245" cy="579366"/>
          </a:xfrm>
          <a:prstGeom prst="rect">
            <a:avLst/>
          </a:prstGeom>
          <a:noFill/>
          <a:ln>
            <a:noFill/>
          </a:ln>
        </p:spPr>
      </p:pic>
      <p:sp>
        <p:nvSpPr>
          <p:cNvPr id="290" name="Google Shape;290;p38"/>
          <p:cNvSpPr/>
          <p:nvPr/>
        </p:nvSpPr>
        <p:spPr>
          <a:xfrm>
            <a:off x="160225" y="800100"/>
            <a:ext cx="7993200" cy="57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2000" b="1">
                <a:solidFill>
                  <a:srgbClr val="990033"/>
                </a:solidFill>
                <a:latin typeface="Times New Roman"/>
                <a:ea typeface="Times New Roman"/>
                <a:cs typeface="Times New Roman"/>
                <a:sym typeface="Times New Roman"/>
              </a:rPr>
              <a:t>School Goal: #3  </a:t>
            </a:r>
            <a:r>
              <a:rPr lang="en-US" sz="2000">
                <a:solidFill>
                  <a:srgbClr val="990033"/>
                </a:solidFill>
                <a:latin typeface="Times New Roman"/>
                <a:ea typeface="Times New Roman"/>
                <a:cs typeface="Times New Roman"/>
                <a:sym typeface="Times New Roman"/>
              </a:rPr>
              <a:t>Academic Achievement</a:t>
            </a:r>
            <a:endParaRPr sz="20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2000">
                <a:solidFill>
                  <a:srgbClr val="990033"/>
                </a:solidFill>
                <a:latin typeface="Times New Roman"/>
                <a:ea typeface="Times New Roman"/>
                <a:cs typeface="Times New Roman"/>
                <a:sym typeface="Times New Roman"/>
              </a:rPr>
              <a:t> By June 2025, 75% of students with disabilities will meet their annual expected growth outcomes in ELA and math as reported by iReady assessments. This subgroup will improve performance from ‘Very Low” to “Low” as reported on the California Dashboard. Additionally, students with disabilities will improve their attendance rate by 5% as reported by local data. </a:t>
            </a:r>
            <a:endParaRPr sz="20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2000" b="1">
                <a:solidFill>
                  <a:srgbClr val="1C4587"/>
                </a:solidFill>
                <a:latin typeface="Times New Roman"/>
                <a:ea typeface="Times New Roman"/>
                <a:cs typeface="Times New Roman"/>
                <a:sym typeface="Times New Roman"/>
              </a:rPr>
              <a:t>Metric/Indicators &amp; Expected Outcomes:</a:t>
            </a:r>
            <a:endParaRPr sz="2000" b="1">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California Dashboard </a:t>
            </a:r>
            <a:endParaRPr sz="1800">
              <a:solidFill>
                <a:schemeClr val="dk2"/>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CAASPP assessment data</a:t>
            </a:r>
            <a:endParaRPr sz="1800">
              <a:solidFill>
                <a:schemeClr val="dk2"/>
              </a:solidFill>
              <a:latin typeface="Times New Roman"/>
              <a:ea typeface="Times New Roman"/>
              <a:cs typeface="Times New Roman"/>
              <a:sym typeface="Times New Roman"/>
            </a:endParaRPr>
          </a:p>
          <a:p>
            <a:pPr marL="914400" lvl="0" indent="-342900" algn="l" rtl="0">
              <a:spcBef>
                <a:spcPts val="0"/>
              </a:spcBef>
              <a:spcAft>
                <a:spcPts val="0"/>
              </a:spcAft>
              <a:buClr>
                <a:schemeClr val="dk2"/>
              </a:buClr>
              <a:buSzPts val="1800"/>
              <a:buFont typeface="Times New Roman"/>
              <a:buChar char="●"/>
            </a:pPr>
            <a:r>
              <a:rPr lang="en-US" sz="1800">
                <a:solidFill>
                  <a:schemeClr val="dk2"/>
                </a:solidFill>
                <a:latin typeface="Times New Roman"/>
                <a:ea typeface="Times New Roman"/>
                <a:cs typeface="Times New Roman"/>
                <a:sym typeface="Times New Roman"/>
              </a:rPr>
              <a:t>Local Attendance Data</a:t>
            </a:r>
            <a:endParaRPr sz="1800">
              <a:solidFill>
                <a:schemeClr val="dk2"/>
              </a:solidFill>
              <a:latin typeface="Times New Roman"/>
              <a:ea typeface="Times New Roman"/>
              <a:cs typeface="Times New Roman"/>
              <a:sym typeface="Times New Roman"/>
            </a:endParaRPr>
          </a:p>
          <a:p>
            <a:pPr marL="914400" lvl="0" indent="0" algn="l" rtl="0">
              <a:spcBef>
                <a:spcPts val="0"/>
              </a:spcBef>
              <a:spcAft>
                <a:spcPts val="0"/>
              </a:spcAft>
              <a:buNone/>
            </a:pPr>
            <a:endParaRPr sz="1800">
              <a:solidFill>
                <a:srgbClr val="1C4587"/>
              </a:solidFill>
              <a:latin typeface="Times New Roman"/>
              <a:ea typeface="Times New Roman"/>
              <a:cs typeface="Times New Roman"/>
              <a:sym typeface="Times New Roman"/>
            </a:endParaRPr>
          </a:p>
          <a:p>
            <a:pPr marL="1371600" lvl="0" indent="0" algn="l" rtl="0">
              <a:spcBef>
                <a:spcPts val="0"/>
              </a:spcBef>
              <a:spcAft>
                <a:spcPts val="0"/>
              </a:spcAft>
              <a:buNone/>
            </a:pPr>
            <a:endParaRPr sz="1800">
              <a:solidFill>
                <a:srgbClr val="1C4587"/>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1:</a:t>
            </a:r>
            <a:r>
              <a:rPr lang="en-US" sz="1600" b="1">
                <a:solidFill>
                  <a:srgbClr val="FF0000"/>
                </a:solidFill>
                <a:latin typeface="Times New Roman"/>
                <a:ea typeface="Times New Roman"/>
                <a:cs typeface="Times New Roman"/>
                <a:sym typeface="Times New Roman"/>
              </a:rPr>
              <a:t> </a:t>
            </a:r>
            <a:r>
              <a:rPr lang="en-US">
                <a:solidFill>
                  <a:srgbClr val="FF0000"/>
                </a:solidFill>
                <a:latin typeface="Times New Roman"/>
                <a:ea typeface="Times New Roman"/>
                <a:cs typeface="Times New Roman"/>
                <a:sym typeface="Times New Roman"/>
              </a:rPr>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0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rgbClr val="000000"/>
              </a:buClr>
              <a:buSzPts val="1100"/>
              <a:buFont typeface="Arial"/>
              <a:buNone/>
            </a:pPr>
            <a:endParaRPr>
              <a:solidFill>
                <a:schemeClr val="dk1"/>
              </a:solidFill>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
        <p:nvSpPr>
          <p:cNvPr id="291" name="Google Shape;291;p38"/>
          <p:cNvSpPr txBox="1"/>
          <p:nvPr/>
        </p:nvSpPr>
        <p:spPr>
          <a:xfrm>
            <a:off x="914400" y="228600"/>
            <a:ext cx="6858000" cy="519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990033"/>
              </a:buClr>
              <a:buSzPts val="700"/>
              <a:buFont typeface="Times New Roman"/>
              <a:buNone/>
            </a:pPr>
            <a:r>
              <a:rPr lang="en-US" sz="2800" b="1">
                <a:solidFill>
                  <a:srgbClr val="990033"/>
                </a:solidFill>
                <a:latin typeface="Times New Roman"/>
                <a:ea typeface="Times New Roman"/>
                <a:cs typeface="Times New Roman"/>
                <a:sym typeface="Times New Roman"/>
              </a:rPr>
              <a:t>Macy Elementary School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a:stretch/>
        </p:blipFill>
        <p:spPr>
          <a:xfrm>
            <a:off x="8534400" y="5562600"/>
            <a:ext cx="517245" cy="579366"/>
          </a:xfrm>
          <a:prstGeom prst="rect">
            <a:avLst/>
          </a:prstGeom>
          <a:noFill/>
          <a:ln>
            <a:noFill/>
          </a:ln>
        </p:spPr>
      </p:pic>
      <p:sp>
        <p:nvSpPr>
          <p:cNvPr id="299" name="Google Shape;299;p39"/>
          <p:cNvSpPr txBox="1"/>
          <p:nvPr/>
        </p:nvSpPr>
        <p:spPr>
          <a:xfrm>
            <a:off x="762000" y="228600"/>
            <a:ext cx="6858000" cy="519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990033"/>
              </a:buClr>
              <a:buSzPts val="700"/>
              <a:buFont typeface="Times New Roman"/>
              <a:buNone/>
            </a:pPr>
            <a:r>
              <a:rPr lang="en-US" sz="2800" b="1">
                <a:solidFill>
                  <a:srgbClr val="990033"/>
                </a:solidFill>
                <a:latin typeface="Times New Roman"/>
                <a:ea typeface="Times New Roman"/>
                <a:cs typeface="Times New Roman"/>
                <a:sym typeface="Times New Roman"/>
              </a:rPr>
              <a:t>Macy Elementary School</a:t>
            </a:r>
            <a:endParaRPr/>
          </a:p>
        </p:txBody>
      </p:sp>
      <p:sp>
        <p:nvSpPr>
          <p:cNvPr id="300" name="Google Shape;300;p39"/>
          <p:cNvSpPr txBox="1"/>
          <p:nvPr/>
        </p:nvSpPr>
        <p:spPr>
          <a:xfrm>
            <a:off x="281525" y="821250"/>
            <a:ext cx="7940700" cy="576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a:solidFill>
                  <a:srgbClr val="990033"/>
                </a:solidFill>
                <a:latin typeface="Times New Roman"/>
                <a:ea typeface="Times New Roman"/>
                <a:cs typeface="Times New Roman"/>
                <a:sym typeface="Times New Roman"/>
              </a:rPr>
              <a:t>School Goal #4: School/Family/Community/ Partnerships &amp; Communication</a:t>
            </a: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a:solidFill>
                  <a:srgbClr val="990033"/>
                </a:solidFill>
                <a:latin typeface="Times New Roman"/>
                <a:ea typeface="Times New Roman"/>
                <a:cs typeface="Times New Roman"/>
                <a:sym typeface="Times New Roman"/>
              </a:rPr>
              <a:t>By June 2025, Macy will maintain a school culture that encourages positive feelings among staff and families through continued effective communication, added opportunities for student enrichment and above grade level learning, offerings of tutoring and extra assistance where appropriate, and continued community partnerships, as evidenced by 95% or higher on our LCAP parent and staff survey in areas of culture and climate at the school.</a:t>
            </a:r>
            <a:endParaRPr sz="18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a:solidFill>
                  <a:srgbClr val="990033"/>
                </a:solidFill>
                <a:latin typeface="Times New Roman"/>
                <a:ea typeface="Times New Roman"/>
                <a:cs typeface="Times New Roman"/>
                <a:sym typeface="Times New Roman"/>
              </a:rPr>
              <a:t> </a:t>
            </a:r>
            <a:r>
              <a:rPr lang="en-US" sz="2000" b="1">
                <a:solidFill>
                  <a:srgbClr val="1C4587"/>
                </a:solidFill>
                <a:latin typeface="Times New Roman"/>
                <a:ea typeface="Times New Roman"/>
                <a:cs typeface="Times New Roman"/>
                <a:sym typeface="Times New Roman"/>
              </a:rPr>
              <a:t>Metric/Indicators &amp; Expected Outcomes:</a:t>
            </a:r>
            <a:endParaRPr sz="1800">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Parent Survey results  </a:t>
            </a:r>
            <a:endParaRPr sz="1800">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Student Survey results </a:t>
            </a:r>
            <a:endParaRPr sz="1800">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LCAP Staff Survey result</a:t>
            </a:r>
            <a:endParaRPr sz="1800">
              <a:solidFill>
                <a:srgbClr val="1C4587"/>
              </a:solidFill>
              <a:latin typeface="Times New Roman"/>
              <a:ea typeface="Times New Roman"/>
              <a:cs typeface="Times New Roman"/>
              <a:sym typeface="Times New Roman"/>
            </a:endParaRPr>
          </a:p>
          <a:p>
            <a:pPr marL="914400" lvl="0" indent="-342900" algn="l" rtl="0">
              <a:spcBef>
                <a:spcPts val="0"/>
              </a:spcBef>
              <a:spcAft>
                <a:spcPts val="0"/>
              </a:spcAft>
              <a:buClr>
                <a:srgbClr val="1C4587"/>
              </a:buClr>
              <a:buSzPts val="1800"/>
              <a:buFont typeface="Times New Roman"/>
              <a:buChar char="●"/>
            </a:pPr>
            <a:r>
              <a:rPr lang="en-US" sz="1800">
                <a:solidFill>
                  <a:srgbClr val="1C4587"/>
                </a:solidFill>
                <a:latin typeface="Times New Roman"/>
                <a:ea typeface="Times New Roman"/>
                <a:cs typeface="Times New Roman"/>
                <a:sym typeface="Times New Roman"/>
              </a:rPr>
              <a:t>CoVitality Screener for At-Risk Students</a:t>
            </a:r>
            <a:endParaRPr sz="1800">
              <a:solidFill>
                <a:srgbClr val="1C4587"/>
              </a:solidFill>
              <a:latin typeface="Times New Roman"/>
              <a:ea typeface="Times New Roman"/>
              <a:cs typeface="Times New Roman"/>
              <a:sym typeface="Times New Roman"/>
            </a:endParaRPr>
          </a:p>
          <a:p>
            <a:pPr marL="0" lvl="0" indent="0" algn="l" rtl="0">
              <a:spcBef>
                <a:spcPts val="0"/>
              </a:spcBef>
              <a:spcAft>
                <a:spcPts val="0"/>
              </a:spcAft>
              <a:buNone/>
            </a:pPr>
            <a:endParaRPr sz="1800">
              <a:solidFill>
                <a:srgbClr val="1C4587"/>
              </a:solidFill>
              <a:latin typeface="Times New Roman"/>
              <a:ea typeface="Times New Roman"/>
              <a:cs typeface="Times New Roman"/>
              <a:sym typeface="Times New Roman"/>
            </a:endParaRPr>
          </a:p>
          <a:p>
            <a:pPr marL="0" lvl="0" indent="0" algn="l" rtl="0">
              <a:spcBef>
                <a:spcPts val="0"/>
              </a:spcBef>
              <a:spcAft>
                <a:spcPts val="0"/>
              </a:spcAft>
              <a:buNone/>
            </a:pPr>
            <a:r>
              <a:rPr lang="en-US" sz="1600" b="1" u="sng">
                <a:solidFill>
                  <a:srgbClr val="FF0000"/>
                </a:solidFill>
                <a:latin typeface="Times New Roman"/>
                <a:ea typeface="Times New Roman"/>
                <a:cs typeface="Times New Roman"/>
                <a:sym typeface="Times New Roman"/>
              </a:rPr>
              <a:t>District Strategic Goal: </a:t>
            </a:r>
            <a:r>
              <a:rPr lang="en-US">
                <a:solidFill>
                  <a:srgbClr val="FF0000"/>
                </a:solidFill>
              </a:rPr>
              <a:t>DISTRICT GOAL 4: SCHOOL/ FAMILY/ COMMUNITY PARTNERSHIPS &amp; COMMUNICATION Vision: High quality student learning is supported by partnerships. We believe these partnerships are enhanced through effective communication and collaboration. We establish a culture which encourages positive relationships among our students, staff, and families as well as educational, business, and community partners. We believe these partnerships and communication must be nurtured to optimize opportunities for learning and personal growth for students. </a:t>
            </a: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b="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41"/>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17" name="Google Shape;317;p41"/>
          <p:cNvSpPr/>
          <p:nvPr/>
        </p:nvSpPr>
        <p:spPr>
          <a:xfrm>
            <a:off x="67725" y="990600"/>
            <a:ext cx="8339700" cy="333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900" b="1" i="1">
                <a:solidFill>
                  <a:srgbClr val="990033"/>
                </a:solidFill>
                <a:latin typeface="Times New Roman"/>
                <a:ea typeface="Times New Roman"/>
                <a:cs typeface="Times New Roman"/>
                <a:sym typeface="Times New Roman"/>
              </a:rPr>
              <a:t>School Goal# 1- School Climate &amp; Culture- By June 2025, Meadow Green will maintain a positive and safe campus climate and culture, as measured by California School Dashboard Indicator and ODR/PBIS data.</a:t>
            </a:r>
            <a:endParaRPr sz="1500" b="1" i="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sz="1500" b="1" i="1">
              <a:solidFill>
                <a:srgbClr val="990033"/>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Metric/Indicators &amp; Expected Outcomes:</a:t>
            </a:r>
            <a:endParaRPr sz="2000" b="1" i="1">
              <a:solidFill>
                <a:srgbClr val="1C4587"/>
              </a:solidFill>
              <a:latin typeface="Times New Roman"/>
              <a:ea typeface="Times New Roman"/>
              <a:cs typeface="Times New Roman"/>
              <a:sym typeface="Times New Roman"/>
            </a:endParaRPr>
          </a:p>
          <a:p>
            <a:pPr marL="1371600" lvl="1"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CA School Dashboard Indicator- Green or Blue</a:t>
            </a:r>
            <a:endParaRPr sz="2000" b="1" i="1">
              <a:solidFill>
                <a:srgbClr val="1C4587"/>
              </a:solidFill>
              <a:latin typeface="Times New Roman"/>
              <a:ea typeface="Times New Roman"/>
              <a:cs typeface="Times New Roman"/>
              <a:sym typeface="Times New Roman"/>
            </a:endParaRPr>
          </a:p>
          <a:p>
            <a:pPr marL="1371600" lvl="1"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Percentage of students w/ 2 or more ODRs throughout the school year- 2% or fewer- (Indicator of success from CA PBIS Coalition)</a:t>
            </a:r>
            <a:endParaRPr sz="2000" b="1" i="1">
              <a:solidFill>
                <a:srgbClr val="1C4587"/>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800" b="1">
                <a:solidFill>
                  <a:srgbClr val="990033"/>
                </a:solidFill>
                <a:latin typeface="Times New Roman"/>
                <a:ea typeface="Times New Roman"/>
                <a:cs typeface="Times New Roman"/>
                <a:sym typeface="Times New Roman"/>
              </a:rPr>
              <a:t>District Strategic Goal:</a:t>
            </a:r>
            <a:r>
              <a:rPr lang="en-US" sz="1500" b="1" i="1">
                <a:solidFill>
                  <a:srgbClr val="990033"/>
                </a:solidFill>
                <a:latin typeface="Times New Roman"/>
                <a:ea typeface="Times New Roman"/>
                <a:cs typeface="Times New Roman"/>
                <a:sym typeface="Times New Roman"/>
              </a:rPr>
              <a:t> </a:t>
            </a:r>
            <a:endParaRPr sz="1500" b="1" i="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i="1"/>
              <a:t>SAFE, ORDERLY, POSITIVE, RESPECTFUL LEARNING ENVIRONMENTS Vision: All campuses provide an aesthetic, orderly environment that is organized to ensure learning. We believe in a collaborative spirit of place where all feel safe, welcomed, valued, and respected. We foster a culture that promotes the emotional health, safety, well-being and involvement of students, staff, family and community. </a:t>
            </a:r>
            <a:endParaRPr sz="1100" b="1" i="1">
              <a:solidFill>
                <a:schemeClr val="dk1"/>
              </a:solidFill>
            </a:endParaRPr>
          </a:p>
        </p:txBody>
      </p:sp>
      <p:sp>
        <p:nvSpPr>
          <p:cNvPr id="318" name="Google Shape;318;p41"/>
          <p:cNvSpPr txBox="1"/>
          <p:nvPr/>
        </p:nvSpPr>
        <p:spPr>
          <a:xfrm>
            <a:off x="914400" y="228600"/>
            <a:ext cx="68580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Meadow Green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42"/>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26" name="Google Shape;326;p42"/>
          <p:cNvSpPr/>
          <p:nvPr/>
        </p:nvSpPr>
        <p:spPr>
          <a:xfrm>
            <a:off x="59275" y="990600"/>
            <a:ext cx="8356500" cy="1558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i="1">
                <a:solidFill>
                  <a:srgbClr val="990033"/>
                </a:solidFill>
                <a:latin typeface="Times New Roman"/>
                <a:ea typeface="Times New Roman"/>
                <a:cs typeface="Times New Roman"/>
                <a:sym typeface="Times New Roman"/>
              </a:rPr>
              <a:t>School Goal# 2- Student &amp; Family Engagement- By June 2025, Meadow Green will maintain a high level of student and family engagement as measured by SEL screener/assessment, rate of chronic absenteeism, and CA Dashboard Indicator</a:t>
            </a:r>
            <a:endParaRPr b="1" i="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sz="1900" b="1" i="1">
              <a:solidFill>
                <a:srgbClr val="990033"/>
              </a:solidFill>
              <a:latin typeface="Times New Roman"/>
              <a:ea typeface="Times New Roman"/>
              <a:cs typeface="Times New Roman"/>
              <a:sym typeface="Times New Roman"/>
            </a:endParaRPr>
          </a:p>
          <a:p>
            <a:pPr marL="914400" lvl="0" indent="-349250" algn="l" rtl="0">
              <a:spcBef>
                <a:spcPts val="0"/>
              </a:spcBef>
              <a:spcAft>
                <a:spcPts val="0"/>
              </a:spcAft>
              <a:buClr>
                <a:srgbClr val="1C4587"/>
              </a:buClr>
              <a:buSzPts val="1900"/>
              <a:buFont typeface="Times New Roman"/>
              <a:buChar char="●"/>
            </a:pPr>
            <a:r>
              <a:rPr lang="en-US" sz="1900" b="1" i="1">
                <a:solidFill>
                  <a:srgbClr val="1C4587"/>
                </a:solidFill>
                <a:latin typeface="Times New Roman"/>
                <a:ea typeface="Times New Roman"/>
                <a:cs typeface="Times New Roman"/>
                <a:sym typeface="Times New Roman"/>
              </a:rPr>
              <a:t>Metric/Indicators &amp; Expected Outcomes:</a:t>
            </a:r>
            <a:endParaRPr sz="1900" b="1" i="1">
              <a:solidFill>
                <a:srgbClr val="1C4587"/>
              </a:solidFill>
              <a:latin typeface="Times New Roman"/>
              <a:ea typeface="Times New Roman"/>
              <a:cs typeface="Times New Roman"/>
              <a:sym typeface="Times New Roman"/>
            </a:endParaRPr>
          </a:p>
          <a:p>
            <a:pPr marL="1371600" lvl="1" indent="-349250" algn="l" rtl="0">
              <a:spcBef>
                <a:spcPts val="0"/>
              </a:spcBef>
              <a:spcAft>
                <a:spcPts val="0"/>
              </a:spcAft>
              <a:buClr>
                <a:srgbClr val="1C4587"/>
              </a:buClr>
              <a:buSzPts val="1900"/>
              <a:buFont typeface="Times New Roman"/>
              <a:buChar char="○"/>
            </a:pPr>
            <a:r>
              <a:rPr lang="en-US" sz="1900" b="1" i="1">
                <a:solidFill>
                  <a:srgbClr val="1C4587"/>
                </a:solidFill>
                <a:latin typeface="Times New Roman"/>
                <a:ea typeface="Times New Roman"/>
                <a:cs typeface="Times New Roman"/>
                <a:sym typeface="Times New Roman"/>
              </a:rPr>
              <a:t>Percentage of students identified as at-risk on CoVitality Screener- 5% reduction </a:t>
            </a:r>
            <a:endParaRPr sz="1900" b="1" i="1">
              <a:solidFill>
                <a:srgbClr val="1C4587"/>
              </a:solidFill>
              <a:latin typeface="Times New Roman"/>
              <a:ea typeface="Times New Roman"/>
              <a:cs typeface="Times New Roman"/>
              <a:sym typeface="Times New Roman"/>
            </a:endParaRPr>
          </a:p>
          <a:p>
            <a:pPr marL="1371600" lvl="1" indent="-349250" algn="l" rtl="0">
              <a:spcBef>
                <a:spcPts val="0"/>
              </a:spcBef>
              <a:spcAft>
                <a:spcPts val="0"/>
              </a:spcAft>
              <a:buClr>
                <a:srgbClr val="1C4587"/>
              </a:buClr>
              <a:buSzPts val="1900"/>
              <a:buFont typeface="Times New Roman"/>
              <a:buChar char="○"/>
            </a:pPr>
            <a:r>
              <a:rPr lang="en-US" sz="1900" b="1" i="1">
                <a:solidFill>
                  <a:srgbClr val="1C4587"/>
                </a:solidFill>
                <a:latin typeface="Times New Roman"/>
                <a:ea typeface="Times New Roman"/>
                <a:cs typeface="Times New Roman"/>
                <a:sym typeface="Times New Roman"/>
              </a:rPr>
              <a:t>CA Dashboard Rating- Green or Blue  </a:t>
            </a:r>
            <a:endParaRPr sz="1900" b="1" i="1">
              <a:solidFill>
                <a:srgbClr val="1C4587"/>
              </a:solidFill>
              <a:latin typeface="Times New Roman"/>
              <a:ea typeface="Times New Roman"/>
              <a:cs typeface="Times New Roman"/>
              <a:sym typeface="Times New Roman"/>
            </a:endParaRPr>
          </a:p>
          <a:p>
            <a:pPr marL="1371600" lvl="1" indent="-349250" algn="l" rtl="0">
              <a:spcBef>
                <a:spcPts val="0"/>
              </a:spcBef>
              <a:spcAft>
                <a:spcPts val="0"/>
              </a:spcAft>
              <a:buClr>
                <a:srgbClr val="1C4587"/>
              </a:buClr>
              <a:buSzPts val="1900"/>
              <a:buFont typeface="Times New Roman"/>
              <a:buChar char="○"/>
            </a:pPr>
            <a:r>
              <a:rPr lang="en-US" sz="1900" b="1" i="1">
                <a:solidFill>
                  <a:srgbClr val="1C4587"/>
                </a:solidFill>
                <a:latin typeface="Times New Roman"/>
                <a:ea typeface="Times New Roman"/>
                <a:cs typeface="Times New Roman"/>
                <a:sym typeface="Times New Roman"/>
              </a:rPr>
              <a:t>LCAP Survey- Percentage of respondents aware of family engagement opportunities (90% or higher)</a:t>
            </a:r>
            <a:endParaRPr sz="1900" b="1" i="1">
              <a:solidFill>
                <a:srgbClr val="1C4587"/>
              </a:solidFill>
              <a:latin typeface="Times New Roman"/>
              <a:ea typeface="Times New Roman"/>
              <a:cs typeface="Times New Roman"/>
              <a:sym typeface="Times New Roman"/>
            </a:endParaRPr>
          </a:p>
          <a:p>
            <a:pPr marL="1371600" lvl="1" indent="-349250" algn="l" rtl="0">
              <a:spcBef>
                <a:spcPts val="0"/>
              </a:spcBef>
              <a:spcAft>
                <a:spcPts val="0"/>
              </a:spcAft>
              <a:buClr>
                <a:srgbClr val="1C4587"/>
              </a:buClr>
              <a:buSzPts val="1900"/>
              <a:buFont typeface="Times New Roman"/>
              <a:buChar char="○"/>
            </a:pPr>
            <a:r>
              <a:rPr lang="en-US" sz="1900" b="1" i="1">
                <a:solidFill>
                  <a:srgbClr val="1C4587"/>
                </a:solidFill>
                <a:latin typeface="Times New Roman"/>
                <a:ea typeface="Times New Roman"/>
                <a:cs typeface="Times New Roman"/>
                <a:sym typeface="Times New Roman"/>
              </a:rPr>
              <a:t>Chronic Absenteeism Rate- 13.5% or lower</a:t>
            </a:r>
            <a:endParaRPr sz="1900" b="1" i="1">
              <a:solidFill>
                <a:srgbClr val="1C4587"/>
              </a:solidFill>
              <a:latin typeface="Times New Roman"/>
              <a:ea typeface="Times New Roman"/>
              <a:cs typeface="Times New Roman"/>
              <a:sym typeface="Times New Roman"/>
            </a:endParaRPr>
          </a:p>
          <a:p>
            <a:pPr marL="457200" lvl="1" indent="0" algn="l" rtl="0">
              <a:spcBef>
                <a:spcPts val="0"/>
              </a:spcBef>
              <a:spcAft>
                <a:spcPts val="0"/>
              </a:spcAft>
              <a:buNone/>
            </a:pPr>
            <a:endParaRPr sz="16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a:solidFill>
                  <a:srgbClr val="990033"/>
                </a:solidFill>
                <a:latin typeface="Times New Roman"/>
                <a:ea typeface="Times New Roman"/>
                <a:cs typeface="Times New Roman"/>
                <a:sym typeface="Times New Roman"/>
              </a:rPr>
              <a:t>District Strategic Goal: </a:t>
            </a:r>
            <a:endParaRPr sz="16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b="1" i="1"/>
              <a:t>SCHOOL/ FAMILY/ COMMUNITY PARTNERSHIPS &amp; COMMUNICATION Vision: High quality student learning is supported by partnerships. We believe these partnerships are enhanced through effective communication and collaboration. We establish a culture which encourages positive relationships among our students, staff, and families as well as educational, business, and community partners. We believe these partnerships and communication must be nurtured to optimize opportunities for learning and personal growth for students.</a:t>
            </a:r>
            <a:r>
              <a:rPr lang="en-US" sz="1900"/>
              <a:t> </a:t>
            </a:r>
            <a:endParaRPr sz="17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a:solidFill>
                <a:schemeClr val="dk1"/>
              </a:solidFill>
            </a:endParaRPr>
          </a:p>
        </p:txBody>
      </p:sp>
      <p:sp>
        <p:nvSpPr>
          <p:cNvPr id="327" name="Google Shape;327;p42"/>
          <p:cNvSpPr txBox="1"/>
          <p:nvPr/>
        </p:nvSpPr>
        <p:spPr>
          <a:xfrm>
            <a:off x="914400" y="228600"/>
            <a:ext cx="68580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Meadow Green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43"/>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35" name="Google Shape;335;p43"/>
          <p:cNvSpPr/>
          <p:nvPr/>
        </p:nvSpPr>
        <p:spPr>
          <a:xfrm>
            <a:off x="93125" y="990600"/>
            <a:ext cx="8052600" cy="1558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i="1">
                <a:solidFill>
                  <a:srgbClr val="990033"/>
                </a:solidFill>
                <a:latin typeface="Times New Roman"/>
                <a:ea typeface="Times New Roman"/>
                <a:cs typeface="Times New Roman"/>
                <a:sym typeface="Times New Roman"/>
              </a:rPr>
              <a:t>School Goal# 3- Academic Excellence- By June 2025, Meadow Green students will continue to demonstrate a high level of achievement and growth toward college and career readiness in both English Language Arts and Math as measured by CAASPP and iReady assessments.  </a:t>
            </a:r>
            <a:endParaRPr b="1" i="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i="1">
              <a:solidFill>
                <a:srgbClr val="990033"/>
              </a:solidFill>
              <a:latin typeface="Times New Roman"/>
              <a:ea typeface="Times New Roman"/>
              <a:cs typeface="Times New Roman"/>
              <a:sym typeface="Times New Roman"/>
            </a:endParaRPr>
          </a:p>
          <a:p>
            <a:pPr marL="914400" lvl="0" indent="-342900" algn="l" rtl="0">
              <a:spcBef>
                <a:spcPts val="0"/>
              </a:spcBef>
              <a:spcAft>
                <a:spcPts val="0"/>
              </a:spcAft>
              <a:buClr>
                <a:srgbClr val="1C4587"/>
              </a:buClr>
              <a:buSzPts val="1800"/>
              <a:buFont typeface="Times New Roman"/>
              <a:buChar char="●"/>
            </a:pPr>
            <a:r>
              <a:rPr lang="en-US" sz="1800" b="1" i="1">
                <a:solidFill>
                  <a:srgbClr val="1C4587"/>
                </a:solidFill>
                <a:latin typeface="Times New Roman"/>
                <a:ea typeface="Times New Roman"/>
                <a:cs typeface="Times New Roman"/>
                <a:sym typeface="Times New Roman"/>
              </a:rPr>
              <a:t>Metric/Indicators &amp; Expected Outcomes:</a:t>
            </a:r>
            <a:endParaRPr sz="1800" b="1" i="1">
              <a:solidFill>
                <a:srgbClr val="1C4587"/>
              </a:solidFill>
              <a:latin typeface="Times New Roman"/>
              <a:ea typeface="Times New Roman"/>
              <a:cs typeface="Times New Roman"/>
              <a:sym typeface="Times New Roman"/>
            </a:endParaRPr>
          </a:p>
          <a:p>
            <a:pPr marL="1371600" lvl="1" indent="-342900" algn="l" rtl="0">
              <a:spcBef>
                <a:spcPts val="0"/>
              </a:spcBef>
              <a:spcAft>
                <a:spcPts val="0"/>
              </a:spcAft>
              <a:buClr>
                <a:srgbClr val="1C4587"/>
              </a:buClr>
              <a:buSzPts val="1800"/>
              <a:buFont typeface="Times New Roman"/>
              <a:buChar char="○"/>
            </a:pPr>
            <a:r>
              <a:rPr lang="en-US" sz="1800" b="1" i="1">
                <a:solidFill>
                  <a:srgbClr val="1C4587"/>
                </a:solidFill>
                <a:latin typeface="Times New Roman"/>
                <a:ea typeface="Times New Roman"/>
                <a:cs typeface="Times New Roman"/>
                <a:sym typeface="Times New Roman"/>
              </a:rPr>
              <a:t>CA Dashboard Ratings for ELA and Math- Green or Blue </a:t>
            </a:r>
            <a:endParaRPr sz="1800" b="1" i="1">
              <a:solidFill>
                <a:srgbClr val="1C4587"/>
              </a:solidFill>
              <a:latin typeface="Times New Roman"/>
              <a:ea typeface="Times New Roman"/>
              <a:cs typeface="Times New Roman"/>
              <a:sym typeface="Times New Roman"/>
            </a:endParaRPr>
          </a:p>
          <a:p>
            <a:pPr marL="1371600" lvl="1" indent="-342900" algn="l" rtl="0">
              <a:spcBef>
                <a:spcPts val="0"/>
              </a:spcBef>
              <a:spcAft>
                <a:spcPts val="0"/>
              </a:spcAft>
              <a:buClr>
                <a:srgbClr val="1C4587"/>
              </a:buClr>
              <a:buSzPts val="1800"/>
              <a:buFont typeface="Times New Roman"/>
              <a:buChar char="○"/>
            </a:pPr>
            <a:r>
              <a:rPr lang="en-US" sz="1800" b="1" i="1">
                <a:solidFill>
                  <a:srgbClr val="1C4587"/>
                </a:solidFill>
                <a:latin typeface="Times New Roman"/>
                <a:ea typeface="Times New Roman"/>
                <a:cs typeface="Times New Roman"/>
                <a:sym typeface="Times New Roman"/>
              </a:rPr>
              <a:t>ELA CAASPP- 10% growth (79% meeting or exceeding standard)</a:t>
            </a:r>
            <a:endParaRPr sz="1800" b="1" i="1">
              <a:solidFill>
                <a:srgbClr val="1C4587"/>
              </a:solidFill>
              <a:latin typeface="Times New Roman"/>
              <a:ea typeface="Times New Roman"/>
              <a:cs typeface="Times New Roman"/>
              <a:sym typeface="Times New Roman"/>
            </a:endParaRPr>
          </a:p>
          <a:p>
            <a:pPr marL="1371600" lvl="1" indent="-342900" algn="l" rtl="0">
              <a:spcBef>
                <a:spcPts val="0"/>
              </a:spcBef>
              <a:spcAft>
                <a:spcPts val="0"/>
              </a:spcAft>
              <a:buClr>
                <a:srgbClr val="1C4587"/>
              </a:buClr>
              <a:buSzPts val="1800"/>
              <a:buFont typeface="Times New Roman"/>
              <a:buChar char="○"/>
            </a:pPr>
            <a:r>
              <a:rPr lang="en-US" sz="1800" b="1" i="1">
                <a:solidFill>
                  <a:srgbClr val="1C4587"/>
                </a:solidFill>
                <a:latin typeface="Times New Roman"/>
                <a:ea typeface="Times New Roman"/>
                <a:cs typeface="Times New Roman"/>
                <a:sym typeface="Times New Roman"/>
              </a:rPr>
              <a:t>Math CAASPP- 10% growth (69% meeting or exceeding standard)</a:t>
            </a:r>
            <a:endParaRPr sz="1800" b="1" i="1">
              <a:solidFill>
                <a:srgbClr val="1C4587"/>
              </a:solidFill>
              <a:latin typeface="Times New Roman"/>
              <a:ea typeface="Times New Roman"/>
              <a:cs typeface="Times New Roman"/>
              <a:sym typeface="Times New Roman"/>
            </a:endParaRPr>
          </a:p>
          <a:p>
            <a:pPr marL="1371600" lvl="1" indent="-342900" algn="l" rtl="0">
              <a:spcBef>
                <a:spcPts val="0"/>
              </a:spcBef>
              <a:spcAft>
                <a:spcPts val="0"/>
              </a:spcAft>
              <a:buClr>
                <a:srgbClr val="1C4587"/>
              </a:buClr>
              <a:buSzPts val="1800"/>
              <a:buFont typeface="Times New Roman"/>
              <a:buChar char="○"/>
            </a:pPr>
            <a:r>
              <a:rPr lang="en-US" sz="1800" b="1" i="1">
                <a:solidFill>
                  <a:srgbClr val="1C4587"/>
                </a:solidFill>
                <a:latin typeface="Times New Roman"/>
                <a:ea typeface="Times New Roman"/>
                <a:cs typeface="Times New Roman"/>
                <a:sym typeface="Times New Roman"/>
              </a:rPr>
              <a:t>iReady Benchmarks- 100% or higher of school-wide annual growth in ELA &amp; Math</a:t>
            </a:r>
            <a:endParaRPr sz="1800" b="1" i="1">
              <a:solidFill>
                <a:srgbClr val="1C4587"/>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a:solidFill>
                  <a:srgbClr val="990033"/>
                </a:solidFill>
                <a:latin typeface="Times New Roman"/>
                <a:ea typeface="Times New Roman"/>
                <a:cs typeface="Times New Roman"/>
                <a:sym typeface="Times New Roman"/>
              </a:rPr>
              <a:t>District Strategic Goal: </a:t>
            </a:r>
            <a:endParaRPr sz="16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b="1" i="1"/>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200" b="1" i="1">
              <a:solidFill>
                <a:srgbClr val="990033"/>
              </a:solidFill>
              <a:latin typeface="Times New Roman"/>
              <a:ea typeface="Times New Roman"/>
              <a:cs typeface="Times New Roman"/>
              <a:sym typeface="Times New Roman"/>
            </a:endParaRPr>
          </a:p>
        </p:txBody>
      </p:sp>
      <p:sp>
        <p:nvSpPr>
          <p:cNvPr id="336" name="Google Shape;336;p43"/>
          <p:cNvSpPr txBox="1"/>
          <p:nvPr/>
        </p:nvSpPr>
        <p:spPr>
          <a:xfrm>
            <a:off x="914400" y="228600"/>
            <a:ext cx="68580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Meadow Green Elementary School</a:t>
            </a: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44"/>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44" name="Google Shape;344;p44"/>
          <p:cNvSpPr/>
          <p:nvPr/>
        </p:nvSpPr>
        <p:spPr>
          <a:xfrm>
            <a:off x="373375" y="702675"/>
            <a:ext cx="7772400" cy="149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i="1">
                <a:solidFill>
                  <a:srgbClr val="990033"/>
                </a:solidFill>
                <a:latin typeface="Times New Roman"/>
                <a:ea typeface="Times New Roman"/>
                <a:cs typeface="Times New Roman"/>
                <a:sym typeface="Times New Roman"/>
              </a:rPr>
              <a:t>School Goal# 4- English Learner Progress- By June 2025, English Language Learners will demonstrate growth in achievement in students meeting or exceeding college and career readiness standards in English Language Arts, as measured by annual ELPAC results and yearly redesignated as fluent english proficient (RFEP) rates.  </a:t>
            </a:r>
            <a:endParaRPr b="1" i="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i="1">
              <a:solidFill>
                <a:srgbClr val="990033"/>
              </a:solidFill>
              <a:latin typeface="Times New Roman"/>
              <a:ea typeface="Times New Roman"/>
              <a:cs typeface="Times New Roman"/>
              <a:sym typeface="Times New Roman"/>
            </a:endParaRPr>
          </a:p>
          <a:p>
            <a:pPr marL="914400" lvl="0" indent="-336550" algn="l" rtl="0">
              <a:spcBef>
                <a:spcPts val="0"/>
              </a:spcBef>
              <a:spcAft>
                <a:spcPts val="0"/>
              </a:spcAft>
              <a:buClr>
                <a:srgbClr val="1C4587"/>
              </a:buClr>
              <a:buSzPts val="1700"/>
              <a:buFont typeface="Times New Roman"/>
              <a:buChar char="●"/>
            </a:pPr>
            <a:r>
              <a:rPr lang="en-US" sz="1700" b="1" i="1">
                <a:solidFill>
                  <a:srgbClr val="1C4587"/>
                </a:solidFill>
                <a:latin typeface="Times New Roman"/>
                <a:ea typeface="Times New Roman"/>
                <a:cs typeface="Times New Roman"/>
                <a:sym typeface="Times New Roman"/>
              </a:rPr>
              <a:t>Metric/Indicators &amp; Expected Outcomes:</a:t>
            </a:r>
            <a:endParaRPr sz="1700" b="1" i="1">
              <a:solidFill>
                <a:srgbClr val="1C4587"/>
              </a:solidFill>
              <a:latin typeface="Times New Roman"/>
              <a:ea typeface="Times New Roman"/>
              <a:cs typeface="Times New Roman"/>
              <a:sym typeface="Times New Roman"/>
            </a:endParaRPr>
          </a:p>
          <a:p>
            <a:pPr marL="1371600" lvl="1" indent="-336550" algn="l" rtl="0">
              <a:spcBef>
                <a:spcPts val="0"/>
              </a:spcBef>
              <a:spcAft>
                <a:spcPts val="0"/>
              </a:spcAft>
              <a:buClr>
                <a:srgbClr val="1C4587"/>
              </a:buClr>
              <a:buSzPts val="1700"/>
              <a:buFont typeface="Times New Roman"/>
              <a:buChar char="○"/>
            </a:pPr>
            <a:r>
              <a:rPr lang="en-US" sz="1700" b="1" i="1">
                <a:solidFill>
                  <a:srgbClr val="1C4587"/>
                </a:solidFill>
                <a:latin typeface="Times New Roman"/>
                <a:ea typeface="Times New Roman"/>
                <a:cs typeface="Times New Roman"/>
                <a:sym typeface="Times New Roman"/>
              </a:rPr>
              <a:t>Annual percentage of ELL students meeting RFEP criteria- 50% or higher</a:t>
            </a:r>
            <a:endParaRPr sz="1700" b="1" i="1">
              <a:solidFill>
                <a:srgbClr val="1C4587"/>
              </a:solidFill>
              <a:latin typeface="Times New Roman"/>
              <a:ea typeface="Times New Roman"/>
              <a:cs typeface="Times New Roman"/>
              <a:sym typeface="Times New Roman"/>
            </a:endParaRPr>
          </a:p>
          <a:p>
            <a:pPr marL="1371600" lvl="1" indent="-336550" algn="l" rtl="0">
              <a:spcBef>
                <a:spcPts val="0"/>
              </a:spcBef>
              <a:spcAft>
                <a:spcPts val="0"/>
              </a:spcAft>
              <a:buClr>
                <a:srgbClr val="1C4587"/>
              </a:buClr>
              <a:buSzPts val="1700"/>
              <a:buFont typeface="Times New Roman"/>
              <a:buChar char="○"/>
            </a:pPr>
            <a:r>
              <a:rPr lang="en-US" sz="1700" b="1" i="1">
                <a:solidFill>
                  <a:srgbClr val="1C4587"/>
                </a:solidFill>
                <a:latin typeface="Times New Roman"/>
                <a:ea typeface="Times New Roman"/>
                <a:cs typeface="Times New Roman"/>
                <a:sym typeface="Times New Roman"/>
              </a:rPr>
              <a:t>Annual percentage of students scoring level 3 or 4 on ELPAC summative assessments- 10% growth (62% overall)</a:t>
            </a:r>
            <a:endParaRPr sz="1700" b="1" i="1">
              <a:solidFill>
                <a:srgbClr val="1C4587"/>
              </a:solidFill>
              <a:latin typeface="Times New Roman"/>
              <a:ea typeface="Times New Roman"/>
              <a:cs typeface="Times New Roman"/>
              <a:sym typeface="Times New Roman"/>
            </a:endParaRPr>
          </a:p>
          <a:p>
            <a:pPr marL="457200" lvl="1" indent="0" algn="l" rtl="0">
              <a:spcBef>
                <a:spcPts val="0"/>
              </a:spcBef>
              <a:spcAft>
                <a:spcPts val="0"/>
              </a:spcAft>
              <a:buNone/>
            </a:pPr>
            <a:endParaRPr sz="12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sz="15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500" b="1">
                <a:solidFill>
                  <a:srgbClr val="990033"/>
                </a:solidFill>
                <a:latin typeface="Times New Roman"/>
                <a:ea typeface="Times New Roman"/>
                <a:cs typeface="Times New Roman"/>
                <a:sym typeface="Times New Roman"/>
              </a:rPr>
              <a:t>District Strategic Goal: </a:t>
            </a:r>
            <a:r>
              <a:rPr lang="en-US" sz="1300" b="1" i="1"/>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100" b="1" i="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
        <p:nvSpPr>
          <p:cNvPr id="345" name="Google Shape;345;p44"/>
          <p:cNvSpPr txBox="1"/>
          <p:nvPr/>
        </p:nvSpPr>
        <p:spPr>
          <a:xfrm>
            <a:off x="914400" y="228600"/>
            <a:ext cx="68580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Meadow Green Elementary School</a:t>
            </a:r>
            <a:endParaRPr sz="2800">
              <a:solidFill>
                <a:schemeClr val="dk1"/>
              </a:solidFill>
              <a:latin typeface="Times New Roman"/>
              <a:ea typeface="Times New Roman"/>
              <a:cs typeface="Times New Roman"/>
              <a:sym typeface="Times New Roman"/>
            </a:endParaRPr>
          </a:p>
        </p:txBody>
      </p:sp>
      <p:sp>
        <p:nvSpPr>
          <p:cNvPr id="346" name="Google Shape;346;p44"/>
          <p:cNvSpPr txBox="1"/>
          <p:nvPr/>
        </p:nvSpPr>
        <p:spPr>
          <a:xfrm>
            <a:off x="247825" y="5749900"/>
            <a:ext cx="80235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b="1" i="1">
                <a:solidFill>
                  <a:srgbClr val="FF0000"/>
                </a:solidFill>
                <a:latin typeface="Montserrat"/>
                <a:ea typeface="Montserrat"/>
                <a:cs typeface="Montserrat"/>
                <a:sym typeface="Montserrat"/>
              </a:rPr>
              <a:t>The Meadow Green staff and community thanks the Board of Trustees and District Leadership team for your continued support as we strive for excellence for LJSD students.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5"/>
          <p:cNvSpPr txBox="1">
            <a:spLocks noGrp="1"/>
          </p:cNvSpPr>
          <p:nvPr>
            <p:ph type="title"/>
          </p:nvPr>
        </p:nvSpPr>
        <p:spPr>
          <a:xfrm>
            <a:off x="457200" y="185573"/>
            <a:ext cx="7620000" cy="9135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2400" b="1">
                <a:solidFill>
                  <a:srgbClr val="A61C00"/>
                </a:solidFill>
              </a:rPr>
              <a:t>                            </a:t>
            </a:r>
            <a:r>
              <a:rPr lang="en-US" sz="3000" b="1">
                <a:solidFill>
                  <a:srgbClr val="A61C00"/>
                </a:solidFill>
              </a:rPr>
              <a:t>Olita Elementary School</a:t>
            </a:r>
            <a:endParaRPr sz="3000" b="1">
              <a:solidFill>
                <a:srgbClr val="A61C00"/>
              </a:solidFill>
            </a:endParaRPr>
          </a:p>
        </p:txBody>
      </p:sp>
      <p:sp>
        <p:nvSpPr>
          <p:cNvPr id="353" name="Google Shape;353;p45"/>
          <p:cNvSpPr txBox="1"/>
          <p:nvPr/>
        </p:nvSpPr>
        <p:spPr>
          <a:xfrm>
            <a:off x="5260325" y="2141075"/>
            <a:ext cx="2652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354" name="Google Shape;354;p45"/>
          <p:cNvSpPr txBox="1"/>
          <p:nvPr/>
        </p:nvSpPr>
        <p:spPr>
          <a:xfrm>
            <a:off x="619500" y="1032150"/>
            <a:ext cx="69777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a:solidFill>
                  <a:srgbClr val="990033"/>
                </a:solidFill>
                <a:latin typeface="Times New Roman"/>
                <a:ea typeface="Times New Roman"/>
                <a:cs typeface="Times New Roman"/>
                <a:sym typeface="Times New Roman"/>
              </a:rPr>
              <a:t>School Goal:</a:t>
            </a:r>
            <a:r>
              <a:rPr lang="en-US" sz="1800" b="1" i="1">
                <a:solidFill>
                  <a:srgbClr val="990033"/>
                </a:solidFill>
                <a:latin typeface="Times New Roman"/>
                <a:ea typeface="Times New Roman"/>
                <a:cs typeface="Times New Roman"/>
                <a:sym typeface="Times New Roman"/>
              </a:rPr>
              <a:t> # 1 - Academic Achievement- By June 2025, all Olita students (Including Students with Disabilities, White and Hispanic students)) will show continued growth toward high levels of achievement and college and career readiness by improving the status in ELA from Low to Medium (From Very Low to Low for SWD) or from Orange to Yellow as measured by the California School Dashboard.</a:t>
            </a:r>
            <a:endParaRPr/>
          </a:p>
        </p:txBody>
      </p:sp>
      <p:sp>
        <p:nvSpPr>
          <p:cNvPr id="355" name="Google Shape;355;p45"/>
          <p:cNvSpPr txBox="1"/>
          <p:nvPr/>
        </p:nvSpPr>
        <p:spPr>
          <a:xfrm>
            <a:off x="1673375" y="3241575"/>
            <a:ext cx="5490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i="1">
                <a:solidFill>
                  <a:srgbClr val="1C4587"/>
                </a:solidFill>
                <a:latin typeface="Times New Roman"/>
                <a:ea typeface="Times New Roman"/>
                <a:cs typeface="Times New Roman"/>
                <a:sym typeface="Times New Roman"/>
              </a:rPr>
              <a:t> Metric/Indicators &amp; Expected Outcomes:</a:t>
            </a:r>
            <a:endParaRPr sz="2000" b="1" i="1">
              <a:solidFill>
                <a:srgbClr val="1C4587"/>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 CA Dashboard Ratings for ELA </a:t>
            </a:r>
            <a:endParaRPr sz="2000" b="1" i="1">
              <a:solidFill>
                <a:srgbClr val="1C4587"/>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iReady Benchmarks</a:t>
            </a:r>
            <a:endParaRPr sz="2000" b="1" i="1">
              <a:solidFill>
                <a:srgbClr val="1C4587"/>
              </a:solidFill>
              <a:latin typeface="Times New Roman"/>
              <a:ea typeface="Times New Roman"/>
              <a:cs typeface="Times New Roman"/>
              <a:sym typeface="Times New Roman"/>
            </a:endParaRPr>
          </a:p>
        </p:txBody>
      </p:sp>
      <p:sp>
        <p:nvSpPr>
          <p:cNvPr id="356" name="Google Shape;356;p45"/>
          <p:cNvSpPr txBox="1"/>
          <p:nvPr/>
        </p:nvSpPr>
        <p:spPr>
          <a:xfrm>
            <a:off x="457200" y="4477575"/>
            <a:ext cx="7926300" cy="1816200"/>
          </a:xfrm>
          <a:prstGeom prst="rect">
            <a:avLst/>
          </a:prstGeom>
          <a:noFill/>
          <a:ln>
            <a:noFill/>
          </a:ln>
        </p:spPr>
        <p:txBody>
          <a:bodyPr spcFirstLastPara="1" wrap="square" lIns="91425" tIns="91425" rIns="91425" bIns="91425" anchor="t" anchorCtr="0">
            <a:spAutoFit/>
          </a:bodyPr>
          <a:lstStyle/>
          <a:p>
            <a:pPr marL="0" lvl="1" indent="0" algn="l" rtl="0">
              <a:spcBef>
                <a:spcPts val="0"/>
              </a:spcBef>
              <a:spcAft>
                <a:spcPts val="0"/>
              </a:spcAft>
              <a:buNone/>
            </a:pPr>
            <a:r>
              <a:rPr lang="en-US" sz="1600" b="1">
                <a:solidFill>
                  <a:srgbClr val="990033"/>
                </a:solidFill>
                <a:latin typeface="Times New Roman"/>
                <a:ea typeface="Times New Roman"/>
                <a:cs typeface="Times New Roman"/>
                <a:sym typeface="Times New Roman"/>
              </a:rPr>
              <a:t>District Strategic Goal: </a:t>
            </a:r>
            <a:r>
              <a:rPr lang="en-US" sz="1500" b="1">
                <a:solidFill>
                  <a:schemeClr val="dk1"/>
                </a:solidFill>
                <a:latin typeface="Times New Roman"/>
                <a:ea typeface="Times New Roman"/>
                <a:cs typeface="Times New Roman"/>
                <a:sym typeface="Times New Roman"/>
              </a:rPr>
              <a:t>Academic Excellence - LEARNING FOR ALL STUDENTS Vision: Every student experiences educational success at the highest levels of achievement.</a:t>
            </a:r>
            <a:r>
              <a:rPr lang="en-US" sz="1500" b="1">
                <a:solidFill>
                  <a:srgbClr val="990033"/>
                </a:solidFill>
                <a:latin typeface="Times New Roman"/>
                <a:ea typeface="Times New Roman"/>
                <a:cs typeface="Times New Roman"/>
                <a:sym typeface="Times New Roman"/>
              </a:rPr>
              <a:t>  </a:t>
            </a:r>
            <a:r>
              <a:rPr lang="en-US" sz="1500" b="1">
                <a:solidFill>
                  <a:schemeClr val="dk1"/>
                </a:solidFill>
                <a:latin typeface="Times New Roman"/>
                <a:ea typeface="Times New Roman"/>
                <a:cs typeface="Times New Roman"/>
                <a:sym typeface="Times New Roman"/>
              </a:rPr>
              <a:t>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a:t>
            </a:r>
            <a:endParaRPr sz="1500" b="1">
              <a:solidFill>
                <a:srgbClr val="990033"/>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46"/>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64" name="Google Shape;364;p46"/>
          <p:cNvSpPr txBox="1"/>
          <p:nvPr/>
        </p:nvSpPr>
        <p:spPr>
          <a:xfrm>
            <a:off x="78105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Olita Elementary School</a:t>
            </a:r>
            <a:endParaRPr sz="2800">
              <a:solidFill>
                <a:srgbClr val="990033"/>
              </a:solidFill>
              <a:latin typeface="Times New Roman"/>
              <a:ea typeface="Times New Roman"/>
              <a:cs typeface="Times New Roman"/>
              <a:sym typeface="Times New Roman"/>
            </a:endParaRPr>
          </a:p>
        </p:txBody>
      </p:sp>
      <p:sp>
        <p:nvSpPr>
          <p:cNvPr id="365" name="Google Shape;365;p46"/>
          <p:cNvSpPr txBox="1"/>
          <p:nvPr/>
        </p:nvSpPr>
        <p:spPr>
          <a:xfrm>
            <a:off x="304800" y="830520"/>
            <a:ext cx="7940040" cy="2031325"/>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endParaRPr sz="1600" b="0" i="0" u="none" strike="noStrike" cap="none">
              <a:solidFill>
                <a:schemeClr val="dk1"/>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b="1">
                <a:solidFill>
                  <a:srgbClr val="990033"/>
                </a:solidFill>
                <a:latin typeface="Times New Roman"/>
                <a:ea typeface="Times New Roman"/>
                <a:cs typeface="Times New Roman"/>
                <a:sym typeface="Times New Roman"/>
              </a:rPr>
              <a:t>School Goal:</a:t>
            </a:r>
            <a:r>
              <a:rPr lang="en-US" sz="1800" b="1" i="1">
                <a:solidFill>
                  <a:srgbClr val="990033"/>
                </a:solidFill>
                <a:latin typeface="Times New Roman"/>
                <a:ea typeface="Times New Roman"/>
                <a:cs typeface="Times New Roman"/>
                <a:sym typeface="Times New Roman"/>
              </a:rPr>
              <a:t> # 2- Academic Achievement- By June 2025, all subgroups (Including Students with Disabilities (SWD), Hispanic and English Learners) from Medium to High or from Blue to Green on the California School Dashboard at Olita School. </a:t>
            </a:r>
            <a:endParaRPr sz="1800">
              <a:latin typeface="Times New Roman"/>
              <a:ea typeface="Times New Roman"/>
              <a:cs typeface="Times New Roman"/>
              <a:sym typeface="Times New Roman"/>
            </a:endParaRPr>
          </a:p>
          <a:p>
            <a:pPr marL="0" lvl="1" indent="0" algn="l" rtl="0">
              <a:spcBef>
                <a:spcPts val="0"/>
              </a:spcBef>
              <a:spcAft>
                <a:spcPts val="0"/>
              </a:spcAft>
              <a:buNone/>
            </a:pPr>
            <a:endParaRPr>
              <a:latin typeface="Times New Roman"/>
              <a:ea typeface="Times New Roman"/>
              <a:cs typeface="Times New Roman"/>
              <a:sym typeface="Times New Roman"/>
            </a:endParaRPr>
          </a:p>
          <a:p>
            <a:pPr marL="0" lvl="1" indent="0" algn="l" rtl="0">
              <a:spcBef>
                <a:spcPts val="0"/>
              </a:spcBef>
              <a:spcAft>
                <a:spcPts val="0"/>
              </a:spcAft>
              <a:buNone/>
            </a:pPr>
            <a:endParaRPr b="1">
              <a:solidFill>
                <a:srgbClr val="980000"/>
              </a:solidFill>
              <a:latin typeface="Times New Roman"/>
              <a:ea typeface="Times New Roman"/>
              <a:cs typeface="Times New Roman"/>
              <a:sym typeface="Times New Roman"/>
            </a:endParaRPr>
          </a:p>
          <a:p>
            <a:pPr marL="0" lvl="1" indent="0" algn="l" rtl="0">
              <a:spcBef>
                <a:spcPts val="0"/>
              </a:spcBef>
              <a:spcAft>
                <a:spcPts val="0"/>
              </a:spcAft>
              <a:buNone/>
            </a:pPr>
            <a:endParaRPr sz="700" b="1">
              <a:solidFill>
                <a:srgbClr val="980000"/>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b="1">
                <a:solidFill>
                  <a:schemeClr val="dk1"/>
                </a:solidFill>
                <a:latin typeface="Times New Roman"/>
                <a:ea typeface="Times New Roman"/>
                <a:cs typeface="Times New Roman"/>
                <a:sym typeface="Times New Roman"/>
              </a:rPr>
              <a:t>                              </a:t>
            </a:r>
            <a:r>
              <a:rPr lang="en-US" sz="2000" b="1">
                <a:solidFill>
                  <a:schemeClr val="dk1"/>
                </a:solidFill>
                <a:latin typeface="Times New Roman"/>
                <a:ea typeface="Times New Roman"/>
                <a:cs typeface="Times New Roman"/>
                <a:sym typeface="Times New Roman"/>
              </a:rPr>
              <a:t> </a:t>
            </a:r>
            <a:r>
              <a:rPr lang="en-US" sz="2000" b="1" i="1">
                <a:solidFill>
                  <a:srgbClr val="1C4587"/>
                </a:solidFill>
                <a:latin typeface="Times New Roman"/>
                <a:ea typeface="Times New Roman"/>
                <a:cs typeface="Times New Roman"/>
                <a:sym typeface="Times New Roman"/>
              </a:rPr>
              <a:t>Metric/Indicators &amp; Expected Outcomes:</a:t>
            </a:r>
            <a:endParaRPr sz="2000" b="1" i="1">
              <a:solidFill>
                <a:srgbClr val="1C4587"/>
              </a:solidFill>
              <a:latin typeface="Times New Roman"/>
              <a:ea typeface="Times New Roman"/>
              <a:cs typeface="Times New Roman"/>
              <a:sym typeface="Times New Roman"/>
            </a:endParaRPr>
          </a:p>
          <a:p>
            <a:pPr marL="18288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CA Dashboard Ratings for ELA and Math</a:t>
            </a:r>
            <a:endParaRPr sz="2000" b="1" i="1">
              <a:solidFill>
                <a:srgbClr val="1C4587"/>
              </a:solidFill>
              <a:latin typeface="Times New Roman"/>
              <a:ea typeface="Times New Roman"/>
              <a:cs typeface="Times New Roman"/>
              <a:sym typeface="Times New Roman"/>
            </a:endParaRPr>
          </a:p>
          <a:p>
            <a:pPr marL="1371600" lvl="0" indent="0" algn="l" rtl="0">
              <a:spcBef>
                <a:spcPts val="0"/>
              </a:spcBef>
              <a:spcAft>
                <a:spcPts val="0"/>
              </a:spcAft>
              <a:buNone/>
            </a:pPr>
            <a:endParaRPr b="1" i="1">
              <a:solidFill>
                <a:srgbClr val="1C4587"/>
              </a:solidFill>
              <a:latin typeface="Times New Roman"/>
              <a:ea typeface="Times New Roman"/>
              <a:cs typeface="Times New Roman"/>
              <a:sym typeface="Times New Roman"/>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r>
              <a:rPr lang="en-US" sz="1600" b="1">
                <a:solidFill>
                  <a:srgbClr val="990033"/>
                </a:solidFill>
                <a:latin typeface="Times New Roman"/>
                <a:ea typeface="Times New Roman"/>
                <a:cs typeface="Times New Roman"/>
                <a:sym typeface="Times New Roman"/>
              </a:rPr>
              <a:t>District Strategic Goal: </a:t>
            </a:r>
            <a:endParaRPr sz="1600" b="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r>
              <a:rPr lang="en-US" sz="1600" b="1">
                <a:solidFill>
                  <a:schemeClr val="dk1"/>
                </a:solidFill>
                <a:latin typeface="Times New Roman"/>
                <a:ea typeface="Times New Roman"/>
                <a:cs typeface="Times New Roman"/>
                <a:sym typeface="Times New Roman"/>
              </a:rPr>
              <a:t>Academic Excellence - LEARNING FOR ALL STUDENTS Vision: 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a:t>
            </a:r>
            <a:endParaRPr sz="1600" b="1">
              <a:solidFill>
                <a:schemeClr val="dk1"/>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
        <p:nvSpPr>
          <p:cNvPr id="366" name="Google Shape;366;p46"/>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367" name="Google Shape;367;p46"/>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47"/>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75" name="Google Shape;375;p47"/>
          <p:cNvSpPr txBox="1"/>
          <p:nvPr/>
        </p:nvSpPr>
        <p:spPr>
          <a:xfrm>
            <a:off x="78105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Olita Elementary School</a:t>
            </a:r>
            <a:endParaRPr sz="2800">
              <a:solidFill>
                <a:srgbClr val="990033"/>
              </a:solidFill>
              <a:latin typeface="Times New Roman"/>
              <a:ea typeface="Times New Roman"/>
              <a:cs typeface="Times New Roman"/>
              <a:sym typeface="Times New Roman"/>
            </a:endParaRPr>
          </a:p>
        </p:txBody>
      </p:sp>
      <p:sp>
        <p:nvSpPr>
          <p:cNvPr id="376" name="Google Shape;376;p47"/>
          <p:cNvSpPr txBox="1"/>
          <p:nvPr/>
        </p:nvSpPr>
        <p:spPr>
          <a:xfrm>
            <a:off x="240030" y="879844"/>
            <a:ext cx="7940100" cy="203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a:solidFill>
                  <a:srgbClr val="990033"/>
                </a:solidFill>
                <a:latin typeface="Times New Roman"/>
                <a:ea typeface="Times New Roman"/>
                <a:cs typeface="Times New Roman"/>
                <a:sym typeface="Times New Roman"/>
              </a:rPr>
              <a:t>School Goal:  </a:t>
            </a:r>
            <a:r>
              <a:rPr lang="en-US" sz="1800" b="1" i="1">
                <a:solidFill>
                  <a:srgbClr val="990033"/>
                </a:solidFill>
                <a:latin typeface="Times New Roman"/>
                <a:ea typeface="Times New Roman"/>
                <a:cs typeface="Times New Roman"/>
                <a:sym typeface="Times New Roman"/>
              </a:rPr>
              <a:t># 3</a:t>
            </a:r>
            <a:endParaRPr sz="1800" b="1" i="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i="1">
                <a:latin typeface="Times New Roman"/>
                <a:ea typeface="Times New Roman"/>
                <a:cs typeface="Times New Roman"/>
                <a:sym typeface="Times New Roman"/>
              </a:rPr>
              <a:t> </a:t>
            </a:r>
            <a:r>
              <a:rPr lang="en-US" sz="1900" b="1" i="1">
                <a:solidFill>
                  <a:srgbClr val="990033"/>
                </a:solidFill>
                <a:latin typeface="Times New Roman"/>
                <a:ea typeface="Times New Roman"/>
                <a:cs typeface="Times New Roman"/>
                <a:sym typeface="Times New Roman"/>
              </a:rPr>
              <a:t>- School Climate &amp; Culture- By June 2025, Olita School will continue to improve parent and student engagement and support of a positive, supportive and safe school climate and culture, as measured by the annual California School Dashboard, with an improvement from High to Medium or Low in the area of Chronic Absenteeism, a 10% improvement in monthly attendance as reported by local data from monthly attendance reports, and a status of Low from Medium for all subgroups in the annual Suspension data from the California Dashboard.</a:t>
            </a:r>
            <a:endParaRPr sz="1500" b="1" i="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sz="1500" b="1" i="1">
              <a:solidFill>
                <a:srgbClr val="990033"/>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Metric/Indicators &amp; Expected Outcomes:</a:t>
            </a:r>
            <a:endParaRPr sz="2000" b="1" i="1">
              <a:solidFill>
                <a:srgbClr val="1C4587"/>
              </a:solidFill>
              <a:latin typeface="Times New Roman"/>
              <a:ea typeface="Times New Roman"/>
              <a:cs typeface="Times New Roman"/>
              <a:sym typeface="Times New Roman"/>
            </a:endParaRPr>
          </a:p>
          <a:p>
            <a:pPr marL="1371600" lvl="1"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CA School Dashboard Indicator for Chronic Absenteeism</a:t>
            </a:r>
            <a:endParaRPr sz="2000" b="1" i="1">
              <a:solidFill>
                <a:srgbClr val="1C4587"/>
              </a:solidFill>
              <a:latin typeface="Times New Roman"/>
              <a:ea typeface="Times New Roman"/>
              <a:cs typeface="Times New Roman"/>
              <a:sym typeface="Times New Roman"/>
            </a:endParaRPr>
          </a:p>
          <a:p>
            <a:pPr marL="1371600" lvl="1"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Monthly Attendance Reports</a:t>
            </a:r>
            <a:endParaRPr sz="2000" b="1" i="1">
              <a:solidFill>
                <a:srgbClr val="1C4587"/>
              </a:solidFill>
              <a:latin typeface="Times New Roman"/>
              <a:ea typeface="Times New Roman"/>
              <a:cs typeface="Times New Roman"/>
              <a:sym typeface="Times New Roman"/>
            </a:endParaRPr>
          </a:p>
          <a:p>
            <a:pPr marL="1371600" lvl="1"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CA School Dashboard Indicator for Suspension</a:t>
            </a:r>
            <a:endParaRPr sz="2000" b="1" i="1">
              <a:solidFill>
                <a:srgbClr val="1C4587"/>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18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r>
              <a:rPr lang="en-US" sz="1800" b="1">
                <a:solidFill>
                  <a:srgbClr val="990033"/>
                </a:solidFill>
                <a:latin typeface="Times New Roman"/>
                <a:ea typeface="Times New Roman"/>
                <a:cs typeface="Times New Roman"/>
                <a:sym typeface="Times New Roman"/>
              </a:rPr>
              <a:t>District Strategic Goal:</a:t>
            </a:r>
            <a:r>
              <a:rPr lang="en-US" sz="1500" b="1" i="1">
                <a:solidFill>
                  <a:srgbClr val="990033"/>
                </a:solidFill>
                <a:latin typeface="Times New Roman"/>
                <a:ea typeface="Times New Roman"/>
                <a:cs typeface="Times New Roman"/>
                <a:sym typeface="Times New Roman"/>
              </a:rPr>
              <a:t> </a:t>
            </a:r>
            <a:endParaRPr sz="1500" b="1" i="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r>
              <a:rPr lang="en-US" sz="1600" b="1" i="1"/>
              <a:t>SAFE, ORDERLY, POSITIVE, RESPECTFUL LEARNING ENVIRONMENTS Vision: All campuses provide an aesthetic, orderly environment that is organized to ensure learning. We believe in a collaborative spirit of place where all feel safe, welcomed, valued, and respected. We foster a culture that promotes the emotional health, safety, well-being and involvement of students, staff, family and community. </a:t>
            </a:r>
            <a:endParaRPr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b="1">
              <a:solidFill>
                <a:srgbClr val="990033"/>
              </a:solidFill>
              <a:latin typeface="Times New Roman"/>
              <a:ea typeface="Times New Roman"/>
              <a:cs typeface="Times New Roman"/>
              <a:sym typeface="Times New Roman"/>
            </a:endParaRPr>
          </a:p>
          <a:p>
            <a:pPr marL="457200" lvl="1" indent="0" algn="l" rtl="0">
              <a:spcBef>
                <a:spcPts val="0"/>
              </a:spcBef>
              <a:spcAft>
                <a:spcPts val="0"/>
              </a:spcAft>
              <a:buNone/>
            </a:pPr>
            <a:endParaRPr b="1">
              <a:solidFill>
                <a:srgbClr val="990033"/>
              </a:solidFill>
              <a:latin typeface="Times New Roman"/>
              <a:ea typeface="Times New Roman"/>
              <a:cs typeface="Times New Roman"/>
              <a:sym typeface="Times New Roman"/>
            </a:endParaRPr>
          </a:p>
        </p:txBody>
      </p:sp>
      <p:sp>
        <p:nvSpPr>
          <p:cNvPr id="377" name="Google Shape;377;p47"/>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378" name="Google Shape;378;p47"/>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48"/>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86" name="Google Shape;386;p48"/>
          <p:cNvSpPr txBox="1"/>
          <p:nvPr/>
        </p:nvSpPr>
        <p:spPr>
          <a:xfrm>
            <a:off x="781050" y="228600"/>
            <a:ext cx="68580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Olita Elementary School</a:t>
            </a:r>
            <a:endParaRPr sz="2800">
              <a:solidFill>
                <a:srgbClr val="990033"/>
              </a:solidFill>
              <a:latin typeface="Times New Roman"/>
              <a:ea typeface="Times New Roman"/>
              <a:cs typeface="Times New Roman"/>
              <a:sym typeface="Times New Roman"/>
            </a:endParaRPr>
          </a:p>
        </p:txBody>
      </p:sp>
      <p:sp>
        <p:nvSpPr>
          <p:cNvPr id="387" name="Google Shape;387;p48"/>
          <p:cNvSpPr txBox="1"/>
          <p:nvPr/>
        </p:nvSpPr>
        <p:spPr>
          <a:xfrm>
            <a:off x="304800" y="830520"/>
            <a:ext cx="7940040" cy="20313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a:solidFill>
                  <a:srgbClr val="990033"/>
                </a:solidFill>
                <a:latin typeface="Times New Roman"/>
                <a:ea typeface="Times New Roman"/>
                <a:cs typeface="Times New Roman"/>
                <a:sym typeface="Times New Roman"/>
              </a:rPr>
              <a:t>School Goal:</a:t>
            </a:r>
            <a:r>
              <a:rPr lang="en-US" sz="1800" b="1" i="1">
                <a:solidFill>
                  <a:srgbClr val="990033"/>
                </a:solidFill>
                <a:latin typeface="Times New Roman"/>
                <a:ea typeface="Times New Roman"/>
                <a:cs typeface="Times New Roman"/>
                <a:sym typeface="Times New Roman"/>
              </a:rPr>
              <a:t> # 4- Academic Achievement- By June 2025, all students, including White, Students with Disabilities, and English Learners will improve behavior to warrant not being suspended.  </a:t>
            </a:r>
            <a:endParaRPr/>
          </a:p>
        </p:txBody>
      </p:sp>
      <p:sp>
        <p:nvSpPr>
          <p:cNvPr id="388" name="Google Shape;388;p48"/>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389" name="Google Shape;389;p48"/>
          <p:cNvSpPr/>
          <p:nvPr/>
        </p:nvSpPr>
        <p:spPr>
          <a:xfrm>
            <a:off x="4453217" y="3244334"/>
            <a:ext cx="2375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
        <p:nvSpPr>
          <p:cNvPr id="390" name="Google Shape;390;p48"/>
          <p:cNvSpPr txBox="1"/>
          <p:nvPr/>
        </p:nvSpPr>
        <p:spPr>
          <a:xfrm>
            <a:off x="1693950" y="2623625"/>
            <a:ext cx="50322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i="1">
                <a:solidFill>
                  <a:srgbClr val="1C4587"/>
                </a:solidFill>
                <a:latin typeface="Times New Roman"/>
                <a:ea typeface="Times New Roman"/>
                <a:cs typeface="Times New Roman"/>
                <a:sym typeface="Times New Roman"/>
              </a:rPr>
              <a:t>Metric/Indicators &amp; Expected Outcomes:</a:t>
            </a:r>
            <a:endParaRPr sz="2000" b="1" i="1">
              <a:solidFill>
                <a:srgbClr val="1C4587"/>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CA School Dashboard Indicator for Suspension</a:t>
            </a:r>
            <a:endParaRPr sz="2000" b="1" i="1">
              <a:solidFill>
                <a:srgbClr val="1C4587"/>
              </a:solidFill>
              <a:latin typeface="Times New Roman"/>
              <a:ea typeface="Times New Roman"/>
              <a:cs typeface="Times New Roman"/>
              <a:sym typeface="Times New Roman"/>
            </a:endParaRPr>
          </a:p>
          <a:p>
            <a:pPr marL="457200" lvl="0" indent="-355600" algn="l" rtl="0">
              <a:spcBef>
                <a:spcPts val="0"/>
              </a:spcBef>
              <a:spcAft>
                <a:spcPts val="0"/>
              </a:spcAft>
              <a:buClr>
                <a:srgbClr val="1C4587"/>
              </a:buClr>
              <a:buSzPts val="2000"/>
              <a:buFont typeface="Times New Roman"/>
              <a:buChar char="●"/>
            </a:pPr>
            <a:r>
              <a:rPr lang="en-US" sz="2000" b="1" i="1">
                <a:solidFill>
                  <a:srgbClr val="1C4587"/>
                </a:solidFill>
                <a:latin typeface="Times New Roman"/>
                <a:ea typeface="Times New Roman"/>
                <a:cs typeface="Times New Roman"/>
                <a:sym typeface="Times New Roman"/>
              </a:rPr>
              <a:t>School Discipline Records</a:t>
            </a:r>
            <a:endParaRPr sz="2000" b="1" i="1">
              <a:solidFill>
                <a:srgbClr val="1C4587"/>
              </a:solidFill>
              <a:latin typeface="Times New Roman"/>
              <a:ea typeface="Times New Roman"/>
              <a:cs typeface="Times New Roman"/>
              <a:sym typeface="Times New Roman"/>
            </a:endParaRPr>
          </a:p>
        </p:txBody>
      </p:sp>
      <p:sp>
        <p:nvSpPr>
          <p:cNvPr id="391" name="Google Shape;391;p48"/>
          <p:cNvSpPr txBox="1"/>
          <p:nvPr/>
        </p:nvSpPr>
        <p:spPr>
          <a:xfrm>
            <a:off x="163025" y="4039625"/>
            <a:ext cx="8166300" cy="1908600"/>
          </a:xfrm>
          <a:prstGeom prst="rect">
            <a:avLst/>
          </a:prstGeom>
          <a:noFill/>
          <a:ln>
            <a:noFill/>
          </a:ln>
        </p:spPr>
        <p:txBody>
          <a:bodyPr spcFirstLastPara="1" wrap="square" lIns="91425" tIns="91425" rIns="91425" bIns="91425" anchor="t" anchorCtr="0">
            <a:spAutoFit/>
          </a:bodyPr>
          <a:lstStyle/>
          <a:p>
            <a:pPr marL="0" lvl="1" indent="0" algn="l" rtl="0">
              <a:spcBef>
                <a:spcPts val="0"/>
              </a:spcBef>
              <a:spcAft>
                <a:spcPts val="0"/>
              </a:spcAft>
              <a:buNone/>
            </a:pPr>
            <a:r>
              <a:rPr lang="en-US" sz="1600" b="1">
                <a:solidFill>
                  <a:srgbClr val="990033"/>
                </a:solidFill>
                <a:latin typeface="Times New Roman"/>
                <a:ea typeface="Times New Roman"/>
                <a:cs typeface="Times New Roman"/>
                <a:sym typeface="Times New Roman"/>
              </a:rPr>
              <a:t>District Strategic Goal: </a:t>
            </a:r>
            <a:r>
              <a:rPr lang="en-US" sz="1600" b="1">
                <a:solidFill>
                  <a:schemeClr val="dk1"/>
                </a:solidFill>
                <a:latin typeface="Times New Roman"/>
                <a:ea typeface="Times New Roman"/>
                <a:cs typeface="Times New Roman"/>
                <a:sym typeface="Times New Roman"/>
              </a:rPr>
              <a:t>Academic Excellence - LEARNING FOR ALL STUDENTS Vision: Every student experiences educational success at the highest levels of achievement.</a:t>
            </a:r>
            <a:endParaRPr sz="1600" b="1">
              <a:solidFill>
                <a:srgbClr val="990033"/>
              </a:solidFill>
              <a:latin typeface="Times New Roman"/>
              <a:ea typeface="Times New Roman"/>
              <a:cs typeface="Times New Roman"/>
              <a:sym typeface="Times New Roman"/>
            </a:endParaRPr>
          </a:p>
          <a:p>
            <a:pPr marL="0" lvl="1" indent="0" algn="l" rtl="0">
              <a:spcBef>
                <a:spcPts val="0"/>
              </a:spcBef>
              <a:spcAft>
                <a:spcPts val="0"/>
              </a:spcAft>
              <a:buNone/>
            </a:pPr>
            <a:r>
              <a:rPr lang="en-US" sz="1600" b="1">
                <a:solidFill>
                  <a:schemeClr val="dk1"/>
                </a:solidFill>
                <a:latin typeface="Times New Roman"/>
                <a:ea typeface="Times New Roman"/>
                <a:cs typeface="Times New Roman"/>
                <a:sym typeface="Times New Roman"/>
              </a:rPr>
              <a:t>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a:t>
            </a:r>
            <a:endParaRPr sz="1600" b="1">
              <a:solidFill>
                <a:srgbClr val="990033"/>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49"/>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397" name="Google Shape;397;p49"/>
          <p:cNvSpPr txBox="1"/>
          <p:nvPr/>
        </p:nvSpPr>
        <p:spPr>
          <a:xfrm>
            <a:off x="899025" y="387601"/>
            <a:ext cx="6929400" cy="792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Rancho-Starbuck Intermediate School</a:t>
            </a:r>
            <a:endParaRPr sz="2800" b="1">
              <a:solidFill>
                <a:srgbClr val="990033"/>
              </a:solidFill>
              <a:latin typeface="Times New Roman"/>
              <a:ea typeface="Times New Roman"/>
              <a:cs typeface="Times New Roman"/>
              <a:sym typeface="Times New Roman"/>
            </a:endParaRPr>
          </a:p>
          <a:p>
            <a:pPr marL="0" marR="0" lvl="0" indent="0" algn="ctr" rtl="0">
              <a:spcBef>
                <a:spcPts val="0"/>
              </a:spcBef>
              <a:spcAft>
                <a:spcPts val="0"/>
              </a:spcAft>
              <a:buNone/>
            </a:pPr>
            <a:endParaRPr sz="2800" b="1">
              <a:solidFill>
                <a:srgbClr val="990033"/>
              </a:solidFill>
              <a:latin typeface="Times New Roman"/>
              <a:ea typeface="Times New Roman"/>
              <a:cs typeface="Times New Roman"/>
              <a:sym typeface="Times New Roman"/>
            </a:endParaRPr>
          </a:p>
        </p:txBody>
      </p:sp>
      <p:sp>
        <p:nvSpPr>
          <p:cNvPr id="398" name="Google Shape;398;p49"/>
          <p:cNvSpPr txBox="1"/>
          <p:nvPr/>
        </p:nvSpPr>
        <p:spPr>
          <a:xfrm>
            <a:off x="479925" y="910825"/>
            <a:ext cx="7696200" cy="594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a:solidFill>
                  <a:srgbClr val="990033"/>
                </a:solidFill>
              </a:rPr>
              <a:t>School Goal 1: </a:t>
            </a:r>
            <a:endParaRPr sz="1800" b="1">
              <a:solidFill>
                <a:srgbClr val="990033"/>
              </a:solidFill>
            </a:endParaRPr>
          </a:p>
          <a:p>
            <a:pPr marL="0" lvl="0" indent="0" algn="l" rtl="0">
              <a:spcBef>
                <a:spcPts val="0"/>
              </a:spcBef>
              <a:spcAft>
                <a:spcPts val="0"/>
              </a:spcAft>
              <a:buClr>
                <a:srgbClr val="000000"/>
              </a:buClr>
              <a:buFont typeface="Arial"/>
              <a:buNone/>
            </a:pPr>
            <a:r>
              <a:rPr lang="en-US" sz="1600">
                <a:solidFill>
                  <a:schemeClr val="dk1"/>
                </a:solidFill>
              </a:rPr>
              <a:t>By May 2025, English learners will increase proficiency in ELA by reaching green on the dashboard and will increase math proficiency by reaching yellow on the dashboard as determined by CAASPP.  50% of English learners will reach their typical growth targets and 50% will reach their stretch growth targets on the iReady diagnostic.</a:t>
            </a:r>
            <a:endParaRPr sz="1600">
              <a:solidFill>
                <a:schemeClr val="dk1"/>
              </a:solidFill>
            </a:endParaRPr>
          </a:p>
          <a:p>
            <a:pPr marL="0" lvl="0" indent="0" algn="l" rtl="0">
              <a:spcBef>
                <a:spcPts val="0"/>
              </a:spcBef>
              <a:spcAft>
                <a:spcPts val="0"/>
              </a:spcAft>
              <a:buClr>
                <a:srgbClr val="000000"/>
              </a:buClr>
              <a:buFont typeface="Arial"/>
              <a:buNone/>
            </a:pPr>
            <a:r>
              <a:rPr lang="en-US" sz="1800" b="1">
                <a:solidFill>
                  <a:schemeClr val="dk1"/>
                </a:solidFill>
              </a:rPr>
              <a:t> </a:t>
            </a:r>
            <a:endParaRPr b="1">
              <a:solidFill>
                <a:srgbClr val="990033"/>
              </a:solidFill>
            </a:endParaRPr>
          </a:p>
          <a:p>
            <a:pPr marL="0" lvl="1" indent="0" algn="l" rtl="0">
              <a:spcBef>
                <a:spcPts val="0"/>
              </a:spcBef>
              <a:spcAft>
                <a:spcPts val="0"/>
              </a:spcAft>
              <a:buNone/>
            </a:pPr>
            <a:r>
              <a:rPr lang="en-US" sz="1800" b="1">
                <a:solidFill>
                  <a:srgbClr val="990033"/>
                </a:solidFill>
              </a:rPr>
              <a:t>Annual Measurable Outcome</a:t>
            </a:r>
            <a:r>
              <a:rPr lang="en-US" b="1">
                <a:solidFill>
                  <a:srgbClr val="990033"/>
                </a:solidFill>
              </a:rPr>
              <a:t>:  </a:t>
            </a:r>
            <a:endParaRPr b="1">
              <a:solidFill>
                <a:srgbClr val="990033"/>
              </a:solidFill>
            </a:endParaRPr>
          </a:p>
          <a:p>
            <a:pPr marL="0" lvl="1" indent="0" algn="l" rtl="0">
              <a:spcBef>
                <a:spcPts val="0"/>
              </a:spcBef>
              <a:spcAft>
                <a:spcPts val="0"/>
              </a:spcAft>
              <a:buNone/>
            </a:pPr>
            <a:r>
              <a:rPr lang="en-US" b="1">
                <a:solidFill>
                  <a:srgbClr val="990033"/>
                </a:solidFill>
              </a:rPr>
              <a:t>CAASPP, iReady, Department SMARTE goals</a:t>
            </a:r>
            <a:endParaRPr b="1">
              <a:solidFill>
                <a:srgbClr val="990033"/>
              </a:solidFill>
            </a:endParaRPr>
          </a:p>
          <a:p>
            <a:pPr marL="0" lvl="1" indent="0" algn="l" rtl="0">
              <a:spcBef>
                <a:spcPts val="0"/>
              </a:spcBef>
              <a:spcAft>
                <a:spcPts val="0"/>
              </a:spcAft>
              <a:buNone/>
            </a:pPr>
            <a:endParaRPr b="1">
              <a:solidFill>
                <a:schemeClr val="dk1"/>
              </a:solidFill>
            </a:endParaRPr>
          </a:p>
          <a:p>
            <a:pPr marL="0" lvl="0" indent="0" algn="l" rtl="0">
              <a:spcBef>
                <a:spcPts val="0"/>
              </a:spcBef>
              <a:spcAft>
                <a:spcPts val="0"/>
              </a:spcAft>
              <a:buNone/>
            </a:pPr>
            <a:endParaRPr>
              <a:solidFill>
                <a:srgbClr val="0B5394"/>
              </a:solidFill>
            </a:endParaRPr>
          </a:p>
          <a:p>
            <a:pPr marL="0" lvl="1" indent="0" algn="l" rtl="0">
              <a:spcBef>
                <a:spcPts val="0"/>
              </a:spcBef>
              <a:spcAft>
                <a:spcPts val="0"/>
              </a:spcAft>
              <a:buNone/>
            </a:pPr>
            <a:r>
              <a:rPr lang="en-US" sz="1800" b="1">
                <a:solidFill>
                  <a:srgbClr val="990033"/>
                </a:solidFill>
              </a:rPr>
              <a:t>District Strategic Goal: </a:t>
            </a:r>
            <a:endParaRPr sz="1800" b="1">
              <a:solidFill>
                <a:srgbClr val="990033"/>
              </a:solidFill>
            </a:endParaRPr>
          </a:p>
          <a:p>
            <a:pPr marL="0" lvl="0" indent="0" algn="l" rtl="0">
              <a:spcBef>
                <a:spcPts val="0"/>
              </a:spcBef>
              <a:spcAft>
                <a:spcPts val="0"/>
              </a:spcAft>
              <a:buNone/>
            </a:pPr>
            <a:r>
              <a:rPr lang="en-US">
                <a:solidFill>
                  <a:srgbClr val="0B5394"/>
                </a:solidFill>
              </a:rPr>
              <a:t>Academic Excellence </a:t>
            </a:r>
            <a:endParaRPr>
              <a:solidFill>
                <a:srgbClr val="0B5394"/>
              </a:solidFill>
            </a:endParaRPr>
          </a:p>
          <a:p>
            <a:pPr marL="0" lvl="0" indent="0" algn="l" rtl="0">
              <a:spcBef>
                <a:spcPts val="0"/>
              </a:spcBef>
              <a:spcAft>
                <a:spcPts val="0"/>
              </a:spcAft>
              <a:buNone/>
            </a:pPr>
            <a:r>
              <a:rPr lang="en-US">
                <a:solidFill>
                  <a:srgbClr val="0B5394"/>
                </a:solidFill>
              </a:rPr>
              <a:t>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800" b="1">
              <a:solidFill>
                <a:srgbClr val="990033"/>
              </a:solidFill>
            </a:endParaRPr>
          </a:p>
          <a:p>
            <a:pPr marL="0" lvl="0" indent="0" algn="l" rtl="0">
              <a:spcBef>
                <a:spcPts val="0"/>
              </a:spcBef>
              <a:spcAft>
                <a:spcPts val="0"/>
              </a:spcAft>
              <a:buNone/>
            </a:pPr>
            <a:endParaRPr sz="1300" b="1">
              <a:solidFill>
                <a:schemeClr val="dk1"/>
              </a:solidFill>
            </a:endParaRPr>
          </a:p>
          <a:p>
            <a:pPr marL="0" lvl="1" indent="0" algn="l" rtl="0">
              <a:spcBef>
                <a:spcPts val="0"/>
              </a:spcBef>
              <a:spcAft>
                <a:spcPts val="0"/>
              </a:spcAft>
              <a:buNone/>
            </a:pPr>
            <a:endParaRPr sz="1800" b="1">
              <a:solidFill>
                <a:srgbClr val="99003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50"/>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404" name="Google Shape;404;p50"/>
          <p:cNvSpPr txBox="1"/>
          <p:nvPr/>
        </p:nvSpPr>
        <p:spPr>
          <a:xfrm>
            <a:off x="899025" y="387601"/>
            <a:ext cx="6858000" cy="907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Rancho-Starbuck Intermediate School</a:t>
            </a:r>
            <a:endParaRPr sz="2800" b="1">
              <a:solidFill>
                <a:srgbClr val="990033"/>
              </a:solidFill>
              <a:latin typeface="Times New Roman"/>
              <a:ea typeface="Times New Roman"/>
              <a:cs typeface="Times New Roman"/>
              <a:sym typeface="Times New Roman"/>
            </a:endParaRPr>
          </a:p>
          <a:p>
            <a:pPr marL="0" marR="0" lvl="0" indent="0" algn="ctr" rtl="0">
              <a:spcBef>
                <a:spcPts val="0"/>
              </a:spcBef>
              <a:spcAft>
                <a:spcPts val="0"/>
              </a:spcAft>
              <a:buNone/>
            </a:pPr>
            <a:endParaRPr sz="2800" b="1">
              <a:solidFill>
                <a:srgbClr val="990033"/>
              </a:solidFill>
              <a:latin typeface="Times New Roman"/>
              <a:ea typeface="Times New Roman"/>
              <a:cs typeface="Times New Roman"/>
              <a:sym typeface="Times New Roman"/>
            </a:endParaRPr>
          </a:p>
        </p:txBody>
      </p:sp>
      <p:sp>
        <p:nvSpPr>
          <p:cNvPr id="405" name="Google Shape;405;p50"/>
          <p:cNvSpPr txBox="1"/>
          <p:nvPr/>
        </p:nvSpPr>
        <p:spPr>
          <a:xfrm>
            <a:off x="479925" y="928875"/>
            <a:ext cx="7696200" cy="5212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1">
                <a:solidFill>
                  <a:srgbClr val="990033"/>
                </a:solidFill>
              </a:rPr>
              <a:t>School Goal 2:   </a:t>
            </a:r>
            <a:endParaRPr sz="1800" b="1">
              <a:solidFill>
                <a:srgbClr val="990033"/>
              </a:solidFill>
            </a:endParaRPr>
          </a:p>
          <a:p>
            <a:pPr marL="0" lvl="0" indent="0" algn="l" rtl="0">
              <a:spcBef>
                <a:spcPts val="0"/>
              </a:spcBef>
              <a:spcAft>
                <a:spcPts val="0"/>
              </a:spcAft>
              <a:buNone/>
            </a:pPr>
            <a:r>
              <a:rPr lang="en-US" sz="1600">
                <a:solidFill>
                  <a:schemeClr val="dk1"/>
                </a:solidFill>
              </a:rPr>
              <a:t>By May 2025, students with disabilities will increase proficiency in ELA by reaching yellow on the dashboard and will increase math proficiency by reaching orange on the dashboard as determined by CAASPP.  50% of students with disabilities will reach their typical growth targets and 25% will reach their stretch growth targets on the iReady diagnostic.</a:t>
            </a:r>
            <a:endParaRPr sz="1600">
              <a:solidFill>
                <a:schemeClr val="dk1"/>
              </a:solidFill>
            </a:endParaRPr>
          </a:p>
          <a:p>
            <a:pPr marL="0" lvl="0" indent="0" algn="l" rtl="0">
              <a:spcBef>
                <a:spcPts val="0"/>
              </a:spcBef>
              <a:spcAft>
                <a:spcPts val="0"/>
              </a:spcAft>
              <a:buNone/>
            </a:pPr>
            <a:endParaRPr sz="1800" b="1">
              <a:solidFill>
                <a:schemeClr val="dk1"/>
              </a:solidFill>
            </a:endParaRPr>
          </a:p>
          <a:p>
            <a:pPr marL="0" lvl="1" indent="0" algn="l" rtl="0">
              <a:spcBef>
                <a:spcPts val="0"/>
              </a:spcBef>
              <a:spcAft>
                <a:spcPts val="0"/>
              </a:spcAft>
              <a:buClr>
                <a:srgbClr val="000000"/>
              </a:buClr>
              <a:buFont typeface="Arial"/>
              <a:buNone/>
            </a:pPr>
            <a:r>
              <a:rPr lang="en-US" sz="1800" b="1">
                <a:solidFill>
                  <a:srgbClr val="990033"/>
                </a:solidFill>
              </a:rPr>
              <a:t>Annual Measurable Outcome</a:t>
            </a:r>
            <a:r>
              <a:rPr lang="en-US" b="1">
                <a:solidFill>
                  <a:srgbClr val="990033"/>
                </a:solidFill>
              </a:rPr>
              <a:t>:  </a:t>
            </a:r>
            <a:endParaRPr b="1">
              <a:solidFill>
                <a:srgbClr val="990033"/>
              </a:solidFill>
            </a:endParaRPr>
          </a:p>
          <a:p>
            <a:pPr marL="0" lvl="1" indent="0" algn="l" rtl="0">
              <a:spcBef>
                <a:spcPts val="0"/>
              </a:spcBef>
              <a:spcAft>
                <a:spcPts val="0"/>
              </a:spcAft>
              <a:buClr>
                <a:srgbClr val="000000"/>
              </a:buClr>
              <a:buFont typeface="Arial"/>
              <a:buNone/>
            </a:pPr>
            <a:r>
              <a:rPr lang="en-US" b="1">
                <a:solidFill>
                  <a:srgbClr val="990033"/>
                </a:solidFill>
              </a:rPr>
              <a:t>CAASPP, iReady, Department SMARTE goals</a:t>
            </a:r>
            <a:endParaRPr b="1">
              <a:solidFill>
                <a:srgbClr val="990033"/>
              </a:solidFill>
            </a:endParaRPr>
          </a:p>
          <a:p>
            <a:pPr marL="0" lvl="1" indent="0" algn="l" rtl="0">
              <a:spcBef>
                <a:spcPts val="0"/>
              </a:spcBef>
              <a:spcAft>
                <a:spcPts val="0"/>
              </a:spcAft>
              <a:buClr>
                <a:srgbClr val="000000"/>
              </a:buClr>
              <a:buFont typeface="Arial"/>
              <a:buNone/>
            </a:pPr>
            <a:endParaRPr sz="1800">
              <a:solidFill>
                <a:srgbClr val="1155CC"/>
              </a:solidFill>
            </a:endParaRPr>
          </a:p>
          <a:p>
            <a:pPr marL="0" lvl="1" indent="0" algn="l" rtl="0">
              <a:spcBef>
                <a:spcPts val="0"/>
              </a:spcBef>
              <a:spcAft>
                <a:spcPts val="0"/>
              </a:spcAft>
              <a:buClr>
                <a:srgbClr val="000000"/>
              </a:buClr>
              <a:buFont typeface="Arial"/>
              <a:buNone/>
            </a:pPr>
            <a:r>
              <a:rPr lang="en-US" sz="1800" b="1">
                <a:solidFill>
                  <a:srgbClr val="990033"/>
                </a:solidFill>
              </a:rPr>
              <a:t>District Strategic Goal: </a:t>
            </a:r>
            <a:endParaRPr sz="1800" b="1">
              <a:solidFill>
                <a:srgbClr val="990033"/>
              </a:solidFill>
            </a:endParaRPr>
          </a:p>
          <a:p>
            <a:pPr marL="0" lvl="0" indent="0" algn="l" rtl="0">
              <a:spcBef>
                <a:spcPts val="0"/>
              </a:spcBef>
              <a:spcAft>
                <a:spcPts val="0"/>
              </a:spcAft>
              <a:buNone/>
            </a:pPr>
            <a:r>
              <a:rPr lang="en-US">
                <a:solidFill>
                  <a:srgbClr val="0B5394"/>
                </a:solidFill>
              </a:rPr>
              <a:t>Academic Excellence </a:t>
            </a:r>
            <a:endParaRPr>
              <a:solidFill>
                <a:srgbClr val="0B5394"/>
              </a:solidFill>
            </a:endParaRPr>
          </a:p>
          <a:p>
            <a:pPr marL="0" lvl="0" indent="0" algn="l" rtl="0">
              <a:spcBef>
                <a:spcPts val="0"/>
              </a:spcBef>
              <a:spcAft>
                <a:spcPts val="0"/>
              </a:spcAft>
              <a:buNone/>
            </a:pPr>
            <a:r>
              <a:rPr lang="en-US">
                <a:solidFill>
                  <a:srgbClr val="0B5394"/>
                </a:solidFill>
              </a:rPr>
              <a:t>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800" b="1">
              <a:solidFill>
                <a:srgbClr val="990033"/>
              </a:solidFill>
            </a:endParaRPr>
          </a:p>
          <a:p>
            <a:pPr marL="0" lvl="0" indent="0" algn="l" rtl="0">
              <a:spcBef>
                <a:spcPts val="0"/>
              </a:spcBef>
              <a:spcAft>
                <a:spcPts val="0"/>
              </a:spcAft>
              <a:buNone/>
            </a:pPr>
            <a:endParaRPr sz="1300" b="1">
              <a:solidFill>
                <a:schemeClr val="dk1"/>
              </a:solidFill>
            </a:endParaRPr>
          </a:p>
          <a:p>
            <a:pPr marL="0" lvl="1" indent="0" algn="l" rtl="0">
              <a:spcBef>
                <a:spcPts val="0"/>
              </a:spcBef>
              <a:spcAft>
                <a:spcPts val="0"/>
              </a:spcAft>
              <a:buClr>
                <a:srgbClr val="000000"/>
              </a:buClr>
              <a:buFont typeface="Arial"/>
              <a:buNone/>
            </a:pPr>
            <a:endParaRPr sz="1800">
              <a:solidFill>
                <a:srgbClr val="990033"/>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51"/>
          <p:cNvPicPr preferRelativeResize="0"/>
          <p:nvPr/>
        </p:nvPicPr>
        <p:blipFill rotWithShape="1">
          <a:blip r:embed="rId3">
            <a:alphaModFix/>
          </a:blip>
          <a:srcRect/>
          <a:stretch/>
        </p:blipFill>
        <p:spPr>
          <a:xfrm>
            <a:off x="8534400" y="5562600"/>
            <a:ext cx="518117" cy="579072"/>
          </a:xfrm>
          <a:prstGeom prst="rect">
            <a:avLst/>
          </a:prstGeom>
          <a:noFill/>
          <a:ln>
            <a:noFill/>
          </a:ln>
        </p:spPr>
      </p:pic>
      <p:sp>
        <p:nvSpPr>
          <p:cNvPr id="411" name="Google Shape;411;p51"/>
          <p:cNvSpPr txBox="1"/>
          <p:nvPr/>
        </p:nvSpPr>
        <p:spPr>
          <a:xfrm>
            <a:off x="479925" y="1047200"/>
            <a:ext cx="7696200" cy="5508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1800" b="1">
                <a:solidFill>
                  <a:srgbClr val="990033"/>
                </a:solidFill>
              </a:rPr>
              <a:t>School Goal 3: </a:t>
            </a:r>
            <a:endParaRPr sz="1800" b="1">
              <a:solidFill>
                <a:srgbClr val="990033"/>
              </a:solidFill>
            </a:endParaRPr>
          </a:p>
          <a:p>
            <a:pPr marL="0" lvl="0" indent="0" algn="l" rtl="0">
              <a:spcBef>
                <a:spcPts val="0"/>
              </a:spcBef>
              <a:spcAft>
                <a:spcPts val="0"/>
              </a:spcAft>
              <a:buClr>
                <a:srgbClr val="000000"/>
              </a:buClr>
              <a:buFont typeface="Arial"/>
              <a:buNone/>
            </a:pPr>
            <a:r>
              <a:rPr lang="en-US" sz="1600">
                <a:solidFill>
                  <a:schemeClr val="dk1"/>
                </a:solidFill>
              </a:rPr>
              <a:t>By May 2025, Rancho will increase the overall attendance rate by 2% (over 97%) and chronic absenteeism will decrease by 5% resulting in movement on the California dashboard from orange to yellow.</a:t>
            </a:r>
            <a:endParaRPr>
              <a:solidFill>
                <a:schemeClr val="dk1"/>
              </a:solidFill>
            </a:endParaRPr>
          </a:p>
          <a:p>
            <a:pPr marL="0" lvl="0" indent="0" algn="l" rtl="0">
              <a:spcBef>
                <a:spcPts val="0"/>
              </a:spcBef>
              <a:spcAft>
                <a:spcPts val="0"/>
              </a:spcAft>
              <a:buClr>
                <a:srgbClr val="000000"/>
              </a:buClr>
              <a:buFont typeface="Arial"/>
              <a:buNone/>
            </a:pPr>
            <a:r>
              <a:rPr lang="en-US" sz="1800" b="1">
                <a:solidFill>
                  <a:srgbClr val="990033"/>
                </a:solidFill>
              </a:rPr>
              <a:t> </a:t>
            </a:r>
            <a:endParaRPr sz="1800" b="1">
              <a:solidFill>
                <a:srgbClr val="990033"/>
              </a:solidFill>
            </a:endParaRPr>
          </a:p>
          <a:p>
            <a:pPr marL="0" lvl="0" indent="0" algn="l" rtl="0">
              <a:spcBef>
                <a:spcPts val="0"/>
              </a:spcBef>
              <a:spcAft>
                <a:spcPts val="0"/>
              </a:spcAft>
              <a:buClr>
                <a:srgbClr val="000000"/>
              </a:buClr>
              <a:buFont typeface="Arial"/>
              <a:buNone/>
            </a:pPr>
            <a:r>
              <a:rPr lang="en-US" sz="1800"/>
              <a:t> </a:t>
            </a:r>
            <a:endParaRPr b="1">
              <a:solidFill>
                <a:srgbClr val="990033"/>
              </a:solidFill>
            </a:endParaRPr>
          </a:p>
          <a:p>
            <a:pPr marL="0" lvl="1" indent="0" algn="l" rtl="0">
              <a:spcBef>
                <a:spcPts val="0"/>
              </a:spcBef>
              <a:spcAft>
                <a:spcPts val="0"/>
              </a:spcAft>
              <a:buNone/>
            </a:pPr>
            <a:r>
              <a:rPr lang="en-US" sz="1800" b="1">
                <a:solidFill>
                  <a:srgbClr val="990033"/>
                </a:solidFill>
              </a:rPr>
              <a:t>Annual Measurable Outcome</a:t>
            </a:r>
            <a:r>
              <a:rPr lang="en-US" b="1">
                <a:solidFill>
                  <a:srgbClr val="990033"/>
                </a:solidFill>
              </a:rPr>
              <a:t>:  </a:t>
            </a:r>
            <a:endParaRPr b="1">
              <a:solidFill>
                <a:srgbClr val="990033"/>
              </a:solidFill>
            </a:endParaRPr>
          </a:p>
          <a:p>
            <a:pPr marL="0" lvl="1" indent="0" algn="l" rtl="0">
              <a:spcBef>
                <a:spcPts val="0"/>
              </a:spcBef>
              <a:spcAft>
                <a:spcPts val="0"/>
              </a:spcAft>
              <a:buNone/>
            </a:pPr>
            <a:r>
              <a:rPr lang="en-US" b="1">
                <a:solidFill>
                  <a:srgbClr val="990033"/>
                </a:solidFill>
              </a:rPr>
              <a:t>Staff surveys, parents surveys, and attendance data</a:t>
            </a:r>
            <a:endParaRPr b="1">
              <a:solidFill>
                <a:srgbClr val="990033"/>
              </a:solidFill>
            </a:endParaRPr>
          </a:p>
          <a:p>
            <a:pPr marL="0" lvl="1" indent="0" algn="l" rtl="0">
              <a:spcBef>
                <a:spcPts val="0"/>
              </a:spcBef>
              <a:spcAft>
                <a:spcPts val="0"/>
              </a:spcAft>
              <a:buNone/>
            </a:pPr>
            <a:endParaRPr b="1">
              <a:solidFill>
                <a:schemeClr val="dk1"/>
              </a:solidFill>
            </a:endParaRPr>
          </a:p>
          <a:p>
            <a:pPr marL="0" lvl="1" indent="0" algn="l" rtl="0">
              <a:spcBef>
                <a:spcPts val="0"/>
              </a:spcBef>
              <a:spcAft>
                <a:spcPts val="0"/>
              </a:spcAft>
              <a:buNone/>
            </a:pPr>
            <a:endParaRPr sz="1800" b="1">
              <a:solidFill>
                <a:srgbClr val="990033"/>
              </a:solidFill>
            </a:endParaRPr>
          </a:p>
          <a:p>
            <a:pPr marL="0" lvl="1" indent="0" algn="l" rtl="0">
              <a:spcBef>
                <a:spcPts val="0"/>
              </a:spcBef>
              <a:spcAft>
                <a:spcPts val="0"/>
              </a:spcAft>
              <a:buNone/>
            </a:pPr>
            <a:r>
              <a:rPr lang="en-US" sz="1800" b="1">
                <a:solidFill>
                  <a:srgbClr val="990033"/>
                </a:solidFill>
              </a:rPr>
              <a:t>District Strategic Goal:</a:t>
            </a:r>
            <a:r>
              <a:rPr lang="en-US" b="1">
                <a:solidFill>
                  <a:srgbClr val="990033"/>
                </a:solidFill>
              </a:rPr>
              <a:t> </a:t>
            </a:r>
            <a:endParaRPr b="1">
              <a:solidFill>
                <a:srgbClr val="990033"/>
              </a:solidFill>
            </a:endParaRPr>
          </a:p>
          <a:p>
            <a:pPr marL="0" lvl="0" indent="0" algn="l" rtl="0">
              <a:spcBef>
                <a:spcPts val="0"/>
              </a:spcBef>
              <a:spcAft>
                <a:spcPts val="0"/>
              </a:spcAft>
              <a:buNone/>
            </a:pPr>
            <a:r>
              <a:rPr lang="en-US" sz="1600">
                <a:solidFill>
                  <a:srgbClr val="0B5394"/>
                </a:solidFill>
              </a:rPr>
              <a:t>SAFE, ORDERLY, POSITIVE, RESPECTFUL LEARNING ENVIRONMENTS</a:t>
            </a:r>
            <a:endParaRPr sz="1600">
              <a:solidFill>
                <a:srgbClr val="0B5394"/>
              </a:solidFill>
            </a:endParaRPr>
          </a:p>
          <a:p>
            <a:pPr marL="0" lvl="0" indent="0" algn="l" rtl="0">
              <a:spcBef>
                <a:spcPts val="0"/>
              </a:spcBef>
              <a:spcAft>
                <a:spcPts val="0"/>
              </a:spcAft>
              <a:buNone/>
            </a:pPr>
            <a:r>
              <a:rPr lang="en-US" sz="1600">
                <a:solidFill>
                  <a:srgbClr val="0B5394"/>
                </a:solidFill>
              </a:rPr>
              <a:t>All campuses provide an aesthetic, orderly environment that is organized to ensure learning. We believe in a collaborative spirit of place where all feel safe, welcomed, valued, and respected. We foster a culture that promotes the emotional health, safety, well-being and involvement of students, staff, family and community. </a:t>
            </a:r>
            <a:endParaRPr sz="1600">
              <a:solidFill>
                <a:srgbClr val="0B5394"/>
              </a:solidFill>
            </a:endParaRPr>
          </a:p>
          <a:p>
            <a:pPr marL="0" lvl="1" indent="0" algn="l" rtl="0">
              <a:spcBef>
                <a:spcPts val="0"/>
              </a:spcBef>
              <a:spcAft>
                <a:spcPts val="0"/>
              </a:spcAft>
              <a:buNone/>
            </a:pPr>
            <a:endParaRPr sz="1800">
              <a:solidFill>
                <a:schemeClr val="dk1"/>
              </a:solidFill>
            </a:endParaRPr>
          </a:p>
        </p:txBody>
      </p:sp>
      <p:sp>
        <p:nvSpPr>
          <p:cNvPr id="412" name="Google Shape;412;p51"/>
          <p:cNvSpPr txBox="1"/>
          <p:nvPr/>
        </p:nvSpPr>
        <p:spPr>
          <a:xfrm>
            <a:off x="899025" y="242300"/>
            <a:ext cx="6858000" cy="90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Rancho-Starbuck Intermediate School</a:t>
            </a:r>
            <a:endParaRPr sz="2800" b="1">
              <a:solidFill>
                <a:srgbClr val="990033"/>
              </a:solidFill>
              <a:latin typeface="Times New Roman"/>
              <a:ea typeface="Times New Roman"/>
              <a:cs typeface="Times New Roman"/>
              <a:sym typeface="Times New Roman"/>
            </a:endParaRPr>
          </a:p>
          <a:p>
            <a:pPr marL="0" marR="0" lvl="0" indent="0" algn="ctr" rtl="0">
              <a:spcBef>
                <a:spcPts val="0"/>
              </a:spcBef>
              <a:spcAft>
                <a:spcPts val="0"/>
              </a:spcAft>
              <a:buNone/>
            </a:pPr>
            <a:endParaRPr sz="2800" b="1">
              <a:solidFill>
                <a:srgbClr val="990033"/>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2"/>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rgbClr val="990033"/>
                </a:solidFill>
                <a:latin typeface="Times New Roman"/>
                <a:ea typeface="Times New Roman"/>
                <a:cs typeface="Times New Roman"/>
                <a:sym typeface="Times New Roman"/>
              </a:rPr>
              <a:t>Rancho-Starbuck Intermediate School</a:t>
            </a:r>
            <a:endParaRPr sz="2800" b="1">
              <a:solidFill>
                <a:srgbClr val="990033"/>
              </a:solidFill>
              <a:latin typeface="Times New Roman"/>
              <a:ea typeface="Times New Roman"/>
              <a:cs typeface="Times New Roman"/>
              <a:sym typeface="Times New Roman"/>
            </a:endParaRPr>
          </a:p>
          <a:p>
            <a:pPr marL="0" lvl="0" indent="0" algn="l" rtl="0">
              <a:spcBef>
                <a:spcPts val="0"/>
              </a:spcBef>
              <a:spcAft>
                <a:spcPts val="0"/>
              </a:spcAft>
              <a:buClr>
                <a:srgbClr val="000000"/>
              </a:buClr>
              <a:buFont typeface="Arial"/>
              <a:buNone/>
            </a:pPr>
            <a:endParaRPr sz="2800" b="1">
              <a:solidFill>
                <a:srgbClr val="990033"/>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19" name="Google Shape;419;p52"/>
          <p:cNvSpPr txBox="1">
            <a:spLocks noGrp="1"/>
          </p:cNvSpPr>
          <p:nvPr>
            <p:ph type="body" idx="1"/>
          </p:nvPr>
        </p:nvSpPr>
        <p:spPr>
          <a:xfrm>
            <a:off x="457200" y="971650"/>
            <a:ext cx="7620000" cy="5886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1">
                <a:solidFill>
                  <a:srgbClr val="990033"/>
                </a:solidFill>
                <a:latin typeface="Arial"/>
                <a:ea typeface="Arial"/>
                <a:cs typeface="Arial"/>
                <a:sym typeface="Arial"/>
              </a:rPr>
              <a:t>School Goal 4:</a:t>
            </a:r>
            <a:endParaRPr sz="1800" b="1">
              <a:solidFill>
                <a:srgbClr val="990033"/>
              </a:solidFill>
              <a:latin typeface="Arial"/>
              <a:ea typeface="Arial"/>
              <a:cs typeface="Arial"/>
              <a:sym typeface="Arial"/>
            </a:endParaRPr>
          </a:p>
          <a:p>
            <a:pPr marL="0" lvl="0" indent="0" algn="l" rtl="0">
              <a:spcBef>
                <a:spcPts val="0"/>
              </a:spcBef>
              <a:spcAft>
                <a:spcPts val="0"/>
              </a:spcAft>
              <a:buNone/>
            </a:pPr>
            <a:r>
              <a:rPr lang="en-US" sz="1600">
                <a:solidFill>
                  <a:srgbClr val="2F2B20"/>
                </a:solidFill>
                <a:latin typeface="Arial"/>
                <a:ea typeface="Arial"/>
                <a:cs typeface="Arial"/>
                <a:sym typeface="Arial"/>
              </a:rPr>
              <a:t>By May 2025, socioeconomically disadvantaged students will increase proficiency in ELA by reaching yellow on the dashboard and will increase math proficiency by reaching green on the dashboard as determined by CAASPP.  100% of socioeconomically disadvantaged students will reach their typical growth targets on the iReady diagnostic.  Out of those 100%, 25% will reach their stretch growth targets on the iReady diagnostic.</a:t>
            </a:r>
            <a:endParaRPr sz="1600">
              <a:solidFill>
                <a:srgbClr val="2F2B20"/>
              </a:solidFill>
              <a:latin typeface="Arial"/>
              <a:ea typeface="Arial"/>
              <a:cs typeface="Arial"/>
              <a:sym typeface="Arial"/>
            </a:endParaRPr>
          </a:p>
          <a:p>
            <a:pPr marL="0" lvl="0" indent="0" algn="l" rtl="0">
              <a:spcBef>
                <a:spcPts val="0"/>
              </a:spcBef>
              <a:spcAft>
                <a:spcPts val="0"/>
              </a:spcAft>
              <a:buNone/>
            </a:pPr>
            <a:endParaRPr sz="1800" b="1">
              <a:latin typeface="Arial"/>
              <a:ea typeface="Arial"/>
              <a:cs typeface="Arial"/>
              <a:sym typeface="Arial"/>
            </a:endParaRPr>
          </a:p>
          <a:p>
            <a:pPr marL="0" lvl="1" indent="0" algn="l" rtl="0">
              <a:spcBef>
                <a:spcPts val="0"/>
              </a:spcBef>
              <a:spcAft>
                <a:spcPts val="0"/>
              </a:spcAft>
              <a:buNone/>
            </a:pPr>
            <a:r>
              <a:rPr lang="en-US" sz="1800" b="1">
                <a:solidFill>
                  <a:srgbClr val="990033"/>
                </a:solidFill>
                <a:latin typeface="Arial"/>
                <a:ea typeface="Arial"/>
                <a:cs typeface="Arial"/>
                <a:sym typeface="Arial"/>
              </a:rPr>
              <a:t>Annual Measurable Outcomes</a:t>
            </a:r>
            <a:r>
              <a:rPr lang="en-US" sz="1400" b="1">
                <a:solidFill>
                  <a:srgbClr val="990033"/>
                </a:solidFill>
                <a:latin typeface="Arial"/>
                <a:ea typeface="Arial"/>
                <a:cs typeface="Arial"/>
                <a:sym typeface="Arial"/>
              </a:rPr>
              <a:t>:  </a:t>
            </a:r>
            <a:endParaRPr sz="1400" b="1">
              <a:solidFill>
                <a:srgbClr val="990033"/>
              </a:solidFill>
              <a:latin typeface="Arial"/>
              <a:ea typeface="Arial"/>
              <a:cs typeface="Arial"/>
              <a:sym typeface="Arial"/>
            </a:endParaRPr>
          </a:p>
          <a:p>
            <a:pPr marL="0" lvl="1" indent="0" algn="l" rtl="0">
              <a:spcBef>
                <a:spcPts val="0"/>
              </a:spcBef>
              <a:spcAft>
                <a:spcPts val="0"/>
              </a:spcAft>
              <a:buClr>
                <a:srgbClr val="000000"/>
              </a:buClr>
              <a:buFont typeface="Arial"/>
              <a:buNone/>
            </a:pPr>
            <a:r>
              <a:rPr lang="en-US" sz="1400" b="1">
                <a:solidFill>
                  <a:srgbClr val="990033"/>
                </a:solidFill>
                <a:latin typeface="Arial"/>
                <a:ea typeface="Arial"/>
                <a:cs typeface="Arial"/>
                <a:sym typeface="Arial"/>
              </a:rPr>
              <a:t>CAASPP, iReady, Department SMARTE goals</a:t>
            </a:r>
            <a:endParaRPr sz="1400">
              <a:solidFill>
                <a:srgbClr val="980000"/>
              </a:solidFill>
              <a:latin typeface="Arial"/>
              <a:ea typeface="Arial"/>
              <a:cs typeface="Arial"/>
              <a:sym typeface="Arial"/>
            </a:endParaRPr>
          </a:p>
          <a:p>
            <a:pPr marL="0" lvl="1" indent="0" algn="l" rtl="0">
              <a:spcBef>
                <a:spcPts val="0"/>
              </a:spcBef>
              <a:spcAft>
                <a:spcPts val="0"/>
              </a:spcAft>
              <a:buNone/>
            </a:pPr>
            <a:endParaRPr sz="1800">
              <a:solidFill>
                <a:srgbClr val="990033"/>
              </a:solidFill>
              <a:latin typeface="Arial"/>
              <a:ea typeface="Arial"/>
              <a:cs typeface="Arial"/>
              <a:sym typeface="Arial"/>
            </a:endParaRPr>
          </a:p>
          <a:p>
            <a:pPr marL="0" lvl="1" indent="0" algn="l" rtl="0">
              <a:spcBef>
                <a:spcPts val="0"/>
              </a:spcBef>
              <a:spcAft>
                <a:spcPts val="0"/>
              </a:spcAft>
              <a:buNone/>
            </a:pPr>
            <a:r>
              <a:rPr lang="en-US" sz="1800" b="1">
                <a:solidFill>
                  <a:srgbClr val="990033"/>
                </a:solidFill>
                <a:latin typeface="Arial"/>
                <a:ea typeface="Arial"/>
                <a:cs typeface="Arial"/>
                <a:sym typeface="Arial"/>
              </a:rPr>
              <a:t>District Strategic Goal:</a:t>
            </a:r>
            <a:r>
              <a:rPr lang="en-US" sz="1400" b="1">
                <a:solidFill>
                  <a:srgbClr val="990033"/>
                </a:solidFill>
                <a:latin typeface="Arial"/>
                <a:ea typeface="Arial"/>
                <a:cs typeface="Arial"/>
                <a:sym typeface="Arial"/>
              </a:rPr>
              <a:t> </a:t>
            </a:r>
            <a:endParaRPr sz="1400" b="1">
              <a:solidFill>
                <a:srgbClr val="990033"/>
              </a:solidFill>
              <a:latin typeface="Arial"/>
              <a:ea typeface="Arial"/>
              <a:cs typeface="Arial"/>
              <a:sym typeface="Arial"/>
            </a:endParaRPr>
          </a:p>
          <a:p>
            <a:pPr marL="0" lvl="0" indent="0" algn="l" rtl="0">
              <a:spcBef>
                <a:spcPts val="0"/>
              </a:spcBef>
              <a:spcAft>
                <a:spcPts val="0"/>
              </a:spcAft>
              <a:buNone/>
            </a:pPr>
            <a:r>
              <a:rPr lang="en-US" sz="1400">
                <a:solidFill>
                  <a:srgbClr val="0B5394"/>
                </a:solidFill>
                <a:latin typeface="Arial"/>
                <a:ea typeface="Arial"/>
                <a:cs typeface="Arial"/>
                <a:sym typeface="Arial"/>
              </a:rPr>
              <a:t>Academic Excellence - Learning for All Students</a:t>
            </a:r>
            <a:endParaRPr sz="1400">
              <a:solidFill>
                <a:srgbClr val="0B5394"/>
              </a:solidFill>
              <a:latin typeface="Arial"/>
              <a:ea typeface="Arial"/>
              <a:cs typeface="Arial"/>
              <a:sym typeface="Arial"/>
            </a:endParaRPr>
          </a:p>
          <a:p>
            <a:pPr marL="0" lvl="0" indent="0" algn="l" rtl="0">
              <a:spcBef>
                <a:spcPts val="0"/>
              </a:spcBef>
              <a:spcAft>
                <a:spcPts val="0"/>
              </a:spcAft>
              <a:buNone/>
            </a:pPr>
            <a:r>
              <a:rPr lang="en-US" sz="1400">
                <a:solidFill>
                  <a:srgbClr val="0B5394"/>
                </a:solidFill>
                <a:latin typeface="Arial"/>
                <a:ea typeface="Arial"/>
                <a:cs typeface="Arial"/>
                <a:sym typeface="Arial"/>
              </a:rPr>
              <a:t>Every student experiences educational success at the highest levels of achievement. We believe that each student has a unique ability to learn in an environment that is enriched with a challenging curriculum, where learning is modeled and expectations are both known and high. We expect all students to demonstrate continued and improved academic achievement, through Collaboration, Communication, Critical thinking, and Creativity, to be college and career ready, and to become lifelong learners. </a:t>
            </a:r>
            <a:endParaRPr sz="1400">
              <a:solidFill>
                <a:srgbClr val="0B5394"/>
              </a:solidFill>
              <a:latin typeface="Arial"/>
              <a:ea typeface="Arial"/>
              <a:cs typeface="Arial"/>
              <a:sym typeface="Arial"/>
            </a:endParaRPr>
          </a:p>
          <a:p>
            <a:pPr marL="0" lvl="0" indent="0" algn="l" rtl="0">
              <a:spcBef>
                <a:spcPts val="0"/>
              </a:spcBef>
              <a:spcAft>
                <a:spcPts val="0"/>
              </a:spcAft>
              <a:buNone/>
            </a:pPr>
            <a:endParaRPr sz="1400" b="1">
              <a:latin typeface="Arial"/>
              <a:ea typeface="Arial"/>
              <a:cs typeface="Arial"/>
              <a:sym typeface="Arial"/>
            </a:endParaRPr>
          </a:p>
          <a:p>
            <a:pPr marL="0" lvl="1" indent="0" algn="l" rtl="0">
              <a:spcBef>
                <a:spcPts val="0"/>
              </a:spcBef>
              <a:spcAft>
                <a:spcPts val="0"/>
              </a:spcAft>
              <a:buNone/>
            </a:pPr>
            <a:endParaRPr sz="1400" b="1">
              <a:solidFill>
                <a:srgbClr val="990033"/>
              </a:solidFill>
              <a:latin typeface="Arial"/>
              <a:ea typeface="Arial"/>
              <a:cs typeface="Arial"/>
              <a:sym typeface="Arial"/>
            </a:endParaRPr>
          </a:p>
          <a:p>
            <a:pPr marL="0" lvl="1" indent="0" algn="l" rtl="0">
              <a:spcBef>
                <a:spcPts val="0"/>
              </a:spcBef>
              <a:spcAft>
                <a:spcPts val="0"/>
              </a:spcAft>
              <a:buClr>
                <a:srgbClr val="000000"/>
              </a:buClr>
              <a:buFont typeface="Arial"/>
              <a:buNone/>
            </a:pPr>
            <a:endParaRPr sz="1800" b="1">
              <a:solidFill>
                <a:srgbClr val="990033"/>
              </a:solidFill>
              <a:latin typeface="Arial"/>
              <a:ea typeface="Arial"/>
              <a:cs typeface="Arial"/>
              <a:sym typeface="Arial"/>
            </a:endParaRPr>
          </a:p>
          <a:p>
            <a:pPr marL="0" lvl="0" indent="0" algn="l" rtl="0">
              <a:spcBef>
                <a:spcPts val="36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a:t>Action Steps and Timelines</a:t>
            </a:r>
            <a:endParaRPr/>
          </a:p>
        </p:txBody>
      </p:sp>
      <p:sp>
        <p:nvSpPr>
          <p:cNvPr id="425" name="Google Shape;425;p53"/>
          <p:cNvSpPr txBox="1">
            <a:spLocks noGrp="1"/>
          </p:cNvSpPr>
          <p:nvPr>
            <p:ph type="body" idx="1"/>
          </p:nvPr>
        </p:nvSpPr>
        <p:spPr>
          <a:xfrm>
            <a:off x="160500" y="1600200"/>
            <a:ext cx="8142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Detailed information on the Action Steps and Timelines to meet these goals was provided in the plan itself along with the supporting data to develop these goals.</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Any questions?</a:t>
            </a: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pic>
        <p:nvPicPr>
          <p:cNvPr id="426" name="Google Shape;426;p53" descr="C:\Users\smcdonald\AppData\Local\Microsoft\Windows\Temporary Internet Files\Content.IE5\3NADZQ65\questions-answers-chemical-engineering[1].jpg"/>
          <p:cNvPicPr preferRelativeResize="0"/>
          <p:nvPr/>
        </p:nvPicPr>
        <p:blipFill rotWithShape="1">
          <a:blip r:embed="rId3">
            <a:alphaModFix/>
          </a:blip>
          <a:srcRect/>
          <a:stretch/>
        </p:blipFill>
        <p:spPr>
          <a:xfrm>
            <a:off x="5638800" y="4038600"/>
            <a:ext cx="2362200" cy="2362200"/>
          </a:xfrm>
          <a:prstGeom prst="rect">
            <a:avLst/>
          </a:prstGeom>
          <a:noFill/>
          <a:ln>
            <a:noFill/>
          </a:ln>
        </p:spPr>
      </p:pic>
    </p:spTree>
  </p:cSld>
  <p:clrMapOvr>
    <a:masterClrMapping/>
  </p:clrMapOvr>
</p:sld>
</file>

<file path=ppt/theme/theme1.xml><?xml version="1.0" encoding="utf-8"?>
<a:theme xmlns:a="http://schemas.openxmlformats.org/drawingml/2006/main" name="Adjacency">
  <a:themeElements>
    <a:clrScheme name="Custom 2">
      <a:dk1>
        <a:srgbClr val="2F2B20"/>
      </a:dk1>
      <a:lt1>
        <a:srgbClr val="FFFFFF"/>
      </a:lt1>
      <a:dk2>
        <a:srgbClr val="005390"/>
      </a:dk2>
      <a:lt2>
        <a:srgbClr val="DFDCB7"/>
      </a:lt2>
      <a:accent1>
        <a:srgbClr val="FFFFFF"/>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djacency">
  <a:themeElements>
    <a:clrScheme name="Custom 2">
      <a:dk1>
        <a:srgbClr val="2F2B20"/>
      </a:dk1>
      <a:lt1>
        <a:srgbClr val="FFFFFF"/>
      </a:lt1>
      <a:dk2>
        <a:srgbClr val="005390"/>
      </a:dk2>
      <a:lt2>
        <a:srgbClr val="DFDCB7"/>
      </a:lt2>
      <a:accent1>
        <a:srgbClr val="FFFFFF"/>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4532</Words>
  <Application>Microsoft Office PowerPoint</Application>
  <PresentationFormat>On-screen Show (4:3)</PresentationFormat>
  <Paragraphs>308</Paragraphs>
  <Slides>28</Slides>
  <Notes>28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Times New Roman</vt:lpstr>
      <vt:lpstr>Roboto</vt:lpstr>
      <vt:lpstr>Cambria</vt:lpstr>
      <vt:lpstr>Arial</vt:lpstr>
      <vt:lpstr>Calibri</vt:lpstr>
      <vt:lpstr>Montserrat</vt:lpstr>
      <vt:lpstr>Adjacency</vt:lpstr>
      <vt:lpstr>Adjacency</vt:lpstr>
      <vt:lpstr>School Plan for Student Achievement</vt:lpstr>
      <vt:lpstr>PowerPoint Presentation</vt:lpstr>
      <vt:lpstr>Engaged Partners</vt:lpstr>
      <vt:lpstr>Data Review</vt:lpstr>
      <vt:lpstr>PowerPoint Presentation</vt:lpstr>
      <vt:lpstr>PowerPoint Presentation</vt:lpstr>
      <vt:lpstr>PowerPoint Presentation</vt:lpstr>
      <vt:lpstr>PowerPoint Presentation</vt:lpstr>
      <vt:lpstr>PowerPoint Presentation</vt:lpstr>
      <vt:lpstr> Jordan Elementary School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Olita Elementary School</vt:lpstr>
      <vt:lpstr>PowerPoint Presentation</vt:lpstr>
      <vt:lpstr>PowerPoint Presentation</vt:lpstr>
      <vt:lpstr>PowerPoint Presentation</vt:lpstr>
      <vt:lpstr>PowerPoint Presentation</vt:lpstr>
      <vt:lpstr>PowerPoint Presentation</vt:lpstr>
      <vt:lpstr>PowerPoint Presentation</vt:lpstr>
      <vt:lpstr>Rancho-Starbuck Intermediate School  </vt:lpstr>
      <vt:lpstr>Action Steps and Timelines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Plan for Student Achievement</dc:title>
  <cp:lastModifiedBy>MJ Evanoff</cp:lastModifiedBy>
  <cp:revision>1</cp:revision>
  <dcterms:modified xsi:type="dcterms:W3CDTF">2024-05-02T14:50:05Z</dcterms:modified>
</cp:coreProperties>
</file>