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1"/>
  </p:sldMasterIdLst>
  <p:notesMasterIdLst>
    <p:notesMasterId r:id="rId27"/>
  </p:notesMasterIdLst>
  <p:handoutMasterIdLst>
    <p:handoutMasterId r:id="rId28"/>
  </p:handoutMasterIdLst>
  <p:sldIdLst>
    <p:sldId id="257" r:id="rId2"/>
    <p:sldId id="335" r:id="rId3"/>
    <p:sldId id="305" r:id="rId4"/>
    <p:sldId id="331" r:id="rId5"/>
    <p:sldId id="291" r:id="rId6"/>
    <p:sldId id="275" r:id="rId7"/>
    <p:sldId id="288" r:id="rId8"/>
    <p:sldId id="258" r:id="rId9"/>
    <p:sldId id="289" r:id="rId10"/>
    <p:sldId id="276" r:id="rId11"/>
    <p:sldId id="332" r:id="rId12"/>
    <p:sldId id="279" r:id="rId13"/>
    <p:sldId id="312" r:id="rId14"/>
    <p:sldId id="280" r:id="rId15"/>
    <p:sldId id="338" r:id="rId16"/>
    <p:sldId id="336" r:id="rId17"/>
    <p:sldId id="298" r:id="rId18"/>
    <p:sldId id="309" r:id="rId19"/>
    <p:sldId id="293" r:id="rId20"/>
    <p:sldId id="330" r:id="rId21"/>
    <p:sldId id="322" r:id="rId22"/>
    <p:sldId id="334" r:id="rId23"/>
    <p:sldId id="264" r:id="rId24"/>
    <p:sldId id="329" r:id="rId25"/>
    <p:sldId id="339" r:id="rId26"/>
  </p:sldIdLst>
  <p:sldSz cx="9144000" cy="6858000" type="screen4x3"/>
  <p:notesSz cx="6950075" cy="92360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8" userDrawn="1">
          <p15:clr>
            <a:srgbClr val="A4A3A4"/>
          </p15:clr>
        </p15:guide>
        <p15:guide id="2" pos="2170" userDrawn="1">
          <p15:clr>
            <a:srgbClr val="A4A3A4"/>
          </p15:clr>
        </p15:guide>
        <p15:guide id="3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CD7F17"/>
    <a:srgbClr val="0066FF"/>
    <a:srgbClr val="000000"/>
    <a:srgbClr val="333333"/>
    <a:srgbClr val="663300"/>
    <a:srgbClr val="66CC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5714" autoAdjust="0"/>
  </p:normalViewPr>
  <p:slideViewPr>
    <p:cSldViewPr>
      <p:cViewPr varScale="1">
        <p:scale>
          <a:sx n="111" d="100"/>
          <a:sy n="111" d="100"/>
        </p:scale>
        <p:origin x="151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-1459" y="-77"/>
      </p:cViewPr>
      <p:guideLst>
        <p:guide orient="horz" pos="2908"/>
        <p:guide pos="2170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AC804-50FB-4C4A-B721-040AF7BA29F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FBF963-8307-485F-9CEC-E6F171B2ABD4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June - Board Adopts Budget</a:t>
          </a:r>
          <a:endParaRPr lang="en-US" dirty="0"/>
        </a:p>
      </dgm:t>
    </dgm:pt>
    <dgm:pt modelId="{23ED407B-D864-44A0-8BEE-F6FCE0E0D9D8}" type="parTrans" cxnId="{6E81F3BC-FFF8-4C2E-82A8-34510D334AA7}">
      <dgm:prSet/>
      <dgm:spPr/>
      <dgm:t>
        <a:bodyPr/>
        <a:lstStyle/>
        <a:p>
          <a:endParaRPr lang="en-US"/>
        </a:p>
      </dgm:t>
    </dgm:pt>
    <dgm:pt modelId="{02A96ABB-5888-4217-A28C-026C6C9BCDFD}" type="sibTrans" cxnId="{6E81F3BC-FFF8-4C2E-82A8-34510D334AA7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32DA69F1-B40B-4380-8C06-D7CFE3B0F1EB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December – Board Approves First Interim Report</a:t>
          </a:r>
          <a:endParaRPr lang="en-US" dirty="0"/>
        </a:p>
      </dgm:t>
    </dgm:pt>
    <dgm:pt modelId="{920050DC-CDAD-4080-B3E6-C7AE08947907}" type="parTrans" cxnId="{A6A94205-F27F-4C27-8266-9ED67A3B39B8}">
      <dgm:prSet/>
      <dgm:spPr/>
      <dgm:t>
        <a:bodyPr/>
        <a:lstStyle/>
        <a:p>
          <a:endParaRPr lang="en-US"/>
        </a:p>
      </dgm:t>
    </dgm:pt>
    <dgm:pt modelId="{B8845B27-E2BB-40D6-9D7A-30C6C1517BDC}" type="sibTrans" cxnId="{A6A94205-F27F-4C27-8266-9ED67A3B39B8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88D99E51-6D57-406A-8302-F65B654AFA7C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dirty="0" smtClean="0"/>
            <a:t>January – Governor Proposes     24-25 State Budget</a:t>
          </a:r>
          <a:endParaRPr lang="en-US" dirty="0"/>
        </a:p>
      </dgm:t>
    </dgm:pt>
    <dgm:pt modelId="{DD288C4F-7C80-464F-BC84-647A7D07460C}" type="parTrans" cxnId="{C3F7EC80-D60D-46FE-A763-66239B521AA5}">
      <dgm:prSet/>
      <dgm:spPr/>
      <dgm:t>
        <a:bodyPr/>
        <a:lstStyle/>
        <a:p>
          <a:endParaRPr lang="en-US"/>
        </a:p>
      </dgm:t>
    </dgm:pt>
    <dgm:pt modelId="{E6535DDA-56C9-4B03-A286-3538F7375225}" type="sibTrans" cxnId="{C3F7EC80-D60D-46FE-A763-66239B521AA5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9014644D-CA2E-4B2A-A1BE-5863F086FFDA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March – Board Approves Second Interim Report</a:t>
          </a:r>
          <a:endParaRPr lang="en-US" dirty="0"/>
        </a:p>
      </dgm:t>
    </dgm:pt>
    <dgm:pt modelId="{846AA1CA-7973-4F9E-9B7C-7363BE67F1B7}" type="parTrans" cxnId="{E3174E1C-9D74-4FDE-AC63-354DDBAB83CE}">
      <dgm:prSet/>
      <dgm:spPr/>
      <dgm:t>
        <a:bodyPr/>
        <a:lstStyle/>
        <a:p>
          <a:endParaRPr lang="en-US"/>
        </a:p>
      </dgm:t>
    </dgm:pt>
    <dgm:pt modelId="{703E81C4-2E2F-4BB9-A6E2-2938F9D1FD79}" type="sibTrans" cxnId="{E3174E1C-9D74-4FDE-AC63-354DDBAB83CE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A328F3C4-56C7-487C-922C-68CB5191314B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dirty="0" smtClean="0"/>
            <a:t>May – Governor Issues May Revise</a:t>
          </a:r>
          <a:endParaRPr lang="en-US" dirty="0"/>
        </a:p>
      </dgm:t>
    </dgm:pt>
    <dgm:pt modelId="{49DEEB85-9C7C-4931-9B16-97BFA9CD855F}" type="parTrans" cxnId="{6416A057-BF87-4911-A4BB-FD95729EF6D4}">
      <dgm:prSet/>
      <dgm:spPr/>
      <dgm:t>
        <a:bodyPr/>
        <a:lstStyle/>
        <a:p>
          <a:endParaRPr lang="en-US"/>
        </a:p>
      </dgm:t>
    </dgm:pt>
    <dgm:pt modelId="{34E2C5A9-65D4-46C4-95C1-382526CED011}" type="sibTrans" cxnId="{6416A057-BF87-4911-A4BB-FD95729EF6D4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9D314680-C30A-4508-A1A7-85F6BE3A3EEB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August – Board Approves 45 Day Adjustments</a:t>
          </a:r>
          <a:endParaRPr lang="en-US" dirty="0"/>
        </a:p>
      </dgm:t>
    </dgm:pt>
    <dgm:pt modelId="{C87B8320-9AB5-4EDF-A3F5-D306BAFA3F7E}" type="parTrans" cxnId="{790D167F-D247-4310-AD16-EA35A2695400}">
      <dgm:prSet/>
      <dgm:spPr/>
      <dgm:t>
        <a:bodyPr/>
        <a:lstStyle/>
        <a:p>
          <a:endParaRPr lang="en-US"/>
        </a:p>
      </dgm:t>
    </dgm:pt>
    <dgm:pt modelId="{D6908E27-D149-4D19-997C-10AD3D644629}" type="sibTrans" cxnId="{790D167F-D247-4310-AD16-EA35A2695400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209FC94D-009A-4693-8893-E34D3B7FF02E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dirty="0" smtClean="0"/>
            <a:t>July - State Adopts State Budget</a:t>
          </a:r>
          <a:endParaRPr lang="en-US" dirty="0"/>
        </a:p>
      </dgm:t>
    </dgm:pt>
    <dgm:pt modelId="{39B11C1D-4593-4622-BD16-2A9F97958284}" type="parTrans" cxnId="{FBDF89FA-E0AD-4B03-8533-383FE27B8B52}">
      <dgm:prSet/>
      <dgm:spPr/>
      <dgm:t>
        <a:bodyPr/>
        <a:lstStyle/>
        <a:p>
          <a:endParaRPr lang="en-US"/>
        </a:p>
      </dgm:t>
    </dgm:pt>
    <dgm:pt modelId="{27691BF6-8421-4660-A50C-D97EE5028E6F}" type="sibTrans" cxnId="{FBDF89FA-E0AD-4B03-8533-383FE27B8B52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1F2B59BE-DF0F-4F68-88D5-A0EDCD2BA30C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September – Board Approves Unaudited Actual Report</a:t>
          </a:r>
          <a:endParaRPr lang="en-US" dirty="0"/>
        </a:p>
      </dgm:t>
    </dgm:pt>
    <dgm:pt modelId="{6BE1147A-B159-4647-B59D-8F5AFE5500DA}" type="parTrans" cxnId="{52D54A56-59DB-482F-850C-F0AB91FAE30B}">
      <dgm:prSet/>
      <dgm:spPr/>
      <dgm:t>
        <a:bodyPr/>
        <a:lstStyle/>
        <a:p>
          <a:endParaRPr lang="en-US"/>
        </a:p>
      </dgm:t>
    </dgm:pt>
    <dgm:pt modelId="{EB358FAB-0184-405E-AC93-32F62823EE05}" type="sibTrans" cxnId="{52D54A56-59DB-482F-850C-F0AB91FAE30B}">
      <dgm:prSet/>
      <dgm:spPr>
        <a:solidFill>
          <a:srgbClr val="1E6ADA"/>
        </a:solidFill>
      </dgm:spPr>
      <dgm:t>
        <a:bodyPr/>
        <a:lstStyle/>
        <a:p>
          <a:endParaRPr lang="en-US"/>
        </a:p>
      </dgm:t>
    </dgm:pt>
    <dgm:pt modelId="{73FB7B73-B1E6-4EFA-BD82-A0C5C5973537}" type="pres">
      <dgm:prSet presAssocID="{D81AC804-50FB-4C4A-B721-040AF7BA29F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5195E7-5D44-4D21-80DC-7D4A3832C296}" type="pres">
      <dgm:prSet presAssocID="{F9FBF963-8307-485F-9CEC-E6F171B2ABD4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2B460A-CB41-42D3-B8F3-D318ED441EEE}" type="pres">
      <dgm:prSet presAssocID="{02A96ABB-5888-4217-A28C-026C6C9BCDFD}" presName="sibTrans" presStyleLbl="sibTrans2D1" presStyleIdx="0" presStyleCnt="8"/>
      <dgm:spPr/>
      <dgm:t>
        <a:bodyPr/>
        <a:lstStyle/>
        <a:p>
          <a:endParaRPr lang="en-US"/>
        </a:p>
      </dgm:t>
    </dgm:pt>
    <dgm:pt modelId="{4ED107F9-2E3D-4AF2-BC14-9BBAE7C8AC8A}" type="pres">
      <dgm:prSet presAssocID="{02A96ABB-5888-4217-A28C-026C6C9BCDFD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5AAF449C-77BE-4590-BB11-2CECA62C571D}" type="pres">
      <dgm:prSet presAssocID="{209FC94D-009A-4693-8893-E34D3B7FF02E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54BCBF-EC0E-4D83-B1A0-68798F0D7A69}" type="pres">
      <dgm:prSet presAssocID="{27691BF6-8421-4660-A50C-D97EE5028E6F}" presName="sibTrans" presStyleLbl="sibTrans2D1" presStyleIdx="1" presStyleCnt="8"/>
      <dgm:spPr/>
      <dgm:t>
        <a:bodyPr/>
        <a:lstStyle/>
        <a:p>
          <a:endParaRPr lang="en-US"/>
        </a:p>
      </dgm:t>
    </dgm:pt>
    <dgm:pt modelId="{45DF414A-2234-48B7-9632-07E742A7C35A}" type="pres">
      <dgm:prSet presAssocID="{27691BF6-8421-4660-A50C-D97EE5028E6F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01B3E4C6-70DE-4096-A96A-B061A0019D12}" type="pres">
      <dgm:prSet presAssocID="{9D314680-C30A-4508-A1A7-85F6BE3A3EEB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9CA0F7-9824-4FC5-B54E-CEEE08F341F7}" type="pres">
      <dgm:prSet presAssocID="{D6908E27-D149-4D19-997C-10AD3D644629}" presName="sibTrans" presStyleLbl="sibTrans2D1" presStyleIdx="2" presStyleCnt="8"/>
      <dgm:spPr/>
      <dgm:t>
        <a:bodyPr/>
        <a:lstStyle/>
        <a:p>
          <a:endParaRPr lang="en-US"/>
        </a:p>
      </dgm:t>
    </dgm:pt>
    <dgm:pt modelId="{DEBA183E-EBD7-4A37-A380-960D8A99986F}" type="pres">
      <dgm:prSet presAssocID="{D6908E27-D149-4D19-997C-10AD3D644629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5E72295D-3D2F-4E1A-BEC1-80C564AFD7AB}" type="pres">
      <dgm:prSet presAssocID="{1F2B59BE-DF0F-4F68-88D5-A0EDCD2BA30C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835B2C-3E04-42C4-81F6-A6EDE85D8BC6}" type="pres">
      <dgm:prSet presAssocID="{EB358FAB-0184-405E-AC93-32F62823EE05}" presName="sibTrans" presStyleLbl="sibTrans2D1" presStyleIdx="3" presStyleCnt="8"/>
      <dgm:spPr/>
      <dgm:t>
        <a:bodyPr/>
        <a:lstStyle/>
        <a:p>
          <a:endParaRPr lang="en-US"/>
        </a:p>
      </dgm:t>
    </dgm:pt>
    <dgm:pt modelId="{D7025A95-C80C-4E1E-B2AD-5777CDE8C6FE}" type="pres">
      <dgm:prSet presAssocID="{EB358FAB-0184-405E-AC93-32F62823EE05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B76700DD-DFC8-4019-AD14-94BD9284956C}" type="pres">
      <dgm:prSet presAssocID="{32DA69F1-B40B-4380-8C06-D7CFE3B0F1EB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C5E7FC-A5E1-429C-84EE-33E626DFB54E}" type="pres">
      <dgm:prSet presAssocID="{B8845B27-E2BB-40D6-9D7A-30C6C1517BDC}" presName="sibTrans" presStyleLbl="sibTrans2D1" presStyleIdx="4" presStyleCnt="8"/>
      <dgm:spPr/>
      <dgm:t>
        <a:bodyPr/>
        <a:lstStyle/>
        <a:p>
          <a:endParaRPr lang="en-US"/>
        </a:p>
      </dgm:t>
    </dgm:pt>
    <dgm:pt modelId="{84ABF4C4-FF3A-4951-9368-FA94B28F2827}" type="pres">
      <dgm:prSet presAssocID="{B8845B27-E2BB-40D6-9D7A-30C6C1517BDC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4DC95E4E-B7DB-4AEE-B41D-FA8E7D7D9B65}" type="pres">
      <dgm:prSet presAssocID="{88D99E51-6D57-406A-8302-F65B654AFA7C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3711D2-A24E-4ED2-9BBA-D5DEFACF7F73}" type="pres">
      <dgm:prSet presAssocID="{E6535DDA-56C9-4B03-A286-3538F7375225}" presName="sibTrans" presStyleLbl="sibTrans2D1" presStyleIdx="5" presStyleCnt="8"/>
      <dgm:spPr/>
      <dgm:t>
        <a:bodyPr/>
        <a:lstStyle/>
        <a:p>
          <a:endParaRPr lang="en-US"/>
        </a:p>
      </dgm:t>
    </dgm:pt>
    <dgm:pt modelId="{90D7334A-4B77-47B5-AD0E-82AFB6F65688}" type="pres">
      <dgm:prSet presAssocID="{E6535DDA-56C9-4B03-A286-3538F7375225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4A03CFCA-C86D-48D7-8F7A-6A4255971E9A}" type="pres">
      <dgm:prSet presAssocID="{9014644D-CA2E-4B2A-A1BE-5863F086FFDA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2BAC97-D340-4182-B808-9E5B4C8A7D3E}" type="pres">
      <dgm:prSet presAssocID="{703E81C4-2E2F-4BB9-A6E2-2938F9D1FD79}" presName="sibTrans" presStyleLbl="sibTrans2D1" presStyleIdx="6" presStyleCnt="8"/>
      <dgm:spPr/>
      <dgm:t>
        <a:bodyPr/>
        <a:lstStyle/>
        <a:p>
          <a:endParaRPr lang="en-US"/>
        </a:p>
      </dgm:t>
    </dgm:pt>
    <dgm:pt modelId="{134DAD31-32DC-4EFA-98C0-092F3256CE93}" type="pres">
      <dgm:prSet presAssocID="{703E81C4-2E2F-4BB9-A6E2-2938F9D1FD79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F177C3B5-A4B2-43AD-9923-8706505191B2}" type="pres">
      <dgm:prSet presAssocID="{A328F3C4-56C7-487C-922C-68CB5191314B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F5667E-EF12-4D0A-9EE1-BB35C97ADA0F}" type="pres">
      <dgm:prSet presAssocID="{34E2C5A9-65D4-46C4-95C1-382526CED011}" presName="sibTrans" presStyleLbl="sibTrans2D1" presStyleIdx="7" presStyleCnt="8"/>
      <dgm:spPr/>
      <dgm:t>
        <a:bodyPr/>
        <a:lstStyle/>
        <a:p>
          <a:endParaRPr lang="en-US"/>
        </a:p>
      </dgm:t>
    </dgm:pt>
    <dgm:pt modelId="{5B7B1582-A2ED-4EE8-8019-5C96B9980781}" type="pres">
      <dgm:prSet presAssocID="{34E2C5A9-65D4-46C4-95C1-382526CED011}" presName="connectorText" presStyleLbl="sibTrans2D1" presStyleIdx="7" presStyleCnt="8"/>
      <dgm:spPr/>
      <dgm:t>
        <a:bodyPr/>
        <a:lstStyle/>
        <a:p>
          <a:endParaRPr lang="en-US"/>
        </a:p>
      </dgm:t>
    </dgm:pt>
  </dgm:ptLst>
  <dgm:cxnLst>
    <dgm:cxn modelId="{52D54A56-59DB-482F-850C-F0AB91FAE30B}" srcId="{D81AC804-50FB-4C4A-B721-040AF7BA29F3}" destId="{1F2B59BE-DF0F-4F68-88D5-A0EDCD2BA30C}" srcOrd="3" destOrd="0" parTransId="{6BE1147A-B159-4647-B59D-8F5AFE5500DA}" sibTransId="{EB358FAB-0184-405E-AC93-32F62823EE05}"/>
    <dgm:cxn modelId="{E3174E1C-9D74-4FDE-AC63-354DDBAB83CE}" srcId="{D81AC804-50FB-4C4A-B721-040AF7BA29F3}" destId="{9014644D-CA2E-4B2A-A1BE-5863F086FFDA}" srcOrd="6" destOrd="0" parTransId="{846AA1CA-7973-4F9E-9B7C-7363BE67F1B7}" sibTransId="{703E81C4-2E2F-4BB9-A6E2-2938F9D1FD79}"/>
    <dgm:cxn modelId="{7854AF25-C20B-4F82-B85D-DBD4F9F0451B}" type="presOf" srcId="{703E81C4-2E2F-4BB9-A6E2-2938F9D1FD79}" destId="{134DAD31-32DC-4EFA-98C0-092F3256CE93}" srcOrd="1" destOrd="0" presId="urn:microsoft.com/office/officeart/2005/8/layout/cycle2"/>
    <dgm:cxn modelId="{942F9EB3-2E86-4D91-9183-CBC51867B9F8}" type="presOf" srcId="{02A96ABB-5888-4217-A28C-026C6C9BCDFD}" destId="{4ED107F9-2E3D-4AF2-BC14-9BBAE7C8AC8A}" srcOrd="1" destOrd="0" presId="urn:microsoft.com/office/officeart/2005/8/layout/cycle2"/>
    <dgm:cxn modelId="{8A80C7F5-1FDF-4B25-A4FB-9694990E8B91}" type="presOf" srcId="{34E2C5A9-65D4-46C4-95C1-382526CED011}" destId="{77F5667E-EF12-4D0A-9EE1-BB35C97ADA0F}" srcOrd="0" destOrd="0" presId="urn:microsoft.com/office/officeart/2005/8/layout/cycle2"/>
    <dgm:cxn modelId="{6E81F3BC-FFF8-4C2E-82A8-34510D334AA7}" srcId="{D81AC804-50FB-4C4A-B721-040AF7BA29F3}" destId="{F9FBF963-8307-485F-9CEC-E6F171B2ABD4}" srcOrd="0" destOrd="0" parTransId="{23ED407B-D864-44A0-8BEE-F6FCE0E0D9D8}" sibTransId="{02A96ABB-5888-4217-A28C-026C6C9BCDFD}"/>
    <dgm:cxn modelId="{96823D99-497A-40B9-ADFA-6A263B6C4B5A}" type="presOf" srcId="{1F2B59BE-DF0F-4F68-88D5-A0EDCD2BA30C}" destId="{5E72295D-3D2F-4E1A-BEC1-80C564AFD7AB}" srcOrd="0" destOrd="0" presId="urn:microsoft.com/office/officeart/2005/8/layout/cycle2"/>
    <dgm:cxn modelId="{9FBE770B-6096-4CC1-B328-311E264B4B98}" type="presOf" srcId="{E6535DDA-56C9-4B03-A286-3538F7375225}" destId="{443711D2-A24E-4ED2-9BBA-D5DEFACF7F73}" srcOrd="0" destOrd="0" presId="urn:microsoft.com/office/officeart/2005/8/layout/cycle2"/>
    <dgm:cxn modelId="{64FA53BB-0FA1-47BB-9C0A-828E6773D549}" type="presOf" srcId="{B8845B27-E2BB-40D6-9D7A-30C6C1517BDC}" destId="{11C5E7FC-A5E1-429C-84EE-33E626DFB54E}" srcOrd="0" destOrd="0" presId="urn:microsoft.com/office/officeart/2005/8/layout/cycle2"/>
    <dgm:cxn modelId="{01E4671B-5C83-45A0-B20E-995DBCE95074}" type="presOf" srcId="{D81AC804-50FB-4C4A-B721-040AF7BA29F3}" destId="{73FB7B73-B1E6-4EFA-BD82-A0C5C5973537}" srcOrd="0" destOrd="0" presId="urn:microsoft.com/office/officeart/2005/8/layout/cycle2"/>
    <dgm:cxn modelId="{E57E4CCC-487F-460D-82B5-B5468D55D397}" type="presOf" srcId="{9D314680-C30A-4508-A1A7-85F6BE3A3EEB}" destId="{01B3E4C6-70DE-4096-A96A-B061A0019D12}" srcOrd="0" destOrd="0" presId="urn:microsoft.com/office/officeart/2005/8/layout/cycle2"/>
    <dgm:cxn modelId="{A8198C57-7038-4247-B9A9-F1B0EC25933D}" type="presOf" srcId="{32DA69F1-B40B-4380-8C06-D7CFE3B0F1EB}" destId="{B76700DD-DFC8-4019-AD14-94BD9284956C}" srcOrd="0" destOrd="0" presId="urn:microsoft.com/office/officeart/2005/8/layout/cycle2"/>
    <dgm:cxn modelId="{EC2E2A52-5C13-4A5A-8337-B0038DACD1F6}" type="presOf" srcId="{9014644D-CA2E-4B2A-A1BE-5863F086FFDA}" destId="{4A03CFCA-C86D-48D7-8F7A-6A4255971E9A}" srcOrd="0" destOrd="0" presId="urn:microsoft.com/office/officeart/2005/8/layout/cycle2"/>
    <dgm:cxn modelId="{DF8A47A5-10A0-4FE3-8AB7-AF82F85FE91A}" type="presOf" srcId="{703E81C4-2E2F-4BB9-A6E2-2938F9D1FD79}" destId="{CD2BAC97-D340-4182-B808-9E5B4C8A7D3E}" srcOrd="0" destOrd="0" presId="urn:microsoft.com/office/officeart/2005/8/layout/cycle2"/>
    <dgm:cxn modelId="{7C0AA4A9-44A0-4314-A5A5-0A2D96DF116E}" type="presOf" srcId="{209FC94D-009A-4693-8893-E34D3B7FF02E}" destId="{5AAF449C-77BE-4590-BB11-2CECA62C571D}" srcOrd="0" destOrd="0" presId="urn:microsoft.com/office/officeart/2005/8/layout/cycle2"/>
    <dgm:cxn modelId="{BD266D1E-F630-4543-8CC8-C27D5BBEE768}" type="presOf" srcId="{27691BF6-8421-4660-A50C-D97EE5028E6F}" destId="{2C54BCBF-EC0E-4D83-B1A0-68798F0D7A69}" srcOrd="0" destOrd="0" presId="urn:microsoft.com/office/officeart/2005/8/layout/cycle2"/>
    <dgm:cxn modelId="{C3F7EC80-D60D-46FE-A763-66239B521AA5}" srcId="{D81AC804-50FB-4C4A-B721-040AF7BA29F3}" destId="{88D99E51-6D57-406A-8302-F65B654AFA7C}" srcOrd="5" destOrd="0" parTransId="{DD288C4F-7C80-464F-BC84-647A7D07460C}" sibTransId="{E6535DDA-56C9-4B03-A286-3538F7375225}"/>
    <dgm:cxn modelId="{790D167F-D247-4310-AD16-EA35A2695400}" srcId="{D81AC804-50FB-4C4A-B721-040AF7BA29F3}" destId="{9D314680-C30A-4508-A1A7-85F6BE3A3EEB}" srcOrd="2" destOrd="0" parTransId="{C87B8320-9AB5-4EDF-A3F5-D306BAFA3F7E}" sibTransId="{D6908E27-D149-4D19-997C-10AD3D644629}"/>
    <dgm:cxn modelId="{618A2F8C-449D-4F0D-A70B-6893BE9E7733}" type="presOf" srcId="{27691BF6-8421-4660-A50C-D97EE5028E6F}" destId="{45DF414A-2234-48B7-9632-07E742A7C35A}" srcOrd="1" destOrd="0" presId="urn:microsoft.com/office/officeart/2005/8/layout/cycle2"/>
    <dgm:cxn modelId="{B300ED36-4C8A-42C6-AEA5-12C6D94E0130}" type="presOf" srcId="{A328F3C4-56C7-487C-922C-68CB5191314B}" destId="{F177C3B5-A4B2-43AD-9923-8706505191B2}" srcOrd="0" destOrd="0" presId="urn:microsoft.com/office/officeart/2005/8/layout/cycle2"/>
    <dgm:cxn modelId="{6A3A3F64-7ABE-4B8B-91A4-25E480825777}" type="presOf" srcId="{EB358FAB-0184-405E-AC93-32F62823EE05}" destId="{BA835B2C-3E04-42C4-81F6-A6EDE85D8BC6}" srcOrd="0" destOrd="0" presId="urn:microsoft.com/office/officeart/2005/8/layout/cycle2"/>
    <dgm:cxn modelId="{97A2FF00-F979-488C-8A1F-4F90E2D0B949}" type="presOf" srcId="{F9FBF963-8307-485F-9CEC-E6F171B2ABD4}" destId="{DE5195E7-5D44-4D21-80DC-7D4A3832C296}" srcOrd="0" destOrd="0" presId="urn:microsoft.com/office/officeart/2005/8/layout/cycle2"/>
    <dgm:cxn modelId="{6416A057-BF87-4911-A4BB-FD95729EF6D4}" srcId="{D81AC804-50FB-4C4A-B721-040AF7BA29F3}" destId="{A328F3C4-56C7-487C-922C-68CB5191314B}" srcOrd="7" destOrd="0" parTransId="{49DEEB85-9C7C-4931-9B16-97BFA9CD855F}" sibTransId="{34E2C5A9-65D4-46C4-95C1-382526CED011}"/>
    <dgm:cxn modelId="{07EF131E-CFF7-4099-B3E4-7F7CC5BF8161}" type="presOf" srcId="{D6908E27-D149-4D19-997C-10AD3D644629}" destId="{DEBA183E-EBD7-4A37-A380-960D8A99986F}" srcOrd="1" destOrd="0" presId="urn:microsoft.com/office/officeart/2005/8/layout/cycle2"/>
    <dgm:cxn modelId="{BA660024-A1FA-45C5-8F53-291A5905C2DA}" type="presOf" srcId="{88D99E51-6D57-406A-8302-F65B654AFA7C}" destId="{4DC95E4E-B7DB-4AEE-B41D-FA8E7D7D9B65}" srcOrd="0" destOrd="0" presId="urn:microsoft.com/office/officeart/2005/8/layout/cycle2"/>
    <dgm:cxn modelId="{A6A94205-F27F-4C27-8266-9ED67A3B39B8}" srcId="{D81AC804-50FB-4C4A-B721-040AF7BA29F3}" destId="{32DA69F1-B40B-4380-8C06-D7CFE3B0F1EB}" srcOrd="4" destOrd="0" parTransId="{920050DC-CDAD-4080-B3E6-C7AE08947907}" sibTransId="{B8845B27-E2BB-40D6-9D7A-30C6C1517BDC}"/>
    <dgm:cxn modelId="{79F5776E-81C1-4FA0-8005-D8330215DE10}" type="presOf" srcId="{EB358FAB-0184-405E-AC93-32F62823EE05}" destId="{D7025A95-C80C-4E1E-B2AD-5777CDE8C6FE}" srcOrd="1" destOrd="0" presId="urn:microsoft.com/office/officeart/2005/8/layout/cycle2"/>
    <dgm:cxn modelId="{9170E6A9-2856-4383-A8B5-1AF71710B54C}" type="presOf" srcId="{B8845B27-E2BB-40D6-9D7A-30C6C1517BDC}" destId="{84ABF4C4-FF3A-4951-9368-FA94B28F2827}" srcOrd="1" destOrd="0" presId="urn:microsoft.com/office/officeart/2005/8/layout/cycle2"/>
    <dgm:cxn modelId="{416CEAB2-39DB-4CBF-BFA3-62F460DA4DEC}" type="presOf" srcId="{D6908E27-D149-4D19-997C-10AD3D644629}" destId="{4F9CA0F7-9824-4FC5-B54E-CEEE08F341F7}" srcOrd="0" destOrd="0" presId="urn:microsoft.com/office/officeart/2005/8/layout/cycle2"/>
    <dgm:cxn modelId="{B4109EB2-977D-4B9D-9870-0F1AB03D0949}" type="presOf" srcId="{02A96ABB-5888-4217-A28C-026C6C9BCDFD}" destId="{5C2B460A-CB41-42D3-B8F3-D318ED441EEE}" srcOrd="0" destOrd="0" presId="urn:microsoft.com/office/officeart/2005/8/layout/cycle2"/>
    <dgm:cxn modelId="{B9B69B59-E618-4F1A-8F4B-7DB573A9A9E8}" type="presOf" srcId="{E6535DDA-56C9-4B03-A286-3538F7375225}" destId="{90D7334A-4B77-47B5-AD0E-82AFB6F65688}" srcOrd="1" destOrd="0" presId="urn:microsoft.com/office/officeart/2005/8/layout/cycle2"/>
    <dgm:cxn modelId="{FBDF89FA-E0AD-4B03-8533-383FE27B8B52}" srcId="{D81AC804-50FB-4C4A-B721-040AF7BA29F3}" destId="{209FC94D-009A-4693-8893-E34D3B7FF02E}" srcOrd="1" destOrd="0" parTransId="{39B11C1D-4593-4622-BD16-2A9F97958284}" sibTransId="{27691BF6-8421-4660-A50C-D97EE5028E6F}"/>
    <dgm:cxn modelId="{CAF4703A-7240-44C5-BB6B-D2FD7CF5B458}" type="presOf" srcId="{34E2C5A9-65D4-46C4-95C1-382526CED011}" destId="{5B7B1582-A2ED-4EE8-8019-5C96B9980781}" srcOrd="1" destOrd="0" presId="urn:microsoft.com/office/officeart/2005/8/layout/cycle2"/>
    <dgm:cxn modelId="{5431CBCF-E4AD-460B-9662-7731839BC0D2}" type="presParOf" srcId="{73FB7B73-B1E6-4EFA-BD82-A0C5C5973537}" destId="{DE5195E7-5D44-4D21-80DC-7D4A3832C296}" srcOrd="0" destOrd="0" presId="urn:microsoft.com/office/officeart/2005/8/layout/cycle2"/>
    <dgm:cxn modelId="{C2F5BF01-B667-466F-85BD-FFC80211AE55}" type="presParOf" srcId="{73FB7B73-B1E6-4EFA-BD82-A0C5C5973537}" destId="{5C2B460A-CB41-42D3-B8F3-D318ED441EEE}" srcOrd="1" destOrd="0" presId="urn:microsoft.com/office/officeart/2005/8/layout/cycle2"/>
    <dgm:cxn modelId="{FE5D334A-C67A-4A9C-A274-03AB4C9C175A}" type="presParOf" srcId="{5C2B460A-CB41-42D3-B8F3-D318ED441EEE}" destId="{4ED107F9-2E3D-4AF2-BC14-9BBAE7C8AC8A}" srcOrd="0" destOrd="0" presId="urn:microsoft.com/office/officeart/2005/8/layout/cycle2"/>
    <dgm:cxn modelId="{5827C9FC-1730-459C-BAD3-528A9AA1E540}" type="presParOf" srcId="{73FB7B73-B1E6-4EFA-BD82-A0C5C5973537}" destId="{5AAF449C-77BE-4590-BB11-2CECA62C571D}" srcOrd="2" destOrd="0" presId="urn:microsoft.com/office/officeart/2005/8/layout/cycle2"/>
    <dgm:cxn modelId="{88C91C5B-8E8D-4F17-AC9A-1C0B3EA8C863}" type="presParOf" srcId="{73FB7B73-B1E6-4EFA-BD82-A0C5C5973537}" destId="{2C54BCBF-EC0E-4D83-B1A0-68798F0D7A69}" srcOrd="3" destOrd="0" presId="urn:microsoft.com/office/officeart/2005/8/layout/cycle2"/>
    <dgm:cxn modelId="{C17C8928-C721-4D24-B8FC-CD25B6236275}" type="presParOf" srcId="{2C54BCBF-EC0E-4D83-B1A0-68798F0D7A69}" destId="{45DF414A-2234-48B7-9632-07E742A7C35A}" srcOrd="0" destOrd="0" presId="urn:microsoft.com/office/officeart/2005/8/layout/cycle2"/>
    <dgm:cxn modelId="{3B0C0374-6644-4A04-99F1-685AD9CC1393}" type="presParOf" srcId="{73FB7B73-B1E6-4EFA-BD82-A0C5C5973537}" destId="{01B3E4C6-70DE-4096-A96A-B061A0019D12}" srcOrd="4" destOrd="0" presId="urn:microsoft.com/office/officeart/2005/8/layout/cycle2"/>
    <dgm:cxn modelId="{B61460E8-6554-484F-A2C1-15A6B43526C7}" type="presParOf" srcId="{73FB7B73-B1E6-4EFA-BD82-A0C5C5973537}" destId="{4F9CA0F7-9824-4FC5-B54E-CEEE08F341F7}" srcOrd="5" destOrd="0" presId="urn:microsoft.com/office/officeart/2005/8/layout/cycle2"/>
    <dgm:cxn modelId="{77E1CB22-D59F-4030-82DD-F8AAB9397AF9}" type="presParOf" srcId="{4F9CA0F7-9824-4FC5-B54E-CEEE08F341F7}" destId="{DEBA183E-EBD7-4A37-A380-960D8A99986F}" srcOrd="0" destOrd="0" presId="urn:microsoft.com/office/officeart/2005/8/layout/cycle2"/>
    <dgm:cxn modelId="{2AC137E8-33A4-494A-BBBA-10F5693AA23A}" type="presParOf" srcId="{73FB7B73-B1E6-4EFA-BD82-A0C5C5973537}" destId="{5E72295D-3D2F-4E1A-BEC1-80C564AFD7AB}" srcOrd="6" destOrd="0" presId="urn:microsoft.com/office/officeart/2005/8/layout/cycle2"/>
    <dgm:cxn modelId="{9523C770-F698-4D46-B5F9-7D81C341632E}" type="presParOf" srcId="{73FB7B73-B1E6-4EFA-BD82-A0C5C5973537}" destId="{BA835B2C-3E04-42C4-81F6-A6EDE85D8BC6}" srcOrd="7" destOrd="0" presId="urn:microsoft.com/office/officeart/2005/8/layout/cycle2"/>
    <dgm:cxn modelId="{31824E4F-FB6A-4B91-B9DC-9DCBFD42D398}" type="presParOf" srcId="{BA835B2C-3E04-42C4-81F6-A6EDE85D8BC6}" destId="{D7025A95-C80C-4E1E-B2AD-5777CDE8C6FE}" srcOrd="0" destOrd="0" presId="urn:microsoft.com/office/officeart/2005/8/layout/cycle2"/>
    <dgm:cxn modelId="{091CFCE1-70E1-4EE2-BEA1-31DF25BF6C25}" type="presParOf" srcId="{73FB7B73-B1E6-4EFA-BD82-A0C5C5973537}" destId="{B76700DD-DFC8-4019-AD14-94BD9284956C}" srcOrd="8" destOrd="0" presId="urn:microsoft.com/office/officeart/2005/8/layout/cycle2"/>
    <dgm:cxn modelId="{559A6A12-1D39-4E64-9CA8-8C7B4CA79318}" type="presParOf" srcId="{73FB7B73-B1E6-4EFA-BD82-A0C5C5973537}" destId="{11C5E7FC-A5E1-429C-84EE-33E626DFB54E}" srcOrd="9" destOrd="0" presId="urn:microsoft.com/office/officeart/2005/8/layout/cycle2"/>
    <dgm:cxn modelId="{BE3FEB9A-2445-4100-9C12-8CAEE41A4853}" type="presParOf" srcId="{11C5E7FC-A5E1-429C-84EE-33E626DFB54E}" destId="{84ABF4C4-FF3A-4951-9368-FA94B28F2827}" srcOrd="0" destOrd="0" presId="urn:microsoft.com/office/officeart/2005/8/layout/cycle2"/>
    <dgm:cxn modelId="{9A3579A8-431F-4FEF-A419-7E7339D2F0EC}" type="presParOf" srcId="{73FB7B73-B1E6-4EFA-BD82-A0C5C5973537}" destId="{4DC95E4E-B7DB-4AEE-B41D-FA8E7D7D9B65}" srcOrd="10" destOrd="0" presId="urn:microsoft.com/office/officeart/2005/8/layout/cycle2"/>
    <dgm:cxn modelId="{90861028-2B6E-4F3E-BC16-4DCF8DA64545}" type="presParOf" srcId="{73FB7B73-B1E6-4EFA-BD82-A0C5C5973537}" destId="{443711D2-A24E-4ED2-9BBA-D5DEFACF7F73}" srcOrd="11" destOrd="0" presId="urn:microsoft.com/office/officeart/2005/8/layout/cycle2"/>
    <dgm:cxn modelId="{A1FE4C8D-2D27-453F-AA58-F95EE5D06FAC}" type="presParOf" srcId="{443711D2-A24E-4ED2-9BBA-D5DEFACF7F73}" destId="{90D7334A-4B77-47B5-AD0E-82AFB6F65688}" srcOrd="0" destOrd="0" presId="urn:microsoft.com/office/officeart/2005/8/layout/cycle2"/>
    <dgm:cxn modelId="{5F5118A6-94F6-4961-AC1F-83AEEF46D9BB}" type="presParOf" srcId="{73FB7B73-B1E6-4EFA-BD82-A0C5C5973537}" destId="{4A03CFCA-C86D-48D7-8F7A-6A4255971E9A}" srcOrd="12" destOrd="0" presId="urn:microsoft.com/office/officeart/2005/8/layout/cycle2"/>
    <dgm:cxn modelId="{970CD8B8-E3FC-4246-8418-B8B0BEF5D979}" type="presParOf" srcId="{73FB7B73-B1E6-4EFA-BD82-A0C5C5973537}" destId="{CD2BAC97-D340-4182-B808-9E5B4C8A7D3E}" srcOrd="13" destOrd="0" presId="urn:microsoft.com/office/officeart/2005/8/layout/cycle2"/>
    <dgm:cxn modelId="{28C06A32-8BDC-4105-9E1F-3A8701F7C7A0}" type="presParOf" srcId="{CD2BAC97-D340-4182-B808-9E5B4C8A7D3E}" destId="{134DAD31-32DC-4EFA-98C0-092F3256CE93}" srcOrd="0" destOrd="0" presId="urn:microsoft.com/office/officeart/2005/8/layout/cycle2"/>
    <dgm:cxn modelId="{A81DDE83-9D88-40CC-B58F-707F3587CABE}" type="presParOf" srcId="{73FB7B73-B1E6-4EFA-BD82-A0C5C5973537}" destId="{F177C3B5-A4B2-43AD-9923-8706505191B2}" srcOrd="14" destOrd="0" presId="urn:microsoft.com/office/officeart/2005/8/layout/cycle2"/>
    <dgm:cxn modelId="{E77960EE-ADCF-42C6-8A5C-614A41AFF682}" type="presParOf" srcId="{73FB7B73-B1E6-4EFA-BD82-A0C5C5973537}" destId="{77F5667E-EF12-4D0A-9EE1-BB35C97ADA0F}" srcOrd="15" destOrd="0" presId="urn:microsoft.com/office/officeart/2005/8/layout/cycle2"/>
    <dgm:cxn modelId="{A5AE6AE5-F790-40A4-B513-73EB44E935B4}" type="presParOf" srcId="{77F5667E-EF12-4D0A-9EE1-BB35C97ADA0F}" destId="{5B7B1582-A2ED-4EE8-8019-5C96B998078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5195E7-5D44-4D21-80DC-7D4A3832C296}">
      <dsp:nvSpPr>
        <dsp:cNvPr id="0" name=""/>
        <dsp:cNvSpPr/>
      </dsp:nvSpPr>
      <dsp:spPr>
        <a:xfrm>
          <a:off x="2926705" y="1507"/>
          <a:ext cx="1004589" cy="1004589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June - Board Adopts Budget</a:t>
          </a:r>
          <a:endParaRPr lang="en-US" sz="800" kern="1200" dirty="0"/>
        </a:p>
      </dsp:txBody>
      <dsp:txXfrm>
        <a:off x="3073824" y="148626"/>
        <a:ext cx="710351" cy="710351"/>
      </dsp:txXfrm>
    </dsp:sp>
    <dsp:sp modelId="{5C2B460A-CB41-42D3-B8F3-D318ED441EEE}">
      <dsp:nvSpPr>
        <dsp:cNvPr id="0" name=""/>
        <dsp:cNvSpPr/>
      </dsp:nvSpPr>
      <dsp:spPr>
        <a:xfrm rot="1350000">
          <a:off x="3985561" y="620272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3988619" y="672711"/>
        <a:ext cx="187447" cy="203429"/>
      </dsp:txXfrm>
    </dsp:sp>
    <dsp:sp modelId="{5AAF449C-77BE-4590-BB11-2CECA62C571D}">
      <dsp:nvSpPr>
        <dsp:cNvPr id="0" name=""/>
        <dsp:cNvSpPr/>
      </dsp:nvSpPr>
      <dsp:spPr>
        <a:xfrm>
          <a:off x="4321612" y="579297"/>
          <a:ext cx="1004589" cy="1004589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July - State Adopts State Budget</a:t>
          </a:r>
          <a:endParaRPr lang="en-US" sz="800" kern="1200" dirty="0"/>
        </a:p>
      </dsp:txBody>
      <dsp:txXfrm>
        <a:off x="4468731" y="726416"/>
        <a:ext cx="710351" cy="710351"/>
      </dsp:txXfrm>
    </dsp:sp>
    <dsp:sp modelId="{2C54BCBF-EC0E-4D83-B1A0-68798F0D7A69}">
      <dsp:nvSpPr>
        <dsp:cNvPr id="0" name=""/>
        <dsp:cNvSpPr/>
      </dsp:nvSpPr>
      <dsp:spPr>
        <a:xfrm rot="4050000">
          <a:off x="4976011" y="1602519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5000807" y="1633220"/>
        <a:ext cx="187447" cy="203429"/>
      </dsp:txXfrm>
    </dsp:sp>
    <dsp:sp modelId="{01B3E4C6-70DE-4096-A96A-B061A0019D12}">
      <dsp:nvSpPr>
        <dsp:cNvPr id="0" name=""/>
        <dsp:cNvSpPr/>
      </dsp:nvSpPr>
      <dsp:spPr>
        <a:xfrm>
          <a:off x="4899402" y="1974205"/>
          <a:ext cx="1004589" cy="1004589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August – Board Approves 45 Day Adjustments</a:t>
          </a:r>
          <a:endParaRPr lang="en-US" sz="800" kern="1200" dirty="0"/>
        </a:p>
      </dsp:txBody>
      <dsp:txXfrm>
        <a:off x="5046521" y="2121324"/>
        <a:ext cx="710351" cy="710351"/>
      </dsp:txXfrm>
    </dsp:sp>
    <dsp:sp modelId="{4F9CA0F7-9824-4FC5-B54E-CEEE08F341F7}">
      <dsp:nvSpPr>
        <dsp:cNvPr id="0" name=""/>
        <dsp:cNvSpPr/>
      </dsp:nvSpPr>
      <dsp:spPr>
        <a:xfrm rot="6750000">
          <a:off x="4981812" y="2997427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0800000">
        <a:off x="5037350" y="3028128"/>
        <a:ext cx="187447" cy="203429"/>
      </dsp:txXfrm>
    </dsp:sp>
    <dsp:sp modelId="{5E72295D-3D2F-4E1A-BEC1-80C564AFD7AB}">
      <dsp:nvSpPr>
        <dsp:cNvPr id="0" name=""/>
        <dsp:cNvSpPr/>
      </dsp:nvSpPr>
      <dsp:spPr>
        <a:xfrm>
          <a:off x="4321612" y="3369112"/>
          <a:ext cx="1004589" cy="1004589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September – Board Approves Unaudited Actual Report</a:t>
          </a:r>
          <a:endParaRPr lang="en-US" sz="800" kern="1200" dirty="0"/>
        </a:p>
      </dsp:txBody>
      <dsp:txXfrm>
        <a:off x="4468731" y="3516231"/>
        <a:ext cx="710351" cy="710351"/>
      </dsp:txXfrm>
    </dsp:sp>
    <dsp:sp modelId="{BA835B2C-3E04-42C4-81F6-A6EDE85D8BC6}">
      <dsp:nvSpPr>
        <dsp:cNvPr id="0" name=""/>
        <dsp:cNvSpPr/>
      </dsp:nvSpPr>
      <dsp:spPr>
        <a:xfrm rot="9450000">
          <a:off x="3999565" y="3987878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1E6AD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0800000">
        <a:off x="4076841" y="4040317"/>
        <a:ext cx="187447" cy="203429"/>
      </dsp:txXfrm>
    </dsp:sp>
    <dsp:sp modelId="{B76700DD-DFC8-4019-AD14-94BD9284956C}">
      <dsp:nvSpPr>
        <dsp:cNvPr id="0" name=""/>
        <dsp:cNvSpPr/>
      </dsp:nvSpPr>
      <dsp:spPr>
        <a:xfrm>
          <a:off x="2926705" y="3946902"/>
          <a:ext cx="1004589" cy="1004589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December – Board Approves First Interim Report</a:t>
          </a:r>
          <a:endParaRPr lang="en-US" sz="800" kern="1200" dirty="0"/>
        </a:p>
      </dsp:txBody>
      <dsp:txXfrm>
        <a:off x="3073824" y="4094021"/>
        <a:ext cx="710351" cy="710351"/>
      </dsp:txXfrm>
    </dsp:sp>
    <dsp:sp modelId="{11C5E7FC-A5E1-429C-84EE-33E626DFB54E}">
      <dsp:nvSpPr>
        <dsp:cNvPr id="0" name=""/>
        <dsp:cNvSpPr/>
      </dsp:nvSpPr>
      <dsp:spPr>
        <a:xfrm rot="12150000">
          <a:off x="2604657" y="3993678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0800000">
        <a:off x="2681933" y="4076859"/>
        <a:ext cx="187447" cy="203429"/>
      </dsp:txXfrm>
    </dsp:sp>
    <dsp:sp modelId="{4DC95E4E-B7DB-4AEE-B41D-FA8E7D7D9B65}">
      <dsp:nvSpPr>
        <dsp:cNvPr id="0" name=""/>
        <dsp:cNvSpPr/>
      </dsp:nvSpPr>
      <dsp:spPr>
        <a:xfrm>
          <a:off x="1531797" y="3369112"/>
          <a:ext cx="1004589" cy="1004589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January – Governor Proposes     24-25 State Budget</a:t>
          </a:r>
          <a:endParaRPr lang="en-US" sz="800" kern="1200" dirty="0"/>
        </a:p>
      </dsp:txBody>
      <dsp:txXfrm>
        <a:off x="1678916" y="3516231"/>
        <a:ext cx="710351" cy="710351"/>
      </dsp:txXfrm>
    </dsp:sp>
    <dsp:sp modelId="{443711D2-A24E-4ED2-9BBA-D5DEFACF7F73}">
      <dsp:nvSpPr>
        <dsp:cNvPr id="0" name=""/>
        <dsp:cNvSpPr/>
      </dsp:nvSpPr>
      <dsp:spPr>
        <a:xfrm rot="14850000">
          <a:off x="1614206" y="3011431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0800000">
        <a:off x="1669744" y="3116350"/>
        <a:ext cx="187447" cy="203429"/>
      </dsp:txXfrm>
    </dsp:sp>
    <dsp:sp modelId="{4A03CFCA-C86D-48D7-8F7A-6A4255971E9A}">
      <dsp:nvSpPr>
        <dsp:cNvPr id="0" name=""/>
        <dsp:cNvSpPr/>
      </dsp:nvSpPr>
      <dsp:spPr>
        <a:xfrm>
          <a:off x="954007" y="1974205"/>
          <a:ext cx="1004589" cy="1004589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March – Board Approves Second Interim Report</a:t>
          </a:r>
          <a:endParaRPr lang="en-US" sz="800" kern="1200" dirty="0"/>
        </a:p>
      </dsp:txBody>
      <dsp:txXfrm>
        <a:off x="1101126" y="2121324"/>
        <a:ext cx="710351" cy="710351"/>
      </dsp:txXfrm>
    </dsp:sp>
    <dsp:sp modelId="{CD2BAC97-D340-4182-B808-9E5B4C8A7D3E}">
      <dsp:nvSpPr>
        <dsp:cNvPr id="0" name=""/>
        <dsp:cNvSpPr/>
      </dsp:nvSpPr>
      <dsp:spPr>
        <a:xfrm rot="17550000">
          <a:off x="1608406" y="1616523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1633202" y="1721442"/>
        <a:ext cx="187447" cy="203429"/>
      </dsp:txXfrm>
    </dsp:sp>
    <dsp:sp modelId="{F177C3B5-A4B2-43AD-9923-8706505191B2}">
      <dsp:nvSpPr>
        <dsp:cNvPr id="0" name=""/>
        <dsp:cNvSpPr/>
      </dsp:nvSpPr>
      <dsp:spPr>
        <a:xfrm>
          <a:off x="1531797" y="579297"/>
          <a:ext cx="1004589" cy="1004589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May – Governor Issues May Revise</a:t>
          </a:r>
          <a:endParaRPr lang="en-US" sz="800" kern="1200" dirty="0"/>
        </a:p>
      </dsp:txBody>
      <dsp:txXfrm>
        <a:off x="1678916" y="726416"/>
        <a:ext cx="710351" cy="710351"/>
      </dsp:txXfrm>
    </dsp:sp>
    <dsp:sp modelId="{77F5667E-EF12-4D0A-9EE1-BB35C97ADA0F}">
      <dsp:nvSpPr>
        <dsp:cNvPr id="0" name=""/>
        <dsp:cNvSpPr/>
      </dsp:nvSpPr>
      <dsp:spPr>
        <a:xfrm rot="20250000">
          <a:off x="2590653" y="626072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593711" y="709253"/>
        <a:ext cx="187447" cy="203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5417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6263" y="4387548"/>
            <a:ext cx="5097558" cy="4155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30" tIns="45257" rIns="92130" bIns="452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notes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072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701675"/>
            <a:ext cx="4594225" cy="34464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2795586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17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37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584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68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389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19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19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430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30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val="1212250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79291-9309-4E61-A07E-07033693F1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8013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AF807-A278-46BE-8077-9A7794EA53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5488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D365E-BE10-4739-93CC-AC3C4BD4CC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728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939B7-4E16-4915-995F-9E22A47930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565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3B269-238D-4E9D-9F6F-588C45B5F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2707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3F59F-7BB4-44C4-92A1-EE8AC03E41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187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B9459-2DEA-4B92-8DCA-A1FBCE4457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1498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0C7E0-A565-4BB9-94CD-61B342F8BB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46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00B44-C6F4-4CF5-86CA-8C83A4C4E7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0748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00CD9-1F02-4FFE-96DA-6AAE80D36B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836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4CBEC-EFA1-4881-85D7-A035347E27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99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FB6AD-7A40-41B8-83A8-EEFA1210A8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4445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731B2-3553-41BA-99F2-1ADC31D221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1103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BFD95-5C36-4571-9746-C91E7E0A1A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845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A0EEB94E-989A-4EFA-AAB0-0187542A32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8476D0-10DF-414A-9237-BD17FF102CB0}" type="slidenum">
              <a:rPr lang="en-US" altLang="en-US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718457" y="1819849"/>
            <a:ext cx="8001000" cy="25146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6796" dir="1593903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altLang="en-US" sz="4800" dirty="0" smtClean="0">
                <a:latin typeface="Book Antiqua" pitchFamily="18" charset="0"/>
              </a:rPr>
              <a:t>Second </a:t>
            </a:r>
            <a:r>
              <a:rPr lang="en-US" altLang="en-US" sz="4800" dirty="0">
                <a:latin typeface="Book Antiqua" pitchFamily="18" charset="0"/>
              </a:rPr>
              <a:t>Interim Financial Report as of </a:t>
            </a:r>
          </a:p>
          <a:p>
            <a:pPr eaLnBrk="0" hangingPunct="0">
              <a:lnSpc>
                <a:spcPct val="110000"/>
              </a:lnSpc>
              <a:defRPr/>
            </a:pPr>
            <a:r>
              <a:rPr lang="en-US" altLang="en-US" sz="4800" dirty="0" smtClean="0">
                <a:latin typeface="Book Antiqua" pitchFamily="18" charset="0"/>
              </a:rPr>
              <a:t>January </a:t>
            </a:r>
            <a:r>
              <a:rPr lang="en-US" altLang="en-US" sz="4800" dirty="0">
                <a:latin typeface="Book Antiqua" pitchFamily="18" charset="0"/>
              </a:rPr>
              <a:t>31, </a:t>
            </a:r>
            <a:r>
              <a:rPr lang="en-US" altLang="en-US" sz="4800" dirty="0" smtClean="0">
                <a:latin typeface="Book Antiqua" pitchFamily="18" charset="0"/>
              </a:rPr>
              <a:t>2024</a:t>
            </a:r>
            <a:endParaRPr lang="en-US" altLang="en-US" sz="4800" dirty="0">
              <a:latin typeface="Book Antiqua" pitchFamily="18" charset="0"/>
            </a:endParaRPr>
          </a:p>
          <a:p>
            <a:pPr algn="l" eaLnBrk="0" hangingPunct="0">
              <a:lnSpc>
                <a:spcPct val="110000"/>
              </a:lnSpc>
              <a:defRPr/>
            </a:pPr>
            <a:endParaRPr lang="en-US" altLang="en-US" sz="4800" i="1" dirty="0"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  <a:p>
            <a:pPr algn="l" eaLnBrk="0" latinLnBrk="1" hangingPunct="0">
              <a:lnSpc>
                <a:spcPct val="110000"/>
              </a:lnSpc>
              <a:defRPr/>
            </a:pPr>
            <a:endParaRPr lang="en-US" altLang="en-US" sz="4800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2052" name="Rectangle 11"/>
          <p:cNvSpPr>
            <a:spLocks noChangeArrowheads="1"/>
          </p:cNvSpPr>
          <p:nvPr/>
        </p:nvSpPr>
        <p:spPr bwMode="auto">
          <a:xfrm rot="10800000" flipV="1">
            <a:off x="685800" y="4419600"/>
            <a:ext cx="7735888" cy="167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en-US" altLang="en-US" dirty="0">
              <a:solidFill>
                <a:schemeClr val="bg2"/>
              </a:solidFill>
              <a:latin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en-US" sz="3600" dirty="0">
                <a:solidFill>
                  <a:schemeClr val="bg2"/>
                </a:solidFill>
                <a:latin typeface="Times New Roman" pitchFamily="18" charset="0"/>
              </a:rPr>
              <a:t>Presented to the Board of Trustees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en-US" sz="3600" dirty="0" smtClean="0">
                <a:solidFill>
                  <a:schemeClr val="bg2"/>
                </a:solidFill>
                <a:latin typeface="Times New Roman" pitchFamily="18" charset="0"/>
              </a:rPr>
              <a:t>March 4, 2024</a:t>
            </a:r>
            <a:endParaRPr kumimoji="1" lang="en-US" altLang="en-US" sz="36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78983" y="316582"/>
            <a:ext cx="8001000" cy="1359818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6796" dir="1593903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altLang="en-US" sz="3600" dirty="0" smtClean="0">
                <a:latin typeface="Book Antiqua" pitchFamily="18" charset="0"/>
              </a:rPr>
              <a:t>Lowell Joint School District</a:t>
            </a:r>
          </a:p>
          <a:p>
            <a:pPr eaLnBrk="0" hangingPunct="0">
              <a:lnSpc>
                <a:spcPct val="110000"/>
              </a:lnSpc>
              <a:defRPr/>
            </a:pPr>
            <a:r>
              <a:rPr lang="en-US" altLang="en-US" sz="2000" dirty="0" smtClean="0">
                <a:latin typeface="Book Antiqua" pitchFamily="18" charset="0"/>
              </a:rPr>
              <a:t>Tradition of Excellence Since 1906</a:t>
            </a:r>
          </a:p>
          <a:p>
            <a:pPr eaLnBrk="0" hangingPunct="0">
              <a:lnSpc>
                <a:spcPct val="110000"/>
              </a:lnSpc>
              <a:defRPr/>
            </a:pPr>
            <a:r>
              <a:rPr lang="en-US" altLang="en-US" sz="2000" dirty="0" smtClean="0">
                <a:latin typeface="Script MT Bold" panose="03040602040607080904" pitchFamily="66" charset="0"/>
              </a:rPr>
              <a:t>“Home of Scholars and Champions”</a:t>
            </a:r>
            <a:endParaRPr lang="en-US" altLang="en-US" sz="2000" dirty="0">
              <a:latin typeface="Script MT Bold" panose="03040602040607080904" pitchFamily="66" charset="0"/>
            </a:endParaRPr>
          </a:p>
          <a:p>
            <a:pPr algn="l" eaLnBrk="0" hangingPunct="0">
              <a:lnSpc>
                <a:spcPct val="110000"/>
              </a:lnSpc>
              <a:defRPr/>
            </a:pPr>
            <a:endParaRPr lang="en-US" altLang="en-US" sz="4800" i="1" dirty="0"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  <a:p>
            <a:pPr algn="l" eaLnBrk="0" latinLnBrk="1" hangingPunct="0">
              <a:lnSpc>
                <a:spcPct val="110000"/>
              </a:lnSpc>
              <a:defRPr/>
            </a:pPr>
            <a:endParaRPr lang="en-US" altLang="en-US" sz="4800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413" y="5400981"/>
            <a:ext cx="1522387" cy="1393215"/>
          </a:xfrm>
          <a:prstGeom prst="rect">
            <a:avLst/>
          </a:prstGeo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FAF807-A278-46BE-8077-9A7794EA53EB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8600" y="304800"/>
            <a:ext cx="8610600" cy="1143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 kern="0" dirty="0" smtClean="0">
                <a:solidFill>
                  <a:srgbClr val="95055B"/>
                </a:solidFill>
              </a:rPr>
              <a:t>    </a:t>
            </a:r>
            <a:r>
              <a:rPr lang="en-US" altLang="en-US" sz="3600" b="1" kern="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2023-24</a:t>
            </a:r>
          </a:p>
          <a:p>
            <a:pPr eaLnBrk="1" hangingPunct="1">
              <a:defRPr/>
            </a:pPr>
            <a:r>
              <a:rPr lang="en-US" altLang="en-US" sz="3600" kern="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Annual Budget Cycle</a:t>
            </a:r>
            <a:r>
              <a:rPr lang="en-US" altLang="en-US" sz="2400" b="1" kern="0" dirty="0" smtClean="0">
                <a:solidFill>
                  <a:srgbClr val="D60093"/>
                </a:solidFill>
                <a:effectLst/>
                <a:latin typeface="Times New Roman" pitchFamily="18" charset="0"/>
              </a:rPr>
              <a:t/>
            </a:r>
            <a:br>
              <a:rPr lang="en-US" altLang="en-US" sz="2400" b="1" kern="0" dirty="0" smtClean="0">
                <a:solidFill>
                  <a:srgbClr val="D60093"/>
                </a:solidFill>
                <a:effectLst/>
                <a:latin typeface="Times New Roman" pitchFamily="18" charset="0"/>
              </a:rPr>
            </a:br>
            <a:endParaRPr lang="en-US" altLang="en-US" sz="2400" b="1" kern="0" dirty="0" smtClean="0">
              <a:effectLst/>
              <a:latin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7010400" y="5638800"/>
            <a:ext cx="304800" cy="3048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010400" y="6000744"/>
            <a:ext cx="304800" cy="304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24898" y="56468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District Calendar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7324898" y="6014644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State Calendar</a:t>
            </a:r>
            <a:endParaRPr lang="en-US" sz="1200" dirty="0"/>
          </a:p>
        </p:txBody>
      </p:sp>
      <p:sp>
        <p:nvSpPr>
          <p:cNvPr id="12" name="Right Arrow 11"/>
          <p:cNvSpPr/>
          <p:nvPr/>
        </p:nvSpPr>
        <p:spPr bwMode="auto">
          <a:xfrm rot="10800000">
            <a:off x="3332912" y="3924144"/>
            <a:ext cx="1248786" cy="5334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43498" y="3546556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We Are Here</a:t>
            </a:r>
            <a:endParaRPr lang="en-US" sz="1800" dirty="0">
              <a:latin typeface="+mn-lt"/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786092307"/>
              </p:ext>
            </p:extLst>
          </p:nvPr>
        </p:nvGraphicFramePr>
        <p:xfrm>
          <a:off x="1152698" y="1688182"/>
          <a:ext cx="6858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176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B2C20E-D61E-4439-9FC7-CEAB47772BC9}" type="slidenum">
              <a:rPr lang="en-US" altLang="en-US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1143000"/>
          </a:xfrm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2023-24 Second Interim Assumptions</a:t>
            </a:r>
            <a:r>
              <a:rPr lang="en-US" altLang="en-US" sz="2400" b="1" dirty="0" smtClean="0">
                <a:solidFill>
                  <a:srgbClr val="D60093"/>
                </a:solidFill>
                <a:effectLst/>
                <a:latin typeface="Times New Roman" pitchFamily="18" charset="0"/>
              </a:rPr>
              <a:t/>
            </a:r>
            <a:br>
              <a:rPr lang="en-US" altLang="en-US" sz="2400" b="1" dirty="0" smtClean="0">
                <a:solidFill>
                  <a:srgbClr val="D60093"/>
                </a:solidFill>
                <a:effectLst/>
                <a:latin typeface="Times New Roman" pitchFamily="18" charset="0"/>
              </a:rPr>
            </a:b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>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Revenue</a:t>
            </a:r>
            <a:endParaRPr lang="en-US" altLang="en-US" sz="2400" b="1" dirty="0" smtClean="0">
              <a:effectLst/>
              <a:latin typeface="Times New Roman" pitchFamily="18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05800" cy="4114800"/>
          </a:xfrm>
          <a:solidFill>
            <a:srgbClr val="99CCFF"/>
          </a:solidFill>
          <a:extLst/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Local Control Funding Formula (LCFF)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COLA 8.22% unchanged from 2023-24 AB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Supplemental/Concentration Grant $3.9 million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Concentration Grant = $387,036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ADA:  2,950.57 - 3 year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average</a:t>
            </a:r>
            <a:endParaRPr lang="en-US" altLang="en-US" sz="20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Actual ADA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2,875.74</a:t>
            </a:r>
            <a:endParaRPr lang="en-US" altLang="en-US" sz="20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Official enrollment of 3,029 (October CBEDS) 17 students </a:t>
            </a:r>
            <a:r>
              <a:rPr lang="en-US" altLang="en-US" sz="2000" u="sng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more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 than 2022-23 CBEDS of 3,012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Seat attendance has </a:t>
            </a:r>
            <a:r>
              <a:rPr lang="en-US" altLang="en-US" sz="2000" u="sng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improved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 from 93% to 95%, but remains below the historic rate of 97%. This negatively affects </a:t>
            </a:r>
            <a:r>
              <a:rPr lang="en-US" altLang="en-US" sz="2000" u="sng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ongoing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funding by approximately $600,000 per year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895835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4AA8FF-D4FE-4520-A2D9-12B821BBB061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838200" y="762000"/>
            <a:ext cx="7696200" cy="865333"/>
          </a:xfrm>
          <a:prstGeom prst="rect">
            <a:avLst/>
          </a:prstGeom>
          <a:noFill/>
          <a:ln w="12700">
            <a:solidFill>
              <a:srgbClr val="3333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6796" dir="1593903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400" dirty="0" smtClean="0">
                <a:solidFill>
                  <a:schemeClr val="bg2"/>
                </a:solidFill>
                <a:latin typeface="Book Antiqua" pitchFamily="18" charset="0"/>
              </a:rPr>
              <a:t>2023-24  </a:t>
            </a:r>
            <a:r>
              <a:rPr lang="en-US" altLang="en-US" sz="4400" dirty="0">
                <a:solidFill>
                  <a:schemeClr val="bg2"/>
                </a:solidFill>
                <a:latin typeface="Book Antiqua" pitchFamily="18" charset="0"/>
              </a:rPr>
              <a:t>Revenue</a:t>
            </a:r>
            <a:endParaRPr lang="en-US" altLang="en-US" sz="4400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16324"/>
              </p:ext>
            </p:extLst>
          </p:nvPr>
        </p:nvGraphicFramePr>
        <p:xfrm>
          <a:off x="1870841" y="1998981"/>
          <a:ext cx="6511159" cy="3235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67760">
                  <a:extLst>
                    <a:ext uri="{9D8B030D-6E8A-4147-A177-3AD203B41FA5}">
                      <a16:colId xmlns:a16="http://schemas.microsoft.com/office/drawing/2014/main" val="135076564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89850757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64094848"/>
                    </a:ext>
                  </a:extLst>
                </a:gridCol>
                <a:gridCol w="1371599">
                  <a:extLst>
                    <a:ext uri="{9D8B030D-6E8A-4147-A177-3AD203B41FA5}">
                      <a16:colId xmlns:a16="http://schemas.microsoft.com/office/drawing/2014/main" val="223837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</a:t>
                      </a:r>
                    </a:p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Interim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Second Interim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Changes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5960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LCFF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$35,510,683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$35,660,397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+$149,714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743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Federal Income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$2,852,110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$2,852,110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$0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678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State Income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$2,816,053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$2,778,628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&lt;$37,425&gt;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184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Local Income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$3,633,881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$3,893,726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+$259,845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561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 Total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$44,812,727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$45,184,861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+$372,134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627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Interfund</a:t>
                      </a: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Transfers In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$0</a:t>
                      </a:r>
                      <a:endParaRPr lang="en-US" sz="16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$0</a:t>
                      </a:r>
                      <a:endParaRPr lang="en-US" sz="16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017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Revenue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$44,812,727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$45,184,861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+$372,134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1784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3310041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9E442C-FB76-46CA-A1C2-37D58C123F37}" type="slidenum">
              <a:rPr lang="en-US" altLang="en-US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13716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2023-24 Second Interim</a:t>
            </a: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/>
            </a:r>
            <a:br>
              <a:rPr lang="en-US" altLang="en-US" sz="2400" b="1" dirty="0" smtClean="0">
                <a:solidFill>
                  <a:srgbClr val="D60093"/>
                </a:solidFill>
                <a:effectLst/>
              </a:rPr>
            </a:b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>   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Revenue</a:t>
            </a: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/>
            </a:r>
            <a:b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     Major Changes from First Interim</a:t>
            </a:r>
            <a:endParaRPr lang="en-US" altLang="en-US" sz="2000" b="1" dirty="0" smtClean="0">
              <a:effectLst/>
              <a:latin typeface="Times New Roman" pitchFamily="18" charset="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133600"/>
            <a:ext cx="8534400" cy="44196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LCFF </a:t>
            </a:r>
            <a:r>
              <a:rPr lang="en-US" altLang="en-US" sz="28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Revenue </a:t>
            </a:r>
            <a:r>
              <a:rPr lang="en-US" altLang="en-US" sz="2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				</a:t>
            </a: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+$149K</a:t>
            </a:r>
            <a:endParaRPr lang="en-US" altLang="en-US" sz="24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Increase in TK ADA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endParaRPr lang="en-US" altLang="en-US" sz="18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State </a:t>
            </a:r>
            <a:r>
              <a:rPr lang="en-US" altLang="en-US" sz="2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Revenue	</a:t>
            </a:r>
            <a:r>
              <a:rPr lang="en-US" altLang="en-US" sz="28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				</a:t>
            </a:r>
            <a:r>
              <a:rPr lang="en-US" alt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&lt;</a:t>
            </a: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$37K&gt;</a:t>
            </a:r>
            <a:endParaRPr lang="en-US" altLang="en-US" sz="28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Reduced </a:t>
            </a:r>
            <a:r>
              <a:rPr lang="en-US" altLang="en-US" sz="1800" dirty="0" err="1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SpEd</a:t>
            </a:r>
            <a:r>
              <a:rPr lang="en-US" altLang="en-US" sz="18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 Early Intervention Preschool Grant</a:t>
            </a:r>
            <a:endParaRPr lang="en-US" altLang="en-US" sz="18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endParaRPr lang="en-US" altLang="en-US" sz="1800" b="1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Local Revenue	</a:t>
            </a:r>
            <a:r>
              <a:rPr lang="en-US" altLang="en-US" sz="2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				</a:t>
            </a:r>
            <a:r>
              <a:rPr lang="en-US" altLang="en-US" sz="28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+</a:t>
            </a: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$253K</a:t>
            </a:r>
            <a:endParaRPr lang="en-US" altLang="en-US" sz="2800" b="1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Interest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ASCIP Refund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altLang="en-US" sz="1800" dirty="0" err="1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Medi</a:t>
            </a:r>
            <a:r>
              <a:rPr lang="en-US" altLang="en-US" sz="18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-Cal Funding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endParaRPr lang="en-US" altLang="en-US" sz="12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824D65-2B2E-4808-9D24-CFA567B2A3DA}" type="slidenum">
              <a:rPr lang="en-US" altLang="en-US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9906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0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2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2023-24 Second Interim Assumptions</a:t>
            </a:r>
            <a:r>
              <a:rPr lang="en-US" altLang="en-US" sz="2000" b="1" dirty="0" smtClean="0">
                <a:solidFill>
                  <a:srgbClr val="D60093"/>
                </a:solidFill>
                <a:effectLst/>
              </a:rPr>
              <a:t/>
            </a:r>
            <a:br>
              <a:rPr lang="en-US" altLang="en-US" sz="2000" b="1" dirty="0" smtClean="0">
                <a:solidFill>
                  <a:srgbClr val="D60093"/>
                </a:solidFill>
                <a:effectLst/>
              </a:rPr>
            </a:br>
            <a:r>
              <a:rPr lang="en-US" altLang="en-US" sz="2000" b="1" dirty="0" smtClean="0">
                <a:solidFill>
                  <a:srgbClr val="D60093"/>
                </a:solidFill>
                <a:effectLst/>
              </a:rPr>
              <a:t> </a:t>
            </a: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Expenditures</a:t>
            </a:r>
            <a:endParaRPr lang="en-US" altLang="en-US" sz="2000" b="1" dirty="0" smtClean="0">
              <a:effectLst/>
              <a:latin typeface="Times New Roman" pitchFamily="18" charset="0"/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86800" cy="47244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Salary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Budgeted per 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Tentative Agreement of 11% Ongoing Increase to Salary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S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chedules</a:t>
            </a:r>
            <a:endParaRPr lang="en-US" altLang="en-US" sz="18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January 1, 2024 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Minimum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W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age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I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ncrease 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to $16.00</a:t>
            </a:r>
          </a:p>
          <a:p>
            <a:pPr lvl="1" eaLnBrk="1" hangingPunct="1">
              <a:spcAft>
                <a:spcPct val="15000"/>
              </a:spcAft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April 1, 2024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W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age Increase 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for 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National Chain Fast-Food 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Workers to $20.00</a:t>
            </a:r>
          </a:p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Health and Welfare Benefits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Maximum medical benefits package $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27,300.60 unca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pped</a:t>
            </a:r>
          </a:p>
          <a:p>
            <a:pPr lvl="2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Includes Kaiser LA Family Rate, Dental, </a:t>
            </a:r>
            <a:r>
              <a:rPr lang="en-US" altLang="en-US" sz="1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Vision, and Life Insurance</a:t>
            </a:r>
            <a:endParaRPr lang="en-US" altLang="en-US" sz="14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STRS/PERS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STRS pension rate remains 19.10%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PERS pension rate increase of 1.31% (26.68% from 25.37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% in 2022-23)</a:t>
            </a:r>
            <a:endParaRPr lang="en-US" altLang="en-US" sz="18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endParaRPr lang="en-US" altLang="en-US" sz="28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635AC0-1A5A-4DCD-B994-3A4F4641C383}" type="slidenum">
              <a:rPr lang="en-US" altLang="en-US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9906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0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2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2023-24 Second Interim Assumptions</a:t>
            </a:r>
            <a:r>
              <a:rPr lang="en-US" altLang="en-US" sz="2000" b="1" dirty="0" smtClean="0">
                <a:solidFill>
                  <a:srgbClr val="D60093"/>
                </a:solidFill>
                <a:effectLst/>
              </a:rPr>
              <a:t/>
            </a:r>
            <a:br>
              <a:rPr lang="en-US" altLang="en-US" sz="2000" b="1" dirty="0" smtClean="0">
                <a:solidFill>
                  <a:srgbClr val="D60093"/>
                </a:solidFill>
                <a:effectLst/>
              </a:rPr>
            </a:br>
            <a:r>
              <a:rPr lang="en-US" altLang="en-US" sz="2000" b="1" dirty="0" smtClean="0">
                <a:solidFill>
                  <a:srgbClr val="D60093"/>
                </a:solidFill>
                <a:effectLst/>
              </a:rPr>
              <a:t> </a:t>
            </a: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Expenditures</a:t>
            </a:r>
            <a:endParaRPr lang="en-US" altLang="en-US" sz="2000" b="1" dirty="0" smtClean="0">
              <a:effectLst/>
              <a:latin typeface="Times New Roman" pitchFamily="18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534400" cy="47244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Supplies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Consumer Price Index (CPI) is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3.36% (Down from 3.55% at FI)</a:t>
            </a:r>
            <a:endParaRPr lang="en-US" altLang="en-US" sz="2000" dirty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endParaRPr lang="en-US" altLang="en-US" sz="24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Elementary school site budgets at $83 per student and $131 at Rancho Intermediate per student (3.55% increase over prior year)</a:t>
            </a:r>
          </a:p>
          <a:p>
            <a:pPr marL="457200" lvl="1" indent="0" eaLnBrk="1" hangingPunct="1">
              <a:buClr>
                <a:schemeClr val="bg2"/>
              </a:buClr>
              <a:buNone/>
              <a:defRPr/>
            </a:pPr>
            <a:endParaRPr lang="en-US" altLang="en-US" sz="2300" strike="sngStrike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2022/23 Restricted Carryover, unrestricted school site/school donations carryover, and unused prior year federal and State awards are appropriated primarily in supply and/or services expenditure object codes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07620B-35C5-45F6-BE45-C1216A5CD2D6}" type="slidenum">
              <a:rPr lang="en-US" altLang="en-US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mtClean="0"/>
              <a:t/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533400" y="533400"/>
            <a:ext cx="8001000" cy="8382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6796" dir="1593903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400" dirty="0" smtClean="0">
                <a:solidFill>
                  <a:schemeClr val="bg2"/>
                </a:solidFill>
                <a:latin typeface="Book Antiqua" pitchFamily="18" charset="0"/>
              </a:rPr>
              <a:t>2023-24 Expenditures</a:t>
            </a:r>
            <a:endParaRPr lang="en-US" altLang="en-US" sz="4400" dirty="0">
              <a:solidFill>
                <a:schemeClr val="bg2"/>
              </a:solidFill>
              <a:latin typeface="Book Antiqua" pitchFamily="18" charset="0"/>
            </a:endParaRPr>
          </a:p>
          <a:p>
            <a:pPr latinLnBrk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4400" b="0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609600" y="5334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en-US" b="0" smtClean="0"/>
              <a:t/>
            </a:r>
            <a:br>
              <a:rPr lang="en-US" altLang="en-US" b="0" smtClean="0"/>
            </a:br>
            <a:endParaRPr lang="en-US" altLang="en-US" b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86" y="38100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982406"/>
              </p:ext>
            </p:extLst>
          </p:nvPr>
        </p:nvGraphicFramePr>
        <p:xfrm>
          <a:off x="1870841" y="1762298"/>
          <a:ext cx="6815958" cy="3977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9003">
                  <a:extLst>
                    <a:ext uri="{9D8B030D-6E8A-4147-A177-3AD203B41FA5}">
                      <a16:colId xmlns:a16="http://schemas.microsoft.com/office/drawing/2014/main" val="1350765644"/>
                    </a:ext>
                  </a:extLst>
                </a:gridCol>
                <a:gridCol w="1515575">
                  <a:extLst>
                    <a:ext uri="{9D8B030D-6E8A-4147-A177-3AD203B41FA5}">
                      <a16:colId xmlns:a16="http://schemas.microsoft.com/office/drawing/2014/main" val="3898507571"/>
                    </a:ext>
                  </a:extLst>
                </a:gridCol>
                <a:gridCol w="1515574">
                  <a:extLst>
                    <a:ext uri="{9D8B030D-6E8A-4147-A177-3AD203B41FA5}">
                      <a16:colId xmlns:a16="http://schemas.microsoft.com/office/drawing/2014/main" val="2064094848"/>
                    </a:ext>
                  </a:extLst>
                </a:gridCol>
                <a:gridCol w="1435806">
                  <a:extLst>
                    <a:ext uri="{9D8B030D-6E8A-4147-A177-3AD203B41FA5}">
                      <a16:colId xmlns:a16="http://schemas.microsoft.com/office/drawing/2014/main" val="223837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Interim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Second Interim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Changes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5960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Certificated Salaries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$18,872,612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$20,701,058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+$1,828,446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743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 Salaries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$6,301,474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$6,843,075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+$541,601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678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Employee Benefits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$10,758,496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$11,404,042</a:t>
                      </a:r>
                      <a:endParaRPr lang="en-US" sz="16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+$645,547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184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Books &amp; Supplies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$5,070,767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$5,063,146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&lt;$7,621&gt;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053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Services &amp; Other Exp.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$3,467,027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$3,395,935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&lt;71,092&gt;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3623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Capital Outlay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$444,380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$454,880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+$10,500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561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 Total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$44,914,755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$47,862,136</a:t>
                      </a:r>
                      <a:endParaRPr lang="en-US" sz="16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+$2,947,381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627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Outgo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$339,622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$339,622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017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Expenditures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$45,254,378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$48,201,758</a:t>
                      </a:r>
                      <a:endParaRPr lang="en-US" sz="16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+$2,947,381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1784524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614B7A-7B44-496C-8154-357A1BCEA25D}" type="slidenum">
              <a:rPr lang="en-US" altLang="en-US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14478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2023-24 Second Interim</a:t>
            </a: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/>
            </a:r>
            <a:br>
              <a:rPr lang="en-US" altLang="en-US" sz="2400" b="1" dirty="0" smtClean="0">
                <a:solidFill>
                  <a:srgbClr val="D60093"/>
                </a:solidFill>
                <a:effectLst/>
              </a:rPr>
            </a:b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>  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Expenditures</a:t>
            </a:r>
            <a:b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    </a:t>
            </a: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Major Changes from Adopted Budget</a:t>
            </a:r>
            <a:endParaRPr lang="en-US" altLang="en-US" sz="2400" b="1" dirty="0" smtClean="0">
              <a:effectLst/>
              <a:latin typeface="Times New Roman" pitchFamily="18" charset="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534400" cy="44958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Certificated Salaries					</a:t>
            </a: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+$</a:t>
            </a: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1.8M</a:t>
            </a:r>
            <a:endParaRPr lang="en-US" altLang="en-US" sz="2000" b="1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11% Salary Increase</a:t>
            </a:r>
          </a:p>
          <a:p>
            <a:pPr marL="457200" lvl="1" indent="0" eaLnBrk="1" hangingPunct="1">
              <a:buClr>
                <a:schemeClr val="bg2"/>
              </a:buClr>
              <a:buNone/>
              <a:defRPr/>
            </a:pPr>
            <a:endParaRPr lang="en-US" altLang="en-US" sz="9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Classified Salaries					</a:t>
            </a: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+$541K</a:t>
            </a:r>
            <a:endParaRPr lang="en-US" altLang="en-US" sz="20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Anticipated Salary Increase</a:t>
            </a:r>
            <a:endParaRPr lang="en-US" altLang="en-US" sz="16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457200" lvl="1" indent="0" eaLnBrk="1" hangingPunct="1">
              <a:buClr>
                <a:schemeClr val="bg2"/>
              </a:buClr>
              <a:buNone/>
              <a:defRPr/>
            </a:pPr>
            <a:endParaRPr lang="en-US" altLang="en-US" sz="900" b="1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spcAft>
                <a:spcPct val="15000"/>
              </a:spcAft>
              <a:buClr>
                <a:schemeClr val="bg2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Statutory </a:t>
            </a:r>
            <a:r>
              <a:rPr lang="en-US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and Health </a:t>
            </a: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Benefits				</a:t>
            </a: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+$645K</a:t>
            </a:r>
            <a:endParaRPr lang="en-US" altLang="en-US" sz="20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spcAft>
                <a:spcPct val="15000"/>
              </a:spcAft>
              <a:buClr>
                <a:schemeClr val="bg2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Associated Benefits for increases in salaries</a:t>
            </a:r>
            <a:endParaRPr lang="en-US" altLang="en-US" sz="32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spcAft>
                <a:spcPct val="15000"/>
              </a:spcAft>
              <a:buClr>
                <a:schemeClr val="bg2"/>
              </a:buClr>
              <a:buFont typeface="Wingdings" panose="05000000000000000000" pitchFamily="2" charset="2"/>
              <a:buChar char="Ø"/>
              <a:defRPr/>
            </a:pPr>
            <a:endParaRPr lang="en-US" altLang="en-US" sz="20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457200" lvl="1" indent="0" eaLnBrk="1" hangingPunct="1">
              <a:spcAft>
                <a:spcPct val="15000"/>
              </a:spcAft>
              <a:buClr>
                <a:schemeClr val="bg2"/>
              </a:buClr>
              <a:buNone/>
              <a:defRPr/>
            </a:pPr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	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84FFBA-DCFB-44BA-9EEF-3828938A3D54}" type="slidenum">
              <a:rPr lang="en-US" altLang="en-US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458200" cy="12192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8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2023-24 Second Interim Assumptions</a:t>
            </a:r>
            <a:r>
              <a:rPr lang="en-US" altLang="en-US" sz="2800" b="1" dirty="0" smtClean="0">
                <a:solidFill>
                  <a:srgbClr val="D60093"/>
                </a:solidFill>
                <a:effectLst/>
              </a:rPr>
              <a:t> </a:t>
            </a:r>
            <a:r>
              <a:rPr lang="en-US" altLang="en-US" sz="28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Reserve</a:t>
            </a:r>
            <a:endParaRPr lang="en-US" altLang="en-US" sz="2800" b="1" dirty="0" smtClean="0">
              <a:effectLst/>
              <a:latin typeface="Times New Roman" pitchFamily="18" charset="0"/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458200" cy="42672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The Designation For Economic Uncertainties Reserve is  5% per board policy, (state minimum is 3%, or $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1.4M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)</a:t>
            </a: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12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This additional 2% above the state required </a:t>
            </a:r>
            <a:r>
              <a:rPr lang="en-US" altLang="en-US" sz="2400" u="sng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minimum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 is approximately $900,000</a:t>
            </a: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12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For context, one month of payroll is approximately $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3.5M</a:t>
            </a:r>
            <a:endParaRPr lang="en-US" altLang="en-US" sz="24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114300" lvl="1" indent="0" eaLnBrk="1" hangingPunct="1">
              <a:lnSpc>
                <a:spcPct val="90000"/>
              </a:lnSpc>
              <a:buClr>
                <a:schemeClr val="bg2"/>
              </a:buClr>
              <a:buNone/>
            </a:pPr>
            <a:endParaRPr lang="en-US" altLang="en-US" sz="12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U.S. General Services Administration recommends 17% reserves</a:t>
            </a:r>
          </a:p>
          <a:p>
            <a:pPr marL="514350" lvl="1" indent="-40005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en-US" altLang="en-US" sz="25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0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53340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84FFBA-DCFB-44BA-9EEF-3828938A3D54}" type="slidenum">
              <a:rPr lang="en-US" altLang="en-US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458200" cy="13716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8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2023-24 Second Interim</a:t>
            </a: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/>
            </a:r>
            <a:br>
              <a:rPr lang="en-US" altLang="en-US" sz="2400" b="1" dirty="0" smtClean="0">
                <a:solidFill>
                  <a:srgbClr val="D60093"/>
                </a:solidFill>
                <a:effectLst/>
              </a:rPr>
            </a:b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>  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Reserve</a:t>
            </a:r>
            <a:b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    </a:t>
            </a:r>
            <a:r>
              <a:rPr lang="en-US" altLang="en-US" sz="18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Components of Ending Fund Balance</a:t>
            </a:r>
            <a:endParaRPr lang="en-US" altLang="en-US" sz="2400" b="1" dirty="0" smtClean="0">
              <a:effectLst/>
              <a:latin typeface="Times New Roman" pitchFamily="18" charset="0"/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458200" cy="42672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800" b="1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Board of Trustees Commitments 			$10.6M</a:t>
            </a:r>
          </a:p>
          <a:p>
            <a:pPr marL="914400" lvl="2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Technology				$1.1M</a:t>
            </a:r>
          </a:p>
          <a:p>
            <a:pPr marL="914400" lvl="2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Textbook Adoptions			$2.0M</a:t>
            </a:r>
          </a:p>
          <a:p>
            <a:pPr marL="914400" lvl="2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Additional 2% Reserve			$905K</a:t>
            </a:r>
          </a:p>
          <a:p>
            <a:pPr marL="914400" lvl="2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Classroom Furniture			$1.4M</a:t>
            </a:r>
          </a:p>
          <a:p>
            <a:pPr marL="914400" lvl="2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8.75 FTE Commitment			$2.3M</a:t>
            </a:r>
          </a:p>
          <a:p>
            <a:pPr marL="914400" lvl="2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Equipment &amp; Vehicles			$550K</a:t>
            </a:r>
          </a:p>
          <a:p>
            <a:pPr marL="914400" lvl="2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Lunch Tables			$150K</a:t>
            </a:r>
          </a:p>
          <a:p>
            <a:pPr marL="914400" lvl="2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Intervention				$550K</a:t>
            </a:r>
          </a:p>
          <a:p>
            <a:pPr marL="914400" lvl="2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Site Beautification			$500K</a:t>
            </a:r>
          </a:p>
          <a:p>
            <a:pPr marL="914400" lvl="2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Future Operations			$1.0M</a:t>
            </a:r>
          </a:p>
          <a:p>
            <a:pPr marL="914400" lvl="2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Irrevocable Trust Deposit			$200K</a:t>
            </a:r>
          </a:p>
          <a:p>
            <a:pPr marL="114300" lvl="1" indent="0" eaLnBrk="1" hangingPunct="1">
              <a:lnSpc>
                <a:spcPct val="90000"/>
              </a:lnSpc>
              <a:buClr>
                <a:schemeClr val="bg2"/>
              </a:buClr>
              <a:buNone/>
            </a:pPr>
            <a:endParaRPr lang="en-US" altLang="en-US" sz="1200" b="1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100" b="1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1371600" lvl="3" indent="-400050" algn="r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b="1" kern="12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Significant reductions </a:t>
            </a:r>
            <a:r>
              <a:rPr lang="en-US" altLang="en-US" b="1" kern="12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in reserves </a:t>
            </a:r>
            <a:r>
              <a:rPr lang="en-US" altLang="en-US" b="1" kern="12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have </a:t>
            </a:r>
            <a:r>
              <a:rPr lang="en-US" altLang="en-US" b="1" kern="12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 negative impact on credit rating for future </a:t>
            </a:r>
            <a:r>
              <a:rPr lang="en-US" altLang="en-US" b="1" kern="12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General </a:t>
            </a:r>
            <a:r>
              <a:rPr lang="en-US" altLang="en-US" b="1" kern="12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O</a:t>
            </a:r>
            <a:r>
              <a:rPr lang="en-US" altLang="en-US" b="1" kern="12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bligation </a:t>
            </a:r>
            <a:r>
              <a:rPr lang="en-US" altLang="en-US" b="1" kern="12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bond </a:t>
            </a:r>
            <a:r>
              <a:rPr lang="en-US" altLang="en-US" b="1" kern="12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issuances</a:t>
            </a:r>
            <a:endParaRPr lang="en-US" altLang="en-US" b="1" kern="1200" dirty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4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en-US" altLang="en-US" sz="25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0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2759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34590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180A21-3F11-48E6-B66F-1021E9766D85}" type="slidenum">
              <a:rPr lang="en-US" altLang="en-US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924800" cy="1447800"/>
          </a:xfrm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3600" b="1" smtClean="0">
                <a:solidFill>
                  <a:schemeClr val="bg2"/>
                </a:solidFill>
                <a:effectLst/>
                <a:latin typeface="Times New Roman" pitchFamily="18" charset="0"/>
              </a:rPr>
              <a:t>Multi-year Projections</a:t>
            </a:r>
            <a:br>
              <a:rPr lang="en-US" altLang="en-US" sz="3600" b="1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2400" b="1" smtClean="0">
                <a:solidFill>
                  <a:schemeClr val="bg2"/>
                </a:solidFill>
                <a:effectLst/>
              </a:rPr>
              <a:t> </a:t>
            </a:r>
            <a:r>
              <a:rPr lang="en-US" altLang="en-US" sz="2800" b="1" smtClean="0">
                <a:solidFill>
                  <a:schemeClr val="bg2"/>
                </a:solidFill>
                <a:effectLst/>
                <a:latin typeface="Times New Roman" pitchFamily="18" charset="0"/>
              </a:rPr>
              <a:t>Revenue Assumptions</a:t>
            </a:r>
            <a:r>
              <a:rPr lang="en-US" altLang="en-US" sz="2800" b="1" smtClean="0">
                <a:solidFill>
                  <a:schemeClr val="bg2"/>
                </a:solidFill>
                <a:latin typeface="Times New Roman" pitchFamily="18" charset="0"/>
              </a:rPr>
              <a:t/>
            </a:r>
            <a:br>
              <a:rPr lang="en-US" altLang="en-US" sz="2800" b="1" smtClean="0">
                <a:solidFill>
                  <a:schemeClr val="bg2"/>
                </a:solidFill>
                <a:latin typeface="Times New Roman" pitchFamily="18" charset="0"/>
              </a:rPr>
            </a:br>
            <a:r>
              <a:rPr lang="en-US" altLang="en-US" sz="2000" b="1" smtClean="0">
                <a:solidFill>
                  <a:schemeClr val="bg2"/>
                </a:solidFill>
                <a:effectLst/>
                <a:latin typeface="Times New Roman" pitchFamily="18" charset="0"/>
              </a:rPr>
              <a:t>(Subsequent Years)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001000" cy="42672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800" b="1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Local Control Funding Formula: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COLA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0.76%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in 2024-25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(Reduced from 3.94% = 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$1M for LJSD)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2.73%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in 2025-26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(Reduced from 3.29% = $250K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for LJSD)</a:t>
            </a:r>
          </a:p>
          <a:p>
            <a:pPr marL="914400" lvl="2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endParaRPr lang="en-US" altLang="en-US" sz="1100" b="1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ADA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Projecting loss of approximately 45 ADA in 24-25 due to 3 year average dropping older years and replacing with current years of declining enrollment and seat attendance instability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endParaRPr lang="en-US" altLang="en-US" sz="18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No ADA </a:t>
            </a: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change in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25-26 (wait to see what occurs in 24-25)</a:t>
            </a:r>
          </a:p>
          <a:p>
            <a:pPr marL="514350" lvl="1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endParaRPr lang="en-US" altLang="en-US" sz="2400" b="1" dirty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marL="114300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endParaRPr lang="en-US" altLang="en-US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marL="914400" lvl="2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endParaRPr lang="en-US" altLang="en-US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marL="914400" lvl="2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endParaRPr lang="en-US" altLang="en-US" sz="20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180A21-3F11-48E6-B66F-1021E9766D85}" type="slidenum">
              <a:rPr lang="en-US" altLang="en-US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924800" cy="1447800"/>
          </a:xfrm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3600" b="1" smtClean="0">
                <a:solidFill>
                  <a:schemeClr val="bg2"/>
                </a:solidFill>
                <a:effectLst/>
                <a:latin typeface="Times New Roman" pitchFamily="18" charset="0"/>
              </a:rPr>
              <a:t>Multi-year Projections</a:t>
            </a:r>
            <a:br>
              <a:rPr lang="en-US" altLang="en-US" sz="3600" b="1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2400" b="1" smtClean="0">
                <a:solidFill>
                  <a:schemeClr val="bg2"/>
                </a:solidFill>
                <a:effectLst/>
              </a:rPr>
              <a:t> </a:t>
            </a:r>
            <a:r>
              <a:rPr lang="en-US" altLang="en-US" sz="2800" b="1" smtClean="0">
                <a:solidFill>
                  <a:schemeClr val="bg2"/>
                </a:solidFill>
                <a:effectLst/>
                <a:latin typeface="Times New Roman" pitchFamily="18" charset="0"/>
              </a:rPr>
              <a:t>Revenue Assumptions</a:t>
            </a:r>
            <a:r>
              <a:rPr lang="en-US" altLang="en-US" sz="2800" b="1" smtClean="0">
                <a:solidFill>
                  <a:schemeClr val="bg2"/>
                </a:solidFill>
                <a:latin typeface="Times New Roman" pitchFamily="18" charset="0"/>
              </a:rPr>
              <a:t/>
            </a:r>
            <a:br>
              <a:rPr lang="en-US" altLang="en-US" sz="2800" b="1" smtClean="0">
                <a:solidFill>
                  <a:schemeClr val="bg2"/>
                </a:solidFill>
                <a:latin typeface="Times New Roman" pitchFamily="18" charset="0"/>
              </a:rPr>
            </a:br>
            <a:r>
              <a:rPr lang="en-US" altLang="en-US" sz="2000" b="1" smtClean="0">
                <a:solidFill>
                  <a:schemeClr val="bg2"/>
                </a:solidFill>
                <a:effectLst/>
                <a:latin typeface="Times New Roman" pitchFamily="18" charset="0"/>
              </a:rPr>
              <a:t>(Subsequent Years)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001000" cy="42672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200" b="1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Arts &amp; Music Instructional Materials Grant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Funding cycle complete ($900K in 23-24</a:t>
            </a: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) – One-Time Funds</a:t>
            </a:r>
            <a:endParaRPr lang="en-US" altLang="en-US" sz="18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endParaRPr lang="en-US" altLang="en-US" sz="1100" b="1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200" b="1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Proposition 28 – Arts &amp; Music in Schools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Ongoing funding began in 23-24 ($476K ongoing)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endParaRPr lang="en-US" altLang="en-US" sz="1600" b="1" dirty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200" b="1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Mandated Block Grant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Approximate $1.50/ADA increase in 24-25 and 25-26 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endParaRPr lang="en-US" altLang="en-US" sz="1600" b="1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200" b="1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Lottery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18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Projected flat for 24-25 and 25-26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48949"/>
      </p:ext>
    </p:extLst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B64CC-96BD-4D39-B1A4-6379D7505072}" type="slidenum">
              <a:rPr lang="en-US" altLang="en-US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3400" y="228600"/>
            <a:ext cx="7924800" cy="1385888"/>
          </a:xfrm>
          <a:prstGeom prst="rect">
            <a:avLst/>
          </a:prstGeom>
          <a:noFill/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chemeClr val="bg2"/>
                </a:solidFill>
                <a:latin typeface="Times New Roman" pitchFamily="18" charset="0"/>
              </a:rPr>
              <a:t>Multi-year Projections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chemeClr val="bg2"/>
                </a:solidFill>
                <a:latin typeface="Times New Roman" pitchFamily="18" charset="0"/>
              </a:rPr>
              <a:t>Expense Assumptions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smtClean="0">
                <a:solidFill>
                  <a:schemeClr val="bg2"/>
                </a:solidFill>
                <a:latin typeface="Times New Roman" pitchFamily="18" charset="0"/>
              </a:rPr>
              <a:t>2024-25</a:t>
            </a:r>
            <a:endParaRPr lang="en-US" altLang="en-US" sz="20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33400" y="1524000"/>
            <a:ext cx="8229600" cy="495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6858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>
                <a:schemeClr val="bg2"/>
              </a:buClr>
              <a:buSzTx/>
              <a:buFont typeface="Wingdings" pitchFamily="2" charset="2"/>
              <a:buNone/>
            </a:pPr>
            <a:endParaRPr lang="en-US" altLang="en-US" sz="2400" dirty="0">
              <a:solidFill>
                <a:schemeClr val="bg2"/>
              </a:solidFill>
              <a:latin typeface="Times New Roman" pitchFamily="18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Salaries 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and Employee Benefits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6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1.5% </a:t>
            </a:r>
            <a:r>
              <a:rPr lang="en-US" altLang="en-US" sz="1600" b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Certificated step and column costs 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6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1.8% </a:t>
            </a:r>
            <a:r>
              <a:rPr lang="en-US" altLang="en-US" sz="1600" b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Classified step and longevity costs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6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0.4% </a:t>
            </a:r>
            <a:r>
              <a:rPr lang="en-US" altLang="en-US" sz="1600" b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Non-unit step and longevity costs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600" b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6</a:t>
            </a:r>
            <a:r>
              <a:rPr lang="en-US" altLang="en-US" sz="16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.0</a:t>
            </a:r>
            <a:r>
              <a:rPr lang="en-US" altLang="en-US" sz="1600" b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% Increase in employee health and welfare benefits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6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Reduce 4.0 FTE due to one-time funding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6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LJEA </a:t>
            </a:r>
            <a:r>
              <a:rPr lang="en-US" altLang="en-US" sz="1600" b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step/column costs assume </a:t>
            </a:r>
            <a:r>
              <a:rPr lang="en-US" altLang="en-US" sz="16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1 </a:t>
            </a:r>
            <a:r>
              <a:rPr lang="en-US" altLang="en-US" sz="1600" b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teacher </a:t>
            </a:r>
            <a:r>
              <a:rPr lang="en-US" altLang="en-US" sz="16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retiree savings</a:t>
            </a:r>
            <a:endParaRPr lang="en-US" altLang="en-US" sz="1600" b="0" dirty="0">
              <a:solidFill>
                <a:schemeClr val="bg1">
                  <a:lumMod val="75000"/>
                </a:schemeClr>
              </a:solidFill>
              <a:latin typeface="Times New Roman" pitchFamily="18" charset="0"/>
            </a:endParaRP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6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STRS pension projected at 19.1% (no change from 23-24)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6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PERS pension increase of 1.02% (27.70 from 26.68%)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6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Add One Dual Language teacher for sixth grade class</a:t>
            </a:r>
          </a:p>
          <a:p>
            <a:pPr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Supplies and Services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600" b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2024 Election Costs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600" b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CPI projected at </a:t>
            </a:r>
            <a:r>
              <a:rPr lang="en-US" altLang="en-US" sz="16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2.8</a:t>
            </a:r>
            <a:r>
              <a:rPr lang="en-US" altLang="en-US" sz="16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3</a:t>
            </a:r>
            <a:r>
              <a:rPr lang="en-US" altLang="en-US" sz="1600" b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%</a:t>
            </a:r>
          </a:p>
          <a:p>
            <a:pPr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endParaRPr lang="en-US" altLang="en-US" sz="2400" dirty="0" smtClean="0">
              <a:solidFill>
                <a:schemeClr val="bg1">
                  <a:lumMod val="75000"/>
                </a:schemeClr>
              </a:solidFill>
              <a:latin typeface="Times New Roman" pitchFamily="18" charset="0"/>
            </a:endParaRPr>
          </a:p>
          <a:p>
            <a:pPr lvl="2">
              <a:spcBef>
                <a:spcPct val="0"/>
              </a:spcBef>
              <a:buClrTx/>
              <a:buSzTx/>
              <a:buNone/>
            </a:pPr>
            <a:endParaRPr lang="en-US" altLang="en-US" sz="2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lvl="1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endParaRPr lang="en-US" altLang="en-US" sz="24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B64CC-96BD-4D39-B1A4-6379D7505072}" type="slidenum">
              <a:rPr lang="en-US" altLang="en-US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3400" y="228600"/>
            <a:ext cx="7924800" cy="1385888"/>
          </a:xfrm>
          <a:prstGeom prst="rect">
            <a:avLst/>
          </a:prstGeom>
          <a:noFill/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chemeClr val="bg2"/>
                </a:solidFill>
                <a:latin typeface="Times New Roman" pitchFamily="18" charset="0"/>
              </a:rPr>
              <a:t>Multi-year Projections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chemeClr val="bg2"/>
                </a:solidFill>
                <a:latin typeface="Times New Roman" pitchFamily="18" charset="0"/>
              </a:rPr>
              <a:t>Expense Assumptions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smtClean="0">
                <a:solidFill>
                  <a:schemeClr val="bg2"/>
                </a:solidFill>
                <a:latin typeface="Times New Roman" pitchFamily="18" charset="0"/>
              </a:rPr>
              <a:t>2025-26</a:t>
            </a:r>
            <a:endParaRPr lang="en-US" altLang="en-US" sz="20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33400" y="1524000"/>
            <a:ext cx="8229600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6858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>
                <a:schemeClr val="bg2"/>
              </a:buClr>
              <a:buSzTx/>
              <a:buFont typeface="Wingdings" pitchFamily="2" charset="2"/>
              <a:buNone/>
            </a:pPr>
            <a:endParaRPr lang="en-US" altLang="en-US" sz="2400" dirty="0">
              <a:solidFill>
                <a:schemeClr val="bg2"/>
              </a:solidFill>
              <a:latin typeface="Times New Roman" pitchFamily="18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Salaries </a:t>
            </a: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and Employee Benefits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8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1.5% </a:t>
            </a:r>
            <a:r>
              <a:rPr lang="en-US" altLang="en-US" sz="18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Certificated step and column costs 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8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1.8% </a:t>
            </a:r>
            <a:r>
              <a:rPr lang="en-US" altLang="en-US" sz="18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Classified step and longevity costs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8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0.4% </a:t>
            </a:r>
            <a:r>
              <a:rPr lang="en-US" altLang="en-US" sz="18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Non-unit step and longevity costs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8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6</a:t>
            </a:r>
            <a:r>
              <a:rPr lang="en-US" altLang="en-US" sz="18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.0</a:t>
            </a:r>
            <a:r>
              <a:rPr lang="en-US" altLang="en-US" sz="18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% Increase in employee health and welfare benefits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8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LJEA </a:t>
            </a:r>
            <a:r>
              <a:rPr lang="en-US" altLang="en-US" sz="18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step/column costs assume </a:t>
            </a:r>
            <a:r>
              <a:rPr lang="en-US" altLang="en-US" sz="18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1 </a:t>
            </a:r>
            <a:r>
              <a:rPr lang="en-US" altLang="en-US" sz="18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teacher </a:t>
            </a:r>
            <a:r>
              <a:rPr lang="en-US" altLang="en-US" sz="18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retiree savings</a:t>
            </a:r>
            <a:endParaRPr lang="en-US" altLang="en-US" sz="1800" b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8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Reduce 2.0 FTE due to declining enrollment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8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STRS pension projected at 19.1% (no change from 23-24)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8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PERS pension increase of .60% (28.30 from 27.70%)</a:t>
            </a:r>
          </a:p>
          <a:p>
            <a:pPr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Supplies 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and Services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18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CPI </a:t>
            </a:r>
            <a:r>
              <a:rPr lang="en-US" altLang="en-US" sz="1800" b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projected at </a:t>
            </a:r>
            <a:r>
              <a:rPr lang="en-US" altLang="en-US" sz="18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</a:rPr>
              <a:t>2.70%</a:t>
            </a:r>
            <a:endParaRPr lang="en-US" altLang="en-US" sz="1800" b="0" dirty="0" smtClean="0">
              <a:solidFill>
                <a:schemeClr val="bg1">
                  <a:lumMod val="75000"/>
                </a:schemeClr>
              </a:solidFill>
              <a:latin typeface="Times New Roman" pitchFamily="18" charset="0"/>
            </a:endParaRPr>
          </a:p>
          <a:p>
            <a:pPr lvl="2">
              <a:spcBef>
                <a:spcPct val="0"/>
              </a:spcBef>
              <a:buClrTx/>
              <a:buSzTx/>
              <a:buNone/>
            </a:pPr>
            <a:endParaRPr lang="en-US" altLang="en-US" sz="2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lvl="1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endParaRPr lang="en-US" altLang="en-US" sz="24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846182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AE855B-29B7-4992-9A27-4EF87D23BA1D}" type="slidenum">
              <a:rPr lang="en-US" altLang="en-US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1295400"/>
          </a:xfr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D60093"/>
                    </a:gs>
                    <a:gs pos="100000">
                      <a:srgbClr val="630044"/>
                    </a:gs>
                  </a:gsLst>
                  <a:lin ang="5400000" scaled="1"/>
                </a:gra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/>
            <a:r>
              <a:rPr lang="en-US" altLang="en-US" sz="4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Multi-year</a:t>
            </a:r>
            <a:br>
              <a:rPr lang="en-US" altLang="en-US" sz="4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4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Summary</a:t>
            </a:r>
            <a:br>
              <a:rPr lang="en-US" altLang="en-US" sz="4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endParaRPr lang="en-US" altLang="en-US" sz="25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570804"/>
              </p:ext>
            </p:extLst>
          </p:nvPr>
        </p:nvGraphicFramePr>
        <p:xfrm>
          <a:off x="1904092" y="1828800"/>
          <a:ext cx="6511159" cy="2529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39308">
                  <a:extLst>
                    <a:ext uri="{9D8B030D-6E8A-4147-A177-3AD203B41FA5}">
                      <a16:colId xmlns:a16="http://schemas.microsoft.com/office/drawing/2014/main" val="135076564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89850757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64094848"/>
                    </a:ext>
                  </a:extLst>
                </a:gridCol>
                <a:gridCol w="1404851">
                  <a:extLst>
                    <a:ext uri="{9D8B030D-6E8A-4147-A177-3AD203B41FA5}">
                      <a16:colId xmlns:a16="http://schemas.microsoft.com/office/drawing/2014/main" val="223837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2023-24 Second Interim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2024-25 Projected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2025-26 Projected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5960735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Revenue &amp; Transfers In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$45,184,861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$42,180,296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$42,931,553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6785401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Expenditures &amp;</a:t>
                      </a:r>
                      <a:r>
                        <a:rPr lang="en-US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Outgo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$48,201,758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$47,104,270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$46,967,815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0141488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 in Fund Balance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&lt;$3,016,897&gt;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&lt;$4,923,974&gt;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&lt;4,036,262&gt;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6437644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148927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Beginning Balance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$19,983,906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$16,967,009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$12,043,035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4332541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Ending</a:t>
                      </a:r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Balance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$16,967,009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$12,043,035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$8,006,773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067406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915285"/>
              </p:ext>
            </p:extLst>
          </p:nvPr>
        </p:nvGraphicFramePr>
        <p:xfrm>
          <a:off x="1905477" y="4419600"/>
          <a:ext cx="6511159" cy="1960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36537">
                  <a:extLst>
                    <a:ext uri="{9D8B030D-6E8A-4147-A177-3AD203B41FA5}">
                      <a16:colId xmlns:a16="http://schemas.microsoft.com/office/drawing/2014/main" val="499320192"/>
                    </a:ext>
                  </a:extLst>
                </a:gridCol>
                <a:gridCol w="1372986">
                  <a:extLst>
                    <a:ext uri="{9D8B030D-6E8A-4147-A177-3AD203B41FA5}">
                      <a16:colId xmlns:a16="http://schemas.microsoft.com/office/drawing/2014/main" val="1465267292"/>
                    </a:ext>
                  </a:extLst>
                </a:gridCol>
                <a:gridCol w="1296785">
                  <a:extLst>
                    <a:ext uri="{9D8B030D-6E8A-4147-A177-3AD203B41FA5}">
                      <a16:colId xmlns:a16="http://schemas.microsoft.com/office/drawing/2014/main" val="1549716467"/>
                    </a:ext>
                  </a:extLst>
                </a:gridCol>
                <a:gridCol w="1404851">
                  <a:extLst>
                    <a:ext uri="{9D8B030D-6E8A-4147-A177-3AD203B41FA5}">
                      <a16:colId xmlns:a16="http://schemas.microsoft.com/office/drawing/2014/main" val="2060598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Components of Ending Fund Balance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2023-24 Second Interim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2024-25 Projected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2025-26 Projected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2028722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Reserve for Econ. Uncertainties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$1,446,053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$1,414,791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$1,410,697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7938678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Commitments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$10,555,088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$7,539,048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$4,536,229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8700580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Revolving Cash &amp; Restricted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$3,989,939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$169,115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$30,000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0221509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Undesignated Amount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$975,928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$2,923,407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$2,031,509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3879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6921753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E07D9-6C08-4DD7-BD52-7296521DEE0C}" type="slidenum">
              <a:rPr lang="en-US" altLang="en-US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Current Considerations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Increase in Salary Creates Need for Reductions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1100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One-Time </a:t>
            </a: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Pandemic Funding expiring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14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Funding ongoing programs and salaries with one-time funds is not sustainable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14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Attendance is returning to pre-pandemic levels slowly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1400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ADA declining due to 3-Year Average calculation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1400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buClr>
                <a:schemeClr val="bg2"/>
              </a:buClr>
              <a:buNone/>
            </a:pPr>
            <a:endParaRPr lang="en-US" altLang="en-US" sz="28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3B607-ED32-47FA-9EA4-D38BCB9E6EE6}" type="slidenum">
              <a:rPr lang="en-US" altLang="en-US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bg2"/>
                </a:solidFill>
                <a:effectLst/>
                <a:latin typeface="Times New Roman" pitchFamily="18" charset="0"/>
              </a:rPr>
              <a:t>Future Considerations….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05800" cy="457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Governor’s State </a:t>
            </a: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Budget May Revise for 2024/25 </a:t>
            </a: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will be released in </a:t>
            </a: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May, </a:t>
            </a: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2024</a:t>
            </a:r>
          </a:p>
          <a:p>
            <a:pPr marL="0" indent="0" eaLnBrk="1" hangingPunct="1">
              <a:lnSpc>
                <a:spcPct val="90000"/>
              </a:lnSpc>
              <a:buClr>
                <a:schemeClr val="bg2"/>
              </a:buClr>
              <a:buNone/>
            </a:pPr>
            <a:endParaRPr lang="en-US" altLang="en-US" sz="8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The Legislative Analyst’s Office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Estimates a $60+ Million Gap in Governor’s Optimistic Revenues</a:t>
            </a:r>
          </a:p>
          <a:p>
            <a:pPr lvl="2"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Revenues are closer to LAO figures</a:t>
            </a:r>
            <a:endParaRPr lang="en-US" altLang="en-US" sz="16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Federal Reserve will likely stop raising rates in 2024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School-Aged children demographic is decreasing by 1% per year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Low COLA + Declining Enrollment = Reduced Funding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endParaRPr lang="en-US" altLang="en-US" sz="20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49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85EBA-B302-4A84-B81D-C006AEE18E4B}" type="slidenum">
              <a:rPr lang="en-US" altLang="en-US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Facilities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5105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0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Voters approved a $48 million General </a:t>
            </a: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O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bligation Facilities Bond – Measure LL November 2018 with overwhelming support!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8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Second and FINAL debt issuance in November 2020 saved local taxpayers over $5.1 million</a:t>
            </a:r>
            <a:endParaRPr lang="en-US" altLang="en-US" sz="20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8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The renovated </a:t>
            </a:r>
            <a:r>
              <a:rPr lang="en-US" altLang="en-US" sz="2000" dirty="0" err="1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Maybrook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 campus is hosting Rancho Starbuck staff and students while their campus is updated with new roofing, HVAC, fire </a:t>
            </a: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larm, and utilities.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8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Recently refreshed Facilities Master Plan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800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85EBA-B302-4A84-B81D-C006AEE18E4B}" type="slidenum">
              <a:rPr lang="en-US" altLang="en-US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Facilities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(continued)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05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1200" b="1" dirty="0" smtClean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800" b="1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State Facilities Program - Matching Funds</a:t>
            </a:r>
            <a:endParaRPr lang="en-US" altLang="en-US" sz="2800" b="1" dirty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All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sites </a:t>
            </a: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have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completed </a:t>
            </a: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eligibility calculations for match amount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DSA &amp; CDE approved plans go into pipeline </a:t>
            </a: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for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matching funds</a:t>
            </a:r>
            <a:endParaRPr lang="en-US" altLang="en-US" sz="2000" dirty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err="1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Olita</a:t>
            </a: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matching funds of $3.3 </a:t>
            </a: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million 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were received in December 2021 </a:t>
            </a:r>
            <a:endParaRPr lang="en-US" altLang="en-US" sz="2000" dirty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As projects are completed they are added to the application</a:t>
            </a:r>
            <a:endParaRPr lang="en-US" altLang="en-US" sz="2000" dirty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Total of approximately $20M in state match eligibility</a:t>
            </a:r>
            <a:endParaRPr lang="en-US" altLang="en-US" sz="2400" dirty="0"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800" b="1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Special Reserve Fund </a:t>
            </a:r>
            <a:r>
              <a:rPr lang="en-US" altLang="en-US" sz="2800" b="1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receives </a:t>
            </a:r>
            <a:r>
              <a:rPr lang="en-US" altLang="en-US" sz="2800" b="1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ongoing lease income and contains </a:t>
            </a:r>
            <a:r>
              <a:rPr lang="en-US" altLang="en-US" sz="2800" b="1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sales </a:t>
            </a:r>
            <a:r>
              <a:rPr lang="en-US" altLang="en-US" sz="2800" b="1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of </a:t>
            </a:r>
            <a:r>
              <a:rPr lang="en-US" altLang="en-US" sz="2800" b="1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property </a:t>
            </a:r>
            <a:r>
              <a:rPr lang="en-US" altLang="en-US" sz="2800" b="1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funds</a:t>
            </a:r>
          </a:p>
          <a:p>
            <a:pPr lvl="2" algn="r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This income supports deferred maintenance and repairs expenses</a:t>
            </a:r>
          </a:p>
          <a:p>
            <a:pPr lvl="2" algn="r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Ongoing annual lease income will be approximately $</a:t>
            </a:r>
            <a:r>
              <a:rPr lang="en-US" altLang="en-US" sz="2000" dirty="0" smtClean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675,000 </a:t>
            </a: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</a:rPr>
              <a:t>(Starbuck property- leased to Whittier Christian HS)</a:t>
            </a:r>
          </a:p>
          <a:p>
            <a:pPr algn="r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8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85EBA-B302-4A84-B81D-C006AEE18E4B}" type="slidenum">
              <a:rPr lang="en-US" altLang="en-US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Nutrition Services Fund</a:t>
            </a:r>
            <a:endParaRPr lang="en-US" altLang="en-US" sz="24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229600" cy="472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lnSpc>
                <a:spcPct val="90000"/>
              </a:lnSpc>
              <a:buClr>
                <a:schemeClr val="bg2"/>
              </a:buClr>
              <a:buNone/>
            </a:pPr>
            <a:endParaRPr lang="en-US" altLang="en-US" sz="2800" b="1" dirty="0" smtClean="0">
              <a:solidFill>
                <a:schemeClr val="bg2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800" b="1" dirty="0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This federal program now requires a maximum of 6 months operating expenses in reserves: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800" b="1" dirty="0" smtClean="0">
              <a:solidFill>
                <a:schemeClr val="bg2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We continue to plan deficit spending for supplies and equipment to reduce reserves to meet this maximum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400" dirty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Meal participation is the highest it has ever been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400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7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85EBA-B302-4A84-B81D-C006AEE18E4B}" type="slidenum">
              <a:rPr lang="en-US" altLang="en-US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Child Development Fund</a:t>
            </a:r>
            <a:endParaRPr lang="en-US" altLang="en-US" sz="24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229600" cy="472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400" b="1" dirty="0" smtClean="0">
              <a:solidFill>
                <a:schemeClr val="bg2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Early Learning demand increasing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rgbClr val="FF0000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64 Preschool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rgbClr val="FF0000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50 Learning Link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000" dirty="0">
              <a:solidFill>
                <a:srgbClr val="FF0000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After school program continues adding students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rgbClr val="FF0000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540 </a:t>
            </a:r>
            <a:r>
              <a:rPr lang="en-US" altLang="en-US" sz="2000" dirty="0" err="1">
                <a:solidFill>
                  <a:srgbClr val="FF0000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P</a:t>
            </a:r>
            <a:r>
              <a:rPr lang="en-US" altLang="en-US" sz="2000" dirty="0" err="1" smtClean="0">
                <a:solidFill>
                  <a:srgbClr val="FF0000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owerSource</a:t>
            </a:r>
            <a:endParaRPr lang="en-US" altLang="en-US" sz="2000" dirty="0" smtClean="0">
              <a:solidFill>
                <a:srgbClr val="FF0000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400" b="1" dirty="0">
              <a:solidFill>
                <a:schemeClr val="bg2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Preschool Locations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err="1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Olita</a:t>
            </a:r>
            <a:r>
              <a:rPr lang="en-US" altLang="en-US" sz="2000" dirty="0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, Jordan, Macy, and </a:t>
            </a:r>
            <a:r>
              <a:rPr lang="en-US" altLang="en-US" sz="2000" dirty="0" err="1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Maybrook</a:t>
            </a:r>
            <a:r>
              <a:rPr lang="en-US" altLang="en-US" sz="2000" dirty="0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 (Approved)</a:t>
            </a:r>
            <a:endParaRPr lang="en-US" altLang="en-US" sz="2000" dirty="0">
              <a:solidFill>
                <a:schemeClr val="bg2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4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3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889B3E-F780-446D-B4CE-A85442B4D589}" type="slidenum">
              <a:rPr lang="en-US" altLang="en-US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848600" cy="11430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Second Interim Financial Report</a:t>
            </a:r>
            <a:b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 Certification of Financial Condition</a:t>
            </a:r>
            <a:r>
              <a:rPr lang="en-US" altLang="en-US" sz="3600" b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534400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endParaRPr lang="en-US" altLang="en-US" sz="20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r>
              <a:rPr lang="en-US" altLang="en-US" sz="1800" b="1" dirty="0">
                <a:solidFill>
                  <a:schemeClr val="bg2"/>
                </a:solidFill>
                <a:effectLst/>
                <a:latin typeface="Times New Roman" pitchFamily="18" charset="0"/>
                <a:sym typeface="Wingdings" pitchFamily="2" charset="2"/>
              </a:rPr>
              <a:t> </a:t>
            </a:r>
            <a:r>
              <a:rPr lang="en-US" altLang="en-US" sz="18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	</a:t>
            </a:r>
            <a:r>
              <a:rPr lang="en-US" altLang="en-US" sz="1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Positive Certification </a:t>
            </a:r>
            <a:endParaRPr lang="en-US" altLang="en-US" sz="1600" b="1" i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Char char=" "/>
            </a:pPr>
            <a:r>
              <a:rPr lang="en-US" altLang="en-US" sz="16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‘As president of the governing board of this school district, I certify that this district will be able to meet its financial obligations for the current fiscal year and subsequent two fiscal years.’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Char char=" "/>
            </a:pPr>
            <a:endParaRPr lang="en-US" altLang="en-US" sz="1600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altLang="en-US" sz="1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	Qualified Certification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Char char=" "/>
            </a:pPr>
            <a:r>
              <a:rPr lang="en-US" altLang="en-US" sz="16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‘As president of the governing board of this school district, I certify that this district may not meet its financial obligations for the current fiscal year and subsequent two fiscal years.’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Char char=" "/>
            </a:pPr>
            <a:endParaRPr lang="en-US" altLang="en-US" sz="1600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Char char=" "/>
            </a:pPr>
            <a:r>
              <a:rPr lang="en-US" altLang="en-US" sz="1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Negative Certification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Char char=" "/>
            </a:pPr>
            <a:r>
              <a:rPr lang="en-US" altLang="en-US" sz="16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‘As president of the governing board of this school district, I certify that based upon current projections this district will be unable to meet its financial obligations for the remainder of the fiscal year or for the subsequent fiscal </a:t>
            </a:r>
            <a:r>
              <a:rPr lang="en-US" altLang="en-US" sz="18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year.’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QUESTIONS?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807-A278-46BE-8077-9A7794EA53EB}" type="slidenum">
              <a:rPr lang="en-US" altLang="en-US" smtClean="0"/>
              <a:pPr/>
              <a:t>24</a:t>
            </a:fld>
            <a:endParaRPr lang="en-US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940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1592932"/>
            <a:ext cx="82296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TO THE STAFF IN BUSINESS SERVICES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807-A278-46BE-8077-9A7794EA53EB}" type="slidenum">
              <a:rPr lang="en-US" altLang="en-US" smtClean="0"/>
              <a:pPr/>
              <a:t>25</a:t>
            </a:fld>
            <a:endParaRPr lang="en-US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55032" y="3124200"/>
            <a:ext cx="69745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Chelle</a:t>
            </a:r>
            <a:r>
              <a:rPr lang="en-US" sz="1800" dirty="0" smtClean="0"/>
              <a:t> Price – </a:t>
            </a:r>
            <a:r>
              <a:rPr lang="en-US" sz="1800" dirty="0"/>
              <a:t>D</a:t>
            </a:r>
            <a:r>
              <a:rPr lang="en-US" sz="1800" dirty="0" smtClean="0"/>
              <a:t>irector, Fiscal Services</a:t>
            </a:r>
          </a:p>
          <a:p>
            <a:r>
              <a:rPr lang="en-US" sz="1800" dirty="0" smtClean="0"/>
              <a:t>Jeanette Trevino – Accounting Technician</a:t>
            </a:r>
          </a:p>
          <a:p>
            <a:r>
              <a:rPr lang="en-US" sz="1800" dirty="0" smtClean="0"/>
              <a:t>Beatriz Rodriguez - </a:t>
            </a:r>
            <a:r>
              <a:rPr lang="en-US" sz="1800" dirty="0"/>
              <a:t>Accounting </a:t>
            </a:r>
            <a:r>
              <a:rPr lang="en-US" sz="1800" dirty="0" smtClean="0"/>
              <a:t>Technician</a:t>
            </a:r>
          </a:p>
          <a:p>
            <a:r>
              <a:rPr lang="en-US" sz="1800" dirty="0" smtClean="0"/>
              <a:t>Randi </a:t>
            </a:r>
            <a:r>
              <a:rPr lang="en-US" sz="1800" dirty="0" smtClean="0"/>
              <a:t>Vasquez - </a:t>
            </a:r>
            <a:r>
              <a:rPr lang="en-US" sz="1800" dirty="0"/>
              <a:t>Accounting </a:t>
            </a:r>
            <a:r>
              <a:rPr lang="en-US" sz="1800" dirty="0" smtClean="0"/>
              <a:t>Technician</a:t>
            </a:r>
          </a:p>
          <a:p>
            <a:r>
              <a:rPr lang="en-US" sz="1800" dirty="0" smtClean="0"/>
              <a:t>Michelle </a:t>
            </a:r>
            <a:r>
              <a:rPr lang="en-US" sz="1800" dirty="0" err="1" smtClean="0"/>
              <a:t>Wolfarth</a:t>
            </a:r>
            <a:r>
              <a:rPr lang="en-US" sz="1800" dirty="0" smtClean="0"/>
              <a:t> </a:t>
            </a:r>
            <a:r>
              <a:rPr lang="en-US" sz="1800" dirty="0"/>
              <a:t>- Accounting Technician</a:t>
            </a:r>
          </a:p>
          <a:p>
            <a:r>
              <a:rPr lang="en-US" sz="1800" dirty="0" smtClean="0"/>
              <a:t>Julie </a:t>
            </a:r>
            <a:r>
              <a:rPr lang="en-US" sz="1800" dirty="0" smtClean="0"/>
              <a:t>Chavez – </a:t>
            </a:r>
            <a:r>
              <a:rPr lang="en-US" sz="1800" dirty="0" smtClean="0"/>
              <a:t>Clerk</a:t>
            </a:r>
            <a:endParaRPr lang="en-US" sz="1800" dirty="0" smtClean="0"/>
          </a:p>
          <a:p>
            <a:r>
              <a:rPr lang="en-US" sz="1800" dirty="0" smtClean="0"/>
              <a:t>Denise Soto – Administrative Assistant</a:t>
            </a:r>
          </a:p>
        </p:txBody>
      </p:sp>
    </p:spTree>
    <p:extLst>
      <p:ext uri="{BB962C8B-B14F-4D97-AF65-F5344CB8AC3E}">
        <p14:creationId xmlns:p14="http://schemas.microsoft.com/office/powerpoint/2010/main" val="3977353833"/>
      </p:ext>
    </p:extLst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0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0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174697</TotalTime>
  <Pages>9</Pages>
  <Words>1822</Words>
  <Application>Microsoft Office PowerPoint</Application>
  <PresentationFormat>On-screen Show (4:3)</PresentationFormat>
  <Paragraphs>372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Book Antiqua</vt:lpstr>
      <vt:lpstr>Monotype Sorts</vt:lpstr>
      <vt:lpstr>Script MT Bold</vt:lpstr>
      <vt:lpstr>Tahoma</vt:lpstr>
      <vt:lpstr>Times New Roman</vt:lpstr>
      <vt:lpstr>Wingdings</vt:lpstr>
      <vt:lpstr>Textured</vt:lpstr>
      <vt:lpstr>PowerPoint Presentation</vt:lpstr>
      <vt:lpstr>PowerPoint Presentation</vt:lpstr>
      <vt:lpstr>    2023-24 Second Interim Assumptions  General Fund Revenue</vt:lpstr>
      <vt:lpstr>PowerPoint Presentation</vt:lpstr>
      <vt:lpstr>    2023-24 Second Interim     General Fund Revenue      Major Changes from First Interim</vt:lpstr>
      <vt:lpstr>    2023-24 Second Interim Assumptions  General Fund Expenditures</vt:lpstr>
      <vt:lpstr>    2023-24 Second Interim Assumptions  General Fund Expenditures</vt:lpstr>
      <vt:lpstr> </vt:lpstr>
      <vt:lpstr>    2023-24 Second Interim    General Fund Expenditures     Major Changes from Adopted Budget</vt:lpstr>
      <vt:lpstr>    2023-24 Second Interim Assumptions General Fund Reserve</vt:lpstr>
      <vt:lpstr>    2023-24 Second Interim    General Fund Reserve     Components of Ending Fund Balance</vt:lpstr>
      <vt:lpstr>Multi-year Projections  Revenue Assumptions (Subsequent Years)</vt:lpstr>
      <vt:lpstr>Multi-year Projections  Revenue Assumptions (Subsequent Years)</vt:lpstr>
      <vt:lpstr>PowerPoint Presentation</vt:lpstr>
      <vt:lpstr>PowerPoint Presentation</vt:lpstr>
      <vt:lpstr>Multi-year General Fund Summary </vt:lpstr>
      <vt:lpstr>Current Considerations</vt:lpstr>
      <vt:lpstr>Future Considerations….</vt:lpstr>
      <vt:lpstr>Facilities</vt:lpstr>
      <vt:lpstr>Facilities (continued)</vt:lpstr>
      <vt:lpstr>Nutrition Services Fund</vt:lpstr>
      <vt:lpstr>Child Development Fund</vt:lpstr>
      <vt:lpstr>Second Interim Financial Report  Certification of Financial Condition </vt:lpstr>
      <vt:lpstr>QUESTIONS?</vt:lpstr>
      <vt:lpstr>THANK YOU TO THE STAFF IN BUSINESS SERVICES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Daily Attendance (ADA)</dc:title>
  <dc:creator>FUHSD</dc:creator>
  <cp:lastModifiedBy>David Bennett</cp:lastModifiedBy>
  <cp:revision>899</cp:revision>
  <cp:lastPrinted>2024-02-28T16:18:39Z</cp:lastPrinted>
  <dcterms:created xsi:type="dcterms:W3CDTF">1997-11-21T13:16:14Z</dcterms:created>
  <dcterms:modified xsi:type="dcterms:W3CDTF">2024-02-28T18:17:48Z</dcterms:modified>
</cp:coreProperties>
</file>