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710" r:id="rId3"/>
  </p:sldMasterIdLst>
  <p:sldIdLst>
    <p:sldId id="256" r:id="rId4"/>
    <p:sldId id="257" r:id="rId5"/>
    <p:sldId id="259" r:id="rId6"/>
    <p:sldId id="260" r:id="rId7"/>
    <p:sldId id="261" r:id="rId8"/>
    <p:sldId id="258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629CE7-5000-4073-92D0-9F822C339B18}" type="datetimeFigureOut">
              <a:rPr lang="en-US" smtClean="0"/>
              <a:pPr/>
              <a:t>1/4/2016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77538B-CD57-4C9B-8BEE-BEF9FF4FC2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6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7739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88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8507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30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89350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2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30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117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84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286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1200" y="1828800"/>
            <a:ext cx="53340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828800"/>
            <a:ext cx="53340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48400" y="3924300"/>
            <a:ext cx="53340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11200" y="6248400"/>
            <a:ext cx="27432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3180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042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054EB9DE-9557-4963-BC0A-3A01732E3E7B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059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629CE7-5000-4073-92D0-9F822C339B18}" type="datetimeFigureOut">
              <a:rPr lang="en-US" smtClean="0"/>
              <a:pPr/>
              <a:t>1/4/2016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77538B-CD57-4C9B-8BEE-BEF9FF4FC2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6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12786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952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61130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54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69437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897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82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629CE7-5000-4073-92D0-9F822C339B18}" type="datetimeFigureOut">
              <a:rPr lang="en-US" smtClean="0">
                <a:solidFill>
                  <a:prstClr val="white"/>
                </a:solidFill>
              </a:rPr>
              <a:pPr/>
              <a:t>1/4/2016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77538B-CD57-4C9B-8BEE-BEF9FF4FC21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13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6139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83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1200" y="1828800"/>
            <a:ext cx="53340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828800"/>
            <a:ext cx="53340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48400" y="3924300"/>
            <a:ext cx="53340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11200" y="6248400"/>
            <a:ext cx="27432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3180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042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054EB9DE-9557-4963-BC0A-3A01732E3E7B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5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902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87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2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555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192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294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84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02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55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195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7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5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6629CE7-5000-4073-92D0-9F822C339B18}" type="datetimeFigureOut">
              <a:rPr lang="en-US" smtClean="0">
                <a:solidFill>
                  <a:prstClr val="black"/>
                </a:solidFill>
              </a:rPr>
              <a:pPr/>
              <a:t>1/4/2016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977538B-CD57-4C9B-8BEE-BEF9FF4FC21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55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16468A22-2753-429F-BFFB-0396B5023AE8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C2C33422-FCD7-4C9C-BBE4-6FF0BE1EC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48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13800" dirty="0" smtClean="0"/>
              <a:t>MODULE 4</a:t>
            </a:r>
            <a:endParaRPr lang="en-US" sz="1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(Correlated with LCVS Educator Site Content)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708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685800"/>
            <a:ext cx="8229600" cy="270967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Market </a:t>
            </a:r>
            <a:r>
              <a:rPr lang="en-US" dirty="0" smtClean="0"/>
              <a:t>Phases – ‘The Business Cycle’</a:t>
            </a:r>
          </a:p>
          <a:p>
            <a:pPr marL="966788" lvl="1" indent="-495300">
              <a:buNone/>
            </a:pPr>
            <a:r>
              <a:rPr lang="en-US" sz="2700" dirty="0"/>
              <a:t>	1.  expansion</a:t>
            </a:r>
          </a:p>
          <a:p>
            <a:pPr marL="966788" lvl="1" indent="-495300">
              <a:buNone/>
            </a:pPr>
            <a:r>
              <a:rPr lang="en-US" sz="2700" dirty="0"/>
              <a:t>	2.  peak</a:t>
            </a:r>
          </a:p>
          <a:p>
            <a:pPr marL="966788" lvl="1" indent="-495300">
              <a:buNone/>
            </a:pPr>
            <a:r>
              <a:rPr lang="en-US" sz="2700" dirty="0"/>
              <a:t>	3.  contraction</a:t>
            </a:r>
          </a:p>
          <a:p>
            <a:pPr marL="966788" lvl="1" indent="-495300">
              <a:buNone/>
            </a:pPr>
            <a:r>
              <a:rPr lang="en-US" sz="2700" dirty="0"/>
              <a:t>	4.  trough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2699658" y="3287487"/>
            <a:ext cx="7957457" cy="2688771"/>
          </a:xfrm>
          <a:custGeom>
            <a:avLst/>
            <a:gdLst>
              <a:gd name="connsiteX0" fmla="*/ 0 w 7957457"/>
              <a:gd name="connsiteY0" fmla="*/ 2688771 h 2688771"/>
              <a:gd name="connsiteX1" fmla="*/ 446314 w 7957457"/>
              <a:gd name="connsiteY1" fmla="*/ 1915885 h 2688771"/>
              <a:gd name="connsiteX2" fmla="*/ 1045029 w 7957457"/>
              <a:gd name="connsiteY2" fmla="*/ 1905000 h 2688771"/>
              <a:gd name="connsiteX3" fmla="*/ 1915886 w 7957457"/>
              <a:gd name="connsiteY3" fmla="*/ 2503714 h 2688771"/>
              <a:gd name="connsiteX4" fmla="*/ 2677886 w 7957457"/>
              <a:gd name="connsiteY4" fmla="*/ 1937657 h 2688771"/>
              <a:gd name="connsiteX5" fmla="*/ 3222172 w 7957457"/>
              <a:gd name="connsiteY5" fmla="*/ 1948543 h 2688771"/>
              <a:gd name="connsiteX6" fmla="*/ 4005943 w 7957457"/>
              <a:gd name="connsiteY6" fmla="*/ 783771 h 2688771"/>
              <a:gd name="connsiteX7" fmla="*/ 5040086 w 7957457"/>
              <a:gd name="connsiteY7" fmla="*/ 1317171 h 2688771"/>
              <a:gd name="connsiteX8" fmla="*/ 6204857 w 7957457"/>
              <a:gd name="connsiteY8" fmla="*/ 304800 h 2688771"/>
              <a:gd name="connsiteX9" fmla="*/ 7304314 w 7957457"/>
              <a:gd name="connsiteY9" fmla="*/ 838200 h 2688771"/>
              <a:gd name="connsiteX10" fmla="*/ 7957457 w 7957457"/>
              <a:gd name="connsiteY10" fmla="*/ 0 h 268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57457" h="2688771">
                <a:moveTo>
                  <a:pt x="0" y="2688771"/>
                </a:moveTo>
                <a:cubicBezTo>
                  <a:pt x="136071" y="2367642"/>
                  <a:pt x="272143" y="2046513"/>
                  <a:pt x="446314" y="1915885"/>
                </a:cubicBezTo>
                <a:cubicBezTo>
                  <a:pt x="620485" y="1785257"/>
                  <a:pt x="800100" y="1807029"/>
                  <a:pt x="1045029" y="1905000"/>
                </a:cubicBezTo>
                <a:cubicBezTo>
                  <a:pt x="1289958" y="2002972"/>
                  <a:pt x="1643743" y="2498271"/>
                  <a:pt x="1915886" y="2503714"/>
                </a:cubicBezTo>
                <a:cubicBezTo>
                  <a:pt x="2188029" y="2509157"/>
                  <a:pt x="2460172" y="2030186"/>
                  <a:pt x="2677886" y="1937657"/>
                </a:cubicBezTo>
                <a:cubicBezTo>
                  <a:pt x="2895600" y="1845129"/>
                  <a:pt x="3000829" y="2140857"/>
                  <a:pt x="3222172" y="1948543"/>
                </a:cubicBezTo>
                <a:cubicBezTo>
                  <a:pt x="3443515" y="1756229"/>
                  <a:pt x="3702957" y="889000"/>
                  <a:pt x="4005943" y="783771"/>
                </a:cubicBezTo>
                <a:cubicBezTo>
                  <a:pt x="4308929" y="678542"/>
                  <a:pt x="4673600" y="1396999"/>
                  <a:pt x="5040086" y="1317171"/>
                </a:cubicBezTo>
                <a:cubicBezTo>
                  <a:pt x="5406572" y="1237343"/>
                  <a:pt x="5827486" y="384628"/>
                  <a:pt x="6204857" y="304800"/>
                </a:cubicBezTo>
                <a:cubicBezTo>
                  <a:pt x="6582228" y="224972"/>
                  <a:pt x="7012214" y="889000"/>
                  <a:pt x="7304314" y="838200"/>
                </a:cubicBezTo>
                <a:cubicBezTo>
                  <a:pt x="7596414" y="787400"/>
                  <a:pt x="7776935" y="393700"/>
                  <a:pt x="7957457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477000" y="4038600"/>
            <a:ext cx="609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10600" y="3581400"/>
            <a:ext cx="7620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267200" y="5791200"/>
            <a:ext cx="685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467600" y="4648200"/>
            <a:ext cx="457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9677400" y="4114800"/>
            <a:ext cx="685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2"/>
          </p:cNvCxnSpPr>
          <p:nvPr/>
        </p:nvCxnSpPr>
        <p:spPr>
          <a:xfrm>
            <a:off x="3744686" y="5192488"/>
            <a:ext cx="370114" cy="44631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858000" y="4191000"/>
            <a:ext cx="457200" cy="381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9144000" y="3733800"/>
            <a:ext cx="457200" cy="304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4800600" y="5257800"/>
            <a:ext cx="381000" cy="3810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981700" y="4457700"/>
            <a:ext cx="533400" cy="3048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8001000" y="3886200"/>
            <a:ext cx="533400" cy="3810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2362200" y="3429000"/>
            <a:ext cx="8153400" cy="243840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943600" y="3733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Peak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72000" y="57912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Trough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34000" y="4800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Expansion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4600" y="5334000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Contraction</a:t>
            </a:r>
          </a:p>
        </p:txBody>
      </p:sp>
    </p:spTree>
    <p:extLst>
      <p:ext uri="{BB962C8B-B14F-4D97-AF65-F5344CB8AC3E}">
        <p14:creationId xmlns:p14="http://schemas.microsoft.com/office/powerpoint/2010/main" val="132453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481328"/>
            <a:ext cx="8229600" cy="49194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Summary:  </a:t>
            </a:r>
            <a:r>
              <a:rPr lang="en-US" dirty="0" smtClean="0"/>
              <a:t>the supply of labor and demand for labor are the primary factors that influence wages in any field; next are the skills, abilities, experience, and education of the worker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Questions for Thought:</a:t>
            </a:r>
          </a:p>
          <a:p>
            <a:pPr>
              <a:buNone/>
            </a:pPr>
            <a:r>
              <a:rPr lang="en-US" dirty="0" smtClean="0"/>
              <a:t>		- Should we just let the market determine 	everyone’s pay and benefits?  Why/not?</a:t>
            </a:r>
          </a:p>
          <a:p>
            <a:pPr lvl="1">
              <a:buNone/>
            </a:pPr>
            <a:r>
              <a:rPr lang="en-US" sz="2700" dirty="0"/>
              <a:t>		- Why are these both important to 	understand when seeking a job or hiring 	employees?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dirty="0" smtClean="0"/>
              <a:t>.  The Labor Market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5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304800"/>
            <a:ext cx="8458200" cy="6553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200" dirty="0"/>
              <a:t>	</a:t>
            </a:r>
          </a:p>
          <a:p>
            <a:pPr>
              <a:buNone/>
            </a:pPr>
            <a:r>
              <a:rPr lang="en-US" sz="2900" dirty="0"/>
              <a:t>	A.  The ‘Labor Force’</a:t>
            </a:r>
          </a:p>
          <a:p>
            <a:pPr>
              <a:buNone/>
            </a:pPr>
            <a:r>
              <a:rPr lang="en-US" sz="2900" dirty="0"/>
              <a:t>		1.  Two categories</a:t>
            </a:r>
          </a:p>
          <a:p>
            <a:pPr>
              <a:buNone/>
            </a:pPr>
            <a:r>
              <a:rPr lang="en-US" sz="2900" dirty="0"/>
              <a:t>			a.  Employed</a:t>
            </a:r>
          </a:p>
          <a:p>
            <a:pPr>
              <a:buNone/>
            </a:pPr>
            <a:r>
              <a:rPr lang="en-US" sz="2900" dirty="0"/>
              <a:t>			b.  Unemployed</a:t>
            </a:r>
          </a:p>
          <a:p>
            <a:pPr>
              <a:buNone/>
            </a:pPr>
            <a:r>
              <a:rPr lang="en-US" sz="2900" dirty="0"/>
              <a:t>		2.  What about everybody else?</a:t>
            </a:r>
          </a:p>
          <a:p>
            <a:pPr>
              <a:buNone/>
            </a:pPr>
            <a:r>
              <a:rPr lang="en-US" sz="2900" dirty="0"/>
              <a:t>		3.  Full Employment</a:t>
            </a:r>
          </a:p>
          <a:p>
            <a:pPr>
              <a:buNone/>
            </a:pPr>
            <a:r>
              <a:rPr lang="en-US" sz="2900" dirty="0"/>
              <a:t>			- underemployed</a:t>
            </a:r>
          </a:p>
          <a:p>
            <a:pPr>
              <a:buNone/>
            </a:pPr>
            <a:endParaRPr lang="en-US" sz="2900" dirty="0"/>
          </a:p>
          <a:p>
            <a:pPr>
              <a:buNone/>
            </a:pPr>
            <a:r>
              <a:rPr lang="en-US" sz="2900" dirty="0"/>
              <a:t>	B.  Types of Unemployment</a:t>
            </a:r>
          </a:p>
          <a:p>
            <a:pPr>
              <a:buFont typeface="Wingdings" pitchFamily="2" charset="2"/>
              <a:buNone/>
            </a:pPr>
            <a:r>
              <a:rPr lang="en-US" sz="2900" dirty="0"/>
              <a:t>		1.  Frictional</a:t>
            </a:r>
          </a:p>
          <a:p>
            <a:pPr>
              <a:buFont typeface="Wingdings" pitchFamily="2" charset="2"/>
              <a:buNone/>
            </a:pPr>
            <a:r>
              <a:rPr lang="en-US" sz="2900" dirty="0"/>
              <a:t>		2.  Seasonal</a:t>
            </a:r>
          </a:p>
          <a:p>
            <a:pPr>
              <a:buFont typeface="Wingdings" pitchFamily="2" charset="2"/>
              <a:buNone/>
            </a:pPr>
            <a:r>
              <a:rPr lang="en-US" sz="2900" dirty="0"/>
              <a:t>		3.  Structural</a:t>
            </a:r>
          </a:p>
          <a:p>
            <a:pPr>
              <a:buFont typeface="Wingdings" pitchFamily="2" charset="2"/>
              <a:buNone/>
            </a:pPr>
            <a:r>
              <a:rPr lang="en-US" sz="2900" dirty="0"/>
              <a:t>		4.  Cyclical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</p:txBody>
      </p:sp>
      <p:pic>
        <p:nvPicPr>
          <p:cNvPr id="4" name="Picture 4" descr="ispc0290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63000" y="152400"/>
            <a:ext cx="1778000" cy="2667000"/>
          </a:xfrm>
          <a:prstGeom prst="rect">
            <a:avLst/>
          </a:prstGeom>
          <a:noFill/>
          <a:ln/>
        </p:spPr>
      </p:pic>
      <p:pic>
        <p:nvPicPr>
          <p:cNvPr id="5" name="Picture 5" descr="Unemployment 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15200" y="4648200"/>
            <a:ext cx="3352800" cy="22098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42129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609600"/>
            <a:ext cx="82296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C.  Factors Affecting Employment/Wages</a:t>
            </a:r>
          </a:p>
          <a:p>
            <a:pPr>
              <a:buNone/>
            </a:pPr>
            <a:r>
              <a:rPr lang="en-US" dirty="0" smtClean="0"/>
              <a:t>		1.  Supply/Demand</a:t>
            </a:r>
          </a:p>
          <a:p>
            <a:pPr>
              <a:buNone/>
            </a:pPr>
            <a:r>
              <a:rPr lang="en-US" dirty="0" smtClean="0"/>
              <a:t>		2.  Human Capital</a:t>
            </a:r>
          </a:p>
          <a:p>
            <a:pPr>
              <a:buNone/>
            </a:pPr>
            <a:r>
              <a:rPr lang="en-US" dirty="0" smtClean="0"/>
              <a:t>		3.  Others</a:t>
            </a:r>
          </a:p>
          <a:p>
            <a:pPr>
              <a:buNone/>
            </a:pPr>
            <a:r>
              <a:rPr lang="en-US" dirty="0" smtClean="0"/>
              <a:t>			- wage discrimination</a:t>
            </a:r>
          </a:p>
          <a:p>
            <a:pPr>
              <a:buNone/>
            </a:pPr>
            <a:r>
              <a:rPr lang="en-US" dirty="0" smtClean="0"/>
              <a:t>			- gov’t regulations</a:t>
            </a:r>
          </a:p>
          <a:p>
            <a:pPr>
              <a:buNone/>
            </a:pPr>
            <a:r>
              <a:rPr lang="en-US" dirty="0" smtClean="0"/>
              <a:t>			- unions</a:t>
            </a:r>
          </a:p>
          <a:p>
            <a:pPr>
              <a:buNone/>
            </a:pPr>
            <a:r>
              <a:rPr lang="en-US" dirty="0" smtClean="0"/>
              <a:t>			- labor mobility</a:t>
            </a:r>
          </a:p>
          <a:p>
            <a:pPr>
              <a:buNone/>
            </a:pPr>
            <a:r>
              <a:rPr lang="en-US" dirty="0" smtClean="0"/>
              <a:t>		4.  Free Market or not? = upward mobility</a:t>
            </a:r>
          </a:p>
          <a:p>
            <a:pPr>
              <a:buNone/>
            </a:pPr>
            <a:r>
              <a:rPr lang="en-US" dirty="0" smtClean="0"/>
              <a:t>		</a:t>
            </a:r>
          </a:p>
          <a:p>
            <a:pPr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65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1"/>
          <p:cNvSpPr>
            <a:spLocks noGrp="1"/>
          </p:cNvSpPr>
          <p:nvPr>
            <p:ph idx="1"/>
          </p:nvPr>
        </p:nvSpPr>
        <p:spPr>
          <a:xfrm>
            <a:off x="1008993" y="76201"/>
            <a:ext cx="10074166" cy="762000"/>
          </a:xfrm>
        </p:spPr>
        <p:txBody>
          <a:bodyPr>
            <a:noAutofit/>
          </a:bodyPr>
          <a:lstStyle/>
          <a:p>
            <a:pPr>
              <a:buFont typeface="Wingdings 2" pitchFamily="18" charset="2"/>
              <a:buNone/>
            </a:pPr>
            <a:r>
              <a:rPr lang="en-US" sz="2600" dirty="0" smtClean="0"/>
              <a:t>Gov’t Concern – Balancing Economic Goals &amp; Societal Values</a:t>
            </a:r>
          </a:p>
        </p:txBody>
      </p:sp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838201"/>
            <a:ext cx="8763000" cy="593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4568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idx="1"/>
          </p:nvPr>
        </p:nvSpPr>
        <p:spPr>
          <a:xfrm>
            <a:off x="1981200" y="1447801"/>
            <a:ext cx="8229600" cy="46783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	A.  Measuring the Economy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	1.  ‘Real’ vs. ‘Nominal’ values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	2.  GDP and GNP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B.  Cycles of growth (or decline)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	1.  Recession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	2.  Depression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	3.  Inflation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	4.  Stagflation  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	C.  Federal Spending </a:t>
            </a:r>
          </a:p>
        </p:txBody>
      </p:sp>
      <p:sp>
        <p:nvSpPr>
          <p:cNvPr id="31746" name="Rectangle 2"/>
          <p:cNvSpPr>
            <a:spLocks noGrp="1"/>
          </p:cNvSpPr>
          <p:nvPr>
            <p:ph type="title"/>
          </p:nvPr>
        </p:nvSpPr>
        <p:spPr bwMode="auto">
          <a:noFill/>
          <a:ln w="9525"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dirty="0" smtClean="0">
                <a:ln>
                  <a:noFill/>
                </a:ln>
                <a:effectLst/>
              </a:rPr>
              <a:t>II</a:t>
            </a:r>
            <a:r>
              <a:rPr dirty="0" smtClean="0">
                <a:ln>
                  <a:noFill/>
                </a:ln>
                <a:effectLst/>
              </a:rPr>
              <a:t>.  </a:t>
            </a:r>
            <a:r>
              <a:rPr dirty="0" smtClean="0">
                <a:ln>
                  <a:noFill/>
                </a:ln>
                <a:effectLst/>
              </a:rPr>
              <a:t>Economic Growth &amp; Progress</a:t>
            </a:r>
          </a:p>
        </p:txBody>
      </p:sp>
    </p:spTree>
    <p:extLst>
      <p:ext uri="{BB962C8B-B14F-4D97-AF65-F5344CB8AC3E}">
        <p14:creationId xmlns:p14="http://schemas.microsoft.com/office/powerpoint/2010/main" val="146118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42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Corbel</vt:lpstr>
      <vt:lpstr>Lucida Sans Unicode</vt:lpstr>
      <vt:lpstr>Verdana</vt:lpstr>
      <vt:lpstr>Wingdings</vt:lpstr>
      <vt:lpstr>Wingdings 2</vt:lpstr>
      <vt:lpstr>Wingdings 3</vt:lpstr>
      <vt:lpstr>Concourse</vt:lpstr>
      <vt:lpstr>1_Concourse</vt:lpstr>
      <vt:lpstr>Banded</vt:lpstr>
      <vt:lpstr>MODULE 4</vt:lpstr>
      <vt:lpstr>PowerPoint Presentation</vt:lpstr>
      <vt:lpstr>I.  The Labor Market</vt:lpstr>
      <vt:lpstr>PowerPoint Presentation</vt:lpstr>
      <vt:lpstr>PowerPoint Presentation</vt:lpstr>
      <vt:lpstr>PowerPoint Presentation</vt:lpstr>
      <vt:lpstr>II.  Economic Growth &amp; Progress</vt:lpstr>
    </vt:vector>
  </TitlesOfParts>
  <Company>Leon County Schools -LCSB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Stewart, Joshua</dc:creator>
  <cp:lastModifiedBy>Stewart, Joshua</cp:lastModifiedBy>
  <cp:revision>3</cp:revision>
  <dcterms:created xsi:type="dcterms:W3CDTF">2015-12-22T22:52:44Z</dcterms:created>
  <dcterms:modified xsi:type="dcterms:W3CDTF">2016-01-04T16:29:53Z</dcterms:modified>
</cp:coreProperties>
</file>