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711" r:id="rId4"/>
    <p:sldMasterId id="2147483723" r:id="rId5"/>
  </p:sldMasterIdLst>
  <p:sldIdLst>
    <p:sldId id="256" r:id="rId6"/>
    <p:sldId id="258" r:id="rId7"/>
    <p:sldId id="271" r:id="rId8"/>
    <p:sldId id="257" r:id="rId9"/>
    <p:sldId id="259" r:id="rId10"/>
    <p:sldId id="260" r:id="rId11"/>
    <p:sldId id="261" r:id="rId12"/>
    <p:sldId id="263" r:id="rId13"/>
    <p:sldId id="264" r:id="rId14"/>
    <p:sldId id="265" r:id="rId15"/>
    <p:sldId id="266" r:id="rId16"/>
    <p:sldId id="267" r:id="rId17"/>
    <p:sldId id="268"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7" autoAdjust="0"/>
    <p:restoredTop sz="94660"/>
  </p:normalViewPr>
  <p:slideViewPr>
    <p:cSldViewPr snapToGrid="0">
      <p:cViewPr varScale="1">
        <p:scale>
          <a:sx n="61" d="100"/>
          <a:sy n="61" d="100"/>
        </p:scale>
        <p:origin x="78"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11/01/2016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352348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4161168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383733061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325833373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3494280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149631508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6902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0171170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298224237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49613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11598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18389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11/01/2016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3815891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157848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3335765219"/>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1944112720"/>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77169665"/>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305318364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47631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8436797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1133318347"/>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664081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46390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774149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11/01/2016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1514097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3826206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1267669333"/>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26211856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2820359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3364378992"/>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8096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0034364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2542074422"/>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95328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748659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00390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E1FCCF-7F65-4D63-8364-E7CC718F30C6}" type="datetimeFigureOut">
              <a:rPr lang="en-US" smtClean="0"/>
              <a:t>11/01/2016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1865192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E1FCCF-7F65-4D63-8364-E7CC718F30C6}" type="datetimeFigureOut">
              <a:rPr lang="en-US" smtClean="0"/>
              <a:t>11/01/2016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35352076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4E1FCCF-7F65-4D63-8364-E7CC718F30C6}" type="datetimeFigureOut">
              <a:rPr lang="en-US" smtClean="0"/>
              <a:t>11/01/2016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F1A179C-77EB-4BA0-95A0-BDAB47916804}" type="slidenum">
              <a:rPr lang="en-US" smtClean="0"/>
              <a:t>‹#›</a:t>
            </a:fld>
            <a:endParaRPr lang="en-US"/>
          </a:p>
        </p:txBody>
      </p:sp>
    </p:spTree>
    <p:extLst>
      <p:ext uri="{BB962C8B-B14F-4D97-AF65-F5344CB8AC3E}">
        <p14:creationId xmlns:p14="http://schemas.microsoft.com/office/powerpoint/2010/main" val="430643884"/>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E1FCCF-7F65-4D63-8364-E7CC718F30C6}" type="datetimeFigureOut">
              <a:rPr lang="en-US" smtClean="0"/>
              <a:t>11/01/2016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17753230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E1FCCF-7F65-4D63-8364-E7CC718F30C6}" type="datetimeFigureOut">
              <a:rPr lang="en-US" smtClean="0"/>
              <a:t>11/01/2016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6938506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E1FCCF-7F65-4D63-8364-E7CC718F30C6}" type="datetimeFigureOut">
              <a:rPr lang="en-US" smtClean="0"/>
              <a:t>11/01/2016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34974600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1FCCF-7F65-4D63-8364-E7CC718F30C6}" type="datetimeFigureOut">
              <a:rPr lang="en-US" smtClean="0"/>
              <a:t>11/01/2016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20646414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1FCCF-7F65-4D63-8364-E7CC718F30C6}" type="datetimeFigureOut">
              <a:rPr lang="en-US" smtClean="0"/>
              <a:t>11/01/2016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36791717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1FCCF-7F65-4D63-8364-E7CC718F30C6}" type="datetimeFigureOut">
              <a:rPr lang="en-US" smtClean="0"/>
              <a:t>11/01/2016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14956046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E1FCCF-7F65-4D63-8364-E7CC718F30C6}" type="datetimeFigureOut">
              <a:rPr lang="en-US" smtClean="0"/>
              <a:t>11/01/2016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24137104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4E1FCCF-7F65-4D63-8364-E7CC718F30C6}" type="datetimeFigureOut">
              <a:rPr lang="en-US" smtClean="0"/>
              <a:t>11/01/2016</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1F1A179C-77EB-4BA0-95A0-BDAB47916804}" type="slidenum">
              <a:rPr lang="en-US" smtClean="0"/>
              <a:t>‹#›</a:t>
            </a:fld>
            <a:endParaRPr lang="en-US"/>
          </a:p>
        </p:txBody>
      </p:sp>
    </p:spTree>
    <p:extLst>
      <p:ext uri="{BB962C8B-B14F-4D97-AF65-F5344CB8AC3E}">
        <p14:creationId xmlns:p14="http://schemas.microsoft.com/office/powerpoint/2010/main" val="22495798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6629CE7-5000-4073-92D0-9F822C339B18}" type="datetimeFigureOut">
              <a:rPr lang="en-US" smtClean="0"/>
              <a:pPr/>
              <a:t>11/01/2016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977538B-CD57-4C9B-8BEE-BEF9FF4FC216}" type="slidenum">
              <a:rPr lang="en-US" smtClean="0"/>
              <a:pPr/>
              <a:t>‹#›</a:t>
            </a:fld>
            <a:endParaRPr lang="en-US"/>
          </a:p>
        </p:txBody>
      </p:sp>
    </p:spTree>
    <p:extLst>
      <p:ext uri="{BB962C8B-B14F-4D97-AF65-F5344CB8AC3E}">
        <p14:creationId xmlns:p14="http://schemas.microsoft.com/office/powerpoint/2010/main" val="21106469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16471203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1310263108"/>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3652652197"/>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6037936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629CE7-5000-4073-92D0-9F822C339B18}" type="datetimeFigureOut">
              <a:rPr lang="en-US" smtClean="0">
                <a:solidFill>
                  <a:prstClr val="white"/>
                </a:solidFill>
              </a:rPr>
              <a:pPr/>
              <a:t>11/01/2016</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B977538B-CD57-4C9B-8BEE-BEF9FF4FC216}"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2489012473"/>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585241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1070197"/>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6629CE7-5000-4073-92D0-9F822C339B18}" type="datetimeFigureOut">
              <a:rPr lang="en-US" smtClean="0">
                <a:solidFill>
                  <a:prstClr val="white"/>
                </a:solidFill>
              </a:rPr>
              <a:pPr/>
              <a:t>11/01/2016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977538B-CD57-4C9B-8BEE-BEF9FF4FC216}"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sz="1800">
              <a:solidFill>
                <a:prstClr val="white"/>
              </a:solidFill>
            </a:endParaRPr>
          </a:p>
        </p:txBody>
      </p:sp>
    </p:spTree>
    <p:extLst>
      <p:ext uri="{BB962C8B-B14F-4D97-AF65-F5344CB8AC3E}">
        <p14:creationId xmlns:p14="http://schemas.microsoft.com/office/powerpoint/2010/main" val="4280638953"/>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925022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629CE7-5000-4073-92D0-9F822C339B18}" type="datetimeFigureOut">
              <a:rPr lang="en-US" smtClean="0">
                <a:solidFill>
                  <a:prstClr val="black"/>
                </a:solidFill>
              </a:rPr>
              <a:pPr/>
              <a:t>11/01/2016</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75082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473075"/>
            <a:ext cx="10871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11200" y="1828800"/>
            <a:ext cx="5334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248400" y="18288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248400" y="3924300"/>
            <a:ext cx="53340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11200" y="6248400"/>
            <a:ext cx="2743200" cy="457200"/>
          </a:xfrm>
        </p:spPr>
        <p:txBody>
          <a:bodyPr/>
          <a:lstStyle>
            <a:lvl1pPr>
              <a:defRPr/>
            </a:lvl1pPr>
          </a:lstStyle>
          <a:p>
            <a:endParaRPr lang="en-US">
              <a:solidFill>
                <a:prstClr val="black"/>
              </a:solidFill>
            </a:endParaRPr>
          </a:p>
        </p:txBody>
      </p:sp>
      <p:sp>
        <p:nvSpPr>
          <p:cNvPr id="7" name="Footer Placeholder 6"/>
          <p:cNvSpPr>
            <a:spLocks noGrp="1"/>
          </p:cNvSpPr>
          <p:nvPr>
            <p:ph type="ftr" sz="quarter" idx="11"/>
          </p:nvPr>
        </p:nvSpPr>
        <p:spPr>
          <a:xfrm>
            <a:off x="4318000" y="6248400"/>
            <a:ext cx="3860800" cy="457200"/>
          </a:xfrm>
        </p:spPr>
        <p:txBody>
          <a:bodyPr/>
          <a:lstStyle>
            <a:lvl1pPr>
              <a:defRPr/>
            </a:lvl1pPr>
          </a:lstStyle>
          <a:p>
            <a:endParaRPr lang="en-US">
              <a:solidFill>
                <a:prstClr val="black"/>
              </a:solidFill>
            </a:endParaRPr>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054EB9DE-9557-4963-BC0A-3A01732E3E7B}"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40510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11/01/2016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95208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11/01/2016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923599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11/01/2016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2803269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4E1FCCF-7F65-4D63-8364-E7CC718F30C6}" type="datetimeFigureOut">
              <a:rPr lang="en-US" smtClean="0"/>
              <a:t>11/01/2016</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1F1A179C-77EB-4BA0-95A0-BDAB47916804}" type="slidenum">
              <a:rPr lang="en-US" smtClean="0"/>
              <a:t>‹#›</a:t>
            </a:fld>
            <a:endParaRPr lang="en-US"/>
          </a:p>
        </p:txBody>
      </p:sp>
    </p:spTree>
    <p:extLst>
      <p:ext uri="{BB962C8B-B14F-4D97-AF65-F5344CB8AC3E}">
        <p14:creationId xmlns:p14="http://schemas.microsoft.com/office/powerpoint/2010/main" val="1915543386"/>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a:solidFill>
                <a:prstClr val="white"/>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56629CE7-5000-4073-92D0-9F822C339B18}" type="datetimeFigureOut">
              <a:rPr lang="en-US" smtClean="0">
                <a:solidFill>
                  <a:prstClr val="black"/>
                </a:solidFill>
              </a:rPr>
              <a:pPr/>
              <a:t>11/01/2016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B977538B-CD57-4C9B-8BEE-BEF9FF4FC21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805252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3800" dirty="0" smtClean="0"/>
              <a:t>MODULE 3</a:t>
            </a:r>
            <a:endParaRPr lang="en-US" sz="13800" dirty="0"/>
          </a:p>
        </p:txBody>
      </p:sp>
      <p:sp>
        <p:nvSpPr>
          <p:cNvPr id="3" name="Subtitle 2"/>
          <p:cNvSpPr>
            <a:spLocks noGrp="1"/>
          </p:cNvSpPr>
          <p:nvPr>
            <p:ph type="subTitle" idx="1"/>
          </p:nvPr>
        </p:nvSpPr>
        <p:spPr/>
        <p:txBody>
          <a:bodyPr/>
          <a:lstStyle/>
          <a:p>
            <a:r>
              <a:rPr lang="en-US" dirty="0" smtClean="0"/>
              <a:t>(Correlated to LCVS Educator Site Content)</a:t>
            </a:r>
            <a:endParaRPr lang="en-US" dirty="0"/>
          </a:p>
        </p:txBody>
      </p:sp>
    </p:spTree>
    <p:extLst>
      <p:ext uri="{BB962C8B-B14F-4D97-AF65-F5344CB8AC3E}">
        <p14:creationId xmlns:p14="http://schemas.microsoft.com/office/powerpoint/2010/main" val="34504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219200"/>
            <a:ext cx="8229600" cy="5486400"/>
          </a:xfrm>
        </p:spPr>
        <p:txBody>
          <a:bodyPr>
            <a:normAutofit lnSpcReduction="10000"/>
          </a:bodyPr>
          <a:lstStyle/>
          <a:p>
            <a:pPr>
              <a:buNone/>
            </a:pPr>
            <a:r>
              <a:rPr lang="en-US" dirty="0" smtClean="0"/>
              <a:t>	</a:t>
            </a:r>
            <a:r>
              <a:rPr lang="en-US" b="1" dirty="0" smtClean="0"/>
              <a:t>Summary:  </a:t>
            </a:r>
            <a:r>
              <a:rPr lang="en-US" dirty="0" smtClean="0"/>
              <a:t>people engage in exchange with others to acquire their needs and wants; when done voluntarily for each party’s gain there is incentive to participate</a:t>
            </a:r>
          </a:p>
          <a:p>
            <a:pPr>
              <a:buNone/>
            </a:pPr>
            <a:endParaRPr lang="en-US" dirty="0" smtClean="0"/>
          </a:p>
          <a:p>
            <a:pPr>
              <a:buNone/>
            </a:pPr>
            <a:r>
              <a:rPr lang="en-US" dirty="0" smtClean="0"/>
              <a:t>	</a:t>
            </a:r>
            <a:r>
              <a:rPr lang="en-US" b="1" dirty="0" smtClean="0"/>
              <a:t>Questions for Thought:</a:t>
            </a:r>
          </a:p>
          <a:p>
            <a:pPr>
              <a:buNone/>
            </a:pPr>
            <a:r>
              <a:rPr lang="en-US" dirty="0" smtClean="0"/>
              <a:t>		- Why is ‘voluntary’ exchange important?</a:t>
            </a:r>
          </a:p>
          <a:p>
            <a:pPr>
              <a:buNone/>
            </a:pPr>
            <a:r>
              <a:rPr lang="en-US" dirty="0" smtClean="0"/>
              <a:t>		- What would happen if people were 	forced to exchange only certain items at 	controlled prices through third parties?</a:t>
            </a:r>
          </a:p>
          <a:p>
            <a:pPr>
              <a:buNone/>
            </a:pPr>
            <a:r>
              <a:rPr lang="en-US" dirty="0" smtClean="0"/>
              <a:t>		- What happens if you make a bad choice?</a:t>
            </a:r>
          </a:p>
          <a:p>
            <a:pPr>
              <a:buNone/>
            </a:pPr>
            <a:r>
              <a:rPr lang="en-US" dirty="0" smtClean="0"/>
              <a:t>		- Do we need ‘rules of fair play’?  			Why/not?</a:t>
            </a:r>
            <a:endParaRPr lang="en-US" dirty="0"/>
          </a:p>
        </p:txBody>
      </p:sp>
      <p:sp>
        <p:nvSpPr>
          <p:cNvPr id="3" name="Title 2"/>
          <p:cNvSpPr>
            <a:spLocks noGrp="1"/>
          </p:cNvSpPr>
          <p:nvPr>
            <p:ph type="title"/>
          </p:nvPr>
        </p:nvSpPr>
        <p:spPr/>
        <p:txBody>
          <a:bodyPr/>
          <a:lstStyle/>
          <a:p>
            <a:r>
              <a:rPr lang="en-US" dirty="0" smtClean="0"/>
              <a:t>I.  Markets</a:t>
            </a:r>
            <a:endParaRPr lang="en-US" dirty="0"/>
          </a:p>
        </p:txBody>
      </p:sp>
    </p:spTree>
    <p:extLst>
      <p:ext uri="{BB962C8B-B14F-4D97-AF65-F5344CB8AC3E}">
        <p14:creationId xmlns:p14="http://schemas.microsoft.com/office/powerpoint/2010/main" val="38428716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18441" y="1182414"/>
            <a:ext cx="8492359" cy="4456387"/>
          </a:xfrm>
        </p:spPr>
        <p:txBody>
          <a:bodyPr/>
          <a:lstStyle/>
          <a:p>
            <a:pPr>
              <a:buFont typeface="Wingdings" pitchFamily="2" charset="2"/>
              <a:buNone/>
            </a:pPr>
            <a:r>
              <a:rPr lang="en-US" dirty="0" smtClean="0"/>
              <a:t>	A. Traits of successful Free Enterprise</a:t>
            </a:r>
          </a:p>
          <a:p>
            <a:pPr>
              <a:buFont typeface="Wingdings" pitchFamily="2" charset="2"/>
              <a:buNone/>
            </a:pPr>
            <a:r>
              <a:rPr lang="en-US" dirty="0" smtClean="0"/>
              <a:t>		1.  Economic Freedom</a:t>
            </a:r>
          </a:p>
          <a:p>
            <a:pPr>
              <a:buFont typeface="Wingdings" pitchFamily="2" charset="2"/>
              <a:buNone/>
            </a:pPr>
            <a:r>
              <a:rPr lang="en-US" dirty="0" smtClean="0"/>
              <a:t>			a.  Personal choice, protected 				under law</a:t>
            </a:r>
          </a:p>
          <a:p>
            <a:pPr>
              <a:buFont typeface="Wingdings" pitchFamily="2" charset="2"/>
              <a:buNone/>
            </a:pPr>
            <a:r>
              <a:rPr lang="en-US" dirty="0" smtClean="0"/>
              <a:t>		2.  Private Property</a:t>
            </a:r>
          </a:p>
          <a:p>
            <a:pPr>
              <a:buNone/>
            </a:pPr>
            <a:r>
              <a:rPr lang="en-US" dirty="0" smtClean="0"/>
              <a:t>			a.  Individual ownership</a:t>
            </a:r>
          </a:p>
          <a:p>
            <a:pPr>
              <a:buNone/>
            </a:pPr>
            <a:r>
              <a:rPr lang="en-US" dirty="0" smtClean="0"/>
              <a:t>			b. Integrity, independence, and 					impartiality of legal system</a:t>
            </a:r>
          </a:p>
          <a:p>
            <a:pPr>
              <a:buNone/>
            </a:pPr>
            <a:endParaRPr lang="en-US" dirty="0"/>
          </a:p>
        </p:txBody>
      </p:sp>
    </p:spTree>
    <p:extLst>
      <p:ext uri="{BB962C8B-B14F-4D97-AF65-F5344CB8AC3E}">
        <p14:creationId xmlns:p14="http://schemas.microsoft.com/office/powerpoint/2010/main" val="390692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1891862" y="1213945"/>
            <a:ext cx="8395138" cy="4683619"/>
          </a:xfrm>
        </p:spPr>
        <p:txBody>
          <a:bodyPr/>
          <a:lstStyle/>
          <a:p>
            <a:pPr>
              <a:buNone/>
            </a:pPr>
            <a:r>
              <a:rPr lang="en-US" sz="2600" dirty="0"/>
              <a:t>	</a:t>
            </a:r>
            <a:r>
              <a:rPr lang="en-US" dirty="0"/>
              <a:t>	</a:t>
            </a:r>
            <a:r>
              <a:rPr lang="en-US" dirty="0" smtClean="0"/>
              <a:t>3.  Competition</a:t>
            </a:r>
          </a:p>
          <a:p>
            <a:pPr>
              <a:buNone/>
            </a:pPr>
            <a:r>
              <a:rPr lang="en-US" dirty="0" smtClean="0"/>
              <a:t>			a.  Free entry/exit</a:t>
            </a:r>
          </a:p>
          <a:p>
            <a:pPr>
              <a:buNone/>
            </a:pPr>
            <a:r>
              <a:rPr lang="en-US" dirty="0" smtClean="0"/>
              <a:t>			b.  Fair/consistent rules, properly 			enforced</a:t>
            </a:r>
          </a:p>
          <a:p>
            <a:pPr>
              <a:buFont typeface="Wingdings" pitchFamily="2" charset="2"/>
              <a:buNone/>
            </a:pPr>
            <a:r>
              <a:rPr lang="en-US" dirty="0" smtClean="0"/>
              <a:t>		4</a:t>
            </a:r>
            <a:r>
              <a:rPr lang="en-US" dirty="0"/>
              <a:t>.  Contracts</a:t>
            </a:r>
          </a:p>
          <a:p>
            <a:pPr>
              <a:buFont typeface="Wingdings" pitchFamily="2" charset="2"/>
              <a:buNone/>
            </a:pPr>
            <a:r>
              <a:rPr lang="en-US" dirty="0"/>
              <a:t>		5.  Self-interest</a:t>
            </a:r>
          </a:p>
          <a:p>
            <a:pPr>
              <a:buFont typeface="Wingdings" pitchFamily="2" charset="2"/>
              <a:buNone/>
            </a:pPr>
            <a:r>
              <a:rPr lang="en-US" dirty="0"/>
              <a:t>		6.  Voluntary Exchange</a:t>
            </a:r>
          </a:p>
          <a:p>
            <a:pPr>
              <a:buFont typeface="Wingdings" pitchFamily="2" charset="2"/>
              <a:buNone/>
            </a:pPr>
            <a:r>
              <a:rPr lang="en-US" dirty="0"/>
              <a:t>		7.  Profit Motive</a:t>
            </a:r>
          </a:p>
          <a:p>
            <a:pPr>
              <a:buFont typeface="Wingdings" pitchFamily="2" charset="2"/>
              <a:buNone/>
            </a:pPr>
            <a:endParaRPr lang="en-US" dirty="0"/>
          </a:p>
        </p:txBody>
      </p:sp>
    </p:spTree>
    <p:extLst>
      <p:ext uri="{BB962C8B-B14F-4D97-AF65-F5344CB8AC3E}">
        <p14:creationId xmlns:p14="http://schemas.microsoft.com/office/powerpoint/2010/main" val="21202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199" y="1371600"/>
            <a:ext cx="8234855" cy="5257800"/>
          </a:xfrm>
        </p:spPr>
        <p:txBody>
          <a:bodyPr>
            <a:normAutofit/>
          </a:bodyPr>
          <a:lstStyle/>
          <a:p>
            <a:pPr>
              <a:buNone/>
            </a:pPr>
            <a:r>
              <a:rPr lang="en-US" dirty="0" smtClean="0"/>
              <a:t>	</a:t>
            </a:r>
            <a:r>
              <a:rPr lang="en-US" b="1" dirty="0" smtClean="0"/>
              <a:t>Summary:  </a:t>
            </a:r>
            <a:r>
              <a:rPr lang="en-US" dirty="0" smtClean="0"/>
              <a:t>as people compete for profit to satisfy their self-interest, individuals will make the most efficient choices which will lead to greater wealth and opportunities for all</a:t>
            </a:r>
          </a:p>
          <a:p>
            <a:pPr>
              <a:buNone/>
            </a:pPr>
            <a:endParaRPr lang="en-US" dirty="0" smtClean="0"/>
          </a:p>
          <a:p>
            <a:pPr>
              <a:buNone/>
            </a:pPr>
            <a:r>
              <a:rPr lang="en-US" dirty="0" smtClean="0"/>
              <a:t>	</a:t>
            </a:r>
            <a:r>
              <a:rPr lang="en-US" b="1" dirty="0" smtClean="0"/>
              <a:t>Questions for Thought:</a:t>
            </a:r>
          </a:p>
          <a:p>
            <a:pPr>
              <a:buNone/>
            </a:pPr>
            <a:r>
              <a:rPr lang="en-US" dirty="0" smtClean="0"/>
              <a:t>		- Isn’t competition negative?  Why won’t 	less competition help everyone get more?</a:t>
            </a:r>
          </a:p>
          <a:p>
            <a:pPr>
              <a:buNone/>
            </a:pPr>
            <a:r>
              <a:rPr lang="en-US" dirty="0" smtClean="0"/>
              <a:t>		- What about those who are unable to 	compete with everyone else?</a:t>
            </a:r>
          </a:p>
        </p:txBody>
      </p:sp>
      <p:sp>
        <p:nvSpPr>
          <p:cNvPr id="3" name="Title 2"/>
          <p:cNvSpPr>
            <a:spLocks noGrp="1"/>
          </p:cNvSpPr>
          <p:nvPr>
            <p:ph type="title"/>
          </p:nvPr>
        </p:nvSpPr>
        <p:spPr/>
        <p:txBody>
          <a:bodyPr/>
          <a:lstStyle/>
          <a:p>
            <a:r>
              <a:rPr lang="en-US" dirty="0" smtClean="0"/>
              <a:t>II.  Competition</a:t>
            </a:r>
            <a:endParaRPr lang="en-US" dirty="0"/>
          </a:p>
        </p:txBody>
      </p:sp>
    </p:spTree>
    <p:extLst>
      <p:ext uri="{BB962C8B-B14F-4D97-AF65-F5344CB8AC3E}">
        <p14:creationId xmlns:p14="http://schemas.microsoft.com/office/powerpoint/2010/main" val="949657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685800"/>
            <a:ext cx="8229600" cy="4157472"/>
          </a:xfrm>
        </p:spPr>
        <p:txBody>
          <a:bodyPr>
            <a:normAutofit/>
          </a:bodyPr>
          <a:lstStyle/>
          <a:p>
            <a:pPr>
              <a:buNone/>
            </a:pPr>
            <a:r>
              <a:rPr lang="en-US" dirty="0" smtClean="0"/>
              <a:t>	A.  Perfect Competition (price alone)</a:t>
            </a:r>
          </a:p>
          <a:p>
            <a:pPr>
              <a:buNone/>
            </a:pPr>
            <a:r>
              <a:rPr lang="en-US" dirty="0" smtClean="0"/>
              <a:t>		1.  Identical Products</a:t>
            </a:r>
          </a:p>
          <a:p>
            <a:pPr>
              <a:buNone/>
            </a:pPr>
            <a:r>
              <a:rPr lang="en-US" dirty="0" smtClean="0"/>
              <a:t>		2.  Many buyers/sellers</a:t>
            </a:r>
          </a:p>
          <a:p>
            <a:pPr>
              <a:buNone/>
            </a:pPr>
            <a:r>
              <a:rPr lang="en-US" dirty="0" smtClean="0"/>
              <a:t>		3.  Informed buyers</a:t>
            </a:r>
          </a:p>
          <a:p>
            <a:pPr>
              <a:buNone/>
            </a:pPr>
            <a:r>
              <a:rPr lang="en-US" dirty="0" smtClean="0"/>
              <a:t>		4.  Free entry/exit</a:t>
            </a:r>
          </a:p>
        </p:txBody>
      </p:sp>
    </p:spTree>
    <p:extLst>
      <p:ext uri="{BB962C8B-B14F-4D97-AF65-F5344CB8AC3E}">
        <p14:creationId xmlns:p14="http://schemas.microsoft.com/office/powerpoint/2010/main" val="11371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609600"/>
            <a:ext cx="8229600" cy="4953000"/>
          </a:xfrm>
        </p:spPr>
        <p:txBody>
          <a:bodyPr>
            <a:normAutofit fontScale="92500" lnSpcReduction="10000"/>
          </a:bodyPr>
          <a:lstStyle/>
          <a:p>
            <a:pPr>
              <a:buNone/>
            </a:pPr>
            <a:r>
              <a:rPr lang="en-US" dirty="0" smtClean="0"/>
              <a:t>	B.  Imperfect/Monopolistic Competition </a:t>
            </a:r>
          </a:p>
          <a:p>
            <a:pPr lvl="3">
              <a:buNone/>
            </a:pPr>
            <a:r>
              <a:rPr lang="en-US" dirty="0" smtClean="0"/>
              <a:t>	(not only price) </a:t>
            </a:r>
          </a:p>
          <a:p>
            <a:pPr>
              <a:buNone/>
            </a:pPr>
            <a:r>
              <a:rPr lang="en-US" dirty="0" smtClean="0"/>
              <a:t>		1.  Product Differentiation</a:t>
            </a:r>
          </a:p>
          <a:p>
            <a:pPr>
              <a:buNone/>
            </a:pPr>
            <a:r>
              <a:rPr lang="en-US" dirty="0" smtClean="0"/>
              <a:t>		2.  Many firms</a:t>
            </a:r>
          </a:p>
          <a:p>
            <a:pPr>
              <a:buNone/>
            </a:pPr>
            <a:r>
              <a:rPr lang="en-US" dirty="0" smtClean="0"/>
              <a:t>		3.  Few artificial barriers</a:t>
            </a:r>
          </a:p>
          <a:p>
            <a:pPr>
              <a:buNone/>
            </a:pPr>
            <a:r>
              <a:rPr lang="en-US" dirty="0" smtClean="0"/>
              <a:t>		4.  Slight price control</a:t>
            </a:r>
          </a:p>
          <a:p>
            <a:pPr>
              <a:buNone/>
            </a:pPr>
            <a:r>
              <a:rPr lang="en-US" dirty="0" smtClean="0"/>
              <a:t>	</a:t>
            </a:r>
          </a:p>
          <a:p>
            <a:pPr>
              <a:buNone/>
            </a:pPr>
            <a:r>
              <a:rPr lang="en-US" dirty="0" smtClean="0"/>
              <a:t>	C.  Non-price Competition</a:t>
            </a:r>
          </a:p>
          <a:p>
            <a:pPr>
              <a:buNone/>
            </a:pPr>
            <a:r>
              <a:rPr lang="en-US" dirty="0" smtClean="0"/>
              <a:t>		1.  physical characteristics</a:t>
            </a:r>
          </a:p>
          <a:p>
            <a:pPr>
              <a:buNone/>
            </a:pPr>
            <a:r>
              <a:rPr lang="en-US" dirty="0" smtClean="0"/>
              <a:t>		2.  location</a:t>
            </a:r>
          </a:p>
          <a:p>
            <a:pPr>
              <a:buNone/>
            </a:pPr>
            <a:r>
              <a:rPr lang="en-US" dirty="0" smtClean="0"/>
              <a:t>		3.  customer service</a:t>
            </a:r>
          </a:p>
          <a:p>
            <a:pPr>
              <a:buNone/>
            </a:pPr>
            <a:r>
              <a:rPr lang="en-US" dirty="0" smtClean="0"/>
              <a:t>		4.  advertising, image, or status</a:t>
            </a:r>
            <a:endParaRPr lang="en-US" dirty="0"/>
          </a:p>
        </p:txBody>
      </p:sp>
    </p:spTree>
    <p:extLst>
      <p:ext uri="{BB962C8B-B14F-4D97-AF65-F5344CB8AC3E}">
        <p14:creationId xmlns:p14="http://schemas.microsoft.com/office/powerpoint/2010/main" val="381070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481328"/>
            <a:ext cx="8229600" cy="5224272"/>
          </a:xfrm>
        </p:spPr>
        <p:txBody>
          <a:bodyPr/>
          <a:lstStyle/>
          <a:p>
            <a:pPr>
              <a:buNone/>
            </a:pPr>
            <a:r>
              <a:rPr lang="en-US" dirty="0" smtClean="0"/>
              <a:t>	</a:t>
            </a:r>
            <a:r>
              <a:rPr lang="en-US" b="1" dirty="0" smtClean="0"/>
              <a:t>Summary:  </a:t>
            </a:r>
            <a:r>
              <a:rPr lang="en-US" dirty="0" smtClean="0"/>
              <a:t>societies that do not practice free market principles have lower standards of living and limited economic power; gov’t that restrict trade in certain things create an unintended niche market (black markets)</a:t>
            </a:r>
          </a:p>
          <a:p>
            <a:pPr>
              <a:buNone/>
            </a:pPr>
            <a:endParaRPr lang="en-US" dirty="0" smtClean="0"/>
          </a:p>
          <a:p>
            <a:pPr>
              <a:buNone/>
            </a:pPr>
            <a:r>
              <a:rPr lang="en-US" dirty="0" smtClean="0"/>
              <a:t>	</a:t>
            </a:r>
            <a:r>
              <a:rPr lang="en-US" b="1" dirty="0" smtClean="0"/>
              <a:t>Questions for Thought:</a:t>
            </a:r>
          </a:p>
          <a:p>
            <a:pPr>
              <a:buNone/>
            </a:pPr>
            <a:r>
              <a:rPr lang="en-US" dirty="0" smtClean="0"/>
              <a:t>		- China is communist.  What has helped 	them succeed recently in the world?</a:t>
            </a:r>
          </a:p>
          <a:p>
            <a:pPr>
              <a:buNone/>
            </a:pPr>
            <a:r>
              <a:rPr lang="en-US" dirty="0" smtClean="0"/>
              <a:t>		- Why is there less variety and frequent 	shortages in centrally planned economies?</a:t>
            </a:r>
            <a:endParaRPr lang="en-US" dirty="0"/>
          </a:p>
        </p:txBody>
      </p:sp>
      <p:sp>
        <p:nvSpPr>
          <p:cNvPr id="3" name="Title 2"/>
          <p:cNvSpPr>
            <a:spLocks noGrp="1"/>
          </p:cNvSpPr>
          <p:nvPr>
            <p:ph type="title"/>
          </p:nvPr>
        </p:nvSpPr>
        <p:spPr/>
        <p:txBody>
          <a:bodyPr/>
          <a:lstStyle/>
          <a:p>
            <a:r>
              <a:rPr lang="en-US" dirty="0"/>
              <a:t>I</a:t>
            </a:r>
            <a:r>
              <a:rPr lang="en-US" dirty="0" smtClean="0"/>
              <a:t>II.  Life Outside ‘The Market’</a:t>
            </a:r>
            <a:endParaRPr lang="en-US" dirty="0"/>
          </a:p>
        </p:txBody>
      </p:sp>
    </p:spTree>
    <p:extLst>
      <p:ext uri="{BB962C8B-B14F-4D97-AF65-F5344CB8AC3E}">
        <p14:creationId xmlns:p14="http://schemas.microsoft.com/office/powerpoint/2010/main" val="1581377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914401"/>
            <a:ext cx="8229600" cy="4525963"/>
          </a:xfrm>
        </p:spPr>
        <p:txBody>
          <a:bodyPr/>
          <a:lstStyle/>
          <a:p>
            <a:pPr>
              <a:buNone/>
            </a:pPr>
            <a:r>
              <a:rPr lang="en-US" dirty="0" smtClean="0"/>
              <a:t>	A. Prices, but with major Gov’t intervention</a:t>
            </a:r>
          </a:p>
          <a:p>
            <a:pPr>
              <a:buNone/>
            </a:pPr>
            <a:r>
              <a:rPr lang="en-US" dirty="0" smtClean="0"/>
              <a:t>		1.  Distribution by other means</a:t>
            </a:r>
          </a:p>
          <a:p>
            <a:pPr>
              <a:buNone/>
            </a:pPr>
            <a:r>
              <a:rPr lang="en-US" dirty="0" smtClean="0"/>
              <a:t>			- black markets</a:t>
            </a:r>
          </a:p>
          <a:p>
            <a:pPr>
              <a:buNone/>
            </a:pPr>
            <a:r>
              <a:rPr lang="en-US" dirty="0" smtClean="0"/>
              <a:t>			- rationing (worse than w/o prices)</a:t>
            </a:r>
          </a:p>
          <a:p>
            <a:pPr>
              <a:buNone/>
            </a:pPr>
            <a:r>
              <a:rPr lang="en-US" dirty="0" smtClean="0"/>
              <a:t>	</a:t>
            </a:r>
          </a:p>
          <a:p>
            <a:pPr>
              <a:buNone/>
            </a:pPr>
            <a:r>
              <a:rPr lang="en-US" dirty="0" smtClean="0"/>
              <a:t>	B.  Distribution Without Prices</a:t>
            </a:r>
          </a:p>
          <a:p>
            <a:pPr>
              <a:buNone/>
            </a:pPr>
            <a:r>
              <a:rPr lang="en-US" dirty="0" smtClean="0"/>
              <a:t>			- barter</a:t>
            </a:r>
          </a:p>
          <a:p>
            <a:pPr>
              <a:buNone/>
            </a:pPr>
            <a:r>
              <a:rPr lang="en-US" dirty="0" smtClean="0"/>
              <a:t>			- rationing</a:t>
            </a:r>
          </a:p>
          <a:p>
            <a:pPr>
              <a:buNone/>
            </a:pPr>
            <a:r>
              <a:rPr lang="en-US" dirty="0" smtClean="0"/>
              <a:t>			- force</a:t>
            </a:r>
            <a:endParaRPr lang="en-US" dirty="0"/>
          </a:p>
        </p:txBody>
      </p:sp>
    </p:spTree>
    <p:extLst>
      <p:ext uri="{BB962C8B-B14F-4D97-AF65-F5344CB8AC3E}">
        <p14:creationId xmlns:p14="http://schemas.microsoft.com/office/powerpoint/2010/main" val="148983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28600"/>
            <a:ext cx="8229600" cy="6172200"/>
          </a:xfrm>
        </p:spPr>
        <p:txBody>
          <a:bodyPr/>
          <a:lstStyle/>
          <a:p>
            <a:pPr>
              <a:buNone/>
            </a:pPr>
            <a:r>
              <a:rPr lang="en-US" dirty="0" smtClean="0"/>
              <a:t>	C.  Centrally Planned Economies</a:t>
            </a:r>
          </a:p>
          <a:p>
            <a:pPr>
              <a:buNone/>
            </a:pPr>
            <a:r>
              <a:rPr lang="en-US" dirty="0" smtClean="0"/>
              <a:t>		1.  gov’t control of resources &amp; production</a:t>
            </a:r>
          </a:p>
          <a:p>
            <a:pPr>
              <a:buNone/>
            </a:pPr>
            <a:r>
              <a:rPr lang="en-US" dirty="0" smtClean="0"/>
              <a:t>		2.  Socialism and Communism</a:t>
            </a:r>
          </a:p>
          <a:p>
            <a:pPr>
              <a:buNone/>
            </a:pPr>
            <a:r>
              <a:rPr lang="en-US" dirty="0" smtClean="0"/>
              <a:t>			a.  Socialism</a:t>
            </a:r>
          </a:p>
          <a:p>
            <a:pPr>
              <a:buNone/>
            </a:pPr>
            <a:r>
              <a:rPr lang="en-US" dirty="0" smtClean="0"/>
              <a:t>			b.  Communism</a:t>
            </a:r>
          </a:p>
          <a:p>
            <a:pPr>
              <a:buNone/>
            </a:pPr>
            <a:endParaRPr lang="en-US" dirty="0" smtClean="0"/>
          </a:p>
          <a:p>
            <a:pPr>
              <a:buNone/>
            </a:pPr>
            <a:r>
              <a:rPr lang="en-US" dirty="0" smtClean="0"/>
              <a:t>	D.  Problems w/ Central Planning</a:t>
            </a:r>
          </a:p>
          <a:p>
            <a:pPr>
              <a:buNone/>
            </a:pPr>
            <a:r>
              <a:rPr lang="en-US" dirty="0" smtClean="0"/>
              <a:t>		1.  good short term/bad long term</a:t>
            </a:r>
          </a:p>
          <a:p>
            <a:pPr>
              <a:buNone/>
            </a:pPr>
            <a:r>
              <a:rPr lang="en-US" dirty="0" smtClean="0"/>
              <a:t>		2.  diminish incentive/production</a:t>
            </a:r>
          </a:p>
          <a:p>
            <a:pPr>
              <a:buNone/>
            </a:pPr>
            <a:r>
              <a:rPr lang="en-US" dirty="0" smtClean="0"/>
              <a:t>		3.  lower variety/quality</a:t>
            </a:r>
          </a:p>
          <a:p>
            <a:pPr>
              <a:buNone/>
            </a:pPr>
            <a:endParaRPr lang="en-US" dirty="0"/>
          </a:p>
        </p:txBody>
      </p:sp>
      <p:pic>
        <p:nvPicPr>
          <p:cNvPr id="4" name="Picture 4" descr="bxp60301"/>
          <p:cNvPicPr>
            <a:picLocks noChangeAspect="1" noChangeArrowheads="1"/>
          </p:cNvPicPr>
          <p:nvPr/>
        </p:nvPicPr>
        <p:blipFill>
          <a:blip r:embed="rId2"/>
          <a:srcRect/>
          <a:stretch>
            <a:fillRect/>
          </a:stretch>
        </p:blipFill>
        <p:spPr>
          <a:xfrm>
            <a:off x="8686800" y="3886200"/>
            <a:ext cx="1841500" cy="2819400"/>
          </a:xfrm>
          <a:prstGeom prst="rect">
            <a:avLst/>
          </a:prstGeom>
          <a:noFill/>
          <a:ln/>
        </p:spPr>
      </p:pic>
    </p:spTree>
    <p:extLst>
      <p:ext uri="{BB962C8B-B14F-4D97-AF65-F5344CB8AC3E}">
        <p14:creationId xmlns:p14="http://schemas.microsoft.com/office/powerpoint/2010/main" val="2204613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1"/>
          <p:cNvSpPr>
            <a:spLocks noGrp="1"/>
          </p:cNvSpPr>
          <p:nvPr>
            <p:ph idx="1"/>
          </p:nvPr>
        </p:nvSpPr>
        <p:spPr>
          <a:xfrm>
            <a:off x="609600" y="1481329"/>
            <a:ext cx="10972800" cy="4793347"/>
          </a:xfrm>
        </p:spPr>
        <p:txBody>
          <a:bodyPr>
            <a:normAutofit/>
          </a:bodyPr>
          <a:lstStyle/>
          <a:p>
            <a:pPr>
              <a:buFont typeface="Wingdings 2" pitchFamily="18" charset="2"/>
              <a:buNone/>
            </a:pPr>
            <a:r>
              <a:rPr lang="en-US" sz="2800" dirty="0" smtClean="0"/>
              <a:t>	</a:t>
            </a:r>
            <a:r>
              <a:rPr lang="en-US" sz="2800" b="1" dirty="0" smtClean="0"/>
              <a:t>Summary:  </a:t>
            </a:r>
            <a:r>
              <a:rPr lang="en-US" sz="2800" dirty="0" smtClean="0"/>
              <a:t>the truly free market cannot exist in a world of political boundaries, so some governmental involvement is unavoidable and sometimes necessary</a:t>
            </a:r>
          </a:p>
          <a:p>
            <a:pPr>
              <a:buFont typeface="Wingdings 2" pitchFamily="18" charset="2"/>
              <a:buNone/>
            </a:pPr>
            <a:endParaRPr lang="en-US" sz="2800" dirty="0" smtClean="0"/>
          </a:p>
          <a:p>
            <a:pPr>
              <a:buFont typeface="Wingdings 2" pitchFamily="18" charset="2"/>
              <a:buNone/>
            </a:pPr>
            <a:r>
              <a:rPr lang="en-US" sz="2800" dirty="0" smtClean="0"/>
              <a:t>	</a:t>
            </a:r>
            <a:r>
              <a:rPr lang="en-US" sz="2800" b="1" dirty="0" smtClean="0"/>
              <a:t>Questions for thought:  </a:t>
            </a:r>
            <a:endParaRPr lang="en-US" sz="2800" dirty="0" smtClean="0"/>
          </a:p>
          <a:p>
            <a:pPr>
              <a:buFont typeface="Wingdings 2" pitchFamily="18" charset="2"/>
              <a:buNone/>
            </a:pPr>
            <a:r>
              <a:rPr lang="en-US" sz="2800" b="1" dirty="0" smtClean="0"/>
              <a:t>		- </a:t>
            </a:r>
            <a:r>
              <a:rPr lang="en-US" sz="2800" dirty="0" smtClean="0"/>
              <a:t>To what extent can any gov’t make better choices for 		me than me?</a:t>
            </a:r>
          </a:p>
          <a:p>
            <a:pPr>
              <a:buFont typeface="Wingdings 2" pitchFamily="18" charset="2"/>
              <a:buNone/>
            </a:pPr>
            <a:r>
              <a:rPr lang="en-US" sz="2800" b="1" dirty="0" smtClean="0"/>
              <a:t>		- </a:t>
            </a:r>
            <a:r>
              <a:rPr lang="en-US" sz="2800" dirty="0" smtClean="0"/>
              <a:t>Beyond guaranteeing the basic rights of life, liberty, 		and property, does the gov’t have any other 			obligations?  Should it?  Explain.</a:t>
            </a:r>
            <a:endParaRPr lang="en-US" sz="2800" b="1" dirty="0" smtClean="0"/>
          </a:p>
        </p:txBody>
      </p:sp>
      <p:sp>
        <p:nvSpPr>
          <p:cNvPr id="3" name="Title 2"/>
          <p:cNvSpPr>
            <a:spLocks noGrp="1"/>
          </p:cNvSpPr>
          <p:nvPr>
            <p:ph type="title"/>
          </p:nvPr>
        </p:nvSpPr>
        <p:spPr/>
        <p:txBody>
          <a:bodyPr/>
          <a:lstStyle/>
          <a:p>
            <a:pPr fontAlgn="auto">
              <a:spcAft>
                <a:spcPts val="0"/>
              </a:spcAft>
              <a:defRPr/>
            </a:pPr>
            <a:r>
              <a:rPr lang="en-US" smtClean="0"/>
              <a:t>IV</a:t>
            </a:r>
            <a:r>
              <a:rPr smtClean="0"/>
              <a:t>.  </a:t>
            </a:r>
            <a:r>
              <a:rPr dirty="0" smtClean="0"/>
              <a:t>The Mixed Economy</a:t>
            </a:r>
            <a:endParaRPr dirty="0"/>
          </a:p>
        </p:txBody>
      </p:sp>
    </p:spTree>
    <p:extLst>
      <p:ext uri="{BB962C8B-B14F-4D97-AF65-F5344CB8AC3E}">
        <p14:creationId xmlns:p14="http://schemas.microsoft.com/office/powerpoint/2010/main" val="1324546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1"/>
          <p:cNvSpPr>
            <a:spLocks noGrp="1"/>
          </p:cNvSpPr>
          <p:nvPr>
            <p:ph idx="1"/>
          </p:nvPr>
        </p:nvSpPr>
        <p:spPr>
          <a:xfrm>
            <a:off x="1981200" y="457200"/>
            <a:ext cx="8229600" cy="533400"/>
          </a:xfrm>
        </p:spPr>
        <p:txBody>
          <a:bodyPr/>
          <a:lstStyle/>
          <a:p>
            <a:pPr>
              <a:buFont typeface="Wingdings 2" pitchFamily="18" charset="2"/>
              <a:buNone/>
            </a:pPr>
            <a:r>
              <a:rPr lang="en-US" smtClean="0"/>
              <a:t>	A.  Circular Flow Model of Mixed Economies</a:t>
            </a:r>
          </a:p>
        </p:txBody>
      </p:sp>
      <p:pic>
        <p:nvPicPr>
          <p:cNvPr id="15362" name="Picture 2"/>
          <p:cNvPicPr>
            <a:picLocks noChangeAspect="1" noChangeArrowheads="1"/>
          </p:cNvPicPr>
          <p:nvPr/>
        </p:nvPicPr>
        <p:blipFill>
          <a:blip r:embed="rId2" cstate="print"/>
          <a:srcRect/>
          <a:stretch>
            <a:fillRect/>
          </a:stretch>
        </p:blipFill>
        <p:spPr bwMode="auto">
          <a:xfrm>
            <a:off x="2743200" y="896938"/>
            <a:ext cx="6858000" cy="5961062"/>
          </a:xfrm>
          <a:prstGeom prst="rect">
            <a:avLst/>
          </a:prstGeom>
          <a:noFill/>
          <a:ln w="9525">
            <a:noFill/>
            <a:miter lim="800000"/>
            <a:headEnd/>
            <a:tailEnd/>
          </a:ln>
        </p:spPr>
      </p:pic>
    </p:spTree>
    <p:extLst>
      <p:ext uri="{BB962C8B-B14F-4D97-AF65-F5344CB8AC3E}">
        <p14:creationId xmlns:p14="http://schemas.microsoft.com/office/powerpoint/2010/main" val="1195603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1"/>
          <p:cNvSpPr>
            <a:spLocks noGrp="1"/>
          </p:cNvSpPr>
          <p:nvPr>
            <p:ph idx="1"/>
          </p:nvPr>
        </p:nvSpPr>
        <p:spPr>
          <a:xfrm>
            <a:off x="1240220" y="1417638"/>
            <a:ext cx="9711559" cy="4876800"/>
          </a:xfrm>
        </p:spPr>
        <p:txBody>
          <a:bodyPr>
            <a:normAutofit/>
          </a:bodyPr>
          <a:lstStyle/>
          <a:p>
            <a:pPr>
              <a:buFont typeface="Wingdings 2" pitchFamily="18" charset="2"/>
              <a:buNone/>
            </a:pPr>
            <a:r>
              <a:rPr lang="en-US" dirty="0" smtClean="0"/>
              <a:t>	</a:t>
            </a:r>
            <a:r>
              <a:rPr lang="en-US" b="1" dirty="0" smtClean="0"/>
              <a:t>Summary:  </a:t>
            </a:r>
            <a:r>
              <a:rPr lang="en-US" dirty="0" smtClean="0"/>
              <a:t>gov’t has a part to play, but when it oversteps its responsibilities, negative economic, political, and social consequences can follow</a:t>
            </a:r>
          </a:p>
          <a:p>
            <a:pPr>
              <a:buFont typeface="Wingdings 2" pitchFamily="18" charset="2"/>
              <a:buNone/>
            </a:pPr>
            <a:endParaRPr lang="en-US" dirty="0" smtClean="0"/>
          </a:p>
          <a:p>
            <a:pPr>
              <a:buFont typeface="Wingdings 2" pitchFamily="18" charset="2"/>
              <a:buNone/>
            </a:pPr>
            <a:r>
              <a:rPr lang="en-US" dirty="0" smtClean="0"/>
              <a:t>	</a:t>
            </a:r>
            <a:r>
              <a:rPr lang="en-US" b="1" dirty="0" smtClean="0"/>
              <a:t>Questions for Thought:  </a:t>
            </a:r>
          </a:p>
          <a:p>
            <a:pPr>
              <a:buFont typeface="Wingdings 2" pitchFamily="18" charset="2"/>
              <a:buNone/>
            </a:pPr>
            <a:r>
              <a:rPr lang="en-US" dirty="0" smtClean="0"/>
              <a:t>		- Are gov’t restrictions on certain economic 	activities helpful or harmful?  How?</a:t>
            </a:r>
          </a:p>
          <a:p>
            <a:pPr>
              <a:buFont typeface="Wingdings 2" pitchFamily="18" charset="2"/>
              <a:buNone/>
            </a:pPr>
            <a:r>
              <a:rPr lang="en-US" dirty="0" smtClean="0"/>
              <a:t>		- To what extent should the gov’t protect us from 	ourselves?  How much responsibility do we bear 	for our own choices?  Are there times when no 	one is at “fault” and things just happen?</a:t>
            </a:r>
          </a:p>
        </p:txBody>
      </p:sp>
      <p:sp>
        <p:nvSpPr>
          <p:cNvPr id="3" name="Title 2"/>
          <p:cNvSpPr>
            <a:spLocks noGrp="1"/>
          </p:cNvSpPr>
          <p:nvPr>
            <p:ph type="title"/>
          </p:nvPr>
        </p:nvSpPr>
        <p:spPr/>
        <p:txBody>
          <a:bodyPr/>
          <a:lstStyle/>
          <a:p>
            <a:pPr fontAlgn="auto">
              <a:spcAft>
                <a:spcPts val="0"/>
              </a:spcAft>
              <a:defRPr/>
            </a:pPr>
            <a:r>
              <a:rPr lang="en-US" dirty="0"/>
              <a:t>V</a:t>
            </a:r>
            <a:r>
              <a:rPr dirty="0" smtClean="0"/>
              <a:t>.  Gov’t Intervention/Interference</a:t>
            </a:r>
            <a:endParaRPr dirty="0"/>
          </a:p>
        </p:txBody>
      </p:sp>
    </p:spTree>
    <p:extLst>
      <p:ext uri="{BB962C8B-B14F-4D97-AF65-F5344CB8AC3E}">
        <p14:creationId xmlns:p14="http://schemas.microsoft.com/office/powerpoint/2010/main" val="1084171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1"/>
          <p:cNvSpPr>
            <a:spLocks noGrp="1"/>
          </p:cNvSpPr>
          <p:nvPr>
            <p:ph idx="1"/>
          </p:nvPr>
        </p:nvSpPr>
        <p:spPr>
          <a:xfrm>
            <a:off x="961697" y="609600"/>
            <a:ext cx="9427779" cy="5943600"/>
          </a:xfrm>
        </p:spPr>
        <p:txBody>
          <a:bodyPr/>
          <a:lstStyle/>
          <a:p>
            <a:pPr>
              <a:buFont typeface="Wingdings 2" pitchFamily="18" charset="2"/>
              <a:buNone/>
            </a:pPr>
            <a:r>
              <a:rPr lang="en-US" dirty="0" smtClean="0"/>
              <a:t>	A.  Supply &amp; Demand v. Gov’t Regulation</a:t>
            </a:r>
          </a:p>
          <a:p>
            <a:pPr>
              <a:buFont typeface="Wingdings 2" pitchFamily="18" charset="2"/>
              <a:buNone/>
            </a:pPr>
            <a:r>
              <a:rPr lang="en-US" dirty="0" smtClean="0"/>
              <a:t>		1. Intervention in Market – Disequilibrium  			(shortage/surplus)</a:t>
            </a:r>
          </a:p>
          <a:p>
            <a:pPr>
              <a:buFont typeface="Wingdings" pitchFamily="2" charset="2"/>
              <a:buNone/>
            </a:pPr>
            <a:r>
              <a:rPr lang="en-US" dirty="0" smtClean="0"/>
              <a:t>			a.  Price ceilings (e.g. - rent controls)</a:t>
            </a:r>
          </a:p>
          <a:p>
            <a:pPr>
              <a:buFont typeface="Wingdings" pitchFamily="2" charset="2"/>
              <a:buNone/>
            </a:pPr>
            <a:r>
              <a:rPr lang="en-US" dirty="0" smtClean="0"/>
              <a:t>			b.  Price floors (e.g. - minimum wage)</a:t>
            </a:r>
          </a:p>
          <a:p>
            <a:pPr>
              <a:buFont typeface="Wingdings" pitchFamily="2" charset="2"/>
              <a:buNone/>
            </a:pPr>
            <a:r>
              <a:rPr lang="en-US" dirty="0" smtClean="0"/>
              <a:t>		2.  Intervention in Labor and Safety</a:t>
            </a:r>
          </a:p>
          <a:p>
            <a:pPr>
              <a:buFont typeface="Wingdings" pitchFamily="2" charset="2"/>
              <a:buNone/>
            </a:pPr>
            <a:r>
              <a:rPr lang="en-US" dirty="0" smtClean="0"/>
              <a:t>			a.  Child labor laws</a:t>
            </a:r>
          </a:p>
          <a:p>
            <a:pPr>
              <a:buFont typeface="Wingdings" pitchFamily="2" charset="2"/>
              <a:buNone/>
            </a:pPr>
            <a:r>
              <a:rPr lang="en-US" dirty="0" smtClean="0"/>
              <a:t>			b.  Helmet laws, food service, etc.</a:t>
            </a:r>
          </a:p>
          <a:p>
            <a:pPr>
              <a:buFont typeface="Wingdings" pitchFamily="2" charset="2"/>
              <a:buNone/>
            </a:pPr>
            <a:r>
              <a:rPr lang="en-US" dirty="0" smtClean="0"/>
              <a:t>		3.  Intervention in providing goods/services</a:t>
            </a:r>
          </a:p>
          <a:p>
            <a:pPr>
              <a:buFont typeface="Wingdings" pitchFamily="2" charset="2"/>
              <a:buNone/>
            </a:pPr>
            <a:r>
              <a:rPr lang="en-US" dirty="0" smtClean="0"/>
              <a:t>			a.  Public/private goods</a:t>
            </a:r>
          </a:p>
          <a:p>
            <a:pPr>
              <a:buFont typeface="Wingdings" pitchFamily="2" charset="2"/>
              <a:buNone/>
            </a:pPr>
            <a:r>
              <a:rPr lang="en-US" dirty="0" smtClean="0"/>
              <a:t>			b.  Healthcare</a:t>
            </a:r>
          </a:p>
          <a:p>
            <a:pPr>
              <a:buFont typeface="Wingdings 2" pitchFamily="18" charset="2"/>
              <a:buNone/>
            </a:pPr>
            <a:endParaRPr lang="en-US" dirty="0" smtClean="0"/>
          </a:p>
        </p:txBody>
      </p:sp>
    </p:spTree>
    <p:extLst>
      <p:ext uri="{BB962C8B-B14F-4D97-AF65-F5344CB8AC3E}">
        <p14:creationId xmlns:p14="http://schemas.microsoft.com/office/powerpoint/2010/main" val="5856842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5.xml><?xml version="1.0" encoding="utf-8"?>
<a:theme xmlns:a="http://schemas.openxmlformats.org/drawingml/2006/main" name="3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TotalTime>
  <Words>33</Words>
  <Application>Microsoft Office PowerPoint</Application>
  <PresentationFormat>Widescreen</PresentationFormat>
  <Paragraphs>94</Paragraphs>
  <Slides>14</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14</vt:i4>
      </vt:variant>
    </vt:vector>
  </HeadingPairs>
  <TitlesOfParts>
    <vt:vector size="25" baseType="lpstr">
      <vt:lpstr>Corbel</vt:lpstr>
      <vt:lpstr>Lucida Sans Unicode</vt:lpstr>
      <vt:lpstr>Verdana</vt:lpstr>
      <vt:lpstr>Wingdings</vt:lpstr>
      <vt:lpstr>Wingdings 2</vt:lpstr>
      <vt:lpstr>Wingdings 3</vt:lpstr>
      <vt:lpstr>Concourse</vt:lpstr>
      <vt:lpstr>1_Concourse</vt:lpstr>
      <vt:lpstr>2_Concourse</vt:lpstr>
      <vt:lpstr>Banded</vt:lpstr>
      <vt:lpstr>3_Concourse</vt:lpstr>
      <vt:lpstr>MODULE 3</vt:lpstr>
      <vt:lpstr>I.  Markets</vt:lpstr>
      <vt:lpstr>PowerPoint Presentation</vt:lpstr>
      <vt:lpstr>PowerPoint Presentation</vt:lpstr>
      <vt:lpstr>II.  Competition</vt:lpstr>
      <vt:lpstr>PowerPoint Presentation</vt:lpstr>
      <vt:lpstr>PowerPoint Presentation</vt:lpstr>
      <vt:lpstr>III.  Life Outside ‘The Market’</vt:lpstr>
      <vt:lpstr>PowerPoint Presentation</vt:lpstr>
      <vt:lpstr>PowerPoint Presentation</vt:lpstr>
      <vt:lpstr>IV.  The Mixed Economy</vt:lpstr>
      <vt:lpstr>PowerPoint Presentation</vt:lpstr>
      <vt:lpstr>V.  Gov’t Intervention/Interference</vt:lpstr>
      <vt:lpstr>PowerPoint Presentation</vt:lpstr>
    </vt:vector>
  </TitlesOfParts>
  <Company>Leon County Schools -LCSB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Joshua</dc:creator>
  <cp:lastModifiedBy>Stewart, Joshua</cp:lastModifiedBy>
  <cp:revision>11</cp:revision>
  <dcterms:created xsi:type="dcterms:W3CDTF">2015-12-22T22:45:08Z</dcterms:created>
  <dcterms:modified xsi:type="dcterms:W3CDTF">2016-11-01T11:44:58Z</dcterms:modified>
</cp:coreProperties>
</file>