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6" r:id="rId5"/>
    <p:sldId id="257" r:id="rId6"/>
    <p:sldId id="258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0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7" autoAdjust="0"/>
    <p:restoredTop sz="94660"/>
  </p:normalViewPr>
  <p:slideViewPr>
    <p:cSldViewPr snapToGrid="0">
      <p:cViewPr varScale="1">
        <p:scale>
          <a:sx n="61" d="100"/>
          <a:sy n="61" d="100"/>
        </p:scale>
        <p:origin x="7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119888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506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4800" y="1427164"/>
            <a:ext cx="107696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6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3441700"/>
            <a:ext cx="88392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3163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fld id="{BC86B077-89CA-4783-ADA7-D377F47A8A7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118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849117-0C65-49ED-94B4-8ABCCB90B9D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4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27853-4A21-4ACC-B2E7-EEC1DC03A9F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41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F0EE8D-785A-4ED0-B8EC-C44C1215D7D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24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00CF9-46C8-4E4A-BE49-AF42DC42F5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0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3D336F-62CD-4553-B087-0DB7DD5FBDA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2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83AFAA-7143-4AD3-98A6-67C10FA6FD6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2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48799-87BF-4681-BB3F-742A40116EC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42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5F066-5529-451B-81F1-1BC4811751E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89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4E85A0-826F-4BDC-BB6A-D3F0D71CCC7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871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00018" y="228600"/>
            <a:ext cx="2779183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351" y="228600"/>
            <a:ext cx="813646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799283-A67A-46AE-A0B9-4F69A0C6777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53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119888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506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4800" y="1427164"/>
            <a:ext cx="107696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6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3441700"/>
            <a:ext cx="88392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3163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fld id="{BC86B077-89CA-4783-ADA7-D377F47A8A7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26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849117-0C65-49ED-94B4-8ABCCB90B9D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413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27853-4A21-4ACC-B2E7-EEC1DC03A9F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F0EE8D-785A-4ED0-B8EC-C44C1215D7D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256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00CF9-46C8-4E4A-BE49-AF42DC42F5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096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3D336F-62CD-4553-B087-0DB7DD5FBDA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00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83AFAA-7143-4AD3-98A6-67C10FA6FD6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99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48799-87BF-4681-BB3F-742A40116EC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65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5F066-5529-451B-81F1-1BC4811751E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782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4E85A0-826F-4BDC-BB6A-D3F0D71CCC7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110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00018" y="228600"/>
            <a:ext cx="2779183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351" y="228600"/>
            <a:ext cx="813646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799283-A67A-46AE-A0B9-4F69A0C6777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101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119888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506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4800" y="1427164"/>
            <a:ext cx="107696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6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3441700"/>
            <a:ext cx="88392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3163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fld id="{BC86B077-89CA-4783-ADA7-D377F47A8A7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85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849117-0C65-49ED-94B4-8ABCCB90B9D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1180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427853-4A21-4ACC-B2E7-EEC1DC03A9F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792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F0EE8D-785A-4ED0-B8EC-C44C1215D7D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7743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00CF9-46C8-4E4A-BE49-AF42DC42F5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5259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3D336F-62CD-4553-B087-0DB7DD5FBDA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6885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83AFAA-7143-4AD3-98A6-67C10FA6FD6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2506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48799-87BF-4681-BB3F-742A40116EC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933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5F066-5529-451B-81F1-1BC4811751E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1905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4E85A0-826F-4BDC-BB6A-D3F0D71CCC7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922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00018" y="228600"/>
            <a:ext cx="2779183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351" y="228600"/>
            <a:ext cx="813646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799283-A67A-46AE-A0B9-4F69A0C6777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1340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009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987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30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290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418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94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9015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350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09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793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4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11582400" cy="6096000"/>
            <a:chOff x="0" y="96"/>
            <a:chExt cx="5472" cy="3840"/>
          </a:xfrm>
        </p:grpSpPr>
        <p:sp>
          <p:nvSpPr>
            <p:cNvPr id="44035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36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00200"/>
            <a:ext cx="10566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404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40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40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173D9-B554-4D06-99A8-E13FF6ADADFF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89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11582400" cy="6096000"/>
            <a:chOff x="0" y="96"/>
            <a:chExt cx="5472" cy="3840"/>
          </a:xfrm>
        </p:grpSpPr>
        <p:sp>
          <p:nvSpPr>
            <p:cNvPr id="44035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36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00200"/>
            <a:ext cx="10566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404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40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40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173D9-B554-4D06-99A8-E13FF6ADADFF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38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11582400" cy="6096000"/>
            <a:chOff x="0" y="96"/>
            <a:chExt cx="5472" cy="3840"/>
          </a:xfrm>
        </p:grpSpPr>
        <p:sp>
          <p:nvSpPr>
            <p:cNvPr id="44035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36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00200"/>
            <a:ext cx="10566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404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40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40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173D9-B554-4D06-99A8-E13FF6ADADFF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1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1499B851-3843-4BD4-9D9E-BE7AB061BD85}" type="datetimeFigureOut">
              <a:rPr lang="en-US" smtClean="0"/>
              <a:t>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02A3BF42-BABA-454A-9BB0-E29ECCA3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70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13800" dirty="0" smtClean="0"/>
              <a:t>MODULE 2</a:t>
            </a:r>
            <a:endParaRPr lang="en-US" sz="1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(Correlated to LCVS Educator Site Content)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87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I.  </a:t>
            </a:r>
            <a:r>
              <a:rPr lang="en-US" altLang="en-US" dirty="0" smtClean="0"/>
              <a:t>Education, Skills, &amp; Labor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A.  Relation between Ed. &amp; Labor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1.  Positive Correlation in Employment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2.  Positive Correlation in Wages</a:t>
            </a:r>
          </a:p>
          <a:p>
            <a:pPr eaLnBrk="1" hangingPunct="1"/>
            <a:endParaRPr lang="en-US" altLang="en-US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*Top earnings are ‘Professional’ Classifications</a:t>
            </a:r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6898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edup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41350"/>
            <a:ext cx="9144000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173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lphaUcPeriod" startAt="2"/>
            </a:pPr>
            <a:r>
              <a:rPr lang="en-US" altLang="en-US" smtClean="0"/>
              <a:t>Labor and Skill sets, see pg. 217</a:t>
            </a:r>
          </a:p>
          <a:p>
            <a:pPr marL="609600" indent="-609600" eaLnBrk="1" hangingPunct="1">
              <a:buNone/>
            </a:pPr>
            <a:r>
              <a:rPr lang="en-US" altLang="en-US" smtClean="0"/>
              <a:t>	1.  Categories</a:t>
            </a:r>
          </a:p>
          <a:p>
            <a:pPr marL="609600" indent="-609600" eaLnBrk="1" hangingPunct="1">
              <a:buNone/>
            </a:pPr>
            <a:r>
              <a:rPr lang="en-US" altLang="en-US" smtClean="0"/>
              <a:t>		a.  Unskilled</a:t>
            </a:r>
          </a:p>
          <a:p>
            <a:pPr marL="609600" indent="-609600" eaLnBrk="1" hangingPunct="1">
              <a:buNone/>
            </a:pPr>
            <a:r>
              <a:rPr lang="en-US" altLang="en-US" smtClean="0"/>
              <a:t>		b.  Semi-skilled</a:t>
            </a:r>
          </a:p>
          <a:p>
            <a:pPr marL="609600" indent="-609600" eaLnBrk="1" hangingPunct="1">
              <a:buNone/>
            </a:pPr>
            <a:r>
              <a:rPr lang="en-US" altLang="en-US" smtClean="0"/>
              <a:t>		c.  Skilled</a:t>
            </a:r>
          </a:p>
          <a:p>
            <a:pPr marL="609600" indent="-609600" eaLnBrk="1" hangingPunct="1">
              <a:buNone/>
            </a:pPr>
            <a:r>
              <a:rPr lang="en-US" altLang="en-US" smtClean="0"/>
              <a:t>		</a:t>
            </a:r>
            <a:r>
              <a:rPr lang="en-US" altLang="en-US" smtClean="0">
                <a:solidFill>
                  <a:schemeClr val="folHlink"/>
                </a:solidFill>
              </a:rPr>
              <a:t>d.  Professional</a:t>
            </a:r>
          </a:p>
        </p:txBody>
      </p:sp>
    </p:spTree>
    <p:extLst>
      <p:ext uri="{BB962C8B-B14F-4D97-AF65-F5344CB8AC3E}">
        <p14:creationId xmlns:p14="http://schemas.microsoft.com/office/powerpoint/2010/main" val="362915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II.	Banking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71600"/>
            <a:ext cx="7924800" cy="4876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A.  What is a bank?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1.  Basic Accounts/Services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	a.  Savings accounts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		- regular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		- special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		- CDs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	b.  Checking accounts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		- regular (checks, ATM/Debit)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		- special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/>
              <a:t>			- Money Market Mutual Funds</a:t>
            </a:r>
          </a:p>
        </p:txBody>
      </p:sp>
    </p:spTree>
    <p:extLst>
      <p:ext uri="{BB962C8B-B14F-4D97-AF65-F5344CB8AC3E}">
        <p14:creationId xmlns:p14="http://schemas.microsoft.com/office/powerpoint/2010/main" val="76433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c.  Loans/Credit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	- Auto/Home/Business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	- Credit Cards (student/minor, 				regular, business)</a:t>
            </a:r>
          </a:p>
        </p:txBody>
      </p:sp>
    </p:spTree>
    <p:extLst>
      <p:ext uri="{BB962C8B-B14F-4D97-AF65-F5344CB8AC3E}">
        <p14:creationId xmlns:p14="http://schemas.microsoft.com/office/powerpoint/2010/main" val="33152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None/>
              <a:defRPr/>
            </a:pPr>
            <a:r>
              <a:rPr lang="en-US" dirty="0" smtClean="0"/>
              <a:t>B.  Types of Financial Institutions</a:t>
            </a:r>
          </a:p>
          <a:p>
            <a:pPr marL="990600" lvl="1" indent="-533400" eaLnBrk="1" hangingPunct="1">
              <a:buNone/>
              <a:defRPr/>
            </a:pPr>
            <a:r>
              <a:rPr lang="en-US" sz="3200" dirty="0"/>
              <a:t>	1.	Commercial banks</a:t>
            </a:r>
          </a:p>
          <a:p>
            <a:pPr marL="990600" lvl="1" indent="-533400" eaLnBrk="1" hangingPunct="1">
              <a:buNone/>
              <a:defRPr/>
            </a:pPr>
            <a:r>
              <a:rPr lang="en-US" sz="3200" dirty="0"/>
              <a:t>	2.	Savings banks</a:t>
            </a:r>
          </a:p>
          <a:p>
            <a:pPr marL="990600" lvl="1" indent="-533400" eaLnBrk="1" hangingPunct="1">
              <a:buNone/>
              <a:defRPr/>
            </a:pPr>
            <a:r>
              <a:rPr lang="en-US" sz="3200" dirty="0"/>
              <a:t>	3.	Credit unions</a:t>
            </a:r>
          </a:p>
          <a:p>
            <a:pPr marL="990600" lvl="1" indent="-533400" eaLnBrk="1" hangingPunct="1">
              <a:buNone/>
              <a:defRPr/>
            </a:pPr>
            <a:r>
              <a:rPr lang="en-US" sz="3200" dirty="0"/>
              <a:t>	4.	Savings and Loan Associations</a:t>
            </a:r>
          </a:p>
          <a:p>
            <a:pPr marL="990600" lvl="1" indent="-533400" eaLnBrk="1" hangingPunct="1">
              <a:buNone/>
              <a:defRPr/>
            </a:pPr>
            <a:r>
              <a:rPr lang="en-US" sz="3200" dirty="0"/>
              <a:t>	5.	Finance companies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796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447800"/>
            <a:ext cx="7924800" cy="4800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C.  Other Financial Intermediaries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1.  Mutual Funds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2.  Insurance Companies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3.  Pensions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D.  Benefits of Using Them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1.  Easy Diversification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2.  Information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3.  Greater Liquidity</a:t>
            </a:r>
          </a:p>
        </p:txBody>
      </p:sp>
    </p:spTree>
    <p:extLst>
      <p:ext uri="{BB962C8B-B14F-4D97-AF65-F5344CB8AC3E}">
        <p14:creationId xmlns:p14="http://schemas.microsoft.com/office/powerpoint/2010/main" val="363074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III.	Stocks and Bonds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A.  Stock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1.  Common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2.  Preferred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3.  Dividends</a:t>
            </a:r>
          </a:p>
        </p:txBody>
      </p:sp>
    </p:spTree>
    <p:extLst>
      <p:ext uri="{BB962C8B-B14F-4D97-AF65-F5344CB8AC3E}">
        <p14:creationId xmlns:p14="http://schemas.microsoft.com/office/powerpoint/2010/main" val="299141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447800"/>
            <a:ext cx="7924800" cy="4648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B.  Stock Transactions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	1.  Stock Brokers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	2.  Buying/Selling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		a.  Capital gain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		b.  Capital loss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C.  Stock Exchanges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	1.  Location (e.g. – NYSE)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000"/>
              <a:t>	2.  OTC (e.g. – NASDAQ)</a:t>
            </a:r>
          </a:p>
        </p:txBody>
      </p:sp>
    </p:spTree>
    <p:extLst>
      <p:ext uri="{BB962C8B-B14F-4D97-AF65-F5344CB8AC3E}">
        <p14:creationId xmlns:p14="http://schemas.microsoft.com/office/powerpoint/2010/main" val="416290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D.  Stock Indexes/Averages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1.  Dow Jones Industrial Average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2.  Standard &amp; Poor’s</a:t>
            </a:r>
          </a:p>
        </p:txBody>
      </p:sp>
    </p:spTree>
    <p:extLst>
      <p:ext uri="{BB962C8B-B14F-4D97-AF65-F5344CB8AC3E}">
        <p14:creationId xmlns:p14="http://schemas.microsoft.com/office/powerpoint/2010/main" val="207321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E.  Bonds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1.  Four Components of a Bond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a.  Par value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b.  Maturity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c.  Interest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d.  Yield</a:t>
            </a:r>
          </a:p>
        </p:txBody>
      </p:sp>
    </p:spTree>
    <p:extLst>
      <p:ext uri="{BB962C8B-B14F-4D97-AF65-F5344CB8AC3E}">
        <p14:creationId xmlns:p14="http://schemas.microsoft.com/office/powerpoint/2010/main" val="92413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	2.  Four Types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		a.  Corporate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		b.  Municipal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		c.  Treasury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		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d.  Savings</a:t>
            </a:r>
          </a:p>
        </p:txBody>
      </p:sp>
    </p:spTree>
    <p:extLst>
      <p:ext uri="{BB962C8B-B14F-4D97-AF65-F5344CB8AC3E}">
        <p14:creationId xmlns:p14="http://schemas.microsoft.com/office/powerpoint/2010/main" val="29209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</Words>
  <Application>Microsoft Office PowerPoint</Application>
  <PresentationFormat>Widescreen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Corbel</vt:lpstr>
      <vt:lpstr>Times New Roman</vt:lpstr>
      <vt:lpstr>Wingdings</vt:lpstr>
      <vt:lpstr>Radial</vt:lpstr>
      <vt:lpstr>1_Radial</vt:lpstr>
      <vt:lpstr>2_Radial</vt:lpstr>
      <vt:lpstr>Banded</vt:lpstr>
      <vt:lpstr>MODULE 2</vt:lpstr>
      <vt:lpstr>I.  Education, Skills, &amp; Labor</vt:lpstr>
      <vt:lpstr>PowerPoint Presentation</vt:lpstr>
      <vt:lpstr>PowerPoint Presentation</vt:lpstr>
      <vt:lpstr>II. Banking</vt:lpstr>
      <vt:lpstr>PowerPoint Presentation</vt:lpstr>
      <vt:lpstr>PowerPoint Presentation</vt:lpstr>
      <vt:lpstr>PowerPoint Presentation</vt:lpstr>
      <vt:lpstr>III. Stocks and Bonds Markets</vt:lpstr>
      <vt:lpstr>PowerPoint Presentation</vt:lpstr>
      <vt:lpstr>PowerPoint Presentation</vt:lpstr>
      <vt:lpstr>PowerPoint Presentation</vt:lpstr>
      <vt:lpstr>PowerPoint Presentation</vt:lpstr>
    </vt:vector>
  </TitlesOfParts>
  <Company>Leon County Schools -LCSB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Stewart, Joshua</dc:creator>
  <cp:lastModifiedBy>Stewart, Joshua</cp:lastModifiedBy>
  <cp:revision>2</cp:revision>
  <dcterms:created xsi:type="dcterms:W3CDTF">2015-12-22T22:39:16Z</dcterms:created>
  <dcterms:modified xsi:type="dcterms:W3CDTF">2016-01-04T15:34:37Z</dcterms:modified>
</cp:coreProperties>
</file>