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7" r:id="rId2"/>
    <p:sldMasterId id="2147483710" r:id="rId3"/>
    <p:sldMasterId id="2147483723" r:id="rId4"/>
  </p:sldMasterIdLst>
  <p:sldIdLst>
    <p:sldId id="256" r:id="rId5"/>
    <p:sldId id="257" r:id="rId6"/>
    <p:sldId id="258" r:id="rId7"/>
    <p:sldId id="259" r:id="rId8"/>
    <p:sldId id="260" r:id="rId9"/>
    <p:sldId id="261" r:id="rId10"/>
    <p:sldId id="264" r:id="rId11"/>
    <p:sldId id="265" r:id="rId12"/>
    <p:sldId id="266" r:id="rId13"/>
    <p:sldId id="267" r:id="rId14"/>
    <p:sldId id="262" r:id="rId15"/>
    <p:sldId id="263"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7" autoAdjust="0"/>
    <p:restoredTop sz="94660"/>
  </p:normalViewPr>
  <p:slideViewPr>
    <p:cSldViewPr snapToGrid="0">
      <p:cViewPr varScale="1">
        <p:scale>
          <a:sx n="76" d="100"/>
          <a:sy n="76" d="100"/>
        </p:scale>
        <p:origin x="132" y="8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1/14/2016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272879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5561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287645661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76345414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9740665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13869928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22212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4672046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28493764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319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82815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95957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1/14/2016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29162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630185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238396666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69536572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3407850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6431554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23647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44218031"/>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11175902"/>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35517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41536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39079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1/14/2016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1727802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295264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238216989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3639166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3897570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429226577"/>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410822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3053004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1/14/2016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38262398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41232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3614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258569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F156F8-416F-41D6-BC1C-1567766BD5B9}"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195717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F156F8-416F-41D6-BC1C-1567766BD5B9}"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34829637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BF156F8-416F-41D6-BC1C-1567766BD5B9}" type="datetimeFigureOut">
              <a:rPr lang="en-US" smtClean="0"/>
              <a:t>1/14/2016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4707DC4-8DE5-4D1A-BCE6-983CD23F22C5}" type="slidenum">
              <a:rPr lang="en-US" smtClean="0"/>
              <a:t>‹#›</a:t>
            </a:fld>
            <a:endParaRPr lang="en-US"/>
          </a:p>
        </p:txBody>
      </p:sp>
    </p:spTree>
    <p:extLst>
      <p:ext uri="{BB962C8B-B14F-4D97-AF65-F5344CB8AC3E}">
        <p14:creationId xmlns:p14="http://schemas.microsoft.com/office/powerpoint/2010/main" val="266333901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F156F8-416F-41D6-BC1C-1567766BD5B9}"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25765295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F156F8-416F-41D6-BC1C-1567766BD5B9}" type="datetimeFigureOut">
              <a:rPr lang="en-US" smtClean="0"/>
              <a:t>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11104612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F156F8-416F-41D6-BC1C-1567766BD5B9}" type="datetimeFigureOut">
              <a:rPr lang="en-US" smtClean="0"/>
              <a:t>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2324612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156F8-416F-41D6-BC1C-1567766BD5B9}" type="datetimeFigureOut">
              <a:rPr lang="en-US" smtClean="0"/>
              <a:t>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288809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156F8-416F-41D6-BC1C-1567766BD5B9}"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3075324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156F8-416F-41D6-BC1C-1567766BD5B9}"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28457087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F156F8-416F-41D6-BC1C-1567766BD5B9}"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37986278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7BF156F8-416F-41D6-BC1C-1567766BD5B9}" type="datetimeFigureOut">
              <a:rPr lang="en-US" smtClean="0"/>
              <a:t>1/14/2016</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34707DC4-8DE5-4D1A-BCE6-983CD23F22C5}" type="slidenum">
              <a:rPr lang="en-US" smtClean="0"/>
              <a:t>‹#›</a:t>
            </a:fld>
            <a:endParaRPr lang="en-US"/>
          </a:p>
        </p:txBody>
      </p:sp>
    </p:spTree>
    <p:extLst>
      <p:ext uri="{BB962C8B-B14F-4D97-AF65-F5344CB8AC3E}">
        <p14:creationId xmlns:p14="http://schemas.microsoft.com/office/powerpoint/2010/main" val="249860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800691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67125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1/14/2016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5344838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BF156F8-416F-41D6-BC1C-1567766BD5B9}" type="datetimeFigureOut">
              <a:rPr lang="en-US" smtClean="0"/>
              <a:t>1/14/2016</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34707DC4-8DE5-4D1A-BCE6-983CD23F22C5}" type="slidenum">
              <a:rPr lang="en-US" smtClean="0"/>
              <a:t>‹#›</a:t>
            </a:fld>
            <a:endParaRPr lang="en-US"/>
          </a:p>
        </p:txBody>
      </p:sp>
    </p:spTree>
    <p:extLst>
      <p:ext uri="{BB962C8B-B14F-4D97-AF65-F5344CB8AC3E}">
        <p14:creationId xmlns:p14="http://schemas.microsoft.com/office/powerpoint/2010/main" val="4057198484"/>
      </p:ext>
    </p:extLst>
  </p:cSld>
  <p:clrMap bg1="dk1" tx1="lt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www.nextag.com/norob/PtitleSeller.jsp?chnl=main&amp;tag=513139217&amp;ptitle=509371665&amp;effc=eCDbUsAdKSJ6aztu1cIdSg==" TargetMode="External"/><Relationship Id="rId3" Type="http://schemas.openxmlformats.org/officeDocument/2006/relationships/hyperlink" Target="http://www.desktoppublishing.com/clipart/food/burger1.jpg" TargetMode="External"/><Relationship Id="rId7"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www.acclaimimages.com/_gallery/_pages/0015-0604-2713-4150.html" TargetMode="External"/><Relationship Id="rId4" Type="http://schemas.openxmlformats.org/officeDocument/2006/relationships/image" Target="../media/image4.jpe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www.google.com/imgres?imgurl=http://www.acclaimimages.com/_gallery/_images_n300/machinery.jpg&amp;imgrefurl=http://www.acclaimimages.com/search_terms/machinery.html&amp;h=225&amp;w=300&amp;sz=26&amp;tbnid=AuSHVwwmTgfGkM:&amp;tbnh=87&amp;tbnw=116&amp;prev=/images?q=pictures+machinery&amp;hl=xx-pirate&amp;usg=__gAxv4hQYjtYjsPfMqP9iTc6qrzs=&amp;ei=mJPxSvX-I9rg8Aauhun7CA&amp;sa=X&amp;oi=image_result&amp;resnum=6&amp;ct=image&amp;ved=0CBcQ9QEwBQ"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hyperlink" Target="http://www.google.com/imgres?imgurl=http://www.freefoto.com/images/11/12/11_12_53---Electric-Light-Bulb_web.jpg&amp;imgrefurl=http://www.freefoto.com/preview/11-12-53?ffid=11-12-53&amp;h=600&amp;w=400&amp;sz=51&amp;tbnid=MIQB5ViTm6_zXM:&amp;tbnh=135&amp;tbnw=90&amp;prev=/images?q=pictures+light+bulbs&amp;hl=xx-pirate&amp;usg=__w54oc-zpXM_kTZBsqgZFrwfvY4I=&amp;ei=RpTxSqbWINOA8Qa4_7z7CA&amp;sa=X&amp;oi=image_result&amp;resnum=8&amp;ct=image&amp;ved=0CB0Q9QEwBw" TargetMode="Externa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hyperlink" Target="http://www.picsearch.com/info.cgi?q=Refrigerators&amp;id=GOx5PrAPzANv_AphhVjcvz5_6-7ygUVDoery5C4R-4k&amp;start=8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13800" dirty="0" smtClean="0"/>
              <a:t>MODULE 1</a:t>
            </a:r>
            <a:endParaRPr lang="en-US" sz="13800" dirty="0"/>
          </a:p>
        </p:txBody>
      </p:sp>
      <p:sp>
        <p:nvSpPr>
          <p:cNvPr id="3" name="Subtitle 2"/>
          <p:cNvSpPr>
            <a:spLocks noGrp="1"/>
          </p:cNvSpPr>
          <p:nvPr>
            <p:ph type="subTitle" idx="1"/>
          </p:nvPr>
        </p:nvSpPr>
        <p:spPr/>
        <p:txBody>
          <a:bodyPr/>
          <a:lstStyle/>
          <a:p>
            <a:r>
              <a:rPr lang="en-US" dirty="0" smtClean="0"/>
              <a:t>(Correlated to LCVS Educator Site Content) </a:t>
            </a:r>
            <a:endParaRPr lang="en-US" dirty="0"/>
          </a:p>
        </p:txBody>
      </p:sp>
    </p:spTree>
    <p:extLst>
      <p:ext uri="{BB962C8B-B14F-4D97-AF65-F5344CB8AC3E}">
        <p14:creationId xmlns:p14="http://schemas.microsoft.com/office/powerpoint/2010/main" val="267034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97549"/>
            <a:ext cx="10972800" cy="4525963"/>
          </a:xfrm>
        </p:spPr>
        <p:txBody>
          <a:bodyPr>
            <a:noAutofit/>
          </a:bodyPr>
          <a:lstStyle/>
          <a:p>
            <a:pPr>
              <a:buNone/>
            </a:pPr>
            <a:r>
              <a:rPr lang="en-US" sz="2800" dirty="0" smtClean="0"/>
              <a:t>SUMMARY:</a:t>
            </a:r>
          </a:p>
          <a:p>
            <a:pPr>
              <a:buNone/>
            </a:pPr>
            <a:r>
              <a:rPr lang="en-US" sz="2800" dirty="0" smtClean="0"/>
              <a:t>	</a:t>
            </a:r>
            <a:r>
              <a:rPr lang="en-US" sz="2800" dirty="0"/>
              <a:t>Economics is the field of social sciences that addresses human choices and behavior as it relates to acquiring needs and wants.  Predictions are made based on patterns shown in group behaviors/choices over time.</a:t>
            </a:r>
          </a:p>
          <a:p>
            <a:pPr>
              <a:buNone/>
            </a:pPr>
            <a:endParaRPr lang="en-US" sz="2800" dirty="0"/>
          </a:p>
          <a:p>
            <a:pPr>
              <a:buNone/>
            </a:pPr>
            <a:r>
              <a:rPr lang="en-US" sz="2800" dirty="0" smtClean="0"/>
              <a:t>QUESTIONS for THOUGHT:</a:t>
            </a:r>
          </a:p>
          <a:p>
            <a:pPr>
              <a:buFontTx/>
              <a:buChar char="-"/>
            </a:pPr>
            <a:r>
              <a:rPr lang="en-US" sz="2800" dirty="0"/>
              <a:t>How does scarcity relate to opportunity cost?</a:t>
            </a:r>
          </a:p>
          <a:p>
            <a:pPr>
              <a:buFontTx/>
              <a:buChar char="-"/>
            </a:pPr>
            <a:r>
              <a:rPr lang="en-US" sz="2800" dirty="0"/>
              <a:t>How are needs &amp; wants related?  How do they differ?</a:t>
            </a:r>
          </a:p>
          <a:p>
            <a:pPr>
              <a:buFontTx/>
              <a:buChar char="-"/>
            </a:pPr>
            <a:r>
              <a:rPr lang="en-US" sz="2800" dirty="0"/>
              <a:t>What is the difference between efficiency and expediency and how does that relate to unintended consequences?</a:t>
            </a:r>
          </a:p>
        </p:txBody>
      </p:sp>
      <p:sp>
        <p:nvSpPr>
          <p:cNvPr id="2" name="Title 1"/>
          <p:cNvSpPr>
            <a:spLocks noGrp="1"/>
          </p:cNvSpPr>
          <p:nvPr>
            <p:ph type="title"/>
          </p:nvPr>
        </p:nvSpPr>
        <p:spPr/>
        <p:txBody>
          <a:bodyPr/>
          <a:lstStyle/>
          <a:p>
            <a:r>
              <a:rPr lang="en-US" dirty="0" smtClean="0"/>
              <a:t>What is Economics?</a:t>
            </a:r>
            <a:endParaRPr lang="en-US" dirty="0"/>
          </a:p>
        </p:txBody>
      </p:sp>
    </p:spTree>
    <p:extLst>
      <p:ext uri="{BB962C8B-B14F-4D97-AF65-F5344CB8AC3E}">
        <p14:creationId xmlns:p14="http://schemas.microsoft.com/office/powerpoint/2010/main" val="269773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1828800" y="1554164"/>
            <a:ext cx="8686800" cy="3170237"/>
          </a:xfrm>
        </p:spPr>
        <p:txBody>
          <a:bodyPr/>
          <a:lstStyle/>
          <a:p>
            <a:pPr>
              <a:buFont typeface="Wingdings 2" pitchFamily="18" charset="2"/>
              <a:buNone/>
            </a:pPr>
            <a:r>
              <a:rPr lang="en-US" dirty="0" smtClean="0"/>
              <a:t>	A.  Needs</a:t>
            </a:r>
          </a:p>
          <a:p>
            <a:pPr>
              <a:buFont typeface="Wingdings 2" pitchFamily="18" charset="2"/>
              <a:buNone/>
            </a:pPr>
            <a:r>
              <a:rPr lang="en-US" dirty="0" smtClean="0"/>
              <a:t>		1.  Concrete</a:t>
            </a:r>
          </a:p>
          <a:p>
            <a:pPr>
              <a:buFont typeface="Wingdings 2" pitchFamily="18" charset="2"/>
              <a:buNone/>
            </a:pPr>
            <a:r>
              <a:rPr lang="en-US" dirty="0" smtClean="0"/>
              <a:t>		2.  Abstract</a:t>
            </a:r>
          </a:p>
          <a:p>
            <a:pPr>
              <a:buFont typeface="Wingdings 2" pitchFamily="18" charset="2"/>
              <a:buNone/>
            </a:pPr>
            <a:r>
              <a:rPr lang="en-US" dirty="0" smtClean="0"/>
              <a:t>	B.  Wants</a:t>
            </a:r>
          </a:p>
          <a:p>
            <a:pPr>
              <a:buFont typeface="Wingdings 2" pitchFamily="18" charset="2"/>
              <a:buNone/>
            </a:pPr>
            <a:r>
              <a:rPr lang="en-US" dirty="0" smtClean="0"/>
              <a:t>	C.  Scarcity</a:t>
            </a:r>
          </a:p>
        </p:txBody>
      </p:sp>
      <p:sp>
        <p:nvSpPr>
          <p:cNvPr id="2" name="Title 1"/>
          <p:cNvSpPr>
            <a:spLocks noGrp="1"/>
          </p:cNvSpPr>
          <p:nvPr>
            <p:ph type="title"/>
          </p:nvPr>
        </p:nvSpPr>
        <p:spPr/>
        <p:txBody>
          <a:bodyPr/>
          <a:lstStyle/>
          <a:p>
            <a:pPr fontAlgn="auto">
              <a:spcAft>
                <a:spcPts val="0"/>
              </a:spcAft>
              <a:defRPr/>
            </a:pPr>
            <a:r>
              <a:rPr lang="en-US" sz="4400" dirty="0"/>
              <a:t>I.  Basic Concepts</a:t>
            </a:r>
          </a:p>
        </p:txBody>
      </p:sp>
      <p:pic>
        <p:nvPicPr>
          <p:cNvPr id="14339" name="Picture 11" descr="1767867"/>
          <p:cNvPicPr>
            <a:picLocks noChangeAspect="1" noChangeArrowheads="1"/>
          </p:cNvPicPr>
          <p:nvPr/>
        </p:nvPicPr>
        <p:blipFill>
          <a:blip r:embed="rId2"/>
          <a:srcRect/>
          <a:stretch>
            <a:fillRect/>
          </a:stretch>
        </p:blipFill>
        <p:spPr bwMode="auto">
          <a:xfrm>
            <a:off x="3200400" y="4724400"/>
            <a:ext cx="2514600" cy="1676400"/>
          </a:xfrm>
          <a:prstGeom prst="rect">
            <a:avLst/>
          </a:prstGeom>
          <a:noFill/>
          <a:ln w="9525">
            <a:noFill/>
            <a:miter lim="800000"/>
            <a:headEnd/>
            <a:tailEnd/>
          </a:ln>
        </p:spPr>
      </p:pic>
      <p:pic>
        <p:nvPicPr>
          <p:cNvPr id="14340" name="Picture 5" descr="foodthumb5">
            <a:hlinkClick r:id="rId3"/>
          </p:cNvPr>
          <p:cNvPicPr>
            <a:picLocks noChangeAspect="1" noChangeArrowheads="1"/>
          </p:cNvPicPr>
          <p:nvPr/>
        </p:nvPicPr>
        <p:blipFill>
          <a:blip r:embed="rId4"/>
          <a:srcRect/>
          <a:stretch>
            <a:fillRect/>
          </a:stretch>
        </p:blipFill>
        <p:spPr bwMode="auto">
          <a:xfrm>
            <a:off x="7239000" y="2133600"/>
            <a:ext cx="857250" cy="1066800"/>
          </a:xfrm>
          <a:prstGeom prst="rect">
            <a:avLst/>
          </a:prstGeom>
          <a:noFill/>
          <a:ln w="9525">
            <a:noFill/>
            <a:miter lim="800000"/>
            <a:headEnd/>
            <a:tailEnd/>
          </a:ln>
        </p:spPr>
      </p:pic>
      <p:pic>
        <p:nvPicPr>
          <p:cNvPr id="14341" name="Picture 8" descr="Glass Of Water Stock Photography: Water In Top Half Of Glass">
            <a:hlinkClick r:id="rId5"/>
          </p:cNvPr>
          <p:cNvPicPr>
            <a:picLocks noChangeAspect="1" noChangeArrowheads="1"/>
          </p:cNvPicPr>
          <p:nvPr/>
        </p:nvPicPr>
        <p:blipFill>
          <a:blip r:embed="rId6"/>
          <a:srcRect/>
          <a:stretch>
            <a:fillRect/>
          </a:stretch>
        </p:blipFill>
        <p:spPr bwMode="auto">
          <a:xfrm>
            <a:off x="8382001" y="2362200"/>
            <a:ext cx="1090613" cy="1454150"/>
          </a:xfrm>
          <a:prstGeom prst="rect">
            <a:avLst/>
          </a:prstGeom>
          <a:noFill/>
          <a:ln w="9525">
            <a:noFill/>
            <a:miter lim="800000"/>
            <a:headEnd/>
            <a:tailEnd/>
          </a:ln>
        </p:spPr>
      </p:pic>
      <p:pic>
        <p:nvPicPr>
          <p:cNvPr id="14342" name="Picture 13" descr="IS250-668"/>
          <p:cNvPicPr>
            <a:picLocks noChangeAspect="1" noChangeArrowheads="1"/>
          </p:cNvPicPr>
          <p:nvPr/>
        </p:nvPicPr>
        <p:blipFill>
          <a:blip r:embed="rId7"/>
          <a:srcRect/>
          <a:stretch>
            <a:fillRect/>
          </a:stretch>
        </p:blipFill>
        <p:spPr bwMode="auto">
          <a:xfrm>
            <a:off x="6858000" y="3200401"/>
            <a:ext cx="1600200" cy="1279525"/>
          </a:xfrm>
          <a:prstGeom prst="rect">
            <a:avLst/>
          </a:prstGeom>
          <a:noFill/>
          <a:ln w="9525">
            <a:noFill/>
            <a:miter lim="800000"/>
            <a:headEnd/>
            <a:tailEnd/>
          </a:ln>
        </p:spPr>
      </p:pic>
      <p:pic>
        <p:nvPicPr>
          <p:cNvPr id="14343" name="Picture 15" descr="509383935">
            <a:hlinkClick r:id="rId8"/>
          </p:cNvPr>
          <p:cNvPicPr>
            <a:picLocks noChangeAspect="1" noChangeArrowheads="1"/>
          </p:cNvPicPr>
          <p:nvPr/>
        </p:nvPicPr>
        <p:blipFill>
          <a:blip r:embed="rId9"/>
          <a:srcRect/>
          <a:stretch>
            <a:fillRect/>
          </a:stretch>
        </p:blipFill>
        <p:spPr bwMode="auto">
          <a:xfrm>
            <a:off x="7772400" y="4114800"/>
            <a:ext cx="1295400" cy="1295400"/>
          </a:xfrm>
          <a:prstGeom prst="rect">
            <a:avLst/>
          </a:prstGeom>
          <a:noFill/>
          <a:ln w="9525">
            <a:noFill/>
            <a:miter lim="800000"/>
            <a:headEnd/>
            <a:tailEnd/>
          </a:ln>
        </p:spPr>
      </p:pic>
    </p:spTree>
    <p:extLst>
      <p:ext uri="{BB962C8B-B14F-4D97-AF65-F5344CB8AC3E}">
        <p14:creationId xmlns:p14="http://schemas.microsoft.com/office/powerpoint/2010/main" val="285959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1828800" y="1554164"/>
            <a:ext cx="8686800" cy="4084637"/>
          </a:xfrm>
        </p:spPr>
        <p:txBody>
          <a:bodyPr/>
          <a:lstStyle/>
          <a:p>
            <a:pPr>
              <a:buFont typeface="Wingdings 2" pitchFamily="18" charset="2"/>
              <a:buNone/>
            </a:pPr>
            <a:r>
              <a:rPr lang="en-US" smtClean="0"/>
              <a:t>	A.  Land </a:t>
            </a:r>
          </a:p>
          <a:p>
            <a:pPr>
              <a:buFont typeface="Wingdings 2" pitchFamily="18" charset="2"/>
              <a:buNone/>
            </a:pPr>
            <a:r>
              <a:rPr lang="en-US" smtClean="0"/>
              <a:t>	B.  Labor</a:t>
            </a:r>
          </a:p>
          <a:p>
            <a:pPr>
              <a:buFont typeface="Wingdings 2" pitchFamily="18" charset="2"/>
              <a:buNone/>
            </a:pPr>
            <a:r>
              <a:rPr lang="en-US" smtClean="0"/>
              <a:t>	C.  Capital</a:t>
            </a:r>
          </a:p>
          <a:p>
            <a:pPr>
              <a:buFont typeface="Wingdings 2" pitchFamily="18" charset="2"/>
              <a:buNone/>
            </a:pPr>
            <a:r>
              <a:rPr lang="en-US" smtClean="0"/>
              <a:t>		1.  Physical</a:t>
            </a:r>
          </a:p>
          <a:p>
            <a:pPr>
              <a:buFont typeface="Wingdings 2" pitchFamily="18" charset="2"/>
              <a:buNone/>
            </a:pPr>
            <a:r>
              <a:rPr lang="en-US" smtClean="0"/>
              <a:t>		2.  Human</a:t>
            </a:r>
          </a:p>
          <a:p>
            <a:pPr>
              <a:buFont typeface="Wingdings 2" pitchFamily="18" charset="2"/>
              <a:buNone/>
            </a:pPr>
            <a:r>
              <a:rPr lang="en-US" smtClean="0"/>
              <a:t>	D.  Entrepreneurs</a:t>
            </a:r>
          </a:p>
        </p:txBody>
      </p:sp>
      <p:sp>
        <p:nvSpPr>
          <p:cNvPr id="2" name="Title 1"/>
          <p:cNvSpPr>
            <a:spLocks noGrp="1"/>
          </p:cNvSpPr>
          <p:nvPr>
            <p:ph type="title"/>
          </p:nvPr>
        </p:nvSpPr>
        <p:spPr/>
        <p:txBody>
          <a:bodyPr/>
          <a:lstStyle/>
          <a:p>
            <a:pPr fontAlgn="auto">
              <a:spcAft>
                <a:spcPts val="0"/>
              </a:spcAft>
              <a:defRPr/>
            </a:pPr>
            <a:r>
              <a:rPr lang="en-US" sz="4400" dirty="0"/>
              <a:t>II.  Factors of Production</a:t>
            </a:r>
          </a:p>
        </p:txBody>
      </p:sp>
      <p:pic>
        <p:nvPicPr>
          <p:cNvPr id="15364" name="Picture 4" descr="IS250-623"/>
          <p:cNvPicPr>
            <a:picLocks noChangeAspect="1" noChangeArrowheads="1"/>
          </p:cNvPicPr>
          <p:nvPr/>
        </p:nvPicPr>
        <p:blipFill>
          <a:blip r:embed="rId2"/>
          <a:srcRect/>
          <a:stretch>
            <a:fillRect/>
          </a:stretch>
        </p:blipFill>
        <p:spPr bwMode="auto">
          <a:xfrm>
            <a:off x="6858000" y="1447800"/>
            <a:ext cx="1981200" cy="1320800"/>
          </a:xfrm>
          <a:prstGeom prst="rect">
            <a:avLst/>
          </a:prstGeom>
          <a:noFill/>
          <a:ln w="9525">
            <a:noFill/>
            <a:miter lim="800000"/>
            <a:headEnd/>
            <a:tailEnd/>
          </a:ln>
        </p:spPr>
      </p:pic>
      <p:pic>
        <p:nvPicPr>
          <p:cNvPr id="15366" name="Picture 6" descr="051178"/>
          <p:cNvPicPr>
            <a:picLocks noChangeAspect="1" noChangeArrowheads="1"/>
          </p:cNvPicPr>
          <p:nvPr/>
        </p:nvPicPr>
        <p:blipFill>
          <a:blip r:embed="rId3"/>
          <a:srcRect/>
          <a:stretch>
            <a:fillRect/>
          </a:stretch>
        </p:blipFill>
        <p:spPr bwMode="auto">
          <a:xfrm>
            <a:off x="8991600" y="4800600"/>
            <a:ext cx="1676400" cy="2057400"/>
          </a:xfrm>
          <a:prstGeom prst="rect">
            <a:avLst/>
          </a:prstGeom>
          <a:noFill/>
        </p:spPr>
      </p:pic>
      <p:pic>
        <p:nvPicPr>
          <p:cNvPr id="15368" name="Picture 8" descr="machinery">
            <a:hlinkClick r:id="rId4"/>
          </p:cNvPr>
          <p:cNvPicPr>
            <a:picLocks noChangeAspect="1" noChangeArrowheads="1"/>
          </p:cNvPicPr>
          <p:nvPr/>
        </p:nvPicPr>
        <p:blipFill>
          <a:blip r:embed="rId5"/>
          <a:srcRect/>
          <a:stretch>
            <a:fillRect/>
          </a:stretch>
        </p:blipFill>
        <p:spPr bwMode="auto">
          <a:xfrm>
            <a:off x="6400800" y="3505200"/>
            <a:ext cx="1905000" cy="1428750"/>
          </a:xfrm>
          <a:prstGeom prst="rect">
            <a:avLst/>
          </a:prstGeom>
          <a:noFill/>
        </p:spPr>
      </p:pic>
      <p:pic>
        <p:nvPicPr>
          <p:cNvPr id="15370" name="Picture 10" descr="pe0062436"/>
          <p:cNvPicPr>
            <a:picLocks noChangeAspect="1" noChangeArrowheads="1"/>
          </p:cNvPicPr>
          <p:nvPr/>
        </p:nvPicPr>
        <p:blipFill>
          <a:blip r:embed="rId6"/>
          <a:srcRect/>
          <a:stretch>
            <a:fillRect/>
          </a:stretch>
        </p:blipFill>
        <p:spPr bwMode="auto">
          <a:xfrm>
            <a:off x="7924800" y="2590801"/>
            <a:ext cx="1981200" cy="1317625"/>
          </a:xfrm>
          <a:prstGeom prst="rect">
            <a:avLst/>
          </a:prstGeom>
          <a:noFill/>
        </p:spPr>
      </p:pic>
    </p:spTree>
    <p:extLst>
      <p:ext uri="{BB962C8B-B14F-4D97-AF65-F5344CB8AC3E}">
        <p14:creationId xmlns:p14="http://schemas.microsoft.com/office/powerpoint/2010/main" val="44531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1752600" y="1524000"/>
            <a:ext cx="8686800" cy="3962400"/>
          </a:xfrm>
        </p:spPr>
        <p:txBody>
          <a:bodyPr/>
          <a:lstStyle/>
          <a:p>
            <a:pPr>
              <a:buFont typeface="Wingdings 2" pitchFamily="18" charset="2"/>
              <a:buNone/>
            </a:pPr>
            <a:r>
              <a:rPr lang="en-US" smtClean="0"/>
              <a:t>	A.  Productivity</a:t>
            </a:r>
          </a:p>
          <a:p>
            <a:pPr>
              <a:buFont typeface="Wingdings 2" pitchFamily="18" charset="2"/>
              <a:buNone/>
            </a:pPr>
            <a:r>
              <a:rPr lang="en-US" smtClean="0"/>
              <a:t>	B.  Good</a:t>
            </a:r>
          </a:p>
          <a:p>
            <a:pPr>
              <a:buFont typeface="Wingdings 2" pitchFamily="18" charset="2"/>
              <a:buNone/>
            </a:pPr>
            <a:r>
              <a:rPr lang="en-US" smtClean="0"/>
              <a:t>		1.  Durable</a:t>
            </a:r>
          </a:p>
          <a:p>
            <a:pPr>
              <a:buFont typeface="Wingdings 2" pitchFamily="18" charset="2"/>
              <a:buNone/>
            </a:pPr>
            <a:r>
              <a:rPr lang="en-US" smtClean="0"/>
              <a:t>		2.  Non-durable</a:t>
            </a:r>
          </a:p>
          <a:p>
            <a:pPr>
              <a:buFont typeface="Wingdings 2" pitchFamily="18" charset="2"/>
              <a:buNone/>
            </a:pPr>
            <a:r>
              <a:rPr lang="en-US" smtClean="0"/>
              <a:t>	C.  Service</a:t>
            </a:r>
          </a:p>
          <a:p>
            <a:pPr>
              <a:buFont typeface="Wingdings 2" pitchFamily="18" charset="2"/>
              <a:buNone/>
            </a:pPr>
            <a:endParaRPr lang="en-US" smtClean="0"/>
          </a:p>
        </p:txBody>
      </p:sp>
      <p:sp>
        <p:nvSpPr>
          <p:cNvPr id="2" name="Title 1"/>
          <p:cNvSpPr>
            <a:spLocks noGrp="1"/>
          </p:cNvSpPr>
          <p:nvPr>
            <p:ph type="title"/>
          </p:nvPr>
        </p:nvSpPr>
        <p:spPr/>
        <p:txBody>
          <a:bodyPr/>
          <a:lstStyle/>
          <a:p>
            <a:pPr fontAlgn="auto">
              <a:spcAft>
                <a:spcPts val="0"/>
              </a:spcAft>
              <a:defRPr/>
            </a:pPr>
            <a:r>
              <a:rPr lang="en-US" sz="4400" dirty="0"/>
              <a:t>III.  Production &amp; Productivity</a:t>
            </a:r>
          </a:p>
        </p:txBody>
      </p:sp>
      <p:pic>
        <p:nvPicPr>
          <p:cNvPr id="16388" name="Picture 4" descr="11_12_53---Electric-Light-Bulb_web">
            <a:hlinkClick r:id="rId2"/>
          </p:cNvPr>
          <p:cNvPicPr>
            <a:picLocks noChangeAspect="1" noChangeArrowheads="1"/>
          </p:cNvPicPr>
          <p:nvPr/>
        </p:nvPicPr>
        <p:blipFill>
          <a:blip r:embed="rId3"/>
          <a:srcRect/>
          <a:stretch>
            <a:fillRect/>
          </a:stretch>
        </p:blipFill>
        <p:spPr bwMode="auto">
          <a:xfrm>
            <a:off x="8686800" y="1752600"/>
            <a:ext cx="1168400" cy="1752600"/>
          </a:xfrm>
          <a:prstGeom prst="rect">
            <a:avLst/>
          </a:prstGeom>
          <a:noFill/>
        </p:spPr>
      </p:pic>
      <p:pic>
        <p:nvPicPr>
          <p:cNvPr id="16390" name="Picture 6" descr="Click to view image details">
            <a:hlinkClick r:id="rId4"/>
          </p:cNvPr>
          <p:cNvPicPr>
            <a:picLocks noChangeAspect="1" noChangeArrowheads="1"/>
          </p:cNvPicPr>
          <p:nvPr/>
        </p:nvPicPr>
        <p:blipFill>
          <a:blip r:embed="rId5"/>
          <a:srcRect/>
          <a:stretch>
            <a:fillRect/>
          </a:stretch>
        </p:blipFill>
        <p:spPr bwMode="auto">
          <a:xfrm>
            <a:off x="6400801" y="1676400"/>
            <a:ext cx="1370013" cy="1905000"/>
          </a:xfrm>
          <a:prstGeom prst="rect">
            <a:avLst/>
          </a:prstGeom>
          <a:noFill/>
        </p:spPr>
      </p:pic>
      <p:sp>
        <p:nvSpPr>
          <p:cNvPr id="16392" name="Text Box 8"/>
          <p:cNvSpPr txBox="1">
            <a:spLocks noChangeArrowheads="1"/>
          </p:cNvSpPr>
          <p:nvPr/>
        </p:nvSpPr>
        <p:spPr bwMode="auto">
          <a:xfrm>
            <a:off x="7848600" y="2362201"/>
            <a:ext cx="762000" cy="366713"/>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a:solidFill>
                  <a:prstClr val="black"/>
                </a:solidFill>
                <a:latin typeface="Arial" charset="0"/>
              </a:rPr>
              <a:t>vs. </a:t>
            </a:r>
          </a:p>
        </p:txBody>
      </p:sp>
      <p:pic>
        <p:nvPicPr>
          <p:cNvPr id="16393" name="Picture 9" descr="CB104241"/>
          <p:cNvPicPr>
            <a:picLocks noChangeAspect="1" noChangeArrowheads="1"/>
          </p:cNvPicPr>
          <p:nvPr/>
        </p:nvPicPr>
        <p:blipFill>
          <a:blip r:embed="rId6"/>
          <a:srcRect/>
          <a:stretch>
            <a:fillRect/>
          </a:stretch>
        </p:blipFill>
        <p:spPr bwMode="auto">
          <a:xfrm>
            <a:off x="5562601" y="4724400"/>
            <a:ext cx="1463675" cy="1828800"/>
          </a:xfrm>
          <a:prstGeom prst="rect">
            <a:avLst/>
          </a:prstGeom>
          <a:noFill/>
          <a:ln w="9525">
            <a:noFill/>
            <a:miter lim="800000"/>
            <a:headEnd/>
            <a:tailEnd/>
          </a:ln>
        </p:spPr>
      </p:pic>
      <p:pic>
        <p:nvPicPr>
          <p:cNvPr id="16394" name="Picture 10" descr="scp_253956_3952r"/>
          <p:cNvPicPr>
            <a:picLocks noChangeAspect="1" noChangeArrowheads="1"/>
          </p:cNvPicPr>
          <p:nvPr/>
        </p:nvPicPr>
        <p:blipFill>
          <a:blip r:embed="rId7"/>
          <a:srcRect/>
          <a:stretch>
            <a:fillRect/>
          </a:stretch>
        </p:blipFill>
        <p:spPr bwMode="auto">
          <a:xfrm>
            <a:off x="3581400" y="4648200"/>
            <a:ext cx="1320800" cy="1981200"/>
          </a:xfrm>
          <a:prstGeom prst="rect">
            <a:avLst/>
          </a:prstGeom>
          <a:noFill/>
          <a:ln w="9525">
            <a:noFill/>
            <a:miter lim="800000"/>
            <a:headEnd/>
            <a:tailEnd/>
          </a:ln>
        </p:spPr>
      </p:pic>
    </p:spTree>
    <p:extLst>
      <p:ext uri="{BB962C8B-B14F-4D97-AF65-F5344CB8AC3E}">
        <p14:creationId xmlns:p14="http://schemas.microsoft.com/office/powerpoint/2010/main" val="125965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3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p:cNvSpPr>
          <p:nvPr>
            <p:ph idx="1"/>
          </p:nvPr>
        </p:nvSpPr>
        <p:spPr>
          <a:xfrm>
            <a:off x="1828800" y="1554164"/>
            <a:ext cx="8686800" cy="3627437"/>
          </a:xfrm>
        </p:spPr>
        <p:txBody>
          <a:bodyPr/>
          <a:lstStyle/>
          <a:p>
            <a:pPr>
              <a:buFont typeface="Wingdings 2" pitchFamily="18" charset="2"/>
              <a:buNone/>
            </a:pPr>
            <a:r>
              <a:rPr lang="en-US" smtClean="0"/>
              <a:t>	A.  Cost</a:t>
            </a:r>
          </a:p>
          <a:p>
            <a:pPr>
              <a:buFont typeface="Wingdings 2" pitchFamily="18" charset="2"/>
              <a:buNone/>
            </a:pPr>
            <a:r>
              <a:rPr lang="en-US" smtClean="0"/>
              <a:t>	B.  Trade-offs</a:t>
            </a:r>
          </a:p>
          <a:p>
            <a:pPr>
              <a:buFont typeface="Wingdings 2" pitchFamily="18" charset="2"/>
              <a:buNone/>
            </a:pPr>
            <a:r>
              <a:rPr lang="en-US" smtClean="0"/>
              <a:t>	C.  Opportunity Cost</a:t>
            </a:r>
          </a:p>
          <a:p>
            <a:pPr>
              <a:buFont typeface="Wingdings 2" pitchFamily="18" charset="2"/>
              <a:buNone/>
            </a:pPr>
            <a:r>
              <a:rPr lang="en-US" smtClean="0"/>
              <a:t>		1.  TINSTAAFL</a:t>
            </a:r>
          </a:p>
          <a:p>
            <a:pPr>
              <a:buFont typeface="Wingdings 2" pitchFamily="18" charset="2"/>
              <a:buNone/>
            </a:pPr>
            <a:r>
              <a:rPr lang="en-US" smtClean="0"/>
              <a:t>	D.  Secondary Effects</a:t>
            </a:r>
          </a:p>
        </p:txBody>
      </p:sp>
      <p:sp>
        <p:nvSpPr>
          <p:cNvPr id="26626" name="Rectangle 2"/>
          <p:cNvSpPr>
            <a:spLocks noGrp="1"/>
          </p:cNvSpPr>
          <p:nvPr>
            <p:ph type="title"/>
          </p:nvPr>
        </p:nvSpPr>
        <p:spPr bwMode="auto">
          <a:noFill/>
        </p:spPr>
        <p:txBody>
          <a:bodyPr vert="horz" wrap="square" lIns="91440" tIns="45720" rIns="91440" bIns="45720" numCol="1" anchor="ctr" anchorCtr="0" compatLnSpc="1">
            <a:prstTxWarp prst="textNoShape">
              <a:avLst/>
            </a:prstTxWarp>
            <a:normAutofit/>
          </a:bodyPr>
          <a:lstStyle/>
          <a:p>
            <a:r>
              <a:rPr lang="en-US" sz="4400" cap="none">
                <a:effectLst/>
              </a:rPr>
              <a:t>IV.  CHOICE AND COST</a:t>
            </a:r>
          </a:p>
        </p:txBody>
      </p:sp>
    </p:spTree>
    <p:extLst>
      <p:ext uri="{BB962C8B-B14F-4D97-AF65-F5344CB8AC3E}">
        <p14:creationId xmlns:p14="http://schemas.microsoft.com/office/powerpoint/2010/main" val="59671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219200"/>
            <a:ext cx="8229600" cy="5486400"/>
          </a:xfrm>
        </p:spPr>
        <p:txBody>
          <a:bodyPr>
            <a:normAutofit lnSpcReduction="10000"/>
          </a:bodyPr>
          <a:lstStyle/>
          <a:p>
            <a:pPr>
              <a:buNone/>
            </a:pPr>
            <a:r>
              <a:rPr lang="en-US" dirty="0" smtClean="0"/>
              <a:t>	</a:t>
            </a:r>
            <a:r>
              <a:rPr lang="en-US" b="1" dirty="0" smtClean="0"/>
              <a:t>Summary:  </a:t>
            </a:r>
            <a:r>
              <a:rPr lang="en-US" dirty="0" smtClean="0"/>
              <a:t>people engage in exchange with others to acquire their needs and wants; when done voluntarily for each party’s gain there is incentive to participate</a:t>
            </a:r>
          </a:p>
          <a:p>
            <a:pPr>
              <a:buNone/>
            </a:pPr>
            <a:endParaRPr lang="en-US" dirty="0" smtClean="0"/>
          </a:p>
          <a:p>
            <a:pPr>
              <a:buNone/>
            </a:pPr>
            <a:r>
              <a:rPr lang="en-US" dirty="0" smtClean="0"/>
              <a:t>	</a:t>
            </a:r>
            <a:r>
              <a:rPr lang="en-US" b="1" dirty="0" smtClean="0"/>
              <a:t>Questions for Thought:</a:t>
            </a:r>
          </a:p>
          <a:p>
            <a:pPr>
              <a:buNone/>
            </a:pPr>
            <a:r>
              <a:rPr lang="en-US" dirty="0" smtClean="0"/>
              <a:t>		- Why is ‘voluntary’ exchange important?</a:t>
            </a:r>
          </a:p>
          <a:p>
            <a:pPr>
              <a:buNone/>
            </a:pPr>
            <a:r>
              <a:rPr lang="en-US" dirty="0" smtClean="0"/>
              <a:t>		- What would happen if people were 	forced to exchange only certain items at 	controlled prices through third parties?</a:t>
            </a:r>
          </a:p>
          <a:p>
            <a:pPr>
              <a:buNone/>
            </a:pPr>
            <a:r>
              <a:rPr lang="en-US" dirty="0" smtClean="0"/>
              <a:t>		- What happens if you make a bad choice?</a:t>
            </a:r>
          </a:p>
          <a:p>
            <a:pPr>
              <a:buNone/>
            </a:pPr>
            <a:r>
              <a:rPr lang="en-US" dirty="0" smtClean="0"/>
              <a:t>		- Do we need ‘rules of fair play’?  			Why/not?</a:t>
            </a:r>
            <a:endParaRPr lang="en-US" dirty="0"/>
          </a:p>
        </p:txBody>
      </p:sp>
      <p:sp>
        <p:nvSpPr>
          <p:cNvPr id="3" name="Title 2"/>
          <p:cNvSpPr>
            <a:spLocks noGrp="1"/>
          </p:cNvSpPr>
          <p:nvPr>
            <p:ph type="title"/>
          </p:nvPr>
        </p:nvSpPr>
        <p:spPr/>
        <p:txBody>
          <a:bodyPr/>
          <a:lstStyle/>
          <a:p>
            <a:r>
              <a:rPr lang="en-US" dirty="0"/>
              <a:t>V</a:t>
            </a:r>
            <a:r>
              <a:rPr lang="en-US" dirty="0" smtClean="0"/>
              <a:t>.  Markets</a:t>
            </a:r>
            <a:endParaRPr lang="en-US" dirty="0"/>
          </a:p>
        </p:txBody>
      </p:sp>
    </p:spTree>
    <p:extLst>
      <p:ext uri="{BB962C8B-B14F-4D97-AF65-F5344CB8AC3E}">
        <p14:creationId xmlns:p14="http://schemas.microsoft.com/office/powerpoint/2010/main" val="1855068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066801"/>
            <a:ext cx="8229600" cy="4525963"/>
          </a:xfrm>
        </p:spPr>
        <p:txBody>
          <a:bodyPr/>
          <a:lstStyle/>
          <a:p>
            <a:pPr marL="533400" indent="-533400">
              <a:buNone/>
            </a:pPr>
            <a:r>
              <a:rPr lang="en-US" sz="2000" dirty="0">
                <a:latin typeface="Lucida Sans Unicode" pitchFamily="34" charset="0"/>
                <a:cs typeface="Lucida Sans Unicode" pitchFamily="34" charset="0"/>
              </a:rPr>
              <a:t>	</a:t>
            </a:r>
            <a:r>
              <a:rPr lang="en-US" dirty="0" smtClean="0">
                <a:latin typeface="Lucida Sans Unicode" pitchFamily="34" charset="0"/>
                <a:cs typeface="Lucida Sans Unicode" pitchFamily="34" charset="0"/>
              </a:rPr>
              <a:t>A.  Why They Exist</a:t>
            </a:r>
          </a:p>
          <a:p>
            <a:pPr marL="533400" indent="-533400">
              <a:buNone/>
            </a:pPr>
            <a:r>
              <a:rPr lang="en-US" dirty="0" smtClean="0">
                <a:latin typeface="Lucida Sans Unicode" pitchFamily="34" charset="0"/>
                <a:cs typeface="Lucida Sans Unicode" pitchFamily="34" charset="0"/>
              </a:rPr>
              <a:t>		1.  Profit Motive - Efficiency</a:t>
            </a:r>
          </a:p>
          <a:p>
            <a:pPr marL="533400" indent="-533400">
              <a:buNone/>
            </a:pPr>
            <a:r>
              <a:rPr lang="en-US" dirty="0" smtClean="0">
                <a:latin typeface="Lucida Sans Unicode" pitchFamily="34" charset="0"/>
                <a:cs typeface="Lucida Sans Unicode" pitchFamily="34" charset="0"/>
              </a:rPr>
              <a:t>		2.  Specialization</a:t>
            </a:r>
          </a:p>
          <a:p>
            <a:pPr marL="533400" indent="-533400">
              <a:buNone/>
            </a:pPr>
            <a:r>
              <a:rPr lang="en-US" dirty="0" smtClean="0">
                <a:latin typeface="Lucida Sans Unicode" pitchFamily="34" charset="0"/>
                <a:cs typeface="Lucida Sans Unicode" pitchFamily="34" charset="0"/>
              </a:rPr>
              <a:t>			a.  Buying and selling</a:t>
            </a:r>
          </a:p>
          <a:p>
            <a:pPr>
              <a:buNone/>
            </a:pPr>
            <a:endParaRPr lang="en-US" dirty="0"/>
          </a:p>
        </p:txBody>
      </p:sp>
      <p:pic>
        <p:nvPicPr>
          <p:cNvPr id="4" name="Picture 5" descr="F0003443"/>
          <p:cNvPicPr>
            <a:picLocks noChangeAspect="1" noChangeArrowheads="1"/>
          </p:cNvPicPr>
          <p:nvPr/>
        </p:nvPicPr>
        <p:blipFill>
          <a:blip r:embed="rId2"/>
          <a:srcRect/>
          <a:stretch>
            <a:fillRect/>
          </a:stretch>
        </p:blipFill>
        <p:spPr>
          <a:xfrm>
            <a:off x="1905001" y="3429000"/>
            <a:ext cx="1851025" cy="2743200"/>
          </a:xfrm>
          <a:prstGeom prst="rect">
            <a:avLst/>
          </a:prstGeom>
          <a:noFill/>
          <a:ln/>
        </p:spPr>
      </p:pic>
      <p:sp>
        <p:nvSpPr>
          <p:cNvPr id="5" name="AutoShape 10"/>
          <p:cNvSpPr>
            <a:spLocks noChangeArrowheads="1"/>
          </p:cNvSpPr>
          <p:nvPr/>
        </p:nvSpPr>
        <p:spPr bwMode="auto">
          <a:xfrm>
            <a:off x="4267200" y="4648200"/>
            <a:ext cx="2514600" cy="381000"/>
          </a:xfrm>
          <a:prstGeom prst="leftRightArrow">
            <a:avLst>
              <a:gd name="adj1" fmla="val 50000"/>
              <a:gd name="adj2" fmla="val 132000"/>
            </a:avLst>
          </a:prstGeom>
          <a:solidFill>
            <a:schemeClr val="accent1"/>
          </a:solidFill>
          <a:ln w="9525">
            <a:solidFill>
              <a:schemeClr val="tx1"/>
            </a:solidFill>
            <a:miter lim="800000"/>
            <a:headEnd/>
            <a:tailEnd/>
          </a:ln>
          <a:effectLst/>
        </p:spPr>
        <p:txBody>
          <a:bodyPr wrap="none" anchor="ctr"/>
          <a:lstStyle/>
          <a:p>
            <a:endParaRPr lang="en-US">
              <a:solidFill>
                <a:prstClr val="black"/>
              </a:solidFill>
            </a:endParaRPr>
          </a:p>
        </p:txBody>
      </p:sp>
      <p:pic>
        <p:nvPicPr>
          <p:cNvPr id="6" name="Picture 8" descr="IS300-128"/>
          <p:cNvPicPr>
            <a:picLocks noChangeAspect="1" noChangeArrowheads="1"/>
          </p:cNvPicPr>
          <p:nvPr/>
        </p:nvPicPr>
        <p:blipFill>
          <a:blip r:embed="rId3"/>
          <a:srcRect/>
          <a:stretch>
            <a:fillRect/>
          </a:stretch>
        </p:blipFill>
        <p:spPr>
          <a:xfrm>
            <a:off x="7315200" y="3733800"/>
            <a:ext cx="3124200" cy="2082800"/>
          </a:xfrm>
          <a:prstGeom prst="rect">
            <a:avLst/>
          </a:prstGeom>
          <a:noFill/>
          <a:ln/>
        </p:spPr>
      </p:pic>
    </p:spTree>
    <p:extLst>
      <p:ext uri="{BB962C8B-B14F-4D97-AF65-F5344CB8AC3E}">
        <p14:creationId xmlns:p14="http://schemas.microsoft.com/office/powerpoint/2010/main" val="381873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219201"/>
            <a:ext cx="8229600" cy="4525963"/>
          </a:xfrm>
        </p:spPr>
        <p:txBody>
          <a:bodyPr/>
          <a:lstStyle/>
          <a:p>
            <a:pPr marL="533400" indent="-533400">
              <a:buNone/>
            </a:pPr>
            <a:r>
              <a:rPr lang="en-US" dirty="0" smtClean="0">
                <a:latin typeface="Lucida Sans Unicode" pitchFamily="34" charset="0"/>
                <a:cs typeface="Lucida Sans Unicode" pitchFamily="34" charset="0"/>
              </a:rPr>
              <a:t>	B.  Free Market, see pg. 30</a:t>
            </a:r>
          </a:p>
          <a:p>
            <a:pPr marL="533400" indent="-533400">
              <a:buNone/>
            </a:pPr>
            <a:r>
              <a:rPr lang="en-US" dirty="0" smtClean="0">
                <a:latin typeface="Lucida Sans Unicode" pitchFamily="34" charset="0"/>
                <a:cs typeface="Lucida Sans Unicode" pitchFamily="34" charset="0"/>
              </a:rPr>
              <a:t>		1.  Households and firms (businesses)</a:t>
            </a:r>
          </a:p>
          <a:p>
            <a:pPr marL="533400" indent="-533400">
              <a:buNone/>
            </a:pPr>
            <a:r>
              <a:rPr lang="en-US" dirty="0" smtClean="0">
                <a:latin typeface="Lucida Sans Unicode" pitchFamily="34" charset="0"/>
                <a:cs typeface="Lucida Sans Unicode" pitchFamily="34" charset="0"/>
              </a:rPr>
              <a:t>		2.  Factor Market</a:t>
            </a:r>
          </a:p>
          <a:p>
            <a:pPr marL="533400" indent="-533400">
              <a:buNone/>
            </a:pPr>
            <a:r>
              <a:rPr lang="en-US" dirty="0" smtClean="0">
                <a:latin typeface="Lucida Sans Unicode" pitchFamily="34" charset="0"/>
                <a:cs typeface="Lucida Sans Unicode" pitchFamily="34" charset="0"/>
              </a:rPr>
              <a:t>		3.  Product Market</a:t>
            </a:r>
          </a:p>
          <a:p>
            <a:endParaRPr lang="en-US" dirty="0"/>
          </a:p>
        </p:txBody>
      </p:sp>
    </p:spTree>
    <p:extLst>
      <p:ext uri="{BB962C8B-B14F-4D97-AF65-F5344CB8AC3E}">
        <p14:creationId xmlns:p14="http://schemas.microsoft.com/office/powerpoint/2010/main" val="27385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609601"/>
            <a:ext cx="8229600" cy="4525963"/>
          </a:xfrm>
        </p:spPr>
        <p:txBody>
          <a:bodyPr/>
          <a:lstStyle/>
          <a:p>
            <a:pPr>
              <a:buFont typeface="Wingdings" pitchFamily="2" charset="2"/>
              <a:buNone/>
            </a:pPr>
            <a:r>
              <a:rPr lang="en-US" dirty="0" smtClean="0">
                <a:latin typeface="Lucida Sans Unicode" pitchFamily="34" charset="0"/>
                <a:cs typeface="Lucida Sans Unicode" pitchFamily="34" charset="0"/>
              </a:rPr>
              <a:t>	C.	Motivation &amp; Self-Regulation</a:t>
            </a:r>
          </a:p>
          <a:p>
            <a:pPr>
              <a:buFont typeface="Wingdings" pitchFamily="2" charset="2"/>
              <a:buNone/>
            </a:pPr>
            <a:r>
              <a:rPr lang="en-US" dirty="0" smtClean="0">
                <a:latin typeface="Lucida Sans Unicode" pitchFamily="34" charset="0"/>
                <a:cs typeface="Lucida Sans Unicode" pitchFamily="34" charset="0"/>
              </a:rPr>
              <a:t>		1.  Self-interest</a:t>
            </a:r>
          </a:p>
          <a:p>
            <a:pPr>
              <a:buFont typeface="Wingdings" pitchFamily="2" charset="2"/>
              <a:buNone/>
            </a:pPr>
            <a:r>
              <a:rPr lang="en-US" dirty="0" smtClean="0">
                <a:latin typeface="Lucida Sans Unicode" pitchFamily="34" charset="0"/>
                <a:cs typeface="Lucida Sans Unicode" pitchFamily="34" charset="0"/>
              </a:rPr>
              <a:t>		2.  Competition</a:t>
            </a:r>
          </a:p>
          <a:p>
            <a:pPr>
              <a:buFont typeface="Wingdings" pitchFamily="2" charset="2"/>
              <a:buNone/>
            </a:pPr>
            <a:r>
              <a:rPr lang="en-US" dirty="0" smtClean="0">
                <a:latin typeface="Lucida Sans Unicode" pitchFamily="34" charset="0"/>
                <a:cs typeface="Lucida Sans Unicode" pitchFamily="34" charset="0"/>
              </a:rPr>
              <a:t>			a.  incentive</a:t>
            </a:r>
          </a:p>
          <a:p>
            <a:pPr>
              <a:buFont typeface="Wingdings" pitchFamily="2" charset="2"/>
              <a:buNone/>
            </a:pPr>
            <a:r>
              <a:rPr lang="en-US" dirty="0" smtClean="0">
                <a:latin typeface="Lucida Sans Unicode" pitchFamily="34" charset="0"/>
                <a:cs typeface="Lucida Sans Unicode" pitchFamily="34" charset="0"/>
              </a:rPr>
              <a:t>		3.  ‘Invisible hand’ (…”the Wealth of 			Nations” – Adam Smith, 1776)</a:t>
            </a:r>
          </a:p>
          <a:p>
            <a:pPr>
              <a:buNone/>
            </a:pPr>
            <a:endParaRPr lang="en-US" dirty="0"/>
          </a:p>
        </p:txBody>
      </p:sp>
      <p:pic>
        <p:nvPicPr>
          <p:cNvPr id="4" name="Picture 9" descr="smith"/>
          <p:cNvPicPr>
            <a:picLocks noChangeAspect="1" noChangeArrowheads="1"/>
          </p:cNvPicPr>
          <p:nvPr/>
        </p:nvPicPr>
        <p:blipFill>
          <a:blip r:embed="rId2"/>
          <a:srcRect/>
          <a:stretch>
            <a:fillRect/>
          </a:stretch>
        </p:blipFill>
        <p:spPr>
          <a:xfrm>
            <a:off x="8077200" y="3657600"/>
            <a:ext cx="2362200" cy="2996756"/>
          </a:xfrm>
          <a:prstGeom prst="rect">
            <a:avLst/>
          </a:prstGeom>
          <a:noFill/>
          <a:ln/>
        </p:spPr>
      </p:pic>
    </p:spTree>
    <p:extLst>
      <p:ext uri="{BB962C8B-B14F-4D97-AF65-F5344CB8AC3E}">
        <p14:creationId xmlns:p14="http://schemas.microsoft.com/office/powerpoint/2010/main" val="243398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VI</a:t>
            </a:r>
            <a:r>
              <a:rPr lang="en-US" dirty="0"/>
              <a:t>.  Capitalism</a:t>
            </a:r>
          </a:p>
        </p:txBody>
      </p:sp>
      <p:sp>
        <p:nvSpPr>
          <p:cNvPr id="10243" name="Rectangle 3"/>
          <p:cNvSpPr>
            <a:spLocks noGrp="1" noChangeArrowheads="1"/>
          </p:cNvSpPr>
          <p:nvPr>
            <p:ph type="body" idx="1"/>
          </p:nvPr>
        </p:nvSpPr>
        <p:spPr>
          <a:xfrm>
            <a:off x="2362200" y="1295400"/>
            <a:ext cx="8077200" cy="5486400"/>
          </a:xfrm>
        </p:spPr>
        <p:txBody>
          <a:bodyPr>
            <a:normAutofit fontScale="92500" lnSpcReduction="10000"/>
          </a:bodyPr>
          <a:lstStyle/>
          <a:p>
            <a:pPr>
              <a:buFont typeface="Wingdings" pitchFamily="2" charset="2"/>
              <a:buNone/>
            </a:pPr>
            <a:r>
              <a:rPr lang="en-US" dirty="0" smtClean="0"/>
              <a:t>	</a:t>
            </a:r>
            <a:r>
              <a:rPr lang="en-US" b="1" dirty="0" smtClean="0"/>
              <a:t>Summary:  </a:t>
            </a:r>
            <a:r>
              <a:rPr lang="en-US" dirty="0" smtClean="0"/>
              <a:t>individuals own property and make their own choices about how to use it for their own benefit; ultimately this encourages wise use of productive resources and greater efficiency</a:t>
            </a:r>
          </a:p>
          <a:p>
            <a:pPr>
              <a:buFont typeface="Wingdings" pitchFamily="2" charset="2"/>
              <a:buNone/>
            </a:pPr>
            <a:endParaRPr lang="en-US" dirty="0" smtClean="0"/>
          </a:p>
          <a:p>
            <a:pPr>
              <a:buFont typeface="Wingdings" pitchFamily="2" charset="2"/>
              <a:buNone/>
            </a:pPr>
            <a:r>
              <a:rPr lang="en-US" dirty="0" smtClean="0"/>
              <a:t>	</a:t>
            </a:r>
            <a:r>
              <a:rPr lang="en-US" b="1" dirty="0" smtClean="0"/>
              <a:t>Questions for Thought:  </a:t>
            </a:r>
          </a:p>
          <a:p>
            <a:pPr>
              <a:buFont typeface="Wingdings" pitchFamily="2" charset="2"/>
              <a:buNone/>
            </a:pPr>
            <a:r>
              <a:rPr lang="en-US" dirty="0" smtClean="0"/>
              <a:t>		- If it belongs to you, to what extent do you 	have the right to do what you want 	with it?  </a:t>
            </a:r>
          </a:p>
          <a:p>
            <a:pPr>
              <a:buFont typeface="Wingdings" pitchFamily="2" charset="2"/>
              <a:buNone/>
            </a:pPr>
            <a:r>
              <a:rPr lang="en-US" dirty="0" smtClean="0"/>
              <a:t>		- If your ability to profit from your own 	decisions is removed how will that affect 	your actions and decisions?</a:t>
            </a:r>
          </a:p>
          <a:p>
            <a:pPr>
              <a:buFont typeface="Wingdings" pitchFamily="2" charset="2"/>
              <a:buNone/>
            </a:pPr>
            <a:r>
              <a:rPr lang="en-US" dirty="0" smtClean="0"/>
              <a:t>		- If your ability to suffer from poor decisions 	is removed, how will that affect your actions 	and decisions?</a:t>
            </a:r>
            <a:endParaRPr lang="en-US" dirty="0"/>
          </a:p>
        </p:txBody>
      </p:sp>
    </p:spTree>
    <p:extLst>
      <p:ext uri="{BB962C8B-B14F-4D97-AF65-F5344CB8AC3E}">
        <p14:creationId xmlns:p14="http://schemas.microsoft.com/office/powerpoint/2010/main" val="2359256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a:srcRect t="31024"/>
          <a:stretch>
            <a:fillRect/>
          </a:stretch>
        </p:blipFill>
        <p:spPr bwMode="auto">
          <a:xfrm>
            <a:off x="1676401" y="1524000"/>
            <a:ext cx="8717201" cy="4038600"/>
          </a:xfrm>
          <a:prstGeom prst="rect">
            <a:avLst/>
          </a:prstGeom>
          <a:noFill/>
          <a:ln w="9525">
            <a:noFill/>
            <a:miter lim="800000"/>
            <a:headEnd/>
            <a:tailEnd/>
          </a:ln>
          <a:effectLst/>
        </p:spPr>
      </p:pic>
    </p:spTree>
    <p:extLst>
      <p:ext uri="{BB962C8B-B14F-4D97-AF65-F5344CB8AC3E}">
        <p14:creationId xmlns:p14="http://schemas.microsoft.com/office/powerpoint/2010/main" val="1056196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295400"/>
            <a:ext cx="8229600" cy="5334000"/>
          </a:xfrm>
        </p:spPr>
        <p:txBody>
          <a:bodyPr/>
          <a:lstStyle/>
          <a:p>
            <a:pPr>
              <a:buNone/>
            </a:pPr>
            <a:r>
              <a:rPr lang="en-US" dirty="0" smtClean="0"/>
              <a:t>	</a:t>
            </a:r>
            <a:r>
              <a:rPr lang="en-US" b="1" dirty="0" smtClean="0"/>
              <a:t>Summary:  </a:t>
            </a:r>
            <a:r>
              <a:rPr lang="en-US" dirty="0" smtClean="0"/>
              <a:t>prices help to distribute goods and services in a market setting; this is the most efficient and fair method and crosses all language and cultural divides</a:t>
            </a:r>
          </a:p>
          <a:p>
            <a:pPr>
              <a:buNone/>
            </a:pPr>
            <a:endParaRPr lang="en-US" dirty="0" smtClean="0"/>
          </a:p>
          <a:p>
            <a:pPr>
              <a:buNone/>
            </a:pPr>
            <a:r>
              <a:rPr lang="en-US" dirty="0" smtClean="0"/>
              <a:t>	</a:t>
            </a:r>
            <a:r>
              <a:rPr lang="en-US" b="1" dirty="0" smtClean="0"/>
              <a:t>Questions for Thought:</a:t>
            </a:r>
          </a:p>
          <a:p>
            <a:pPr>
              <a:buNone/>
            </a:pPr>
            <a:r>
              <a:rPr lang="en-US" dirty="0" smtClean="0"/>
              <a:t>		- How are prices fair, especially when 	some people can’t afford certain items?</a:t>
            </a:r>
          </a:p>
          <a:p>
            <a:pPr>
              <a:buNone/>
            </a:pPr>
            <a:r>
              <a:rPr lang="en-US" dirty="0" smtClean="0"/>
              <a:t>		- Why are prices an effective and efficient 	communication between buyer and seller?</a:t>
            </a:r>
          </a:p>
          <a:p>
            <a:pPr>
              <a:buNone/>
            </a:pPr>
            <a:r>
              <a:rPr lang="en-US" dirty="0" smtClean="0"/>
              <a:t>		- Who controls prices? Why is that the			main point of their effectiveness? </a:t>
            </a:r>
          </a:p>
        </p:txBody>
      </p:sp>
      <p:sp>
        <p:nvSpPr>
          <p:cNvPr id="3" name="Title 2"/>
          <p:cNvSpPr>
            <a:spLocks noGrp="1"/>
          </p:cNvSpPr>
          <p:nvPr>
            <p:ph type="title"/>
          </p:nvPr>
        </p:nvSpPr>
        <p:spPr/>
        <p:txBody>
          <a:bodyPr/>
          <a:lstStyle/>
          <a:p>
            <a:r>
              <a:rPr lang="en-US" dirty="0" smtClean="0"/>
              <a:t>VII.  Prices and Markets</a:t>
            </a:r>
            <a:endParaRPr lang="en-US" dirty="0"/>
          </a:p>
        </p:txBody>
      </p:sp>
    </p:spTree>
    <p:extLst>
      <p:ext uri="{BB962C8B-B14F-4D97-AF65-F5344CB8AC3E}">
        <p14:creationId xmlns:p14="http://schemas.microsoft.com/office/powerpoint/2010/main" val="1554545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762001"/>
            <a:ext cx="8229600" cy="4525963"/>
          </a:xfrm>
        </p:spPr>
        <p:txBody>
          <a:bodyPr/>
          <a:lstStyle/>
          <a:p>
            <a:pPr>
              <a:buNone/>
            </a:pPr>
            <a:r>
              <a:rPr lang="en-US" dirty="0" smtClean="0"/>
              <a:t>	A.  Prices</a:t>
            </a:r>
          </a:p>
          <a:p>
            <a:pPr>
              <a:buNone/>
            </a:pPr>
            <a:r>
              <a:rPr lang="en-US" dirty="0" smtClean="0"/>
              <a:t>		1.  Communication tool</a:t>
            </a:r>
          </a:p>
          <a:p>
            <a:pPr>
              <a:buNone/>
            </a:pPr>
            <a:r>
              <a:rPr lang="en-US" dirty="0" smtClean="0"/>
              <a:t>		2.  Distribute goods/services</a:t>
            </a:r>
          </a:p>
          <a:p>
            <a:pPr>
              <a:buNone/>
            </a:pPr>
            <a:r>
              <a:rPr lang="en-US" dirty="0" smtClean="0"/>
              <a:t>		3.  Advantages</a:t>
            </a:r>
          </a:p>
          <a:p>
            <a:pPr>
              <a:buNone/>
            </a:pPr>
            <a:r>
              <a:rPr lang="en-US" dirty="0" smtClean="0"/>
              <a:t>			a.  Flexible</a:t>
            </a:r>
          </a:p>
          <a:p>
            <a:pPr>
              <a:buNone/>
            </a:pPr>
            <a:r>
              <a:rPr lang="en-US" dirty="0" smtClean="0"/>
              <a:t>			b.  Free</a:t>
            </a:r>
          </a:p>
        </p:txBody>
      </p:sp>
    </p:spTree>
    <p:extLst>
      <p:ext uri="{BB962C8B-B14F-4D97-AF65-F5344CB8AC3E}">
        <p14:creationId xmlns:p14="http://schemas.microsoft.com/office/powerpoint/2010/main" val="66081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914400"/>
            <a:ext cx="8229600" cy="5334000"/>
          </a:xfrm>
        </p:spPr>
        <p:txBody>
          <a:bodyPr/>
          <a:lstStyle/>
          <a:p>
            <a:pPr>
              <a:buNone/>
            </a:pPr>
            <a:r>
              <a:rPr lang="en-US" dirty="0" smtClean="0"/>
              <a:t>	B.  Economic Model of Price Adjustment</a:t>
            </a:r>
            <a:endParaRPr lang="en-US" dirty="0"/>
          </a:p>
        </p:txBody>
      </p:sp>
      <p:cxnSp>
        <p:nvCxnSpPr>
          <p:cNvPr id="5" name="Straight Connector 4"/>
          <p:cNvCxnSpPr/>
          <p:nvPr/>
        </p:nvCxnSpPr>
        <p:spPr>
          <a:xfrm rot="5400000">
            <a:off x="2628900" y="3924300"/>
            <a:ext cx="3429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343400" y="5638800"/>
            <a:ext cx="3352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724400" y="2743200"/>
            <a:ext cx="2362200" cy="22860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724400" y="2667000"/>
            <a:ext cx="2362200" cy="2286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239000" y="2514600"/>
            <a:ext cx="990600" cy="381000"/>
          </a:xfrm>
          <a:prstGeom prst="rect">
            <a:avLst/>
          </a:prstGeom>
          <a:noFill/>
        </p:spPr>
        <p:txBody>
          <a:bodyPr wrap="square" rtlCol="0">
            <a:spAutoFit/>
          </a:bodyPr>
          <a:lstStyle/>
          <a:p>
            <a:r>
              <a:rPr lang="en-US" dirty="0">
                <a:solidFill>
                  <a:srgbClr val="FF0000"/>
                </a:solidFill>
              </a:rPr>
              <a:t>Supply</a:t>
            </a:r>
          </a:p>
        </p:txBody>
      </p:sp>
      <p:sp>
        <p:nvSpPr>
          <p:cNvPr id="14" name="TextBox 13"/>
          <p:cNvSpPr txBox="1"/>
          <p:nvPr/>
        </p:nvSpPr>
        <p:spPr>
          <a:xfrm>
            <a:off x="7239000" y="4876800"/>
            <a:ext cx="1143000" cy="369332"/>
          </a:xfrm>
          <a:prstGeom prst="rect">
            <a:avLst/>
          </a:prstGeom>
          <a:noFill/>
        </p:spPr>
        <p:txBody>
          <a:bodyPr wrap="square" rtlCol="0">
            <a:spAutoFit/>
          </a:bodyPr>
          <a:lstStyle/>
          <a:p>
            <a:r>
              <a:rPr lang="en-US" dirty="0">
                <a:solidFill>
                  <a:srgbClr val="00B050"/>
                </a:solidFill>
              </a:rPr>
              <a:t>Demand</a:t>
            </a:r>
          </a:p>
        </p:txBody>
      </p:sp>
      <p:sp>
        <p:nvSpPr>
          <p:cNvPr id="15" name="TextBox 14"/>
          <p:cNvSpPr txBox="1"/>
          <p:nvPr/>
        </p:nvSpPr>
        <p:spPr>
          <a:xfrm>
            <a:off x="5638800" y="5791200"/>
            <a:ext cx="1676400" cy="369332"/>
          </a:xfrm>
          <a:prstGeom prst="rect">
            <a:avLst/>
          </a:prstGeom>
          <a:noFill/>
        </p:spPr>
        <p:txBody>
          <a:bodyPr wrap="square" rtlCol="0">
            <a:spAutoFit/>
          </a:bodyPr>
          <a:lstStyle/>
          <a:p>
            <a:r>
              <a:rPr lang="en-US" dirty="0">
                <a:solidFill>
                  <a:prstClr val="black"/>
                </a:solidFill>
              </a:rPr>
              <a:t>Quantity</a:t>
            </a:r>
          </a:p>
        </p:txBody>
      </p:sp>
      <p:sp>
        <p:nvSpPr>
          <p:cNvPr id="16" name="TextBox 15"/>
          <p:cNvSpPr txBox="1"/>
          <p:nvPr/>
        </p:nvSpPr>
        <p:spPr>
          <a:xfrm>
            <a:off x="3276600" y="3733800"/>
            <a:ext cx="914400" cy="381000"/>
          </a:xfrm>
          <a:prstGeom prst="rect">
            <a:avLst/>
          </a:prstGeom>
          <a:noFill/>
        </p:spPr>
        <p:txBody>
          <a:bodyPr wrap="square" rtlCol="0">
            <a:spAutoFit/>
          </a:bodyPr>
          <a:lstStyle/>
          <a:p>
            <a:r>
              <a:rPr lang="en-US" dirty="0">
                <a:solidFill>
                  <a:prstClr val="black"/>
                </a:solidFill>
              </a:rPr>
              <a:t>Price</a:t>
            </a:r>
          </a:p>
        </p:txBody>
      </p:sp>
      <p:cxnSp>
        <p:nvCxnSpPr>
          <p:cNvPr id="18" name="Straight Arrow Connector 17"/>
          <p:cNvCxnSpPr/>
          <p:nvPr/>
        </p:nvCxnSpPr>
        <p:spPr>
          <a:xfrm>
            <a:off x="7543800" y="5638800"/>
            <a:ext cx="228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flipH="1" flipV="1">
            <a:off x="4305300" y="2171700"/>
            <a:ext cx="76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2271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609600"/>
            <a:ext cx="8229600" cy="6096000"/>
          </a:xfrm>
        </p:spPr>
        <p:txBody>
          <a:bodyPr/>
          <a:lstStyle/>
          <a:p>
            <a:pPr>
              <a:buNone/>
            </a:pPr>
            <a:r>
              <a:rPr lang="en-US" dirty="0" smtClean="0"/>
              <a:t>	C.  Demand</a:t>
            </a:r>
          </a:p>
          <a:p>
            <a:pPr>
              <a:buNone/>
            </a:pPr>
            <a:r>
              <a:rPr lang="en-US" dirty="0" smtClean="0"/>
              <a:t>		1.  Law of Demand</a:t>
            </a:r>
          </a:p>
          <a:p>
            <a:pPr>
              <a:buNone/>
            </a:pPr>
            <a:r>
              <a:rPr lang="en-US" dirty="0" smtClean="0"/>
              <a:t>			a.  Substitution effect</a:t>
            </a:r>
          </a:p>
          <a:p>
            <a:pPr>
              <a:buNone/>
            </a:pPr>
            <a:r>
              <a:rPr lang="en-US" dirty="0" smtClean="0"/>
              <a:t>			b.  Income effect</a:t>
            </a:r>
          </a:p>
          <a:p>
            <a:pPr>
              <a:buNone/>
            </a:pPr>
            <a:r>
              <a:rPr lang="en-US" dirty="0" smtClean="0"/>
              <a:t>		2.  Demand Curve</a:t>
            </a:r>
          </a:p>
          <a:p>
            <a:pPr>
              <a:buNone/>
            </a:pPr>
            <a:r>
              <a:rPr lang="en-US" dirty="0" smtClean="0"/>
              <a:t>			a.  Law of demand</a:t>
            </a:r>
          </a:p>
          <a:p>
            <a:pPr>
              <a:buNone/>
            </a:pPr>
            <a:r>
              <a:rPr lang="en-US" dirty="0" smtClean="0"/>
              <a:t>			b.  Ceteris paribus</a:t>
            </a:r>
          </a:p>
          <a:p>
            <a:pPr>
              <a:buNone/>
            </a:pPr>
            <a:r>
              <a:rPr lang="en-US" dirty="0" smtClean="0"/>
              <a:t>		3.  Change in Quantity Demanded </a:t>
            </a:r>
            <a:endParaRPr lang="en-US" dirty="0"/>
          </a:p>
        </p:txBody>
      </p:sp>
      <p:cxnSp>
        <p:nvCxnSpPr>
          <p:cNvPr id="4" name="Straight Arrow Connector 3"/>
          <p:cNvCxnSpPr/>
          <p:nvPr/>
        </p:nvCxnSpPr>
        <p:spPr>
          <a:xfrm>
            <a:off x="6705600" y="6553200"/>
            <a:ext cx="2438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flipH="1" flipV="1">
            <a:off x="5562600" y="5410200"/>
            <a:ext cx="2286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6934200" y="4876800"/>
            <a:ext cx="1600200" cy="12954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Donut 11"/>
          <p:cNvSpPr/>
          <p:nvPr/>
        </p:nvSpPr>
        <p:spPr>
          <a:xfrm>
            <a:off x="7239001" y="4876800"/>
            <a:ext cx="45719" cy="76200"/>
          </a:xfrm>
          <a:prstGeom prst="donu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13" name="Donut 12"/>
          <p:cNvSpPr/>
          <p:nvPr/>
        </p:nvSpPr>
        <p:spPr>
          <a:xfrm>
            <a:off x="7924801" y="5715000"/>
            <a:ext cx="45719" cy="76200"/>
          </a:xfrm>
          <a:prstGeom prst="donu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218885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0" y="228600"/>
            <a:ext cx="7924800" cy="4724400"/>
          </a:xfrm>
        </p:spPr>
        <p:txBody>
          <a:bodyPr>
            <a:normAutofit/>
          </a:bodyPr>
          <a:lstStyle/>
          <a:p>
            <a:pPr>
              <a:buNone/>
            </a:pPr>
            <a:r>
              <a:rPr lang="en-US" dirty="0" smtClean="0"/>
              <a:t>		4.  Change in Demand</a:t>
            </a:r>
          </a:p>
          <a:p>
            <a:pPr marL="990600" lvl="1" indent="-533400">
              <a:buNone/>
            </a:pPr>
            <a:r>
              <a:rPr lang="en-US" sz="2700" dirty="0"/>
              <a:t>		a.  Income</a:t>
            </a:r>
          </a:p>
          <a:p>
            <a:pPr marL="990600" lvl="1" indent="-533400">
              <a:buNone/>
            </a:pPr>
            <a:r>
              <a:rPr lang="en-US" sz="2700" dirty="0"/>
              <a:t>			- normal v. inferior goods</a:t>
            </a:r>
          </a:p>
          <a:p>
            <a:pPr marL="990600" lvl="1" indent="-533400">
              <a:buNone/>
            </a:pPr>
            <a:r>
              <a:rPr lang="en-US" sz="2700" dirty="0"/>
              <a:t>		b.  Consumer Expectations</a:t>
            </a:r>
          </a:p>
          <a:p>
            <a:pPr marL="990600" lvl="1" indent="-533400">
              <a:buNone/>
            </a:pPr>
            <a:r>
              <a:rPr lang="en-US" sz="2700" dirty="0"/>
              <a:t>		c.  Population</a:t>
            </a:r>
          </a:p>
          <a:p>
            <a:pPr marL="990600" lvl="1" indent="-533400">
              <a:buNone/>
            </a:pPr>
            <a:r>
              <a:rPr lang="en-US" sz="2700" dirty="0"/>
              <a:t>		d.  Consumer tastes &amp; advertising</a:t>
            </a:r>
          </a:p>
          <a:p>
            <a:pPr marL="990600" lvl="1" indent="-533400">
              <a:buNone/>
            </a:pPr>
            <a:r>
              <a:rPr lang="en-US" sz="2700" dirty="0"/>
              <a:t>		e.  Price of Related Goods</a:t>
            </a:r>
          </a:p>
          <a:p>
            <a:pPr marL="990600" lvl="1" indent="-533400">
              <a:buNone/>
            </a:pPr>
            <a:r>
              <a:rPr lang="en-US" sz="2700" dirty="0"/>
              <a:t>			- complements</a:t>
            </a:r>
          </a:p>
          <a:p>
            <a:pPr marL="990600" lvl="1" indent="-533400">
              <a:buNone/>
            </a:pPr>
            <a:r>
              <a:rPr lang="en-US" sz="2700" dirty="0"/>
              <a:t>			- substitutes</a:t>
            </a:r>
          </a:p>
          <a:p>
            <a:pPr>
              <a:buNone/>
            </a:pPr>
            <a:endParaRPr lang="en-US" dirty="0"/>
          </a:p>
        </p:txBody>
      </p:sp>
      <p:pic>
        <p:nvPicPr>
          <p:cNvPr id="4" name="Picture 4"/>
          <p:cNvPicPr>
            <a:picLocks noChangeAspect="1" noChangeArrowheads="1"/>
          </p:cNvPicPr>
          <p:nvPr/>
        </p:nvPicPr>
        <p:blipFill>
          <a:blip r:embed="rId2"/>
          <a:srcRect/>
          <a:stretch>
            <a:fillRect/>
          </a:stretch>
        </p:blipFill>
        <p:spPr>
          <a:xfrm>
            <a:off x="7086600" y="3505200"/>
            <a:ext cx="3581400" cy="3352800"/>
          </a:xfrm>
          <a:prstGeom prst="rect">
            <a:avLst/>
          </a:prstGeom>
          <a:noFill/>
          <a:ln/>
        </p:spPr>
      </p:pic>
    </p:spTree>
    <p:extLst>
      <p:ext uri="{BB962C8B-B14F-4D97-AF65-F5344CB8AC3E}">
        <p14:creationId xmlns:p14="http://schemas.microsoft.com/office/powerpoint/2010/main" val="238173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533400"/>
            <a:ext cx="8229600" cy="5029200"/>
          </a:xfrm>
        </p:spPr>
        <p:txBody>
          <a:bodyPr/>
          <a:lstStyle/>
          <a:p>
            <a:pPr>
              <a:buNone/>
            </a:pPr>
            <a:r>
              <a:rPr lang="en-US" dirty="0" smtClean="0"/>
              <a:t>		5.  </a:t>
            </a:r>
            <a:r>
              <a:rPr lang="en-US" u="sng" dirty="0" smtClean="0"/>
              <a:t>Elasticity</a:t>
            </a:r>
            <a:r>
              <a:rPr lang="en-US" dirty="0" smtClean="0"/>
              <a:t> of Demand</a:t>
            </a:r>
          </a:p>
          <a:p>
            <a:pPr>
              <a:buNone/>
            </a:pPr>
            <a:r>
              <a:rPr lang="en-US" dirty="0" smtClean="0"/>
              <a:t>			a.  Elastic</a:t>
            </a:r>
          </a:p>
          <a:p>
            <a:pPr>
              <a:buNone/>
            </a:pPr>
            <a:r>
              <a:rPr lang="en-US" dirty="0" smtClean="0"/>
              <a:t>			b.  Inelastic</a:t>
            </a:r>
          </a:p>
          <a:p>
            <a:pPr>
              <a:buNone/>
            </a:pPr>
            <a:r>
              <a:rPr lang="en-US" dirty="0" smtClean="0"/>
              <a:t>			c.  Unitary elastic</a:t>
            </a:r>
          </a:p>
          <a:p>
            <a:pPr>
              <a:buNone/>
            </a:pPr>
            <a:r>
              <a:rPr lang="en-US" dirty="0" smtClean="0"/>
              <a:t>			d.  Factors affecting Elasticity</a:t>
            </a:r>
          </a:p>
          <a:p>
            <a:pPr>
              <a:buNone/>
            </a:pPr>
            <a:r>
              <a:rPr lang="en-US" dirty="0" smtClean="0"/>
              <a:t>				- price range</a:t>
            </a:r>
          </a:p>
          <a:p>
            <a:pPr>
              <a:buNone/>
            </a:pPr>
            <a:r>
              <a:rPr lang="en-US" dirty="0" smtClean="0"/>
              <a:t>				- availability of substitutes</a:t>
            </a:r>
          </a:p>
          <a:p>
            <a:pPr>
              <a:buNone/>
            </a:pPr>
            <a:r>
              <a:rPr lang="en-US" dirty="0" smtClean="0"/>
              <a:t>				- ‘relative’ importance</a:t>
            </a:r>
          </a:p>
          <a:p>
            <a:pPr>
              <a:buNone/>
            </a:pPr>
            <a:r>
              <a:rPr lang="en-US" dirty="0" smtClean="0"/>
              <a:t>				- necessity or luxury?</a:t>
            </a:r>
          </a:p>
          <a:p>
            <a:pPr>
              <a:buNone/>
            </a:pPr>
            <a:r>
              <a:rPr lang="en-US" dirty="0" smtClean="0"/>
              <a:t>				- time until purchase</a:t>
            </a:r>
          </a:p>
          <a:p>
            <a:pPr>
              <a:buNone/>
            </a:pPr>
            <a:endParaRPr lang="en-US" dirty="0"/>
          </a:p>
        </p:txBody>
      </p:sp>
    </p:spTree>
    <p:extLst>
      <p:ext uri="{BB962C8B-B14F-4D97-AF65-F5344CB8AC3E}">
        <p14:creationId xmlns:p14="http://schemas.microsoft.com/office/powerpoint/2010/main" val="428841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609601"/>
            <a:ext cx="8229600" cy="4525963"/>
          </a:xfrm>
        </p:spPr>
        <p:txBody>
          <a:bodyPr/>
          <a:lstStyle/>
          <a:p>
            <a:pPr>
              <a:buNone/>
            </a:pPr>
            <a:r>
              <a:rPr lang="en-US" dirty="0" smtClean="0"/>
              <a:t>			e.  Elasticity and Revenue, pg. 95-96</a:t>
            </a:r>
          </a:p>
          <a:p>
            <a:pPr>
              <a:buNone/>
            </a:pPr>
            <a:r>
              <a:rPr lang="en-US" dirty="0" smtClean="0"/>
              <a:t>				- P x Q = TR</a:t>
            </a:r>
          </a:p>
          <a:p>
            <a:pPr>
              <a:buNone/>
            </a:pPr>
            <a:r>
              <a:rPr lang="en-US" dirty="0" smtClean="0"/>
              <a:t>				- Elasticity affects seller’s price</a:t>
            </a:r>
          </a:p>
          <a:p>
            <a:pPr>
              <a:buNone/>
            </a:pPr>
            <a:r>
              <a:rPr lang="en-US" dirty="0" smtClean="0"/>
              <a:t>					Elastic = lower price</a:t>
            </a:r>
          </a:p>
          <a:p>
            <a:pPr>
              <a:buNone/>
            </a:pPr>
            <a:r>
              <a:rPr lang="en-US" dirty="0" smtClean="0"/>
              <a:t>					Inelastic = higher price</a:t>
            </a:r>
          </a:p>
          <a:p>
            <a:pPr>
              <a:buNone/>
            </a:pPr>
            <a:r>
              <a:rPr lang="en-US" dirty="0" smtClean="0"/>
              <a:t>					Unitary = based on cost</a:t>
            </a:r>
          </a:p>
          <a:p>
            <a:pPr>
              <a:buNone/>
            </a:pPr>
            <a:r>
              <a:rPr lang="en-US" dirty="0" smtClean="0"/>
              <a:t>				- Marginal revenue</a:t>
            </a:r>
            <a:endParaRPr lang="en-US" dirty="0"/>
          </a:p>
        </p:txBody>
      </p:sp>
    </p:spTree>
    <p:extLst>
      <p:ext uri="{BB962C8B-B14F-4D97-AF65-F5344CB8AC3E}">
        <p14:creationId xmlns:p14="http://schemas.microsoft.com/office/powerpoint/2010/main" val="155229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81000"/>
            <a:ext cx="8229600" cy="5029200"/>
          </a:xfrm>
        </p:spPr>
        <p:txBody>
          <a:bodyPr/>
          <a:lstStyle/>
          <a:p>
            <a:pPr>
              <a:buNone/>
            </a:pPr>
            <a:r>
              <a:rPr lang="en-US" dirty="0" smtClean="0"/>
              <a:t>	D.  Supply</a:t>
            </a:r>
          </a:p>
          <a:p>
            <a:pPr>
              <a:buNone/>
            </a:pPr>
            <a:r>
              <a:rPr lang="en-US" dirty="0" smtClean="0"/>
              <a:t>		1.  Law of Supply</a:t>
            </a:r>
          </a:p>
          <a:p>
            <a:pPr>
              <a:buNone/>
            </a:pPr>
            <a:r>
              <a:rPr lang="en-US" dirty="0" smtClean="0"/>
              <a:t>			a.  Production rate &amp; market entries</a:t>
            </a:r>
          </a:p>
          <a:p>
            <a:pPr>
              <a:buNone/>
            </a:pPr>
            <a:r>
              <a:rPr lang="en-US" dirty="0" smtClean="0"/>
              <a:t>		2.  Supply Curve</a:t>
            </a:r>
          </a:p>
          <a:p>
            <a:pPr>
              <a:buNone/>
            </a:pPr>
            <a:endParaRPr lang="en-US" dirty="0"/>
          </a:p>
        </p:txBody>
      </p:sp>
      <p:cxnSp>
        <p:nvCxnSpPr>
          <p:cNvPr id="5" name="Straight Arrow Connector 4"/>
          <p:cNvCxnSpPr/>
          <p:nvPr/>
        </p:nvCxnSpPr>
        <p:spPr>
          <a:xfrm>
            <a:off x="5334000" y="5181600"/>
            <a:ext cx="2895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3886200" y="3733800"/>
            <a:ext cx="2895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5753100" y="2857500"/>
            <a:ext cx="1981200" cy="1905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9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762001"/>
            <a:ext cx="8229600" cy="4788091"/>
          </a:xfrm>
        </p:spPr>
        <p:txBody>
          <a:bodyPr/>
          <a:lstStyle/>
          <a:p>
            <a:pPr>
              <a:buNone/>
            </a:pPr>
            <a:r>
              <a:rPr lang="en-US" dirty="0" smtClean="0"/>
              <a:t>		3.  Elasticity of Supply</a:t>
            </a:r>
          </a:p>
          <a:p>
            <a:pPr>
              <a:buNone/>
            </a:pPr>
            <a:r>
              <a:rPr lang="en-US" dirty="0" smtClean="0"/>
              <a:t>			a.  Elastic</a:t>
            </a:r>
          </a:p>
          <a:p>
            <a:pPr>
              <a:buNone/>
            </a:pPr>
            <a:r>
              <a:rPr lang="en-US" dirty="0" smtClean="0"/>
              <a:t>			b.  Inelastic</a:t>
            </a:r>
          </a:p>
          <a:p>
            <a:pPr>
              <a:buNone/>
            </a:pPr>
            <a:r>
              <a:rPr lang="en-US" dirty="0" smtClean="0"/>
              <a:t>			c.  Unitary Elastic</a:t>
            </a:r>
          </a:p>
          <a:p>
            <a:pPr>
              <a:buNone/>
            </a:pPr>
            <a:endParaRPr lang="en-US" dirty="0" smtClean="0"/>
          </a:p>
          <a:p>
            <a:pPr>
              <a:buNone/>
            </a:pPr>
            <a:r>
              <a:rPr lang="en-US" dirty="0" smtClean="0"/>
              <a:t>		4.  Relationship b/w Supply &amp; Time</a:t>
            </a:r>
          </a:p>
          <a:p>
            <a:pPr>
              <a:buNone/>
            </a:pPr>
            <a:r>
              <a:rPr lang="en-US" dirty="0" smtClean="0"/>
              <a:t>			a.  Inputs</a:t>
            </a:r>
          </a:p>
          <a:p>
            <a:pPr>
              <a:buNone/>
            </a:pPr>
            <a:r>
              <a:rPr lang="en-US" dirty="0" smtClean="0"/>
              <a:t>			b.  Short run</a:t>
            </a:r>
          </a:p>
          <a:p>
            <a:pPr>
              <a:buNone/>
            </a:pPr>
            <a:r>
              <a:rPr lang="en-US" dirty="0" smtClean="0"/>
              <a:t>			c.  Variable Inputs</a:t>
            </a:r>
          </a:p>
          <a:p>
            <a:pPr>
              <a:buNone/>
            </a:pPr>
            <a:r>
              <a:rPr lang="en-US" dirty="0" smtClean="0"/>
              <a:t>			d.  Long run</a:t>
            </a:r>
            <a:endParaRPr lang="en-US" dirty="0"/>
          </a:p>
        </p:txBody>
      </p:sp>
    </p:spTree>
    <p:extLst>
      <p:ext uri="{BB962C8B-B14F-4D97-AF65-F5344CB8AC3E}">
        <p14:creationId xmlns:p14="http://schemas.microsoft.com/office/powerpoint/2010/main" val="78440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381001"/>
            <a:ext cx="8229600" cy="1676400"/>
          </a:xfrm>
        </p:spPr>
        <p:txBody>
          <a:bodyPr/>
          <a:lstStyle/>
          <a:p>
            <a:pPr>
              <a:buNone/>
            </a:pPr>
            <a:r>
              <a:rPr lang="en-US" dirty="0" smtClean="0"/>
              <a:t>		5.  Changes in Supply </a:t>
            </a:r>
          </a:p>
          <a:p>
            <a:pPr>
              <a:buNone/>
            </a:pPr>
            <a:r>
              <a:rPr lang="en-US" dirty="0" smtClean="0"/>
              <a:t>			1.  Reactions to price</a:t>
            </a:r>
          </a:p>
          <a:p>
            <a:pPr>
              <a:buNone/>
            </a:pPr>
            <a:r>
              <a:rPr lang="en-US" dirty="0" smtClean="0"/>
              <a:t>			2.  Reactions to cost</a:t>
            </a:r>
            <a:endParaRPr lang="en-US" dirty="0"/>
          </a:p>
        </p:txBody>
      </p:sp>
      <p:cxnSp>
        <p:nvCxnSpPr>
          <p:cNvPr id="5" name="Straight Arrow Connector 4"/>
          <p:cNvCxnSpPr/>
          <p:nvPr/>
        </p:nvCxnSpPr>
        <p:spPr>
          <a:xfrm rot="5400000" flipH="1" flipV="1">
            <a:off x="3009900" y="3848100"/>
            <a:ext cx="3124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572000" y="5410200"/>
            <a:ext cx="3124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4800600" y="3048000"/>
            <a:ext cx="2362200" cy="14478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ight Arrow 9"/>
          <p:cNvSpPr/>
          <p:nvPr/>
        </p:nvSpPr>
        <p:spPr>
          <a:xfrm>
            <a:off x="6553200" y="3048001"/>
            <a:ext cx="1524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ight Arrow 10"/>
          <p:cNvSpPr/>
          <p:nvPr/>
        </p:nvSpPr>
        <p:spPr>
          <a:xfrm>
            <a:off x="5791200" y="4343401"/>
            <a:ext cx="1524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3" name="Straight Connector 12"/>
          <p:cNvCxnSpPr/>
          <p:nvPr/>
        </p:nvCxnSpPr>
        <p:spPr>
          <a:xfrm rot="5400000" flipH="1" flipV="1">
            <a:off x="5600700" y="3086100"/>
            <a:ext cx="2362200" cy="13716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34000" y="2514600"/>
            <a:ext cx="1143000" cy="338554"/>
          </a:xfrm>
          <a:prstGeom prst="rect">
            <a:avLst/>
          </a:prstGeom>
          <a:noFill/>
        </p:spPr>
        <p:txBody>
          <a:bodyPr wrap="square" rtlCol="0">
            <a:spAutoFit/>
          </a:bodyPr>
          <a:lstStyle/>
          <a:p>
            <a:r>
              <a:rPr lang="en-US" sz="1600" dirty="0">
                <a:solidFill>
                  <a:prstClr val="black"/>
                </a:solidFill>
              </a:rPr>
              <a:t>Original</a:t>
            </a:r>
          </a:p>
        </p:txBody>
      </p:sp>
      <p:sp>
        <p:nvSpPr>
          <p:cNvPr id="16" name="TextBox 15"/>
          <p:cNvSpPr txBox="1"/>
          <p:nvPr/>
        </p:nvSpPr>
        <p:spPr>
          <a:xfrm>
            <a:off x="6858000" y="4343400"/>
            <a:ext cx="762000" cy="338554"/>
          </a:xfrm>
          <a:prstGeom prst="rect">
            <a:avLst/>
          </a:prstGeom>
          <a:noFill/>
        </p:spPr>
        <p:txBody>
          <a:bodyPr wrap="square" rtlCol="0">
            <a:spAutoFit/>
          </a:bodyPr>
          <a:lstStyle/>
          <a:p>
            <a:r>
              <a:rPr lang="en-US" sz="1600" dirty="0">
                <a:solidFill>
                  <a:prstClr val="black"/>
                </a:solidFill>
              </a:rPr>
              <a:t>New</a:t>
            </a:r>
          </a:p>
        </p:txBody>
      </p:sp>
      <p:sp>
        <p:nvSpPr>
          <p:cNvPr id="17" name="TextBox 16"/>
          <p:cNvSpPr txBox="1"/>
          <p:nvPr/>
        </p:nvSpPr>
        <p:spPr>
          <a:xfrm>
            <a:off x="6629400" y="2209800"/>
            <a:ext cx="533400" cy="369332"/>
          </a:xfrm>
          <a:prstGeom prst="rect">
            <a:avLst/>
          </a:prstGeom>
          <a:noFill/>
        </p:spPr>
        <p:txBody>
          <a:bodyPr wrap="square" rtlCol="0">
            <a:spAutoFit/>
          </a:bodyPr>
          <a:lstStyle/>
          <a:p>
            <a:r>
              <a:rPr lang="en-US" dirty="0">
                <a:solidFill>
                  <a:prstClr val="black"/>
                </a:solidFill>
              </a:rPr>
              <a:t>S1</a:t>
            </a:r>
          </a:p>
        </p:txBody>
      </p:sp>
      <p:sp>
        <p:nvSpPr>
          <p:cNvPr id="18" name="TextBox 17"/>
          <p:cNvSpPr txBox="1"/>
          <p:nvPr/>
        </p:nvSpPr>
        <p:spPr>
          <a:xfrm>
            <a:off x="7467600" y="2286000"/>
            <a:ext cx="762000" cy="369332"/>
          </a:xfrm>
          <a:prstGeom prst="rect">
            <a:avLst/>
          </a:prstGeom>
          <a:noFill/>
        </p:spPr>
        <p:txBody>
          <a:bodyPr wrap="square" rtlCol="0">
            <a:spAutoFit/>
          </a:bodyPr>
          <a:lstStyle/>
          <a:p>
            <a:r>
              <a:rPr lang="en-US" dirty="0">
                <a:solidFill>
                  <a:prstClr val="black"/>
                </a:solidFill>
              </a:rPr>
              <a:t>S2</a:t>
            </a:r>
          </a:p>
        </p:txBody>
      </p:sp>
    </p:spTree>
    <p:extLst>
      <p:ext uri="{BB962C8B-B14F-4D97-AF65-F5344CB8AC3E}">
        <p14:creationId xmlns:p14="http://schemas.microsoft.com/office/powerpoint/2010/main" val="265210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76201"/>
            <a:ext cx="8229600" cy="4525963"/>
          </a:xfrm>
        </p:spPr>
        <p:txBody>
          <a:bodyPr/>
          <a:lstStyle/>
          <a:p>
            <a:pPr>
              <a:buNone/>
            </a:pPr>
            <a:r>
              <a:rPr lang="en-US" sz="2500" dirty="0"/>
              <a:t>	E.  Cost of Production</a:t>
            </a:r>
          </a:p>
          <a:p>
            <a:pPr>
              <a:buNone/>
            </a:pPr>
            <a:r>
              <a:rPr lang="en-US" sz="2500" dirty="0"/>
              <a:t>		1.  Inputs (factors of production) = costs</a:t>
            </a:r>
          </a:p>
          <a:p>
            <a:pPr>
              <a:buNone/>
            </a:pPr>
            <a:r>
              <a:rPr lang="en-US" sz="2500" dirty="0"/>
              <a:t>			a.  Variable cost (labor/materials)</a:t>
            </a:r>
          </a:p>
          <a:p>
            <a:pPr>
              <a:buNone/>
            </a:pPr>
            <a:r>
              <a:rPr lang="en-US" sz="2500" dirty="0"/>
              <a:t>			b.  Fixed cost</a:t>
            </a:r>
          </a:p>
          <a:p>
            <a:pPr>
              <a:buNone/>
            </a:pPr>
            <a:r>
              <a:rPr lang="en-US" sz="2500" dirty="0"/>
              <a:t>			c.  Total cost</a:t>
            </a:r>
          </a:p>
          <a:p>
            <a:pPr>
              <a:buNone/>
            </a:pPr>
            <a:r>
              <a:rPr lang="en-US" sz="2500" dirty="0"/>
              <a:t>			d.  Marginal cost</a:t>
            </a:r>
          </a:p>
          <a:p>
            <a:pPr>
              <a:buNone/>
            </a:pPr>
            <a:r>
              <a:rPr lang="en-US" dirty="0" smtClean="0"/>
              <a:t>		</a:t>
            </a:r>
            <a:endParaRPr lang="en-US" dirty="0"/>
          </a:p>
        </p:txBody>
      </p:sp>
      <p:pic>
        <p:nvPicPr>
          <p:cNvPr id="4" name="Picture 3"/>
          <p:cNvPicPr>
            <a:picLocks noChangeAspect="1" noChangeArrowheads="1"/>
          </p:cNvPicPr>
          <p:nvPr/>
        </p:nvPicPr>
        <p:blipFill>
          <a:blip r:embed="rId2"/>
          <a:srcRect/>
          <a:stretch>
            <a:fillRect/>
          </a:stretch>
        </p:blipFill>
        <p:spPr>
          <a:xfrm>
            <a:off x="2286000" y="2667000"/>
            <a:ext cx="7543800" cy="4191000"/>
          </a:xfrm>
          <a:prstGeom prst="rect">
            <a:avLst/>
          </a:prstGeom>
          <a:noFill/>
          <a:ln/>
        </p:spPr>
      </p:pic>
    </p:spTree>
    <p:extLst>
      <p:ext uri="{BB962C8B-B14F-4D97-AF65-F5344CB8AC3E}">
        <p14:creationId xmlns:p14="http://schemas.microsoft.com/office/powerpoint/2010/main" val="196296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hidden="1"/>
          <p:cNvSpPr>
            <a:spLocks noGrp="1"/>
          </p:cNvSpPr>
          <p:nvPr>
            <p:ph idx="1"/>
          </p:nvPr>
        </p:nvSpPr>
        <p:spPr>
          <a:xfrm>
            <a:off x="1981200" y="914400"/>
            <a:ext cx="8229600" cy="5334000"/>
          </a:xfrm>
        </p:spPr>
        <p:txBody>
          <a:bodyPr/>
          <a:lstStyle/>
          <a:p>
            <a:pPr>
              <a:buNone/>
            </a:pPr>
            <a:r>
              <a:rPr lang="en-US" dirty="0" smtClean="0"/>
              <a:t>		B.  Economic Model of Price Adjustment</a:t>
            </a:r>
            <a:endParaRPr lang="en-US" dirty="0"/>
          </a:p>
        </p:txBody>
      </p:sp>
      <p:sp>
        <p:nvSpPr>
          <p:cNvPr id="13" name="Rectangle 12"/>
          <p:cNvSpPr/>
          <p:nvPr/>
        </p:nvSpPr>
        <p:spPr>
          <a:xfrm>
            <a:off x="1676400" y="1143001"/>
            <a:ext cx="8458200" cy="4662815"/>
          </a:xfrm>
          <a:prstGeom prst="rect">
            <a:avLst/>
          </a:prstGeom>
        </p:spPr>
        <p:txBody>
          <a:bodyPr wrap="square">
            <a:spAutoFit/>
          </a:bodyPr>
          <a:lstStyle/>
          <a:p>
            <a:r>
              <a:rPr lang="en-US" sz="2700" b="1" dirty="0">
                <a:solidFill>
                  <a:prstClr val="black"/>
                </a:solidFill>
              </a:rPr>
              <a:t>Summary:  </a:t>
            </a:r>
            <a:r>
              <a:rPr lang="en-US" sz="2700" dirty="0">
                <a:solidFill>
                  <a:prstClr val="black"/>
                </a:solidFill>
              </a:rPr>
              <a:t>consumers and producers engage in self-serving behavior, each seeking their own gain; as conditions change, behavior changes to achieve maximum gain or minimum loss</a:t>
            </a:r>
          </a:p>
          <a:p>
            <a:endParaRPr lang="en-US" sz="2700" dirty="0">
              <a:solidFill>
                <a:prstClr val="black"/>
              </a:solidFill>
            </a:endParaRPr>
          </a:p>
          <a:p>
            <a:r>
              <a:rPr lang="en-US" sz="2700" b="1" dirty="0">
                <a:solidFill>
                  <a:prstClr val="black"/>
                </a:solidFill>
              </a:rPr>
              <a:t>Questions for Thought:</a:t>
            </a:r>
          </a:p>
          <a:p>
            <a:r>
              <a:rPr lang="en-US" sz="2700" dirty="0">
                <a:solidFill>
                  <a:prstClr val="black"/>
                </a:solidFill>
              </a:rPr>
              <a:t>	- Why do we say the market is ‘self-	stabilizing’?  Does it need controls?  </a:t>
            </a:r>
          </a:p>
          <a:p>
            <a:r>
              <a:rPr lang="en-US" sz="2700" dirty="0">
                <a:solidFill>
                  <a:prstClr val="black"/>
                </a:solidFill>
              </a:rPr>
              <a:t>	- Who is should be held responsible when it 	gets out of control?  What should be done?</a:t>
            </a:r>
          </a:p>
          <a:p>
            <a:r>
              <a:rPr lang="en-US" sz="2700" dirty="0">
                <a:solidFill>
                  <a:prstClr val="black"/>
                </a:solidFill>
              </a:rPr>
              <a:t>			</a:t>
            </a:r>
          </a:p>
        </p:txBody>
      </p:sp>
      <p:sp>
        <p:nvSpPr>
          <p:cNvPr id="17" name="Rectangle 16"/>
          <p:cNvSpPr/>
          <p:nvPr/>
        </p:nvSpPr>
        <p:spPr>
          <a:xfrm>
            <a:off x="1905000" y="381001"/>
            <a:ext cx="8382000" cy="723275"/>
          </a:xfrm>
          <a:prstGeom prst="rect">
            <a:avLst/>
          </a:prstGeom>
        </p:spPr>
        <p:txBody>
          <a:bodyPr wrap="square">
            <a:spAutoFit/>
          </a:bodyPr>
          <a:lstStyle/>
          <a:p>
            <a:r>
              <a:rPr lang="en-US" sz="4100" dirty="0">
                <a:solidFill>
                  <a:prstClr val="black"/>
                </a:solidFill>
              </a:rPr>
              <a:t>V.  The Market in Motion</a:t>
            </a:r>
          </a:p>
        </p:txBody>
      </p:sp>
    </p:spTree>
    <p:extLst>
      <p:ext uri="{BB962C8B-B14F-4D97-AF65-F5344CB8AC3E}">
        <p14:creationId xmlns:p14="http://schemas.microsoft.com/office/powerpoint/2010/main" val="952288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hidden="1"/>
          <p:cNvSpPr>
            <a:spLocks noGrp="1"/>
          </p:cNvSpPr>
          <p:nvPr>
            <p:ph idx="1"/>
          </p:nvPr>
        </p:nvSpPr>
        <p:spPr>
          <a:xfrm>
            <a:off x="1981200" y="914400"/>
            <a:ext cx="8229600" cy="5334000"/>
          </a:xfrm>
        </p:spPr>
        <p:txBody>
          <a:bodyPr/>
          <a:lstStyle/>
          <a:p>
            <a:pPr>
              <a:buNone/>
            </a:pPr>
            <a:r>
              <a:rPr lang="en-US" dirty="0" smtClean="0"/>
              <a:t>		B.  Economic Model of Price Adjustment</a:t>
            </a:r>
            <a:endParaRPr lang="en-US" dirty="0"/>
          </a:p>
        </p:txBody>
      </p:sp>
      <p:cxnSp>
        <p:nvCxnSpPr>
          <p:cNvPr id="5" name="Straight Connector 4"/>
          <p:cNvCxnSpPr/>
          <p:nvPr/>
        </p:nvCxnSpPr>
        <p:spPr>
          <a:xfrm rot="5400000">
            <a:off x="2628900" y="3924300"/>
            <a:ext cx="3429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343400" y="5638800"/>
            <a:ext cx="3352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724400" y="2743200"/>
            <a:ext cx="2362200" cy="22860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724400" y="2667000"/>
            <a:ext cx="2362200" cy="2286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239000" y="2514600"/>
            <a:ext cx="990600" cy="381000"/>
          </a:xfrm>
          <a:prstGeom prst="rect">
            <a:avLst/>
          </a:prstGeom>
          <a:noFill/>
        </p:spPr>
        <p:txBody>
          <a:bodyPr wrap="square" rtlCol="0">
            <a:spAutoFit/>
          </a:bodyPr>
          <a:lstStyle/>
          <a:p>
            <a:r>
              <a:rPr lang="en-US" dirty="0">
                <a:solidFill>
                  <a:srgbClr val="FF0000"/>
                </a:solidFill>
              </a:rPr>
              <a:t>Supply</a:t>
            </a:r>
          </a:p>
        </p:txBody>
      </p:sp>
      <p:sp>
        <p:nvSpPr>
          <p:cNvPr id="14" name="TextBox 13"/>
          <p:cNvSpPr txBox="1"/>
          <p:nvPr/>
        </p:nvSpPr>
        <p:spPr>
          <a:xfrm>
            <a:off x="7239000" y="4876800"/>
            <a:ext cx="1143000" cy="369332"/>
          </a:xfrm>
          <a:prstGeom prst="rect">
            <a:avLst/>
          </a:prstGeom>
          <a:noFill/>
        </p:spPr>
        <p:txBody>
          <a:bodyPr wrap="square" rtlCol="0">
            <a:spAutoFit/>
          </a:bodyPr>
          <a:lstStyle/>
          <a:p>
            <a:r>
              <a:rPr lang="en-US" dirty="0">
                <a:solidFill>
                  <a:srgbClr val="00B050"/>
                </a:solidFill>
              </a:rPr>
              <a:t>Demand</a:t>
            </a:r>
          </a:p>
        </p:txBody>
      </p:sp>
      <p:sp>
        <p:nvSpPr>
          <p:cNvPr id="15" name="TextBox 14"/>
          <p:cNvSpPr txBox="1"/>
          <p:nvPr/>
        </p:nvSpPr>
        <p:spPr>
          <a:xfrm>
            <a:off x="5638800" y="5791200"/>
            <a:ext cx="1676400" cy="369332"/>
          </a:xfrm>
          <a:prstGeom prst="rect">
            <a:avLst/>
          </a:prstGeom>
          <a:noFill/>
        </p:spPr>
        <p:txBody>
          <a:bodyPr wrap="square" rtlCol="0">
            <a:spAutoFit/>
          </a:bodyPr>
          <a:lstStyle/>
          <a:p>
            <a:r>
              <a:rPr lang="en-US" dirty="0">
                <a:solidFill>
                  <a:prstClr val="black"/>
                </a:solidFill>
              </a:rPr>
              <a:t>Quantity</a:t>
            </a:r>
          </a:p>
        </p:txBody>
      </p:sp>
      <p:sp>
        <p:nvSpPr>
          <p:cNvPr id="16" name="TextBox 15"/>
          <p:cNvSpPr txBox="1"/>
          <p:nvPr/>
        </p:nvSpPr>
        <p:spPr>
          <a:xfrm>
            <a:off x="3276600" y="3733800"/>
            <a:ext cx="914400" cy="381000"/>
          </a:xfrm>
          <a:prstGeom prst="rect">
            <a:avLst/>
          </a:prstGeom>
          <a:noFill/>
        </p:spPr>
        <p:txBody>
          <a:bodyPr wrap="square" rtlCol="0">
            <a:spAutoFit/>
          </a:bodyPr>
          <a:lstStyle/>
          <a:p>
            <a:r>
              <a:rPr lang="en-US" dirty="0">
                <a:solidFill>
                  <a:prstClr val="black"/>
                </a:solidFill>
              </a:rPr>
              <a:t>Price</a:t>
            </a:r>
          </a:p>
        </p:txBody>
      </p:sp>
      <p:cxnSp>
        <p:nvCxnSpPr>
          <p:cNvPr id="18" name="Straight Arrow Connector 17"/>
          <p:cNvCxnSpPr/>
          <p:nvPr/>
        </p:nvCxnSpPr>
        <p:spPr>
          <a:xfrm>
            <a:off x="7543800" y="5638800"/>
            <a:ext cx="228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flipH="1" flipV="1">
            <a:off x="4305300" y="2171700"/>
            <a:ext cx="76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524000" y="609600"/>
            <a:ext cx="8458200" cy="923330"/>
          </a:xfrm>
          <a:prstGeom prst="rect">
            <a:avLst/>
          </a:prstGeom>
        </p:spPr>
        <p:txBody>
          <a:bodyPr wrap="square">
            <a:spAutoFit/>
          </a:bodyPr>
          <a:lstStyle/>
          <a:p>
            <a:r>
              <a:rPr lang="en-US" sz="2700" dirty="0">
                <a:solidFill>
                  <a:prstClr val="black"/>
                </a:solidFill>
              </a:rPr>
              <a:t>	A.  Combining Supply and Demand</a:t>
            </a:r>
          </a:p>
          <a:p>
            <a:r>
              <a:rPr lang="en-US" sz="2700" dirty="0">
                <a:solidFill>
                  <a:prstClr val="black"/>
                </a:solidFill>
              </a:rPr>
              <a:t>		1.  Equilibrium – the balanced market</a:t>
            </a:r>
          </a:p>
        </p:txBody>
      </p:sp>
      <p:sp>
        <p:nvSpPr>
          <p:cNvPr id="21" name="Oval 20"/>
          <p:cNvSpPr/>
          <p:nvPr/>
        </p:nvSpPr>
        <p:spPr>
          <a:xfrm>
            <a:off x="5791200" y="3810000"/>
            <a:ext cx="152400" cy="762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6830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sz="half" idx="1"/>
          </p:nvPr>
        </p:nvSpPr>
        <p:spPr>
          <a:xfrm>
            <a:off x="1981200" y="990600"/>
            <a:ext cx="4191000" cy="1676400"/>
          </a:xfrm>
        </p:spPr>
        <p:txBody>
          <a:bodyPr/>
          <a:lstStyle/>
          <a:p>
            <a:pPr>
              <a:buFont typeface="Wingdings" pitchFamily="2" charset="2"/>
              <a:buNone/>
            </a:pPr>
            <a:r>
              <a:rPr lang="en-US" dirty="0"/>
              <a:t>	B.	Disequilibrium</a:t>
            </a:r>
          </a:p>
          <a:p>
            <a:pPr>
              <a:buFont typeface="Wingdings" pitchFamily="2" charset="2"/>
              <a:buNone/>
            </a:pPr>
            <a:r>
              <a:rPr lang="en-US" dirty="0"/>
              <a:t>		1.  Shortage</a:t>
            </a:r>
          </a:p>
          <a:p>
            <a:pPr>
              <a:buFont typeface="Wingdings" pitchFamily="2" charset="2"/>
              <a:buNone/>
            </a:pPr>
            <a:r>
              <a:rPr lang="en-US" dirty="0"/>
              <a:t>		2.  Surplus</a:t>
            </a:r>
          </a:p>
        </p:txBody>
      </p:sp>
      <p:pic>
        <p:nvPicPr>
          <p:cNvPr id="5123" name="Picture 3"/>
          <p:cNvPicPr>
            <a:picLocks noGrp="1" noChangeAspect="1" noChangeArrowheads="1"/>
          </p:cNvPicPr>
          <p:nvPr>
            <p:ph sz="quarter" idx="2"/>
          </p:nvPr>
        </p:nvPicPr>
        <p:blipFill>
          <a:blip r:embed="rId2"/>
          <a:srcRect l="4762" t="8061" r="3175" b="3831"/>
          <a:stretch>
            <a:fillRect/>
          </a:stretch>
        </p:blipFill>
        <p:spPr>
          <a:xfrm>
            <a:off x="1981201" y="3448050"/>
            <a:ext cx="4300233" cy="3409950"/>
          </a:xfrm>
          <a:noFill/>
          <a:ln/>
        </p:spPr>
      </p:pic>
      <p:pic>
        <p:nvPicPr>
          <p:cNvPr id="5124" name="Picture 4"/>
          <p:cNvPicPr>
            <a:picLocks noGrp="1" noChangeAspect="1" noChangeArrowheads="1"/>
          </p:cNvPicPr>
          <p:nvPr>
            <p:ph sz="quarter" idx="3"/>
          </p:nvPr>
        </p:nvPicPr>
        <p:blipFill>
          <a:blip r:embed="rId3"/>
          <a:srcRect l="5084" t="10004" r="5084" b="3961"/>
          <a:stretch>
            <a:fillRect/>
          </a:stretch>
        </p:blipFill>
        <p:spPr>
          <a:xfrm>
            <a:off x="6019800" y="304800"/>
            <a:ext cx="4343400" cy="3524562"/>
          </a:xfrm>
          <a:noFill/>
          <a:ln/>
        </p:spPr>
      </p:pic>
    </p:spTree>
    <p:extLst>
      <p:ext uri="{BB962C8B-B14F-4D97-AF65-F5344CB8AC3E}">
        <p14:creationId xmlns:p14="http://schemas.microsoft.com/office/powerpoint/2010/main" val="66753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981200" y="1481329"/>
            <a:ext cx="8229600" cy="3090672"/>
          </a:xfrm>
        </p:spPr>
        <p:txBody>
          <a:bodyPr/>
          <a:lstStyle/>
          <a:p>
            <a:pPr>
              <a:buNone/>
            </a:pPr>
            <a:r>
              <a:rPr lang="en-US" dirty="0" smtClean="0"/>
              <a:t>	C.  Changes to Market Equilibrium</a:t>
            </a:r>
          </a:p>
          <a:p>
            <a:pPr marL="609600" indent="-609600">
              <a:buNone/>
            </a:pPr>
            <a:r>
              <a:rPr lang="en-US" dirty="0" smtClean="0"/>
              <a:t>		1.  Changes in price</a:t>
            </a:r>
          </a:p>
          <a:p>
            <a:pPr marL="609600" indent="-609600">
              <a:buNone/>
            </a:pPr>
            <a:r>
              <a:rPr lang="en-US" dirty="0" smtClean="0"/>
              <a:t>		2.  Changes in supply</a:t>
            </a:r>
          </a:p>
          <a:p>
            <a:pPr marL="609600" indent="-609600">
              <a:buNone/>
            </a:pPr>
            <a:r>
              <a:rPr lang="en-US" dirty="0" smtClean="0"/>
              <a:t>		3.  Changes in demand</a:t>
            </a:r>
          </a:p>
          <a:p>
            <a:pPr>
              <a:buNone/>
            </a:pPr>
            <a:endParaRPr lang="en-US" dirty="0"/>
          </a:p>
        </p:txBody>
      </p:sp>
    </p:spTree>
    <p:extLst>
      <p:ext uri="{BB962C8B-B14F-4D97-AF65-F5344CB8AC3E}">
        <p14:creationId xmlns:p14="http://schemas.microsoft.com/office/powerpoint/2010/main" val="65853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otalTime>70</TotalTime>
  <Words>99</Words>
  <Application>Microsoft Office PowerPoint</Application>
  <PresentationFormat>Widescreen</PresentationFormat>
  <Paragraphs>166</Paragraphs>
  <Slides>27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27</vt:i4>
      </vt:variant>
    </vt:vector>
  </HeadingPairs>
  <TitlesOfParts>
    <vt:vector size="38" baseType="lpstr">
      <vt:lpstr>Arial</vt:lpstr>
      <vt:lpstr>Corbel</vt:lpstr>
      <vt:lpstr>Lucida Sans Unicode</vt:lpstr>
      <vt:lpstr>Verdana</vt:lpstr>
      <vt:lpstr>Wingdings</vt:lpstr>
      <vt:lpstr>Wingdings 2</vt:lpstr>
      <vt:lpstr>Wingdings 3</vt:lpstr>
      <vt:lpstr>Concourse</vt:lpstr>
      <vt:lpstr>1_Concourse</vt:lpstr>
      <vt:lpstr>2_Concourse</vt:lpstr>
      <vt:lpstr>Banded</vt:lpstr>
      <vt:lpstr>MODULE 1</vt:lpstr>
      <vt:lpstr>What is Economics?</vt:lpstr>
      <vt:lpstr>I.  Basic Concepts</vt:lpstr>
      <vt:lpstr>II.  Factors of Production</vt:lpstr>
      <vt:lpstr>III.  Production &amp; Productivity</vt:lpstr>
      <vt:lpstr>IV.  CHOICE AND COST</vt:lpstr>
      <vt:lpstr>V.  Markets</vt:lpstr>
      <vt:lpstr>PowerPoint Presentation</vt:lpstr>
      <vt:lpstr>PowerPoint Presentation</vt:lpstr>
      <vt:lpstr>PowerPoint Presentation</vt:lpstr>
      <vt:lpstr>VI.  Capitalism</vt:lpstr>
      <vt:lpstr>PowerPoint Presentation</vt:lpstr>
      <vt:lpstr>VII.  Prices and Markets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Leon County Schools -LCSB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Joshua</dc:creator>
  <cp:lastModifiedBy>Stewart, Joshua</cp:lastModifiedBy>
  <cp:revision>4</cp:revision>
  <dcterms:created xsi:type="dcterms:W3CDTF">2015-12-22T22:30:45Z</dcterms:created>
  <dcterms:modified xsi:type="dcterms:W3CDTF">2016-01-14T15:50:02Z</dcterms:modified>
</cp:coreProperties>
</file>