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544" r:id="rId2"/>
    <p:sldId id="545" r:id="rId3"/>
    <p:sldId id="546" r:id="rId4"/>
    <p:sldId id="547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rgbClr val="FF0000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rgbClr val="FF0000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rgbClr val="FF0000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rgbClr val="FF0000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rgbClr val="FF0000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rgbClr val="FF0000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rgbClr val="FF0000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rgbClr val="FF0000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rgbClr val="FF0000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009900"/>
    <a:srgbClr val="33CCCC"/>
    <a:srgbClr val="0000FF"/>
    <a:srgbClr val="FF0000"/>
    <a:srgbClr val="0099CC"/>
    <a:srgbClr val="CCFF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88" autoAdjust="0"/>
    <p:restoredTop sz="94660"/>
  </p:normalViewPr>
  <p:slideViewPr>
    <p:cSldViewPr snapToGrid="0">
      <p:cViewPr>
        <p:scale>
          <a:sx n="60" d="100"/>
          <a:sy n="60" d="100"/>
        </p:scale>
        <p:origin x="2094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25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25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25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F7A6652-5A8E-42DD-9B00-42551373C5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615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411E9-E6EB-4AA5-AFE9-182FBD521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64DD9-C852-46B7-B139-1099FA722D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FBFC1-3B42-468F-8880-57C0761FB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666B6-FA80-413A-825B-99F232CCF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980E7-9610-4A4C-AE63-021DAAA40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922E2-9951-4396-B874-DC411409F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2D391-DA01-4760-A756-152C38263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B6B70-88DD-4E27-8E18-C2626E3B19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B1649-B3E0-4DE7-B110-DCE94BD5B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E2968-ECAD-4253-A275-427EC3ED3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6A2F0-EEBE-416F-93DC-DA3812F33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2D1959EE-81B6-4A9C-A53E-E8252768A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314325" y="346075"/>
            <a:ext cx="8402638" cy="9461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u="sng"/>
              <a:t>atomization</a:t>
            </a:r>
            <a:r>
              <a:rPr lang="en-US"/>
              <a:t>: the process of breaking a molecule into</a:t>
            </a:r>
          </a:p>
          <a:p>
            <a:pPr algn="l"/>
            <a:r>
              <a:rPr lang="en-US"/>
              <a:t>		  its individual atoms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747713" y="1212850"/>
            <a:ext cx="1590675" cy="1439863"/>
            <a:chOff x="1156" y="1191"/>
            <a:chExt cx="1002" cy="907"/>
          </a:xfrm>
        </p:grpSpPr>
        <p:sp>
          <p:nvSpPr>
            <p:cNvPr id="27670" name="Rectangle 8"/>
            <p:cNvSpPr>
              <a:spLocks noChangeArrowheads="1"/>
            </p:cNvSpPr>
            <p:nvPr/>
          </p:nvSpPr>
          <p:spPr bwMode="auto">
            <a:xfrm>
              <a:off x="1446" y="1771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27671" name="Rectangle 9"/>
            <p:cNvSpPr>
              <a:spLocks noChangeArrowheads="1"/>
            </p:cNvSpPr>
            <p:nvPr/>
          </p:nvSpPr>
          <p:spPr bwMode="auto">
            <a:xfrm>
              <a:off x="1156" y="1480"/>
              <a:ext cx="90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H–C–Cl</a:t>
              </a:r>
              <a:endParaRPr lang="en-US" baseline="30000">
                <a:solidFill>
                  <a:schemeClr val="tx1"/>
                </a:solidFill>
              </a:endParaRPr>
            </a:p>
          </p:txBody>
        </p:sp>
        <p:sp>
          <p:nvSpPr>
            <p:cNvPr id="27672" name="Line 10"/>
            <p:cNvSpPr>
              <a:spLocks noChangeShapeType="1"/>
            </p:cNvSpPr>
            <p:nvPr/>
          </p:nvSpPr>
          <p:spPr bwMode="auto">
            <a:xfrm flipV="1">
              <a:off x="1583" y="1739"/>
              <a:ext cx="0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7673" name="Rectangle 15"/>
            <p:cNvSpPr>
              <a:spLocks noChangeArrowheads="1"/>
            </p:cNvSpPr>
            <p:nvPr/>
          </p:nvSpPr>
          <p:spPr bwMode="auto">
            <a:xfrm>
              <a:off x="1448" y="1191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27674" name="Line 16"/>
            <p:cNvSpPr>
              <a:spLocks noChangeShapeType="1"/>
            </p:cNvSpPr>
            <p:nvPr/>
          </p:nvSpPr>
          <p:spPr bwMode="auto">
            <a:xfrm flipV="1">
              <a:off x="1585" y="1445"/>
              <a:ext cx="0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7675" name="Rectangle 17"/>
            <p:cNvSpPr>
              <a:spLocks noChangeArrowheads="1"/>
            </p:cNvSpPr>
            <p:nvPr/>
          </p:nvSpPr>
          <p:spPr bwMode="auto">
            <a:xfrm>
              <a:off x="1759" y="1493"/>
              <a:ext cx="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76" name="Rectangle 18"/>
            <p:cNvSpPr>
              <a:spLocks noChangeArrowheads="1"/>
            </p:cNvSpPr>
            <p:nvPr/>
          </p:nvSpPr>
          <p:spPr bwMode="auto">
            <a:xfrm>
              <a:off x="1768" y="1210"/>
              <a:ext cx="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77" name="Rectangle 19"/>
            <p:cNvSpPr>
              <a:spLocks noChangeArrowheads="1"/>
            </p:cNvSpPr>
            <p:nvPr/>
          </p:nvSpPr>
          <p:spPr bwMode="auto">
            <a:xfrm rot="-5400000">
              <a:off x="1818" y="1438"/>
              <a:ext cx="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</p:grpSp>
      <p:sp>
        <p:nvSpPr>
          <p:cNvPr id="342037" name="Rectangle 21"/>
          <p:cNvSpPr>
            <a:spLocks noChangeArrowheads="1"/>
          </p:cNvSpPr>
          <p:nvPr/>
        </p:nvSpPr>
        <p:spPr bwMode="auto">
          <a:xfrm>
            <a:off x="300038" y="2565400"/>
            <a:ext cx="24066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methylchloride</a:t>
            </a:r>
          </a:p>
          <a:p>
            <a:r>
              <a:rPr lang="en-US" sz="2400">
                <a:solidFill>
                  <a:schemeClr val="tx1"/>
                </a:solidFill>
              </a:rPr>
              <a:t>(chloromethane)</a:t>
            </a:r>
          </a:p>
        </p:txBody>
      </p:sp>
      <p:sp>
        <p:nvSpPr>
          <p:cNvPr id="342038" name="Line 22"/>
          <p:cNvSpPr>
            <a:spLocks noChangeShapeType="1"/>
          </p:cNvSpPr>
          <p:nvPr/>
        </p:nvSpPr>
        <p:spPr bwMode="auto">
          <a:xfrm>
            <a:off x="2932113" y="1949450"/>
            <a:ext cx="9001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42048" name="Rectangle 32"/>
          <p:cNvSpPr>
            <a:spLocks noChangeArrowheads="1"/>
          </p:cNvSpPr>
          <p:nvPr/>
        </p:nvSpPr>
        <p:spPr bwMode="auto">
          <a:xfrm>
            <a:off x="2192338" y="1651000"/>
            <a:ext cx="6207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(g)</a:t>
            </a:r>
          </a:p>
        </p:txBody>
      </p: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3708400" y="1243013"/>
            <a:ext cx="5089525" cy="1139825"/>
            <a:chOff x="2336" y="999"/>
            <a:chExt cx="3206" cy="718"/>
          </a:xfrm>
        </p:grpSpPr>
        <p:sp>
          <p:nvSpPr>
            <p:cNvPr id="27660" name="Rectangle 33"/>
            <p:cNvSpPr>
              <a:spLocks noChangeArrowheads="1"/>
            </p:cNvSpPr>
            <p:nvPr/>
          </p:nvSpPr>
          <p:spPr bwMode="auto">
            <a:xfrm>
              <a:off x="2624" y="1282"/>
              <a:ext cx="291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C  (g)  +  3 H (g)  +     Cl  (g)</a:t>
              </a:r>
              <a:endParaRPr lang="en-US" baseline="30000">
                <a:solidFill>
                  <a:schemeClr val="tx1"/>
                </a:solidFill>
              </a:endParaRPr>
            </a:p>
          </p:txBody>
        </p:sp>
        <p:sp>
          <p:nvSpPr>
            <p:cNvPr id="27661" name="Rectangle 34"/>
            <p:cNvSpPr>
              <a:spLocks noChangeArrowheads="1"/>
            </p:cNvSpPr>
            <p:nvPr/>
          </p:nvSpPr>
          <p:spPr bwMode="auto">
            <a:xfrm>
              <a:off x="4848" y="1313"/>
              <a:ext cx="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62" name="Rectangle 35"/>
            <p:cNvSpPr>
              <a:spLocks noChangeArrowheads="1"/>
            </p:cNvSpPr>
            <p:nvPr/>
          </p:nvSpPr>
          <p:spPr bwMode="auto">
            <a:xfrm rot="-5400000">
              <a:off x="4907" y="1258"/>
              <a:ext cx="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63" name="Rectangle 36"/>
            <p:cNvSpPr>
              <a:spLocks noChangeArrowheads="1"/>
            </p:cNvSpPr>
            <p:nvPr/>
          </p:nvSpPr>
          <p:spPr bwMode="auto">
            <a:xfrm>
              <a:off x="4848" y="999"/>
              <a:ext cx="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64" name="Rectangle 37"/>
            <p:cNvSpPr>
              <a:spLocks noChangeArrowheads="1"/>
            </p:cNvSpPr>
            <p:nvPr/>
          </p:nvSpPr>
          <p:spPr bwMode="auto">
            <a:xfrm rot="-5400000">
              <a:off x="4626" y="1297"/>
              <a:ext cx="1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65" name="Rectangle 38"/>
            <p:cNvSpPr>
              <a:spLocks noChangeArrowheads="1"/>
            </p:cNvSpPr>
            <p:nvPr/>
          </p:nvSpPr>
          <p:spPr bwMode="auto">
            <a:xfrm rot="-5400000">
              <a:off x="3821" y="1123"/>
              <a:ext cx="1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66" name="Rectangle 39"/>
            <p:cNvSpPr>
              <a:spLocks noChangeArrowheads="1"/>
            </p:cNvSpPr>
            <p:nvPr/>
          </p:nvSpPr>
          <p:spPr bwMode="auto">
            <a:xfrm rot="-5400000">
              <a:off x="2687" y="1150"/>
              <a:ext cx="1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67" name="Rectangle 40"/>
            <p:cNvSpPr>
              <a:spLocks noChangeArrowheads="1"/>
            </p:cNvSpPr>
            <p:nvPr/>
          </p:nvSpPr>
          <p:spPr bwMode="auto">
            <a:xfrm rot="-5400000">
              <a:off x="2440" y="1296"/>
              <a:ext cx="1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68" name="Rectangle 41"/>
            <p:cNvSpPr>
              <a:spLocks noChangeArrowheads="1"/>
            </p:cNvSpPr>
            <p:nvPr/>
          </p:nvSpPr>
          <p:spPr bwMode="auto">
            <a:xfrm rot="-5400000">
              <a:off x="2505" y="1104"/>
              <a:ext cx="1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  <p:sp>
          <p:nvSpPr>
            <p:cNvPr id="27669" name="Rectangle 42"/>
            <p:cNvSpPr>
              <a:spLocks noChangeArrowheads="1"/>
            </p:cNvSpPr>
            <p:nvPr/>
          </p:nvSpPr>
          <p:spPr bwMode="auto">
            <a:xfrm rot="-5400000">
              <a:off x="2632" y="1351"/>
              <a:ext cx="1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3600" b="1">
                  <a:solidFill>
                    <a:schemeClr val="tx1"/>
                  </a:solidFill>
                </a:rPr>
                <a:t>.</a:t>
              </a:r>
              <a:endParaRPr lang="en-US" sz="3600" b="1" baseline="30000">
                <a:solidFill>
                  <a:schemeClr val="tx1"/>
                </a:solidFill>
              </a:endParaRPr>
            </a:p>
          </p:txBody>
        </p:sp>
      </p:grpSp>
      <p:sp>
        <p:nvSpPr>
          <p:cNvPr id="342059" name="Rectangle 43"/>
          <p:cNvSpPr>
            <a:spLocks noChangeArrowheads="1"/>
          </p:cNvSpPr>
          <p:nvPr/>
        </p:nvSpPr>
        <p:spPr bwMode="auto">
          <a:xfrm>
            <a:off x="263525" y="3605213"/>
            <a:ext cx="5430838" cy="137318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/>
              <a:t>-- 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 for a given bond (e.g., the</a:t>
            </a:r>
          </a:p>
          <a:p>
            <a:pPr algn="l"/>
            <a:r>
              <a:rPr lang="en-US"/>
              <a:t>   C–H bond) varies little between</a:t>
            </a:r>
          </a:p>
          <a:p>
            <a:pPr algn="l"/>
            <a:r>
              <a:rPr lang="en-US"/>
              <a:t>   compounds. </a:t>
            </a:r>
          </a:p>
        </p:txBody>
      </p:sp>
      <p:sp>
        <p:nvSpPr>
          <p:cNvPr id="342060" name="Rectangle 44"/>
          <p:cNvSpPr>
            <a:spLocks noChangeArrowheads="1"/>
          </p:cNvSpPr>
          <p:nvPr/>
        </p:nvSpPr>
        <p:spPr bwMode="auto">
          <a:xfrm>
            <a:off x="241300" y="5135563"/>
            <a:ext cx="5403850" cy="137318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/>
              <a:t>e.g., C–H bonds in CH</a:t>
            </a:r>
            <a:r>
              <a:rPr lang="en-US" baseline="-25000"/>
              <a:t>4</a:t>
            </a:r>
            <a:r>
              <a:rPr lang="en-US"/>
              <a:t> vs. those</a:t>
            </a:r>
          </a:p>
          <a:p>
            <a:pPr algn="l"/>
            <a:r>
              <a:rPr lang="en-US"/>
              <a:t>        in CH</a:t>
            </a:r>
            <a:r>
              <a:rPr lang="en-US" baseline="-25000"/>
              <a:t>3</a:t>
            </a:r>
            <a:r>
              <a:rPr lang="en-US"/>
              <a:t>CH</a:t>
            </a:r>
            <a:r>
              <a:rPr lang="en-US" baseline="-25000"/>
              <a:t>2</a:t>
            </a:r>
            <a:r>
              <a:rPr lang="en-US"/>
              <a:t>CH</a:t>
            </a:r>
            <a:r>
              <a:rPr lang="en-US" baseline="-25000"/>
              <a:t>3</a:t>
            </a:r>
            <a:r>
              <a:rPr lang="en-US"/>
              <a:t> have about</a:t>
            </a:r>
          </a:p>
          <a:p>
            <a:pPr algn="l"/>
            <a:r>
              <a:rPr lang="en-US"/>
              <a:t>        the same 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 </a:t>
            </a:r>
          </a:p>
        </p:txBody>
      </p:sp>
      <p:pic>
        <p:nvPicPr>
          <p:cNvPr id="342065" name="Picture 49" descr="Chloromethane-3D-vd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4900" y="2232025"/>
            <a:ext cx="25463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2066" name="Rectangle 50"/>
          <p:cNvSpPr>
            <a:spLocks noChangeArrowheads="1"/>
          </p:cNvSpPr>
          <p:nvPr/>
        </p:nvSpPr>
        <p:spPr bwMode="auto">
          <a:xfrm>
            <a:off x="5907088" y="4538663"/>
            <a:ext cx="3090862" cy="22256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CH</a:t>
            </a:r>
            <a:r>
              <a:rPr lang="en-US" sz="2000" baseline="-25000">
                <a:solidFill>
                  <a:schemeClr val="tx1"/>
                </a:solidFill>
              </a:rPr>
              <a:t>3</a:t>
            </a:r>
            <a:r>
              <a:rPr lang="en-US" sz="2000">
                <a:solidFill>
                  <a:schemeClr val="tx1"/>
                </a:solidFill>
              </a:rPr>
              <a:t>Cl was once used</a:t>
            </a:r>
          </a:p>
          <a:p>
            <a:r>
              <a:rPr lang="en-US" sz="2000">
                <a:solidFill>
                  <a:schemeClr val="tx1"/>
                </a:solidFill>
              </a:rPr>
              <a:t>as a refrigerant, but it is</a:t>
            </a:r>
          </a:p>
          <a:p>
            <a:r>
              <a:rPr lang="en-US" sz="2000">
                <a:solidFill>
                  <a:schemeClr val="tx1"/>
                </a:solidFill>
              </a:rPr>
              <a:t>toxic and so is now used</a:t>
            </a:r>
          </a:p>
          <a:p>
            <a:r>
              <a:rPr lang="en-US" sz="2000">
                <a:solidFill>
                  <a:schemeClr val="tx1"/>
                </a:solidFill>
              </a:rPr>
              <a:t>primarily in the production</a:t>
            </a:r>
          </a:p>
          <a:p>
            <a:r>
              <a:rPr lang="en-US" sz="2000">
                <a:solidFill>
                  <a:schemeClr val="tx1"/>
                </a:solidFill>
              </a:rPr>
              <a:t>of silicone polymers. It is</a:t>
            </a:r>
          </a:p>
          <a:p>
            <a:r>
              <a:rPr lang="en-US" sz="2000">
                <a:solidFill>
                  <a:schemeClr val="tx1"/>
                </a:solidFill>
              </a:rPr>
              <a:t>also used as an</a:t>
            </a:r>
          </a:p>
          <a:p>
            <a:r>
              <a:rPr lang="en-US" sz="2000">
                <a:solidFill>
                  <a:schemeClr val="tx1"/>
                </a:solidFill>
              </a:rPr>
              <a:t>organic solvent.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2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2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2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2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2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2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2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4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205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205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206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206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4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4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37" grpId="0"/>
      <p:bldP spid="342038" grpId="0" animBg="1"/>
      <p:bldP spid="342048" grpId="0"/>
      <p:bldP spid="342059" grpId="0"/>
      <p:bldP spid="342060" grpId="0"/>
      <p:bldP spid="34206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ChangeArrowheads="1"/>
          </p:cNvSpPr>
          <p:nvPr/>
        </p:nvSpPr>
        <p:spPr bwMode="auto">
          <a:xfrm>
            <a:off x="2654300" y="5978525"/>
            <a:ext cx="2178050" cy="5445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577850" y="430213"/>
            <a:ext cx="7589838" cy="9461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dirty="0"/>
              <a:t>-- Typical values of bond enthalpies for specific</a:t>
            </a:r>
          </a:p>
          <a:p>
            <a:pPr algn="l"/>
            <a:r>
              <a:rPr lang="en-US" dirty="0"/>
              <a:t>   bonds have been tabulated.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574675" y="1411288"/>
            <a:ext cx="7224713" cy="9556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/>
              <a:t>-- To find bond enthalpy for atomization, add</a:t>
            </a:r>
          </a:p>
          <a:p>
            <a:pPr algn="l"/>
            <a:r>
              <a:rPr lang="en-US"/>
              <a:t>    up bond enthalpies for each bond broken.</a:t>
            </a:r>
          </a:p>
        </p:txBody>
      </p:sp>
      <p:sp>
        <p:nvSpPr>
          <p:cNvPr id="343047" name="Rectangle 7"/>
          <p:cNvSpPr>
            <a:spLocks noChangeArrowheads="1"/>
          </p:cNvSpPr>
          <p:nvPr/>
        </p:nvSpPr>
        <p:spPr bwMode="auto">
          <a:xfrm>
            <a:off x="933450" y="2479675"/>
            <a:ext cx="5710238" cy="9461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/>
              <a:t>Calculate the bond enthalpy for the</a:t>
            </a:r>
          </a:p>
          <a:p>
            <a:pPr algn="l"/>
            <a:r>
              <a:rPr lang="en-US"/>
              <a:t>atomization of dichloromethane.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111250" y="3478213"/>
            <a:ext cx="1431925" cy="1439862"/>
            <a:chOff x="398" y="2209"/>
            <a:chExt cx="902" cy="907"/>
          </a:xfrm>
        </p:grpSpPr>
        <p:sp>
          <p:nvSpPr>
            <p:cNvPr id="28683" name="Rectangle 9"/>
            <p:cNvSpPr>
              <a:spLocks noChangeArrowheads="1"/>
            </p:cNvSpPr>
            <p:nvPr/>
          </p:nvSpPr>
          <p:spPr bwMode="auto">
            <a:xfrm>
              <a:off x="688" y="2789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28684" name="Rectangle 10"/>
            <p:cNvSpPr>
              <a:spLocks noChangeArrowheads="1"/>
            </p:cNvSpPr>
            <p:nvPr/>
          </p:nvSpPr>
          <p:spPr bwMode="auto">
            <a:xfrm>
              <a:off x="398" y="2498"/>
              <a:ext cx="90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H–C–Cl</a:t>
              </a:r>
              <a:endParaRPr lang="en-US" baseline="30000">
                <a:solidFill>
                  <a:schemeClr val="tx1"/>
                </a:solidFill>
              </a:endParaRPr>
            </a:p>
          </p:txBody>
        </p:sp>
        <p:sp>
          <p:nvSpPr>
            <p:cNvPr id="28685" name="Line 11"/>
            <p:cNvSpPr>
              <a:spLocks noChangeShapeType="1"/>
            </p:cNvSpPr>
            <p:nvPr/>
          </p:nvSpPr>
          <p:spPr bwMode="auto">
            <a:xfrm flipV="1">
              <a:off x="825" y="2757"/>
              <a:ext cx="0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8686" name="Rectangle 12"/>
            <p:cNvSpPr>
              <a:spLocks noChangeArrowheads="1"/>
            </p:cNvSpPr>
            <p:nvPr/>
          </p:nvSpPr>
          <p:spPr bwMode="auto">
            <a:xfrm>
              <a:off x="690" y="2209"/>
              <a:ext cx="3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Cl</a:t>
              </a:r>
            </a:p>
          </p:txBody>
        </p:sp>
        <p:sp>
          <p:nvSpPr>
            <p:cNvPr id="28687" name="Line 13"/>
            <p:cNvSpPr>
              <a:spLocks noChangeShapeType="1"/>
            </p:cNvSpPr>
            <p:nvPr/>
          </p:nvSpPr>
          <p:spPr bwMode="auto">
            <a:xfrm flipV="1">
              <a:off x="827" y="2463"/>
              <a:ext cx="0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3058" name="Rectangle 18"/>
          <p:cNvSpPr>
            <a:spLocks noChangeArrowheads="1"/>
          </p:cNvSpPr>
          <p:nvPr/>
        </p:nvSpPr>
        <p:spPr bwMode="auto">
          <a:xfrm>
            <a:off x="2879725" y="3600450"/>
            <a:ext cx="25733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(i.e., break 2 C–H</a:t>
            </a:r>
          </a:p>
          <a:p>
            <a:r>
              <a:rPr lang="en-US" sz="2400">
                <a:solidFill>
                  <a:schemeClr val="tx1"/>
                </a:solidFill>
              </a:rPr>
              <a:t>bonds and</a:t>
            </a:r>
          </a:p>
          <a:p>
            <a:r>
              <a:rPr lang="en-US" sz="2400">
                <a:solidFill>
                  <a:schemeClr val="tx1"/>
                </a:solidFill>
              </a:rPr>
              <a:t>2 C–Cl bonds)</a:t>
            </a:r>
          </a:p>
        </p:txBody>
      </p:sp>
      <p:sp>
        <p:nvSpPr>
          <p:cNvPr id="343059" name="Rectangle 19"/>
          <p:cNvSpPr>
            <a:spLocks noChangeArrowheads="1"/>
          </p:cNvSpPr>
          <p:nvPr/>
        </p:nvSpPr>
        <p:spPr bwMode="auto">
          <a:xfrm>
            <a:off x="1081088" y="4994275"/>
            <a:ext cx="37798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  <a:latin typeface="Symbol" pitchFamily="18" charset="2"/>
              </a:rPr>
              <a:t>D</a:t>
            </a:r>
            <a:r>
              <a:rPr lang="en-US">
                <a:solidFill>
                  <a:schemeClr val="tx1"/>
                </a:solidFill>
              </a:rPr>
              <a:t>H</a:t>
            </a:r>
            <a:r>
              <a:rPr lang="en-US" baseline="-25000">
                <a:solidFill>
                  <a:schemeClr val="tx1"/>
                </a:solidFill>
              </a:rPr>
              <a:t>atm</a:t>
            </a:r>
            <a:r>
              <a:rPr lang="en-US">
                <a:solidFill>
                  <a:schemeClr val="tx1"/>
                </a:solidFill>
              </a:rPr>
              <a:t> = 2 (413 </a:t>
            </a:r>
            <a:r>
              <a:rPr lang="en-US" baseline="30000">
                <a:solidFill>
                  <a:schemeClr val="tx1"/>
                </a:solidFill>
              </a:rPr>
              <a:t>kJ</a:t>
            </a:r>
            <a:r>
              <a:rPr lang="en-US">
                <a:solidFill>
                  <a:schemeClr val="tx1"/>
                </a:solidFill>
              </a:rPr>
              <a:t>/</a:t>
            </a:r>
            <a:r>
              <a:rPr lang="en-US" baseline="-25000">
                <a:solidFill>
                  <a:schemeClr val="tx1"/>
                </a:solidFill>
              </a:rPr>
              <a:t>mol</a:t>
            </a:r>
            <a:r>
              <a:rPr lang="en-US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US">
                <a:solidFill>
                  <a:schemeClr val="tx1"/>
                </a:solidFill>
              </a:rPr>
              <a:t>	    + 2 (328 </a:t>
            </a:r>
            <a:r>
              <a:rPr lang="en-US" baseline="30000">
                <a:solidFill>
                  <a:schemeClr val="tx1"/>
                </a:solidFill>
              </a:rPr>
              <a:t>kJ</a:t>
            </a:r>
            <a:r>
              <a:rPr lang="en-US">
                <a:solidFill>
                  <a:schemeClr val="tx1"/>
                </a:solidFill>
              </a:rPr>
              <a:t>/</a:t>
            </a:r>
            <a:r>
              <a:rPr lang="en-US" baseline="-25000">
                <a:solidFill>
                  <a:schemeClr val="tx1"/>
                </a:solidFill>
              </a:rPr>
              <a:t>mol</a:t>
            </a:r>
            <a:r>
              <a:rPr lang="en-US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43060" name="Rectangle 20"/>
          <p:cNvSpPr>
            <a:spLocks noChangeArrowheads="1"/>
          </p:cNvSpPr>
          <p:nvPr/>
        </p:nvSpPr>
        <p:spPr bwMode="auto">
          <a:xfrm>
            <a:off x="2041525" y="5999163"/>
            <a:ext cx="2732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=    1482 kJ/mol</a:t>
            </a:r>
          </a:p>
        </p:txBody>
      </p:sp>
      <p:pic>
        <p:nvPicPr>
          <p:cNvPr id="343065" name="Picture 25" descr="713px-Dichloromethane-3D-vd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164537">
            <a:off x="5751513" y="3665538"/>
            <a:ext cx="29591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3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3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3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3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3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4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3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3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3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3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4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3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3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3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2" grpId="0" animBg="1"/>
      <p:bldP spid="343047" grpId="0"/>
      <p:bldP spid="343058" grpId="0"/>
      <p:bldP spid="343059" grpId="0"/>
      <p:bldP spid="3430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2"/>
          <p:cNvSpPr>
            <a:spLocks noChangeArrowheads="1"/>
          </p:cNvSpPr>
          <p:nvPr/>
        </p:nvSpPr>
        <p:spPr bwMode="auto">
          <a:xfrm>
            <a:off x="1085850" y="1427163"/>
            <a:ext cx="6731000" cy="8270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44135" name="Rectangle 71"/>
          <p:cNvSpPr>
            <a:spLocks noChangeArrowheads="1"/>
          </p:cNvSpPr>
          <p:nvPr/>
        </p:nvSpPr>
        <p:spPr bwMode="auto">
          <a:xfrm>
            <a:off x="6691313" y="4581525"/>
            <a:ext cx="1828800" cy="58896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44066" name="Rectangle 2"/>
          <p:cNvSpPr>
            <a:spLocks noChangeArrowheads="1"/>
          </p:cNvSpPr>
          <p:nvPr/>
        </p:nvSpPr>
        <p:spPr bwMode="auto">
          <a:xfrm>
            <a:off x="1187450" y="1550988"/>
            <a:ext cx="6529388" cy="6032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44067" name="Rectangle 3"/>
          <p:cNvSpPr>
            <a:spLocks noChangeArrowheads="1"/>
          </p:cNvSpPr>
          <p:nvPr/>
        </p:nvSpPr>
        <p:spPr bwMode="auto">
          <a:xfrm>
            <a:off x="214313" y="2495550"/>
            <a:ext cx="86201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Approximate the reaction enthalpy for the combustion</a:t>
            </a:r>
          </a:p>
          <a:p>
            <a:pPr algn="l"/>
            <a:r>
              <a:rPr lang="en-US"/>
              <a:t>of propane.</a:t>
            </a:r>
          </a:p>
        </p:txBody>
      </p:sp>
      <p:sp>
        <p:nvSpPr>
          <p:cNvPr id="344068" name="Rectangle 4"/>
          <p:cNvSpPr>
            <a:spLocks noChangeArrowheads="1"/>
          </p:cNvSpPr>
          <p:nvPr/>
        </p:nvSpPr>
        <p:spPr bwMode="auto">
          <a:xfrm>
            <a:off x="304800" y="4473575"/>
            <a:ext cx="14112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Broken:</a:t>
            </a:r>
          </a:p>
        </p:txBody>
      </p:sp>
      <p:sp>
        <p:nvSpPr>
          <p:cNvPr id="1032" name="Rectangle 6"/>
          <p:cNvSpPr>
            <a:spLocks noChangeArrowheads="1"/>
          </p:cNvSpPr>
          <p:nvPr/>
        </p:nvSpPr>
        <p:spPr bwMode="auto">
          <a:xfrm>
            <a:off x="720725" y="252413"/>
            <a:ext cx="7518400" cy="95408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>
                <a:ea typeface="Times New Roman" pitchFamily="18" charset="0"/>
                <a:cs typeface="Arial" pitchFamily="34" charset="0"/>
              </a:rPr>
              <a:t>You can approximate reaction enthalpy using</a:t>
            </a:r>
          </a:p>
          <a:p>
            <a:pPr algn="l"/>
            <a:r>
              <a:rPr lang="en-US">
                <a:ea typeface="Times New Roman" pitchFamily="18" charset="0"/>
                <a:cs typeface="Arial" pitchFamily="34" charset="0"/>
              </a:rPr>
              <a:t>Hess’s law and tabulated bond enthalpies.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196975" y="1558925"/>
            <a:ext cx="6672263" cy="523875"/>
            <a:chOff x="79" y="1146"/>
            <a:chExt cx="4203" cy="330"/>
          </a:xfrm>
        </p:grpSpPr>
        <p:graphicFrame>
          <p:nvGraphicFramePr>
            <p:cNvPr id="1026" name="Object 8"/>
            <p:cNvGraphicFramePr>
              <a:graphicFrameLocks noChangeAspect="1"/>
            </p:cNvGraphicFramePr>
            <p:nvPr/>
          </p:nvGraphicFramePr>
          <p:xfrm>
            <a:off x="699" y="1255"/>
            <a:ext cx="152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Equation" r:id="rId3" imgW="241200" imgH="228600" progId="Equation.3">
                    <p:embed/>
                  </p:oleObj>
                </mc:Choice>
                <mc:Fallback>
                  <p:oleObj name="Equation" r:id="rId3" imgW="241200" imgH="228600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1255"/>
                          <a:ext cx="152" cy="14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1" name="Rectangle 10"/>
            <p:cNvSpPr>
              <a:spLocks noChangeArrowheads="1"/>
            </p:cNvSpPr>
            <p:nvPr/>
          </p:nvSpPr>
          <p:spPr bwMode="auto">
            <a:xfrm>
              <a:off x="79" y="1146"/>
              <a:ext cx="4203" cy="330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  <a:latin typeface="Symbol" pitchFamily="18" charset="2"/>
                </a:rPr>
                <a:t>D</a:t>
              </a:r>
              <a:r>
                <a:rPr lang="en-US">
                  <a:solidFill>
                    <a:schemeClr val="tx1"/>
                  </a:solidFill>
                </a:rPr>
                <a:t>H</a:t>
              </a:r>
              <a:r>
                <a:rPr lang="en-US" baseline="-25000">
                  <a:solidFill>
                    <a:schemeClr val="tx1"/>
                  </a:solidFill>
                </a:rPr>
                <a:t>rxn</a:t>
              </a:r>
              <a:r>
                <a:rPr lang="en-US">
                  <a:solidFill>
                    <a:schemeClr val="tx1"/>
                  </a:solidFill>
                </a:rPr>
                <a:t>    </a:t>
              </a:r>
              <a:r>
                <a:rPr lang="en-US">
                  <a:solidFill>
                    <a:schemeClr val="tx1"/>
                  </a:solidFill>
                  <a:latin typeface="Symbol" pitchFamily="18" charset="2"/>
                </a:rPr>
                <a:t>S</a:t>
              </a:r>
              <a:r>
                <a:rPr lang="en-US">
                  <a:solidFill>
                    <a:schemeClr val="tx1"/>
                  </a:solidFill>
                </a:rPr>
                <a:t>(</a:t>
              </a:r>
              <a:r>
                <a:rPr lang="en-US">
                  <a:solidFill>
                    <a:schemeClr val="tx1"/>
                  </a:solidFill>
                  <a:latin typeface="Symbol" pitchFamily="18" charset="2"/>
                </a:rPr>
                <a:t>D</a:t>
              </a:r>
              <a:r>
                <a:rPr lang="en-US">
                  <a:solidFill>
                    <a:schemeClr val="tx1"/>
                  </a:solidFill>
                </a:rPr>
                <a:t>H</a:t>
              </a:r>
              <a:r>
                <a:rPr lang="en-US" baseline="-25000">
                  <a:solidFill>
                    <a:schemeClr val="tx1"/>
                  </a:solidFill>
                </a:rPr>
                <a:t>broken bonds</a:t>
              </a:r>
              <a:r>
                <a:rPr lang="en-US">
                  <a:solidFill>
                    <a:schemeClr val="tx1"/>
                  </a:solidFill>
                </a:rPr>
                <a:t>) – </a:t>
              </a:r>
              <a:r>
                <a:rPr lang="en-US">
                  <a:solidFill>
                    <a:schemeClr val="tx1"/>
                  </a:solidFill>
                  <a:latin typeface="Symbol" pitchFamily="18" charset="2"/>
                </a:rPr>
                <a:t>S</a:t>
              </a:r>
              <a:r>
                <a:rPr lang="en-US">
                  <a:solidFill>
                    <a:schemeClr val="tx1"/>
                  </a:solidFill>
                </a:rPr>
                <a:t>(</a:t>
              </a:r>
              <a:r>
                <a:rPr lang="en-US">
                  <a:solidFill>
                    <a:schemeClr val="tx1"/>
                  </a:solidFill>
                  <a:latin typeface="Symbol" pitchFamily="18" charset="2"/>
                </a:rPr>
                <a:t>D</a:t>
              </a:r>
              <a:r>
                <a:rPr lang="en-US">
                  <a:solidFill>
                    <a:schemeClr val="tx1"/>
                  </a:solidFill>
                </a:rPr>
                <a:t>H</a:t>
              </a:r>
              <a:r>
                <a:rPr lang="en-US" baseline="-25000">
                  <a:solidFill>
                    <a:schemeClr val="tx1"/>
                  </a:solidFill>
                </a:rPr>
                <a:t>formed bonds</a:t>
              </a:r>
              <a:r>
                <a:rPr lang="en-US">
                  <a:solidFill>
                    <a:schemeClr val="tx1"/>
                  </a:solidFill>
                </a:rPr>
                <a:t>) </a:t>
              </a: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2295525" y="2925763"/>
            <a:ext cx="6373813" cy="519112"/>
            <a:chOff x="870" y="2372"/>
            <a:chExt cx="4015" cy="327"/>
          </a:xfrm>
        </p:grpSpPr>
        <p:sp>
          <p:nvSpPr>
            <p:cNvPr id="1079" name="Rectangle 12"/>
            <p:cNvSpPr>
              <a:spLocks noChangeArrowheads="1"/>
            </p:cNvSpPr>
            <p:nvPr/>
          </p:nvSpPr>
          <p:spPr bwMode="auto">
            <a:xfrm>
              <a:off x="870" y="2372"/>
              <a:ext cx="401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C</a:t>
              </a:r>
              <a:r>
                <a:rPr lang="en-US" baseline="-25000">
                  <a:solidFill>
                    <a:schemeClr val="tx1"/>
                  </a:solidFill>
                </a:rPr>
                <a:t>3</a:t>
              </a:r>
              <a:r>
                <a:rPr lang="en-US">
                  <a:solidFill>
                    <a:schemeClr val="tx1"/>
                  </a:solidFill>
                </a:rPr>
                <a:t>H</a:t>
              </a:r>
              <a:r>
                <a:rPr lang="en-US" baseline="-25000">
                  <a:solidFill>
                    <a:schemeClr val="tx1"/>
                  </a:solidFill>
                </a:rPr>
                <a:t>8</a:t>
              </a:r>
              <a:r>
                <a:rPr lang="en-US">
                  <a:solidFill>
                    <a:schemeClr val="tx1"/>
                  </a:solidFill>
                </a:rPr>
                <a:t>  +  5 O</a:t>
              </a:r>
              <a:r>
                <a:rPr lang="en-US" baseline="-25000">
                  <a:solidFill>
                    <a:schemeClr val="tx1"/>
                  </a:solidFill>
                </a:rPr>
                <a:t>2</a:t>
              </a:r>
              <a:r>
                <a:rPr lang="en-US">
                  <a:solidFill>
                    <a:schemeClr val="tx1"/>
                  </a:solidFill>
                </a:rPr>
                <a:t>		4 H</a:t>
              </a:r>
              <a:r>
                <a:rPr lang="en-US" baseline="-25000">
                  <a:solidFill>
                    <a:schemeClr val="tx1"/>
                  </a:solidFill>
                </a:rPr>
                <a:t>2</a:t>
              </a:r>
              <a:r>
                <a:rPr lang="en-US">
                  <a:solidFill>
                    <a:schemeClr val="tx1"/>
                  </a:solidFill>
                </a:rPr>
                <a:t>O  +  3 CO</a:t>
              </a:r>
              <a:r>
                <a:rPr lang="en-US" baseline="-2500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080" name="Line 13"/>
            <p:cNvSpPr>
              <a:spLocks noChangeShapeType="1"/>
            </p:cNvSpPr>
            <p:nvPr/>
          </p:nvSpPr>
          <p:spPr bwMode="auto">
            <a:xfrm>
              <a:off x="2378" y="2552"/>
              <a:ext cx="72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4080" name="Rectangle 16"/>
          <p:cNvSpPr>
            <a:spLocks noChangeArrowheads="1"/>
          </p:cNvSpPr>
          <p:nvPr/>
        </p:nvSpPr>
        <p:spPr bwMode="auto">
          <a:xfrm>
            <a:off x="2032000" y="4473575"/>
            <a:ext cx="2520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2 C–C: 2 (348)</a:t>
            </a:r>
          </a:p>
        </p:txBody>
      </p:sp>
      <p:sp>
        <p:nvSpPr>
          <p:cNvPr id="344081" name="Rectangle 17"/>
          <p:cNvSpPr>
            <a:spLocks noChangeArrowheads="1"/>
          </p:cNvSpPr>
          <p:nvPr/>
        </p:nvSpPr>
        <p:spPr bwMode="auto">
          <a:xfrm>
            <a:off x="2032000" y="4881563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8 C–H: 8 (413)</a:t>
            </a:r>
          </a:p>
        </p:txBody>
      </p:sp>
      <p:sp>
        <p:nvSpPr>
          <p:cNvPr id="344082" name="Rectangle 18"/>
          <p:cNvSpPr>
            <a:spLocks noChangeArrowheads="1"/>
          </p:cNvSpPr>
          <p:nvPr/>
        </p:nvSpPr>
        <p:spPr bwMode="auto">
          <a:xfrm>
            <a:off x="1989138" y="5302250"/>
            <a:ext cx="2568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5 O=O: 5 (495)</a:t>
            </a:r>
          </a:p>
        </p:txBody>
      </p:sp>
      <p:sp>
        <p:nvSpPr>
          <p:cNvPr id="344083" name="Rectangle 19"/>
          <p:cNvSpPr>
            <a:spLocks noChangeArrowheads="1"/>
          </p:cNvSpPr>
          <p:nvPr/>
        </p:nvSpPr>
        <p:spPr bwMode="auto">
          <a:xfrm>
            <a:off x="304800" y="5781675"/>
            <a:ext cx="1511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Formed:</a:t>
            </a:r>
          </a:p>
        </p:txBody>
      </p:sp>
      <p:sp>
        <p:nvSpPr>
          <p:cNvPr id="344084" name="Rectangle 20"/>
          <p:cNvSpPr>
            <a:spLocks noChangeArrowheads="1"/>
          </p:cNvSpPr>
          <p:nvPr/>
        </p:nvSpPr>
        <p:spPr bwMode="auto">
          <a:xfrm>
            <a:off x="2032000" y="6211888"/>
            <a:ext cx="2549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6 C=O: 6 (799)</a:t>
            </a:r>
          </a:p>
        </p:txBody>
      </p:sp>
      <p:sp>
        <p:nvSpPr>
          <p:cNvPr id="344085" name="Rectangle 21"/>
          <p:cNvSpPr>
            <a:spLocks noChangeArrowheads="1"/>
          </p:cNvSpPr>
          <p:nvPr/>
        </p:nvSpPr>
        <p:spPr bwMode="auto">
          <a:xfrm>
            <a:off x="2032000" y="5810250"/>
            <a:ext cx="2563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8 O–H: 8 (463)</a:t>
            </a:r>
          </a:p>
        </p:txBody>
      </p:sp>
      <p:sp>
        <p:nvSpPr>
          <p:cNvPr id="344087" name="AutoShape 23"/>
          <p:cNvSpPr>
            <a:spLocks/>
          </p:cNvSpPr>
          <p:nvPr/>
        </p:nvSpPr>
        <p:spPr bwMode="auto">
          <a:xfrm>
            <a:off x="4527550" y="4513263"/>
            <a:ext cx="261938" cy="1277937"/>
          </a:xfrm>
          <a:prstGeom prst="rightBrace">
            <a:avLst>
              <a:gd name="adj1" fmla="val 4065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44088" name="AutoShape 24"/>
          <p:cNvSpPr>
            <a:spLocks/>
          </p:cNvSpPr>
          <p:nvPr/>
        </p:nvSpPr>
        <p:spPr bwMode="auto">
          <a:xfrm>
            <a:off x="4527550" y="5907088"/>
            <a:ext cx="261938" cy="712787"/>
          </a:xfrm>
          <a:prstGeom prst="rightBrace">
            <a:avLst>
              <a:gd name="adj1" fmla="val 2267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44089" name="Rectangle 25"/>
          <p:cNvSpPr>
            <a:spLocks noChangeArrowheads="1"/>
          </p:cNvSpPr>
          <p:nvPr/>
        </p:nvSpPr>
        <p:spPr bwMode="auto">
          <a:xfrm>
            <a:off x="4792663" y="4881563"/>
            <a:ext cx="1431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6475 kJ</a:t>
            </a:r>
          </a:p>
        </p:txBody>
      </p:sp>
      <p:sp>
        <p:nvSpPr>
          <p:cNvPr id="344090" name="Rectangle 26"/>
          <p:cNvSpPr>
            <a:spLocks noChangeArrowheads="1"/>
          </p:cNvSpPr>
          <p:nvPr/>
        </p:nvSpPr>
        <p:spPr bwMode="auto">
          <a:xfrm>
            <a:off x="4792663" y="5999163"/>
            <a:ext cx="1431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8498 kJ</a:t>
            </a:r>
          </a:p>
        </p:txBody>
      </p: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1949450" y="3414713"/>
            <a:ext cx="1670050" cy="1098550"/>
            <a:chOff x="1255" y="2115"/>
            <a:chExt cx="1052" cy="692"/>
          </a:xfrm>
        </p:grpSpPr>
        <p:sp>
          <p:nvSpPr>
            <p:cNvPr id="1066" name="Rectangle 27"/>
            <p:cNvSpPr>
              <a:spLocks noChangeArrowheads="1"/>
            </p:cNvSpPr>
            <p:nvPr/>
          </p:nvSpPr>
          <p:spPr bwMode="auto">
            <a:xfrm>
              <a:off x="1255" y="2334"/>
              <a:ext cx="10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H–C–C–C–H</a:t>
              </a:r>
            </a:p>
          </p:txBody>
        </p:sp>
        <p:sp>
          <p:nvSpPr>
            <p:cNvPr id="1067" name="Rectangle 29"/>
            <p:cNvSpPr>
              <a:spLocks noChangeArrowheads="1"/>
            </p:cNvSpPr>
            <p:nvPr/>
          </p:nvSpPr>
          <p:spPr bwMode="auto">
            <a:xfrm>
              <a:off x="1461" y="2115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1068" name="Line 31"/>
            <p:cNvSpPr>
              <a:spLocks noChangeShapeType="1"/>
            </p:cNvSpPr>
            <p:nvPr/>
          </p:nvSpPr>
          <p:spPr bwMode="auto">
            <a:xfrm rot="-5400000">
              <a:off x="1532" y="2340"/>
              <a:ext cx="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69" name="Rectangle 32"/>
            <p:cNvSpPr>
              <a:spLocks noChangeArrowheads="1"/>
            </p:cNvSpPr>
            <p:nvPr/>
          </p:nvSpPr>
          <p:spPr bwMode="auto">
            <a:xfrm>
              <a:off x="1666" y="2115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1070" name="Line 33"/>
            <p:cNvSpPr>
              <a:spLocks noChangeShapeType="1"/>
            </p:cNvSpPr>
            <p:nvPr/>
          </p:nvSpPr>
          <p:spPr bwMode="auto">
            <a:xfrm rot="-5400000">
              <a:off x="1737" y="2340"/>
              <a:ext cx="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1" name="Rectangle 34"/>
            <p:cNvSpPr>
              <a:spLocks noChangeArrowheads="1"/>
            </p:cNvSpPr>
            <p:nvPr/>
          </p:nvSpPr>
          <p:spPr bwMode="auto">
            <a:xfrm>
              <a:off x="1870" y="2115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1072" name="Line 35"/>
            <p:cNvSpPr>
              <a:spLocks noChangeShapeType="1"/>
            </p:cNvSpPr>
            <p:nvPr/>
          </p:nvSpPr>
          <p:spPr bwMode="auto">
            <a:xfrm rot="-5400000">
              <a:off x="1941" y="2340"/>
              <a:ext cx="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3" name="Rectangle 36"/>
            <p:cNvSpPr>
              <a:spLocks noChangeArrowheads="1"/>
            </p:cNvSpPr>
            <p:nvPr/>
          </p:nvSpPr>
          <p:spPr bwMode="auto">
            <a:xfrm>
              <a:off x="1870" y="2557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1074" name="Line 37"/>
            <p:cNvSpPr>
              <a:spLocks noChangeShapeType="1"/>
            </p:cNvSpPr>
            <p:nvPr/>
          </p:nvSpPr>
          <p:spPr bwMode="auto">
            <a:xfrm rot="-5400000">
              <a:off x="1941" y="2582"/>
              <a:ext cx="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5" name="Rectangle 38"/>
            <p:cNvSpPr>
              <a:spLocks noChangeArrowheads="1"/>
            </p:cNvSpPr>
            <p:nvPr/>
          </p:nvSpPr>
          <p:spPr bwMode="auto">
            <a:xfrm>
              <a:off x="1666" y="2557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1076" name="Line 39"/>
            <p:cNvSpPr>
              <a:spLocks noChangeShapeType="1"/>
            </p:cNvSpPr>
            <p:nvPr/>
          </p:nvSpPr>
          <p:spPr bwMode="auto">
            <a:xfrm rot="-5400000">
              <a:off x="1737" y="2582"/>
              <a:ext cx="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77" name="Rectangle 40"/>
            <p:cNvSpPr>
              <a:spLocks noChangeArrowheads="1"/>
            </p:cNvSpPr>
            <p:nvPr/>
          </p:nvSpPr>
          <p:spPr bwMode="auto">
            <a:xfrm>
              <a:off x="1456" y="2557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1078" name="Line 41"/>
            <p:cNvSpPr>
              <a:spLocks noChangeShapeType="1"/>
            </p:cNvSpPr>
            <p:nvPr/>
          </p:nvSpPr>
          <p:spPr bwMode="auto">
            <a:xfrm rot="-5400000">
              <a:off x="1527" y="2582"/>
              <a:ext cx="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3897313" y="3460750"/>
            <a:ext cx="1162050" cy="746125"/>
            <a:chOff x="2455" y="2180"/>
            <a:chExt cx="732" cy="470"/>
          </a:xfrm>
        </p:grpSpPr>
        <p:sp>
          <p:nvSpPr>
            <p:cNvPr id="1061" name="Rectangle 28"/>
            <p:cNvSpPr>
              <a:spLocks noChangeArrowheads="1"/>
            </p:cNvSpPr>
            <p:nvPr/>
          </p:nvSpPr>
          <p:spPr bwMode="auto">
            <a:xfrm>
              <a:off x="2571" y="2343"/>
              <a:ext cx="4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O=O</a:t>
              </a:r>
            </a:p>
          </p:txBody>
        </p:sp>
        <p:sp>
          <p:nvSpPr>
            <p:cNvPr id="1062" name="Rectangle 43"/>
            <p:cNvSpPr>
              <a:spLocks noChangeArrowheads="1"/>
            </p:cNvSpPr>
            <p:nvPr/>
          </p:nvSpPr>
          <p:spPr bwMode="auto">
            <a:xfrm rot="-2700000">
              <a:off x="2455" y="2180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  <p:sp>
          <p:nvSpPr>
            <p:cNvPr id="1063" name="Rectangle 44"/>
            <p:cNvSpPr>
              <a:spLocks noChangeArrowheads="1"/>
            </p:cNvSpPr>
            <p:nvPr/>
          </p:nvSpPr>
          <p:spPr bwMode="auto">
            <a:xfrm rot="-2700000">
              <a:off x="2807" y="2323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  <p:sp>
          <p:nvSpPr>
            <p:cNvPr id="1064" name="Rectangle 45"/>
            <p:cNvSpPr>
              <a:spLocks noChangeArrowheads="1"/>
            </p:cNvSpPr>
            <p:nvPr/>
          </p:nvSpPr>
          <p:spPr bwMode="auto">
            <a:xfrm rot="2700000">
              <a:off x="2904" y="2181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  <p:sp>
          <p:nvSpPr>
            <p:cNvPr id="1065" name="Rectangle 46"/>
            <p:cNvSpPr>
              <a:spLocks noChangeArrowheads="1"/>
            </p:cNvSpPr>
            <p:nvPr/>
          </p:nvSpPr>
          <p:spPr bwMode="auto">
            <a:xfrm rot="2700000">
              <a:off x="2554" y="2324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7310438" y="3444875"/>
            <a:ext cx="1409700" cy="860425"/>
            <a:chOff x="4605" y="2170"/>
            <a:chExt cx="888" cy="542"/>
          </a:xfrm>
        </p:grpSpPr>
        <p:sp>
          <p:nvSpPr>
            <p:cNvPr id="1056" name="Rectangle 30"/>
            <p:cNvSpPr>
              <a:spLocks noChangeArrowheads="1"/>
            </p:cNvSpPr>
            <p:nvPr/>
          </p:nvSpPr>
          <p:spPr bwMode="auto">
            <a:xfrm>
              <a:off x="4765" y="2334"/>
              <a:ext cx="6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O=C=O</a:t>
              </a:r>
            </a:p>
          </p:txBody>
        </p:sp>
        <p:sp>
          <p:nvSpPr>
            <p:cNvPr id="1057" name="Rectangle 47"/>
            <p:cNvSpPr>
              <a:spLocks noChangeArrowheads="1"/>
            </p:cNvSpPr>
            <p:nvPr/>
          </p:nvSpPr>
          <p:spPr bwMode="auto">
            <a:xfrm rot="-2700000">
              <a:off x="4649" y="2170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  <p:sp>
          <p:nvSpPr>
            <p:cNvPr id="1058" name="Rectangle 48"/>
            <p:cNvSpPr>
              <a:spLocks noChangeArrowheads="1"/>
            </p:cNvSpPr>
            <p:nvPr/>
          </p:nvSpPr>
          <p:spPr bwMode="auto">
            <a:xfrm rot="-2700000">
              <a:off x="5216" y="2317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  <p:sp>
          <p:nvSpPr>
            <p:cNvPr id="1059" name="Rectangle 49"/>
            <p:cNvSpPr>
              <a:spLocks noChangeArrowheads="1"/>
            </p:cNvSpPr>
            <p:nvPr/>
          </p:nvSpPr>
          <p:spPr bwMode="auto">
            <a:xfrm rot="-8100000">
              <a:off x="4649" y="2428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  <p:sp>
          <p:nvSpPr>
            <p:cNvPr id="1060" name="Rectangle 50"/>
            <p:cNvSpPr>
              <a:spLocks noChangeArrowheads="1"/>
            </p:cNvSpPr>
            <p:nvPr/>
          </p:nvSpPr>
          <p:spPr bwMode="auto">
            <a:xfrm rot="-8100000">
              <a:off x="5210" y="2269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7"/>
          <p:cNvGrpSpPr>
            <a:grpSpLocks/>
          </p:cNvGrpSpPr>
          <p:nvPr/>
        </p:nvGrpSpPr>
        <p:grpSpPr bwMode="auto">
          <a:xfrm>
            <a:off x="6078538" y="3438525"/>
            <a:ext cx="1050925" cy="1077913"/>
            <a:chOff x="3595" y="2139"/>
            <a:chExt cx="662" cy="679"/>
          </a:xfrm>
        </p:grpSpPr>
        <p:sp>
          <p:nvSpPr>
            <p:cNvPr id="1051" name="Rectangle 52"/>
            <p:cNvSpPr>
              <a:spLocks noChangeArrowheads="1"/>
            </p:cNvSpPr>
            <p:nvPr/>
          </p:nvSpPr>
          <p:spPr bwMode="auto">
            <a:xfrm>
              <a:off x="3595" y="2358"/>
              <a:ext cx="4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H–O</a:t>
              </a:r>
            </a:p>
          </p:txBody>
        </p:sp>
        <p:sp>
          <p:nvSpPr>
            <p:cNvPr id="1052" name="Rectangle 53"/>
            <p:cNvSpPr>
              <a:spLocks noChangeArrowheads="1"/>
            </p:cNvSpPr>
            <p:nvPr/>
          </p:nvSpPr>
          <p:spPr bwMode="auto">
            <a:xfrm>
              <a:off x="3801" y="2139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1053" name="Line 54"/>
            <p:cNvSpPr>
              <a:spLocks noChangeShapeType="1"/>
            </p:cNvSpPr>
            <p:nvPr/>
          </p:nvSpPr>
          <p:spPr bwMode="auto">
            <a:xfrm rot="-5400000">
              <a:off x="3872" y="2364"/>
              <a:ext cx="9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054" name="Rectangle 65"/>
            <p:cNvSpPr>
              <a:spLocks noChangeArrowheads="1"/>
            </p:cNvSpPr>
            <p:nvPr/>
          </p:nvSpPr>
          <p:spPr bwMode="auto">
            <a:xfrm rot="10800000">
              <a:off x="3791" y="2491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  <p:sp>
          <p:nvSpPr>
            <p:cNvPr id="1055" name="Rectangle 66"/>
            <p:cNvSpPr>
              <a:spLocks noChangeArrowheads="1"/>
            </p:cNvSpPr>
            <p:nvPr/>
          </p:nvSpPr>
          <p:spPr bwMode="auto">
            <a:xfrm rot="5400000">
              <a:off x="3974" y="2326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b="1">
                  <a:solidFill>
                    <a:schemeClr val="tx1"/>
                  </a:solidFill>
                </a:rPr>
                <a:t>..</a:t>
              </a:r>
              <a:endParaRPr lang="en-US" b="1" baseline="30000">
                <a:solidFill>
                  <a:schemeClr val="tx1"/>
                </a:solidFill>
              </a:endParaRPr>
            </a:p>
          </p:txBody>
        </p:sp>
      </p:grpSp>
      <p:sp>
        <p:nvSpPr>
          <p:cNvPr id="344134" name="Rectangle 70"/>
          <p:cNvSpPr>
            <a:spLocks noChangeArrowheads="1"/>
          </p:cNvSpPr>
          <p:nvPr/>
        </p:nvSpPr>
        <p:spPr bwMode="auto">
          <a:xfrm>
            <a:off x="6781800" y="4618038"/>
            <a:ext cx="1630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–2023 kJ</a:t>
            </a:r>
          </a:p>
        </p:txBody>
      </p:sp>
      <p:sp>
        <p:nvSpPr>
          <p:cNvPr id="344136" name="Rectangle 72"/>
          <p:cNvSpPr>
            <a:spLocks noChangeArrowheads="1"/>
          </p:cNvSpPr>
          <p:nvPr/>
        </p:nvSpPr>
        <p:spPr bwMode="auto">
          <a:xfrm>
            <a:off x="6316663" y="5648325"/>
            <a:ext cx="27035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(Actual = –2220 kJ)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4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3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344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4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4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4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4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344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4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4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4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4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34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44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4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4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4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4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34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4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4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44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4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 tmFilter="0,0; .5, 1; 1, 1"/>
                                        <p:tgtEl>
                                          <p:spTgt spid="34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44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44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44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44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 tmFilter="0,0; .5, 1; 1, 1"/>
                                        <p:tgtEl>
                                          <p:spTgt spid="344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44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44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44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44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 tmFilter="0,0; .5, 1; 1, 1"/>
                                        <p:tgtEl>
                                          <p:spTgt spid="34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44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44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3" dur="1000"/>
                                        <p:tgtEl>
                                          <p:spTgt spid="34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44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44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8" dur="1000"/>
                                        <p:tgtEl>
                                          <p:spTgt spid="34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0" fill="hold"/>
                                        <p:tgtEl>
                                          <p:spTgt spid="344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0" fill="hold"/>
                                        <p:tgtEl>
                                          <p:spTgt spid="344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0"/>
                            </p:stCondLst>
                            <p:childTnLst>
                              <p:par>
                                <p:cTn id="1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34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44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44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44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344135" grpId="0" animBg="1"/>
      <p:bldP spid="344066" grpId="0" animBg="1"/>
      <p:bldP spid="344067" grpId="0"/>
      <p:bldP spid="344068" grpId="0"/>
      <p:bldP spid="344080" grpId="0"/>
      <p:bldP spid="344081" grpId="0"/>
      <p:bldP spid="344082" grpId="0"/>
      <p:bldP spid="344083" grpId="0"/>
      <p:bldP spid="344084" grpId="0"/>
      <p:bldP spid="344085" grpId="0"/>
      <p:bldP spid="344087" grpId="0" animBg="1"/>
      <p:bldP spid="344088" grpId="0" animBg="1"/>
      <p:bldP spid="344089" grpId="0"/>
      <p:bldP spid="344090" grpId="0"/>
      <p:bldP spid="344134" grpId="0"/>
      <p:bldP spid="3441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104775" y="171450"/>
            <a:ext cx="6780213" cy="9461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u="sng"/>
              <a:t>bond length</a:t>
            </a:r>
            <a:r>
              <a:rPr lang="en-US"/>
              <a:t>: the center-to-center distance</a:t>
            </a:r>
          </a:p>
          <a:p>
            <a:pPr algn="l"/>
            <a:r>
              <a:rPr lang="en-US"/>
              <a:t>		  between two bonded atoms</a:t>
            </a:r>
          </a:p>
        </p:txBody>
      </p:sp>
      <p:sp>
        <p:nvSpPr>
          <p:cNvPr id="345094" name="Rectangle 6"/>
          <p:cNvSpPr>
            <a:spLocks noChangeArrowheads="1"/>
          </p:cNvSpPr>
          <p:nvPr/>
        </p:nvSpPr>
        <p:spPr bwMode="auto">
          <a:xfrm>
            <a:off x="238125" y="1198563"/>
            <a:ext cx="6954838" cy="9461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/>
              <a:t>-- fairly constant for a given bond (e.g.,</a:t>
            </a:r>
          </a:p>
          <a:p>
            <a:pPr algn="l"/>
            <a:r>
              <a:rPr lang="en-US"/>
              <a:t>   the C–H bond), no matter the compound </a:t>
            </a:r>
          </a:p>
        </p:txBody>
      </p:sp>
      <p:sp>
        <p:nvSpPr>
          <p:cNvPr id="345095" name="Rectangle 7"/>
          <p:cNvSpPr>
            <a:spLocks noChangeArrowheads="1"/>
          </p:cNvSpPr>
          <p:nvPr/>
        </p:nvSpPr>
        <p:spPr bwMode="auto">
          <a:xfrm>
            <a:off x="736600" y="2203450"/>
            <a:ext cx="8120063" cy="9461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/>
              <a:t>e.g., C–H bonds in CH</a:t>
            </a:r>
            <a:r>
              <a:rPr lang="en-US" baseline="-25000"/>
              <a:t>4</a:t>
            </a:r>
            <a:r>
              <a:rPr lang="en-US"/>
              <a:t> are about the same length</a:t>
            </a:r>
          </a:p>
          <a:p>
            <a:pPr algn="l"/>
            <a:r>
              <a:rPr lang="en-US"/>
              <a:t>	as those in CH</a:t>
            </a:r>
            <a:r>
              <a:rPr lang="en-US" baseline="-25000"/>
              <a:t>3</a:t>
            </a:r>
            <a:r>
              <a:rPr lang="en-US"/>
              <a:t>CH</a:t>
            </a:r>
            <a:r>
              <a:rPr lang="en-US" baseline="-25000"/>
              <a:t>2</a:t>
            </a:r>
            <a:r>
              <a:rPr lang="en-US"/>
              <a:t>CH</a:t>
            </a:r>
            <a:r>
              <a:rPr lang="en-US" baseline="-25000"/>
              <a:t>3</a:t>
            </a:r>
          </a:p>
        </p:txBody>
      </p:sp>
      <p:sp>
        <p:nvSpPr>
          <p:cNvPr id="345096" name="Rectangle 8"/>
          <p:cNvSpPr>
            <a:spLocks noChangeArrowheads="1"/>
          </p:cNvSpPr>
          <p:nvPr/>
        </p:nvSpPr>
        <p:spPr bwMode="auto">
          <a:xfrm>
            <a:off x="249238" y="3381375"/>
            <a:ext cx="6497637" cy="9461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en-US" dirty="0"/>
              <a:t>-- Average bond lengths have been</a:t>
            </a:r>
          </a:p>
          <a:p>
            <a:pPr algn="l"/>
            <a:r>
              <a:rPr lang="en-US" dirty="0"/>
              <a:t>   tabulated for many bonds.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5097" name="Rectangle 9"/>
          <p:cNvSpPr>
            <a:spLocks noChangeArrowheads="1"/>
          </p:cNvSpPr>
          <p:nvPr/>
        </p:nvSpPr>
        <p:spPr bwMode="auto">
          <a:xfrm>
            <a:off x="260350" y="4491038"/>
            <a:ext cx="8242300" cy="9461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/>
              <a:t>-- As the number of bonds between two atoms</a:t>
            </a:r>
          </a:p>
          <a:p>
            <a:pPr algn="l"/>
            <a:r>
              <a:rPr lang="en-US"/>
              <a:t>   increases, bond length…	  and bond enthalpy…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90563" y="5489575"/>
            <a:ext cx="7396162" cy="519113"/>
            <a:chOff x="426" y="3368"/>
            <a:chExt cx="4659" cy="327"/>
          </a:xfrm>
        </p:grpSpPr>
        <p:sp>
          <p:nvSpPr>
            <p:cNvPr id="29720" name="Rectangle 10"/>
            <p:cNvSpPr>
              <a:spLocks noChangeArrowheads="1"/>
            </p:cNvSpPr>
            <p:nvPr/>
          </p:nvSpPr>
          <p:spPr bwMode="auto">
            <a:xfrm>
              <a:off x="426" y="3368"/>
              <a:ext cx="4659" cy="327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/>
              <a:r>
                <a:rPr lang="en-US"/>
                <a:t>e.g., 	C–C			C=C			C–C </a:t>
              </a:r>
            </a:p>
          </p:txBody>
        </p:sp>
        <p:sp>
          <p:nvSpPr>
            <p:cNvPr id="29721" name="Line 11"/>
            <p:cNvSpPr>
              <a:spLocks noChangeShapeType="1"/>
            </p:cNvSpPr>
            <p:nvPr/>
          </p:nvSpPr>
          <p:spPr bwMode="auto">
            <a:xfrm>
              <a:off x="4663" y="3600"/>
              <a:ext cx="126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22" name="Line 12"/>
            <p:cNvSpPr>
              <a:spLocks noChangeShapeType="1"/>
            </p:cNvSpPr>
            <p:nvPr/>
          </p:nvSpPr>
          <p:spPr bwMode="auto">
            <a:xfrm>
              <a:off x="4661" y="3509"/>
              <a:ext cx="126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612900" y="5910263"/>
            <a:ext cx="1608138" cy="925512"/>
            <a:chOff x="1612900" y="5910263"/>
            <a:chExt cx="1608138" cy="925512"/>
          </a:xfrm>
        </p:grpSpPr>
        <p:sp>
          <p:nvSpPr>
            <p:cNvPr id="29717" name="Rectangle 4"/>
            <p:cNvSpPr>
              <a:spLocks noChangeArrowheads="1"/>
            </p:cNvSpPr>
            <p:nvPr/>
          </p:nvSpPr>
          <p:spPr bwMode="auto">
            <a:xfrm>
              <a:off x="1612900" y="5910263"/>
              <a:ext cx="121285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1.54 A</a:t>
              </a:r>
            </a:p>
          </p:txBody>
        </p:sp>
        <p:sp>
          <p:nvSpPr>
            <p:cNvPr id="29718" name="Rectangle 14"/>
            <p:cNvSpPr>
              <a:spLocks noChangeArrowheads="1"/>
            </p:cNvSpPr>
            <p:nvPr/>
          </p:nvSpPr>
          <p:spPr bwMode="auto">
            <a:xfrm>
              <a:off x="1612900" y="6316663"/>
              <a:ext cx="1608138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348 </a:t>
              </a:r>
              <a:r>
                <a:rPr lang="en-US" baseline="30000">
                  <a:solidFill>
                    <a:schemeClr val="tx1"/>
                  </a:solidFill>
                </a:rPr>
                <a:t>kJ</a:t>
              </a:r>
              <a:r>
                <a:rPr lang="en-US">
                  <a:solidFill>
                    <a:schemeClr val="tx1"/>
                  </a:solidFill>
                </a:rPr>
                <a:t>/</a:t>
              </a:r>
              <a:r>
                <a:rPr lang="en-US" baseline="-25000">
                  <a:solidFill>
                    <a:schemeClr val="tx1"/>
                  </a:solidFill>
                </a:rPr>
                <a:t>mol</a:t>
              </a:r>
            </a:p>
          </p:txBody>
        </p:sp>
        <p:sp>
          <p:nvSpPr>
            <p:cNvPr id="29719" name="Oval 19"/>
            <p:cNvSpPr>
              <a:spLocks noChangeArrowheads="1"/>
            </p:cNvSpPr>
            <p:nvPr/>
          </p:nvSpPr>
          <p:spPr bwMode="auto">
            <a:xfrm>
              <a:off x="2500640" y="5956300"/>
              <a:ext cx="133350" cy="88900"/>
            </a:xfrm>
            <a:prstGeom prst="ellips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4357688" y="5910263"/>
            <a:ext cx="1608137" cy="925512"/>
            <a:chOff x="4357688" y="5910263"/>
            <a:chExt cx="1608137" cy="925512"/>
          </a:xfrm>
        </p:grpSpPr>
        <p:sp>
          <p:nvSpPr>
            <p:cNvPr id="29714" name="Rectangle 15"/>
            <p:cNvSpPr>
              <a:spLocks noChangeArrowheads="1"/>
            </p:cNvSpPr>
            <p:nvPr/>
          </p:nvSpPr>
          <p:spPr bwMode="auto">
            <a:xfrm>
              <a:off x="4357688" y="5910263"/>
              <a:ext cx="121285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1.34 A</a:t>
              </a:r>
            </a:p>
          </p:txBody>
        </p:sp>
        <p:sp>
          <p:nvSpPr>
            <p:cNvPr id="29715" name="Rectangle 16"/>
            <p:cNvSpPr>
              <a:spLocks noChangeArrowheads="1"/>
            </p:cNvSpPr>
            <p:nvPr/>
          </p:nvSpPr>
          <p:spPr bwMode="auto">
            <a:xfrm>
              <a:off x="4357688" y="6316663"/>
              <a:ext cx="1608137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614 </a:t>
              </a:r>
              <a:r>
                <a:rPr lang="en-US" baseline="30000">
                  <a:solidFill>
                    <a:schemeClr val="tx1"/>
                  </a:solidFill>
                </a:rPr>
                <a:t>kJ</a:t>
              </a:r>
              <a:r>
                <a:rPr lang="en-US">
                  <a:solidFill>
                    <a:schemeClr val="tx1"/>
                  </a:solidFill>
                </a:rPr>
                <a:t>/</a:t>
              </a:r>
              <a:r>
                <a:rPr lang="en-US" baseline="-25000">
                  <a:solidFill>
                    <a:schemeClr val="tx1"/>
                  </a:solidFill>
                </a:rPr>
                <a:t>mol</a:t>
              </a:r>
            </a:p>
          </p:txBody>
        </p:sp>
        <p:sp>
          <p:nvSpPr>
            <p:cNvPr id="29716" name="Oval 20"/>
            <p:cNvSpPr>
              <a:spLocks noChangeArrowheads="1"/>
            </p:cNvSpPr>
            <p:nvPr/>
          </p:nvSpPr>
          <p:spPr bwMode="auto">
            <a:xfrm>
              <a:off x="5258018" y="5956300"/>
              <a:ext cx="133350" cy="88900"/>
            </a:xfrm>
            <a:prstGeom prst="ellips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>
            <a:off x="7099300" y="5910263"/>
            <a:ext cx="1608138" cy="925512"/>
            <a:chOff x="7099300" y="5910263"/>
            <a:chExt cx="1608138" cy="925512"/>
          </a:xfrm>
        </p:grpSpPr>
        <p:sp>
          <p:nvSpPr>
            <p:cNvPr id="29711" name="Rectangle 17"/>
            <p:cNvSpPr>
              <a:spLocks noChangeArrowheads="1"/>
            </p:cNvSpPr>
            <p:nvPr/>
          </p:nvSpPr>
          <p:spPr bwMode="auto">
            <a:xfrm>
              <a:off x="7099300" y="5910263"/>
              <a:ext cx="121285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1.20 A</a:t>
              </a:r>
            </a:p>
          </p:txBody>
        </p:sp>
        <p:sp>
          <p:nvSpPr>
            <p:cNvPr id="29712" name="Rectangle 18"/>
            <p:cNvSpPr>
              <a:spLocks noChangeArrowheads="1"/>
            </p:cNvSpPr>
            <p:nvPr/>
          </p:nvSpPr>
          <p:spPr bwMode="auto">
            <a:xfrm>
              <a:off x="7099300" y="6316663"/>
              <a:ext cx="1608138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>
                  <a:solidFill>
                    <a:schemeClr val="tx1"/>
                  </a:solidFill>
                </a:rPr>
                <a:t>839 </a:t>
              </a:r>
              <a:r>
                <a:rPr lang="en-US" baseline="30000">
                  <a:solidFill>
                    <a:schemeClr val="tx1"/>
                  </a:solidFill>
                </a:rPr>
                <a:t>kJ</a:t>
              </a:r>
              <a:r>
                <a:rPr lang="en-US">
                  <a:solidFill>
                    <a:schemeClr val="tx1"/>
                  </a:solidFill>
                </a:rPr>
                <a:t>/</a:t>
              </a:r>
              <a:r>
                <a:rPr lang="en-US" baseline="-25000">
                  <a:solidFill>
                    <a:schemeClr val="tx1"/>
                  </a:solidFill>
                </a:rPr>
                <a:t>mol</a:t>
              </a:r>
            </a:p>
          </p:txBody>
        </p:sp>
        <p:sp>
          <p:nvSpPr>
            <p:cNvPr id="29713" name="Oval 21"/>
            <p:cNvSpPr>
              <a:spLocks noChangeArrowheads="1"/>
            </p:cNvSpPr>
            <p:nvPr/>
          </p:nvSpPr>
          <p:spPr bwMode="auto">
            <a:xfrm>
              <a:off x="8001218" y="5956300"/>
              <a:ext cx="133350" cy="88900"/>
            </a:xfrm>
            <a:prstGeom prst="ellips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5115" name="AutoShape 27"/>
          <p:cNvSpPr>
            <a:spLocks noChangeArrowheads="1"/>
          </p:cNvSpPr>
          <p:nvPr/>
        </p:nvSpPr>
        <p:spPr bwMode="auto">
          <a:xfrm>
            <a:off x="8432800" y="4903788"/>
            <a:ext cx="203200" cy="508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45116" name="AutoShape 28"/>
          <p:cNvSpPr>
            <a:spLocks noChangeArrowheads="1"/>
          </p:cNvSpPr>
          <p:nvPr/>
        </p:nvSpPr>
        <p:spPr bwMode="auto">
          <a:xfrm flipV="1">
            <a:off x="4659313" y="4960938"/>
            <a:ext cx="203200" cy="508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9710" name="Picture 30" descr="nitrogen_molecu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3725" y="161925"/>
            <a:ext cx="2009775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45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45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45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45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5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45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45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45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4" grpId="0"/>
      <p:bldP spid="345095" grpId="0"/>
      <p:bldP spid="345096" grpId="0"/>
      <p:bldP spid="345097" grpId="0"/>
      <p:bldP spid="345115" grpId="0" animBg="1"/>
      <p:bldP spid="345116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11355</TotalTime>
  <Words>371</Words>
  <Application>Microsoft Office PowerPoint</Application>
  <PresentationFormat>On-screen Show (4:3)</PresentationFormat>
  <Paragraphs>104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Arial Narrow</vt:lpstr>
      <vt:lpstr>Symbol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Bergmann, John</dc:creator>
  <cp:lastModifiedBy>Green, Michael</cp:lastModifiedBy>
  <cp:revision>270</cp:revision>
  <dcterms:created xsi:type="dcterms:W3CDTF">2007-10-19T23:57:29Z</dcterms:created>
  <dcterms:modified xsi:type="dcterms:W3CDTF">2017-03-22T18:43:08Z</dcterms:modified>
</cp:coreProperties>
</file>