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18"/>
  </p:notesMasterIdLst>
  <p:handoutMasterIdLst>
    <p:handoutMasterId r:id="rId19"/>
  </p:handoutMasterIdLst>
  <p:sldIdLst>
    <p:sldId id="270" r:id="rId2"/>
    <p:sldId id="259" r:id="rId3"/>
    <p:sldId id="347" r:id="rId4"/>
    <p:sldId id="331" r:id="rId5"/>
    <p:sldId id="342" r:id="rId6"/>
    <p:sldId id="337" r:id="rId7"/>
    <p:sldId id="344" r:id="rId8"/>
    <p:sldId id="343" r:id="rId9"/>
    <p:sldId id="338" r:id="rId10"/>
    <p:sldId id="339" r:id="rId11"/>
    <p:sldId id="340" r:id="rId12"/>
    <p:sldId id="341" r:id="rId13"/>
    <p:sldId id="345" r:id="rId14"/>
    <p:sldId id="346" r:id="rId15"/>
    <p:sldId id="321" r:id="rId16"/>
    <p:sldId id="269" r:id="rId17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 scaleToFitPaper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48" autoAdjust="0"/>
    <p:restoredTop sz="91587" autoAdjust="0"/>
  </p:normalViewPr>
  <p:slideViewPr>
    <p:cSldViewPr snapToGrid="0" snapToObjects="1">
      <p:cViewPr varScale="1">
        <p:scale>
          <a:sx n="121" d="100"/>
          <a:sy n="121" d="100"/>
        </p:scale>
        <p:origin x="-40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>
        <p:scale>
          <a:sx n="200" d="100"/>
          <a:sy n="200" d="100"/>
        </p:scale>
        <p:origin x="-480" y="40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9DB3518A-4B55-AE44-AE6C-BB3BCF24E748}" type="datetime1">
              <a:rPr lang="en-US"/>
              <a:pPr>
                <a:defRPr/>
              </a:pPr>
              <a:t>12/9/14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FAF59276-EAC8-2D47-9F08-8643C774D3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2566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A3F8B293-4BB5-7B43-9483-3921BA569E2B}" type="datetime1">
              <a:rPr lang="en-US"/>
              <a:pPr>
                <a:defRPr/>
              </a:pPr>
              <a:t>12/9/14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C238F3AB-CE5B-CB44-B99C-326645F43C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8921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0" charset="-128"/>
        <a:cs typeface="ＭＳ Ｐゴシック" pitchFamily="-110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0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0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0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0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238F3AB-CE5B-CB44-B99C-326645F43C51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8196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There are many signals from</a:t>
            </a:r>
            <a:r>
              <a:rPr lang="en-US" baseline="0" dirty="0" smtClean="0"/>
              <a:t> the periphery that play a role in signaling energy needs. Ghrelin is a hormone secreted by the stomach in anticipation of food and is associated with hunger.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Insulin and glucose spike in the blood after eating a meal and signal fullness.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adipose tissue itself secretes a hormone called </a:t>
            </a:r>
            <a:r>
              <a:rPr lang="en-US" baseline="0" dirty="0" err="1" smtClean="0"/>
              <a:t>leptin</a:t>
            </a:r>
            <a:r>
              <a:rPr lang="en-US" baseline="0" dirty="0" smtClean="0"/>
              <a:t>. The amount of </a:t>
            </a:r>
            <a:r>
              <a:rPr lang="en-US" baseline="0" dirty="0" err="1" smtClean="0"/>
              <a:t>leptin</a:t>
            </a:r>
            <a:r>
              <a:rPr lang="en-US" baseline="0" dirty="0" smtClean="0"/>
              <a:t> secreted increases with more fat stores and therefore reflects the amount of energy stores available.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9FA87A-31F5-834E-BF9B-4E9558B7A69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226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5777FD-9432-D948-B35F-9B7BD5FDF8A1}" type="datetime1">
              <a:rPr lang="en-US" smtClean="0"/>
              <a:pPr>
                <a:defRPr/>
              </a:pPr>
              <a:t>12/9/14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AAB5B1-00BC-F24C-BCEC-280088855D5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242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FCE7A9-800B-2E4E-A043-9B5691CC9FA1}" type="datetime1">
              <a:rPr lang="en-US" smtClean="0"/>
              <a:pPr>
                <a:defRPr/>
              </a:pPr>
              <a:t>12/9/14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2B316-9619-6B4E-B1F0-FEF328F2B9E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257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8F243-EC49-7C46-9BC8-A818147A19FB}" type="datetime1">
              <a:rPr lang="en-US" smtClean="0"/>
              <a:pPr>
                <a:defRPr/>
              </a:pPr>
              <a:t>12/9/14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EECEF4-70FA-7C49-9E9C-054C23DA1F6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073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168720-4AE0-5847-B11F-DEF5AF537B8F}" type="datetime1">
              <a:rPr lang="en-US" smtClean="0"/>
              <a:pPr>
                <a:defRPr/>
              </a:pPr>
              <a:t>12/9/14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16C786-7364-A040-B2E9-EDCE5FBC182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930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23F585-28E5-C545-9306-FD069836D8D2}" type="datetime1">
              <a:rPr lang="en-US" smtClean="0"/>
              <a:pPr>
                <a:defRPr/>
              </a:pPr>
              <a:t>12/9/14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CE9325-A65C-7345-837C-B4A8AEE58D3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676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CE5BB6-28DD-B24F-8555-4BD5AE3B47FC}" type="datetime1">
              <a:rPr lang="en-US" smtClean="0"/>
              <a:pPr>
                <a:defRPr/>
              </a:pPr>
              <a:t>12/9/14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D07FB3-F15E-8345-836A-94D8C3ED733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927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CB94E0-751B-754E-A5F8-B15C0C1E3F02}" type="datetime1">
              <a:rPr lang="en-US" smtClean="0"/>
              <a:pPr>
                <a:defRPr/>
              </a:pPr>
              <a:t>12/9/14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925204-6ED0-B74A-9903-DF21F0FF840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356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74FD88-0525-E94A-88E7-0E3B44FB848C}" type="datetime1">
              <a:rPr lang="en-US" smtClean="0"/>
              <a:pPr>
                <a:defRPr/>
              </a:pPr>
              <a:t>12/9/14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01FAEE-24A7-384D-B55D-729395BC11C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487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4691C-2DB8-134B-B504-BD2001467E78}" type="datetime1">
              <a:rPr lang="en-US" smtClean="0"/>
              <a:pPr>
                <a:defRPr/>
              </a:pPr>
              <a:t>12/9/14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2EC4BF-373E-6F4E-BFC5-7B5BE890788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090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06F2DC-6832-8E41-AC2E-3AF4D3AEB5C9}" type="datetime1">
              <a:rPr lang="en-US" smtClean="0"/>
              <a:pPr>
                <a:defRPr/>
              </a:pPr>
              <a:t>12/9/14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3CD768-44BE-6743-A8B9-166A0DAFD29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806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C48182-9AA4-0743-923D-82C285352A06}" type="datetime1">
              <a:rPr lang="en-US" smtClean="0"/>
              <a:pPr>
                <a:defRPr/>
              </a:pPr>
              <a:t>12/9/14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6E6E90-B66E-9446-803C-8BA15407D21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356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16B31609-0C0F-4844-A33F-169D0E686C81}" type="datetime1">
              <a:rPr lang="en-US" smtClean="0"/>
              <a:pPr>
                <a:defRPr/>
              </a:pPr>
              <a:t>12/9/14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173D0C45-70BD-B343-A3E4-4468B1F6BF5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rgbClr val="0060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3600" b="1" kern="1200">
          <a:solidFill>
            <a:schemeClr val="tx1"/>
          </a:solidFill>
          <a:latin typeface="Gill Sans"/>
          <a:ea typeface="ＭＳ Ｐゴシック" pitchFamily="-110" charset="-128"/>
          <a:cs typeface="Gill San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Gill Sans" charset="0"/>
          <a:ea typeface="ＭＳ Ｐゴシック" pitchFamily="-110" charset="-128"/>
          <a:cs typeface="ＭＳ Ｐゴシック" pitchFamily="-110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Gill Sans" charset="0"/>
          <a:ea typeface="ＭＳ Ｐゴシック" pitchFamily="-110" charset="-128"/>
          <a:cs typeface="ＭＳ Ｐゴシック" pitchFamily="-110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Gill Sans" charset="0"/>
          <a:ea typeface="ＭＳ Ｐゴシック" pitchFamily="-110" charset="-128"/>
          <a:cs typeface="ＭＳ Ｐゴシック" pitchFamily="-110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Gill Sans" charset="0"/>
          <a:ea typeface="ＭＳ Ｐゴシック" pitchFamily="-110" charset="-128"/>
          <a:cs typeface="ＭＳ Ｐゴシック" pitchFamily="-110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-110" charset="-128"/>
          <a:cs typeface="ＭＳ Ｐゴシック" pitchFamily="-110" charset="-128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auto">
          <a:xfrm>
            <a:off x="0" y="0"/>
            <a:ext cx="4762500" cy="1436688"/>
          </a:xfrm>
          <a:prstGeom prst="rect">
            <a:avLst/>
          </a:prstGeom>
          <a:solidFill>
            <a:srgbClr val="4D7B5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91" y="3009421"/>
            <a:ext cx="3930782" cy="3291375"/>
          </a:xfrm>
          <a:prstGeom prst="rect">
            <a:avLst/>
          </a:prstGeom>
        </p:spPr>
      </p:pic>
      <p:sp>
        <p:nvSpPr>
          <p:cNvPr id="7" name="Rectangle 2"/>
          <p:cNvSpPr>
            <a:spLocks/>
          </p:cNvSpPr>
          <p:nvPr/>
        </p:nvSpPr>
        <p:spPr bwMode="auto">
          <a:xfrm>
            <a:off x="246063" y="167808"/>
            <a:ext cx="8331200" cy="1117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lIns="38100" tIns="38100" rIns="38100" bIns="38100"/>
          <a:lstStyle/>
          <a:p>
            <a:r>
              <a:rPr lang="en-US" sz="3600" b="1" dirty="0">
                <a:latin typeface="Gill Sans" charset="0"/>
                <a:cs typeface="Gill Sans" charset="0"/>
              </a:rPr>
              <a:t>Metabolic Diseases</a:t>
            </a:r>
            <a:br>
              <a:rPr lang="en-US" sz="3600" b="1" dirty="0">
                <a:latin typeface="Gill Sans" charset="0"/>
                <a:cs typeface="Gill Sans" charset="0"/>
              </a:rPr>
            </a:br>
            <a:r>
              <a:rPr lang="en-US" sz="3600" b="1" dirty="0">
                <a:latin typeface="Gill Sans" charset="0"/>
                <a:cs typeface="Gill Sans" charset="0"/>
              </a:rPr>
              <a:t>Lesson </a:t>
            </a:r>
            <a:r>
              <a:rPr lang="en-US" sz="3600" b="1" dirty="0" smtClean="0">
                <a:latin typeface="Gill Sans" charset="0"/>
                <a:cs typeface="Gill Sans" charset="0"/>
              </a:rPr>
              <a:t>3.5</a:t>
            </a:r>
            <a:endParaRPr lang="en-US" sz="3600" b="1" dirty="0">
              <a:cs typeface="Gill Sans" charset="0"/>
            </a:endParaRPr>
          </a:p>
          <a:p>
            <a:r>
              <a:rPr lang="en-US" sz="2500" b="1" dirty="0">
                <a:cs typeface="Gill Sans" charset="0"/>
              </a:rPr>
              <a:t> </a:t>
            </a:r>
            <a:endParaRPr lang="en-US" dirty="0">
              <a:latin typeface="Cambria Bold" charset="0"/>
              <a:cs typeface="Cambria Bold" charset="0"/>
              <a:sym typeface="Cambria Bold" charset="0"/>
            </a:endParaRPr>
          </a:p>
        </p:txBody>
      </p:sp>
      <p:sp>
        <p:nvSpPr>
          <p:cNvPr id="9" name="Rectangle 1"/>
          <p:cNvSpPr>
            <a:spLocks noGrp="1" noChangeArrowheads="1"/>
          </p:cNvSpPr>
          <p:nvPr>
            <p:ph type="title"/>
          </p:nvPr>
        </p:nvSpPr>
        <p:spPr>
          <a:xfrm>
            <a:off x="647700" y="1847181"/>
            <a:ext cx="8229600" cy="1606990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Homeostasis gone awry – How does the satiety pathway relate to obesity?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912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/>
              <a:t>Do Now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712913"/>
            <a:ext cx="8229600" cy="4559300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>
                <a:ea typeface="ヒラギノ明朝 ProN W3" charset="0"/>
                <a:cs typeface="Times New Roman"/>
                <a:sym typeface="Times New Roman" charset="0"/>
              </a:rPr>
              <a:t>How do we know when to eat and when to stop eating?</a:t>
            </a:r>
          </a:p>
          <a:p>
            <a:pPr marL="304800" indent="-304800"/>
            <a:endParaRPr lang="en-US" dirty="0" smtClean="0">
              <a:latin typeface="Times New Roman"/>
              <a:ea typeface="ヒラギノ明朝 ProN W3" charset="0"/>
              <a:cs typeface="Times New Roman"/>
              <a:sym typeface="Times New Roman" charset="0"/>
            </a:endParaRPr>
          </a:p>
          <a:p>
            <a:pPr marL="304800" indent="-304800"/>
            <a:r>
              <a:rPr lang="en-US" dirty="0" smtClean="0">
                <a:latin typeface="+mj-lt"/>
                <a:ea typeface="ヒラギノ明朝 ProN W3" charset="0"/>
                <a:cs typeface="Times New Roman"/>
                <a:sym typeface="Times New Roman" charset="0"/>
              </a:rPr>
              <a:t>Can we re-balance homeostasis to lose weight?</a:t>
            </a:r>
            <a:endParaRPr lang="en-US" dirty="0">
              <a:latin typeface="+mj-lt"/>
              <a:ea typeface="ヒラギノ明朝 ProN W3" charset="0"/>
              <a:cs typeface="Times New Roman"/>
              <a:sym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5683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9285" y="83737"/>
            <a:ext cx="4377514" cy="1143000"/>
          </a:xfrm>
        </p:spPr>
        <p:txBody>
          <a:bodyPr/>
          <a:lstStyle/>
          <a:p>
            <a:r>
              <a:rPr lang="en-US" sz="3200" b="1" dirty="0" smtClean="0"/>
              <a:t>Hunger and Satiety </a:t>
            </a:r>
            <a:r>
              <a:rPr lang="en-US" sz="3200" dirty="0" smtClean="0"/>
              <a:t>s</a:t>
            </a:r>
            <a:r>
              <a:rPr lang="en-US" sz="3200" b="1" dirty="0" smtClean="0"/>
              <a:t>ignals</a:t>
            </a:r>
            <a:r>
              <a:rPr lang="en-US" sz="3200" dirty="0"/>
              <a:t> 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to the brain</a:t>
            </a:r>
            <a:endParaRPr lang="en-US" sz="3200" b="1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445000" y="1595164"/>
            <a:ext cx="4699000" cy="46439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Hunger: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Ghrelin</a:t>
            </a:r>
          </a:p>
          <a:p>
            <a:pPr marL="400050" lvl="1" indent="0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Satiety: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Status of intestines and liver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Hormones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	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	   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	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	    </a:t>
            </a:r>
          </a:p>
          <a:p>
            <a:pPr marL="400050" lvl="1" indent="0">
              <a:buNone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Insulin	</a:t>
            </a:r>
            <a:endParaRPr lang="en-US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400050" lvl="1" indent="0">
              <a:buNone/>
            </a:pPr>
            <a:r>
              <a:rPr lang="en-US" b="1" dirty="0" err="1" smtClean="0">
                <a:solidFill>
                  <a:schemeClr val="accent2">
                    <a:lumMod val="75000"/>
                  </a:schemeClr>
                </a:solidFill>
              </a:rPr>
              <a:t>Leptin</a:t>
            </a:r>
            <a:endParaRPr lang="en-US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400050" lvl="1" indent="0">
              <a:buNone/>
            </a:pP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Peptides (PYY, CCK)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73" y="120937"/>
            <a:ext cx="4112155" cy="6239992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1371600" y="2222500"/>
            <a:ext cx="723900" cy="355600"/>
          </a:xfrm>
          <a:prstGeom prst="ellipse">
            <a:avLst/>
          </a:prstGeom>
          <a:gradFill flip="none" rotWithShape="1">
            <a:gsLst>
              <a:gs pos="0">
                <a:srgbClr val="FF0000"/>
              </a:gs>
              <a:gs pos="100000">
                <a:srgbClr val="FFFFFF"/>
              </a:gs>
              <a:gs pos="99000">
                <a:schemeClr val="accent6">
                  <a:lumMod val="75000"/>
                </a:schemeClr>
              </a:gs>
            </a:gsLst>
            <a:lin ang="159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667000" y="3187700"/>
            <a:ext cx="723900" cy="355600"/>
          </a:xfrm>
          <a:prstGeom prst="ellipse">
            <a:avLst/>
          </a:prstGeom>
          <a:gradFill flip="none" rotWithShape="1">
            <a:gsLst>
              <a:gs pos="0">
                <a:srgbClr val="FF0000"/>
              </a:gs>
              <a:gs pos="100000">
                <a:srgbClr val="FFFFFF"/>
              </a:gs>
              <a:gs pos="99000">
                <a:schemeClr val="accent6">
                  <a:lumMod val="75000"/>
                </a:schemeClr>
              </a:gs>
            </a:gsLst>
            <a:lin ang="159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095500" y="4343400"/>
            <a:ext cx="723900" cy="355600"/>
          </a:xfrm>
          <a:prstGeom prst="ellipse">
            <a:avLst/>
          </a:prstGeom>
          <a:gradFill flip="none" rotWithShape="1">
            <a:gsLst>
              <a:gs pos="0">
                <a:srgbClr val="FF0000"/>
              </a:gs>
              <a:gs pos="100000">
                <a:srgbClr val="FFFFFF"/>
              </a:gs>
              <a:gs pos="99000">
                <a:schemeClr val="accent6">
                  <a:lumMod val="75000"/>
                </a:schemeClr>
              </a:gs>
            </a:gsLst>
            <a:lin ang="159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2603500" y="2425700"/>
            <a:ext cx="992692" cy="585232"/>
            <a:chOff x="2603500" y="2425700"/>
            <a:chExt cx="992692" cy="585232"/>
          </a:xfrm>
        </p:grpSpPr>
        <p:sp>
          <p:nvSpPr>
            <p:cNvPr id="14" name="Oval 13"/>
            <p:cNvSpPr/>
            <p:nvPr/>
          </p:nvSpPr>
          <p:spPr>
            <a:xfrm flipH="1" flipV="1">
              <a:off x="2965450" y="2425700"/>
              <a:ext cx="292100" cy="304800"/>
            </a:xfrm>
            <a:prstGeom prst="ellipse">
              <a:avLst/>
            </a:prstGeom>
            <a:gradFill flip="none" rotWithShape="1">
              <a:gsLst>
                <a:gs pos="0">
                  <a:srgbClr val="008000"/>
                </a:gs>
                <a:gs pos="100000">
                  <a:srgbClr val="FFFFFF"/>
                </a:gs>
                <a:gs pos="99000">
                  <a:schemeClr val="accent3">
                    <a:lumMod val="60000"/>
                    <a:lumOff val="40000"/>
                  </a:schemeClr>
                </a:gs>
              </a:gsLst>
              <a:lin ang="16200000" scaled="0"/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603500" y="2641600"/>
              <a:ext cx="9926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err="1" smtClean="0"/>
                <a:t>Grehlin</a:t>
              </a:r>
              <a:endParaRPr lang="en-US" b="1" dirty="0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87965" y="3708400"/>
            <a:ext cx="877050" cy="674132"/>
            <a:chOff x="87965" y="3708400"/>
            <a:chExt cx="877050" cy="674132"/>
          </a:xfrm>
        </p:grpSpPr>
        <p:sp>
          <p:nvSpPr>
            <p:cNvPr id="13" name="Oval 12"/>
            <p:cNvSpPr/>
            <p:nvPr/>
          </p:nvSpPr>
          <p:spPr>
            <a:xfrm flipH="1" flipV="1">
              <a:off x="393700" y="3708400"/>
              <a:ext cx="292100" cy="304800"/>
            </a:xfrm>
            <a:prstGeom prst="ellipse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rgbClr val="FFFFFF"/>
                </a:gs>
                <a:gs pos="99000">
                  <a:schemeClr val="accent6">
                    <a:lumMod val="75000"/>
                  </a:schemeClr>
                </a:gs>
              </a:gsLst>
              <a:lin ang="15900000" scaled="0"/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87965" y="4013200"/>
              <a:ext cx="8770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err="1" smtClean="0"/>
                <a:t>Leptin</a:t>
              </a:r>
              <a:endParaRPr lang="en-US" b="1" dirty="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1167650" y="4000500"/>
            <a:ext cx="928447" cy="622300"/>
            <a:chOff x="1167650" y="4000500"/>
            <a:chExt cx="928447" cy="622300"/>
          </a:xfrm>
        </p:grpSpPr>
        <p:sp>
          <p:nvSpPr>
            <p:cNvPr id="9" name="Oval 8"/>
            <p:cNvSpPr/>
            <p:nvPr/>
          </p:nvSpPr>
          <p:spPr>
            <a:xfrm flipH="1" flipV="1">
              <a:off x="1752600" y="4000500"/>
              <a:ext cx="292100" cy="304800"/>
            </a:xfrm>
            <a:prstGeom prst="ellipse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rgbClr val="FFFFFF"/>
                </a:gs>
                <a:gs pos="99000">
                  <a:schemeClr val="accent6">
                    <a:lumMod val="75000"/>
                  </a:schemeClr>
                </a:gs>
              </a:gsLst>
              <a:lin ang="15900000" scaled="0"/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167650" y="4253468"/>
              <a:ext cx="9284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Insulin</a:t>
              </a:r>
              <a:endParaRPr lang="en-US" b="1" dirty="0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2819400" y="4074636"/>
            <a:ext cx="951255" cy="383064"/>
            <a:chOff x="2819400" y="4074636"/>
            <a:chExt cx="951255" cy="383064"/>
          </a:xfrm>
        </p:grpSpPr>
        <p:sp>
          <p:nvSpPr>
            <p:cNvPr id="10" name="Oval 9"/>
            <p:cNvSpPr/>
            <p:nvPr/>
          </p:nvSpPr>
          <p:spPr>
            <a:xfrm flipH="1" flipV="1">
              <a:off x="2819400" y="4152900"/>
              <a:ext cx="292100" cy="304800"/>
            </a:xfrm>
            <a:prstGeom prst="ellipse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rgbClr val="FFFFFF"/>
                </a:gs>
                <a:gs pos="99000">
                  <a:schemeClr val="accent6">
                    <a:lumMod val="75000"/>
                  </a:schemeClr>
                </a:gs>
              </a:gsLst>
              <a:lin ang="15900000" scaled="0"/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111500" y="4074636"/>
              <a:ext cx="6591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PYY</a:t>
              </a:r>
              <a:endParaRPr lang="en-US" b="1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2819400" y="4609068"/>
            <a:ext cx="976903" cy="394732"/>
            <a:chOff x="2819400" y="4609068"/>
            <a:chExt cx="976903" cy="394732"/>
          </a:xfrm>
        </p:grpSpPr>
        <p:sp>
          <p:nvSpPr>
            <p:cNvPr id="11" name="Oval 10"/>
            <p:cNvSpPr/>
            <p:nvPr/>
          </p:nvSpPr>
          <p:spPr>
            <a:xfrm flipH="1" flipV="1">
              <a:off x="2819400" y="4699000"/>
              <a:ext cx="292100" cy="304800"/>
            </a:xfrm>
            <a:prstGeom prst="ellipse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rgbClr val="FFFFFF"/>
                </a:gs>
                <a:gs pos="99000">
                  <a:schemeClr val="accent6">
                    <a:lumMod val="75000"/>
                  </a:schemeClr>
                </a:gs>
              </a:gsLst>
              <a:lin ang="15900000" scaled="0"/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111500" y="4609068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CCK</a:t>
              </a:r>
              <a:endParaRPr lang="en-US" b="1" dirty="0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2819400" y="5345668"/>
            <a:ext cx="951255" cy="369332"/>
            <a:chOff x="2819400" y="5345668"/>
            <a:chExt cx="951255" cy="369332"/>
          </a:xfrm>
        </p:grpSpPr>
        <p:sp>
          <p:nvSpPr>
            <p:cNvPr id="12" name="Oval 11"/>
            <p:cNvSpPr/>
            <p:nvPr/>
          </p:nvSpPr>
          <p:spPr>
            <a:xfrm flipH="1" flipV="1">
              <a:off x="2819400" y="5397500"/>
              <a:ext cx="292100" cy="304800"/>
            </a:xfrm>
            <a:prstGeom prst="ellipse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rgbClr val="FFFFFF"/>
                </a:gs>
                <a:gs pos="99000">
                  <a:schemeClr val="accent6">
                    <a:lumMod val="75000"/>
                  </a:schemeClr>
                </a:gs>
              </a:gsLst>
              <a:lin ang="15900000" scaled="0"/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085852" y="5345668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CCK</a:t>
              </a:r>
              <a:endParaRPr lang="en-US" b="1" dirty="0"/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1346200" y="2235200"/>
            <a:ext cx="774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nutrients</a:t>
            </a:r>
            <a:endParaRPr lang="en-US" sz="1200" dirty="0"/>
          </a:p>
        </p:txBody>
      </p:sp>
      <p:sp>
        <p:nvSpPr>
          <p:cNvPr id="28" name="TextBox 27"/>
          <p:cNvSpPr txBox="1"/>
          <p:nvPr/>
        </p:nvSpPr>
        <p:spPr>
          <a:xfrm>
            <a:off x="2628703" y="3238500"/>
            <a:ext cx="8434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distention</a:t>
            </a:r>
            <a:endParaRPr lang="en-US" sz="1200" dirty="0"/>
          </a:p>
        </p:txBody>
      </p:sp>
      <p:sp>
        <p:nvSpPr>
          <p:cNvPr id="29" name="TextBox 28"/>
          <p:cNvSpPr txBox="1"/>
          <p:nvPr/>
        </p:nvSpPr>
        <p:spPr>
          <a:xfrm>
            <a:off x="2026775" y="4396601"/>
            <a:ext cx="8434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distention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7609005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9071"/>
            <a:ext cx="8229600" cy="114300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Let’s discuss: </a:t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sz="3100" i="1" dirty="0"/>
              <a:t>Long-term persistence of hormonal adaptations to weight loss</a:t>
            </a:r>
            <a:r>
              <a:rPr lang="en-US" sz="3100" i="1" dirty="0">
                <a:latin typeface="Times New Roman"/>
                <a:cs typeface="Times New Roman"/>
              </a:rPr>
              <a:t/>
            </a:r>
            <a:br>
              <a:rPr lang="en-US" sz="3100" i="1" dirty="0">
                <a:latin typeface="Times New Roman"/>
                <a:cs typeface="Times New Roman"/>
              </a:rPr>
            </a:br>
            <a:r>
              <a:rPr lang="en-US" dirty="0" smtClean="0"/>
              <a:t>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7235" y="1642071"/>
            <a:ext cx="8686800" cy="448409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5000" b="1" u="sng" dirty="0" smtClean="0"/>
              <a:t>Q</a:t>
            </a:r>
            <a:r>
              <a:rPr lang="en-US" b="1" dirty="0" smtClean="0"/>
              <a:t>uestion:</a:t>
            </a:r>
          </a:p>
          <a:p>
            <a:pPr marL="914400" lvl="1" indent="-514350">
              <a:buFont typeface="Arial"/>
              <a:buChar char="•"/>
            </a:pPr>
            <a:r>
              <a:rPr lang="en-US" b="1" dirty="0" smtClean="0"/>
              <a:t>What is the main question of the paper?</a:t>
            </a:r>
          </a:p>
          <a:p>
            <a:pPr marL="0" indent="0">
              <a:buNone/>
            </a:pPr>
            <a:r>
              <a:rPr lang="en-US" sz="5000" b="1" u="sng" dirty="0" smtClean="0"/>
              <a:t>M</a:t>
            </a:r>
            <a:r>
              <a:rPr lang="en-US" b="1" dirty="0" smtClean="0"/>
              <a:t>ethod:</a:t>
            </a:r>
          </a:p>
          <a:p>
            <a:pPr marL="857250" lvl="1" indent="-457200">
              <a:buFont typeface="Arial"/>
              <a:buChar char="•"/>
            </a:pPr>
            <a:r>
              <a:rPr lang="en-US" b="1" dirty="0" smtClean="0"/>
              <a:t> How do they investigate this question?</a:t>
            </a:r>
            <a:endParaRPr lang="en-US" b="1" dirty="0"/>
          </a:p>
          <a:p>
            <a:pPr marL="0" indent="0">
              <a:buNone/>
            </a:pPr>
            <a:r>
              <a:rPr lang="en-US" sz="5400" b="1" u="sng" dirty="0" smtClean="0"/>
              <a:t>D</a:t>
            </a:r>
            <a:r>
              <a:rPr lang="en-US" b="1" dirty="0" smtClean="0"/>
              <a:t>ata:</a:t>
            </a:r>
          </a:p>
          <a:p>
            <a:pPr marL="857250" lvl="1" indent="-457200">
              <a:buFont typeface="Arial"/>
              <a:buChar char="•"/>
            </a:pPr>
            <a:r>
              <a:rPr lang="en-US" b="1" dirty="0" smtClean="0"/>
              <a:t> </a:t>
            </a:r>
            <a:r>
              <a:rPr lang="en-US" b="1" dirty="0"/>
              <a:t>E</a:t>
            </a:r>
            <a:r>
              <a:rPr lang="en-US" b="1" dirty="0" smtClean="0"/>
              <a:t>ach figure has its own Q,M,D,C</a:t>
            </a:r>
            <a:endParaRPr lang="en-US" b="1" dirty="0"/>
          </a:p>
          <a:p>
            <a:pPr marL="0" indent="0">
              <a:buNone/>
            </a:pPr>
            <a:r>
              <a:rPr lang="en-US" sz="5400" b="1" u="sng" dirty="0" smtClean="0"/>
              <a:t>C</a:t>
            </a:r>
            <a:r>
              <a:rPr lang="en-US" b="1" dirty="0" smtClean="0"/>
              <a:t>onclusion:</a:t>
            </a:r>
          </a:p>
          <a:p>
            <a:pPr marL="857250" lvl="1" indent="-457200">
              <a:buFont typeface="Arial"/>
              <a:buChar char="•"/>
            </a:pPr>
            <a:r>
              <a:rPr lang="en-US" b="1" dirty="0" smtClean="0"/>
              <a:t>What conclusions can you make based on the data?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5770631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499071"/>
            <a:ext cx="8229600" cy="114300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Let’s discuss: </a:t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sz="3100" i="1" dirty="0"/>
              <a:t>Long-term persistence of hormonal adaptations to weight loss</a:t>
            </a:r>
            <a:r>
              <a:rPr lang="en-US" sz="3100" i="1" dirty="0">
                <a:latin typeface="Times New Roman"/>
                <a:cs typeface="Times New Roman"/>
              </a:rPr>
              <a:t/>
            </a:r>
            <a:br>
              <a:rPr lang="en-US" sz="3100" i="1" dirty="0">
                <a:latin typeface="Times New Roman"/>
                <a:cs typeface="Times New Roman"/>
              </a:rPr>
            </a:br>
            <a:r>
              <a:rPr lang="en-US" dirty="0" smtClean="0"/>
              <a:t>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7235" y="2316821"/>
            <a:ext cx="8686800" cy="380934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 smtClean="0"/>
              <a:t>Break into groups and prepare to present one of the first eight questions from the </a:t>
            </a:r>
            <a:r>
              <a:rPr lang="en-US" b="1" dirty="0"/>
              <a:t>worksheet. </a:t>
            </a:r>
            <a:endParaRPr lang="en-US" b="1" dirty="0" smtClean="0"/>
          </a:p>
          <a:p>
            <a:pPr marL="0" indent="0" algn="ctr">
              <a:buNone/>
            </a:pPr>
            <a:endParaRPr lang="en-US" b="1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FF0000"/>
                </a:solidFill>
              </a:rPr>
              <a:t>(</a:t>
            </a:r>
            <a:r>
              <a:rPr lang="en-US" b="1" dirty="0">
                <a:solidFill>
                  <a:srgbClr val="FF0000"/>
                </a:solidFill>
              </a:rPr>
              <a:t>10 minutes) </a:t>
            </a:r>
            <a:endParaRPr lang="en-US" b="1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en-US" b="1" dirty="0"/>
          </a:p>
          <a:p>
            <a:pPr marL="0" indent="0" algn="ctr">
              <a:buNone/>
            </a:pPr>
            <a:r>
              <a:rPr lang="en-US" b="1" dirty="0" smtClean="0"/>
              <a:t>Question nine will be discussed as a class!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298602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Question 1: 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b="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</a:t>
            </a:r>
            <a:r>
              <a:rPr lang="en-US" u="sng" dirty="0"/>
              <a:t>main</a:t>
            </a:r>
            <a:r>
              <a:rPr lang="en-US" dirty="0"/>
              <a:t> question that the authors are asking?</a:t>
            </a:r>
          </a:p>
        </p:txBody>
      </p:sp>
    </p:spTree>
    <p:extLst>
      <p:ext uri="{BB962C8B-B14F-4D97-AF65-F5344CB8AC3E}">
        <p14:creationId xmlns:p14="http://schemas.microsoft.com/office/powerpoint/2010/main" val="10862331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Question 2:</a:t>
            </a:r>
            <a:endParaRPr lang="en-US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methods </a:t>
            </a:r>
            <a:r>
              <a:rPr lang="en-US" dirty="0" smtClean="0"/>
              <a:t>did </a:t>
            </a:r>
            <a:r>
              <a:rPr lang="en-US" dirty="0"/>
              <a:t>the authors </a:t>
            </a:r>
            <a:r>
              <a:rPr lang="en-US" dirty="0" smtClean="0"/>
              <a:t>choose </a:t>
            </a:r>
            <a:r>
              <a:rPr lang="en-US" dirty="0"/>
              <a:t>to address the about question</a:t>
            </a:r>
            <a:r>
              <a:rPr lang="en-US" dirty="0" smtClean="0"/>
              <a:t>?</a:t>
            </a:r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r>
              <a:rPr lang="en-US" dirty="0" smtClean="0"/>
              <a:t>Who and </a:t>
            </a:r>
            <a:r>
              <a:rPr lang="en-US" dirty="0"/>
              <a:t>what do they </a:t>
            </a:r>
            <a:r>
              <a:rPr lang="en-US" dirty="0" smtClean="0"/>
              <a:t>measure? 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9939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1107"/>
            <a:ext cx="8229600" cy="1143000"/>
          </a:xfrm>
        </p:spPr>
        <p:txBody>
          <a:bodyPr/>
          <a:lstStyle/>
          <a:p>
            <a:r>
              <a:rPr lang="en-US" dirty="0" smtClean="0"/>
              <a:t>Question 3: Table 1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1983" r="-1983"/>
          <a:stretch>
            <a:fillRect/>
          </a:stretch>
        </p:blipFill>
        <p:spPr>
          <a:xfrm>
            <a:off x="457200" y="1174107"/>
            <a:ext cx="8561554" cy="4708525"/>
          </a:xfrm>
        </p:spPr>
      </p:pic>
    </p:spTree>
    <p:extLst>
      <p:ext uri="{BB962C8B-B14F-4D97-AF65-F5344CB8AC3E}">
        <p14:creationId xmlns:p14="http://schemas.microsoft.com/office/powerpoint/2010/main" val="7789336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5477"/>
            <a:ext cx="8229600" cy="664695"/>
          </a:xfrm>
        </p:spPr>
        <p:txBody>
          <a:bodyPr/>
          <a:lstStyle/>
          <a:p>
            <a:r>
              <a:rPr lang="en-US" dirty="0"/>
              <a:t>Question </a:t>
            </a:r>
            <a:r>
              <a:rPr lang="en-US" dirty="0" smtClean="0"/>
              <a:t>4: Figure 1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rcRect l="-19757" r="-19757"/>
          <a:stretch>
            <a:fillRect/>
          </a:stretch>
        </p:blipFill>
        <p:spPr>
          <a:xfrm>
            <a:off x="-221261" y="991518"/>
            <a:ext cx="9684298" cy="5325991"/>
          </a:xfrm>
        </p:spPr>
      </p:pic>
    </p:spTree>
    <p:extLst>
      <p:ext uri="{BB962C8B-B14F-4D97-AF65-F5344CB8AC3E}">
        <p14:creationId xmlns:p14="http://schemas.microsoft.com/office/powerpoint/2010/main" val="22241462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69065"/>
          </a:xfrm>
        </p:spPr>
        <p:txBody>
          <a:bodyPr/>
          <a:lstStyle/>
          <a:p>
            <a:r>
              <a:rPr lang="en-US" dirty="0"/>
              <a:t>Question </a:t>
            </a:r>
            <a:r>
              <a:rPr lang="en-US" dirty="0" smtClean="0"/>
              <a:t>5: Table 2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-3318" b="-3318"/>
          <a:stretch>
            <a:fillRect/>
          </a:stretch>
        </p:blipFill>
        <p:spPr>
          <a:xfrm>
            <a:off x="1" y="1043703"/>
            <a:ext cx="9241484" cy="5082460"/>
          </a:xfrm>
        </p:spPr>
      </p:pic>
    </p:spTree>
    <p:extLst>
      <p:ext uri="{BB962C8B-B14F-4D97-AF65-F5344CB8AC3E}">
        <p14:creationId xmlns:p14="http://schemas.microsoft.com/office/powerpoint/2010/main" val="10191838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</a:t>
            </a:r>
            <a:r>
              <a:rPr lang="en-US" dirty="0" smtClean="0"/>
              <a:t>6: Figure 2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rcRect t="4918" b="491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852732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1605" y="176941"/>
            <a:ext cx="8599582" cy="1143000"/>
          </a:xfrm>
        </p:spPr>
        <p:txBody>
          <a:bodyPr/>
          <a:lstStyle/>
          <a:p>
            <a:r>
              <a:rPr lang="en-US" dirty="0"/>
              <a:t>Question </a:t>
            </a:r>
            <a:r>
              <a:rPr lang="en-US" dirty="0" smtClean="0"/>
              <a:t>7: Figure 3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300" t="3142" r="5146" b="3862"/>
          <a:stretch/>
        </p:blipFill>
        <p:spPr>
          <a:xfrm>
            <a:off x="2623816" y="1246469"/>
            <a:ext cx="4247726" cy="5115619"/>
          </a:xfrm>
        </p:spPr>
      </p:pic>
    </p:spTree>
    <p:extLst>
      <p:ext uri="{BB962C8B-B14F-4D97-AF65-F5344CB8AC3E}">
        <p14:creationId xmlns:p14="http://schemas.microsoft.com/office/powerpoint/2010/main" val="15412352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sz="3200" dirty="0" smtClean="0"/>
              <a:t>Question 8:</a:t>
            </a:r>
            <a:br>
              <a:rPr lang="en-US" sz="3200" dirty="0" smtClean="0"/>
            </a:br>
            <a:r>
              <a:rPr lang="en-US" sz="3200" dirty="0"/>
              <a:t/>
            </a:r>
            <a:br>
              <a:rPr lang="en-US" sz="3200" dirty="0"/>
            </a:br>
            <a:endParaRPr lang="en-US" sz="3200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conclusions </a:t>
            </a:r>
            <a:r>
              <a:rPr lang="en-US" dirty="0" smtClean="0"/>
              <a:t>can we draw from </a:t>
            </a:r>
            <a:r>
              <a:rPr lang="en-US" dirty="0"/>
              <a:t>this paper</a:t>
            </a:r>
            <a:r>
              <a:rPr lang="en-US" dirty="0" smtClean="0"/>
              <a:t>?</a:t>
            </a:r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r>
              <a:rPr lang="en-US" dirty="0" smtClean="0"/>
              <a:t>What </a:t>
            </a:r>
            <a:r>
              <a:rPr lang="en-US" dirty="0"/>
              <a:t>are the implications for obese individuals trying to lose weight? </a:t>
            </a:r>
          </a:p>
        </p:txBody>
      </p:sp>
    </p:spTree>
    <p:extLst>
      <p:ext uri="{BB962C8B-B14F-4D97-AF65-F5344CB8AC3E}">
        <p14:creationId xmlns:p14="http://schemas.microsoft.com/office/powerpoint/2010/main" val="1615073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sz="3200" dirty="0" smtClean="0"/>
              <a:t>Question 9:</a:t>
            </a:r>
            <a:endParaRPr lang="en-US" sz="3200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did the paper leave unresolved? 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Are </a:t>
            </a:r>
            <a:r>
              <a:rPr lang="en-US" dirty="0"/>
              <a:t>there alternative explanations for the findings </a:t>
            </a:r>
            <a:r>
              <a:rPr lang="en-US" dirty="0" smtClean="0"/>
              <a:t>that might </a:t>
            </a:r>
            <a:r>
              <a:rPr lang="en-US" dirty="0"/>
              <a:t>limit your conclusions?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What </a:t>
            </a:r>
            <a:r>
              <a:rPr lang="en-US" dirty="0"/>
              <a:t>methods would you use to resolve this?</a:t>
            </a:r>
          </a:p>
        </p:txBody>
      </p:sp>
    </p:spTree>
    <p:extLst>
      <p:ext uri="{BB962C8B-B14F-4D97-AF65-F5344CB8AC3E}">
        <p14:creationId xmlns:p14="http://schemas.microsoft.com/office/powerpoint/2010/main" val="33953187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/>
              <a:t>Wrap Up</a:t>
            </a:r>
          </a:p>
        </p:txBody>
      </p:sp>
      <p:sp>
        <p:nvSpPr>
          <p:cNvPr id="12290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719295"/>
            <a:ext cx="8229600" cy="3203505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latin typeface="Times New Roman"/>
              <a:cs typeface="Times New Roman"/>
            </a:endParaRPr>
          </a:p>
          <a:p>
            <a:endParaRPr lang="en-US" dirty="0">
              <a:latin typeface="Times New Roman"/>
              <a:cs typeface="Times New Roman"/>
            </a:endParaRPr>
          </a:p>
          <a:p>
            <a:r>
              <a:rPr lang="en-US" dirty="0" smtClean="0">
                <a:latin typeface="+mj-lt"/>
                <a:cs typeface="Times New Roman"/>
              </a:rPr>
              <a:t>These </a:t>
            </a:r>
            <a:r>
              <a:rPr lang="en-US" dirty="0">
                <a:latin typeface="+mj-lt"/>
                <a:cs typeface="Times New Roman"/>
              </a:rPr>
              <a:t>signals regulate our urges to eat, how might they contribute to developing obesity</a:t>
            </a:r>
            <a:r>
              <a:rPr lang="en-US" dirty="0" smtClean="0">
                <a:latin typeface="+mj-lt"/>
                <a:cs typeface="Times New Roman"/>
              </a:rPr>
              <a:t>?</a:t>
            </a:r>
          </a:p>
          <a:p>
            <a:endParaRPr lang="en-US" dirty="0">
              <a:latin typeface="Times New Roman"/>
              <a:cs typeface="Times New Roman"/>
            </a:endParaRPr>
          </a:p>
          <a:p>
            <a:pPr marL="0" indent="0">
              <a:buNone/>
            </a:pPr>
            <a:endParaRPr lang="en-US" dirty="0">
              <a:latin typeface="Times New Roman"/>
              <a:cs typeface="Times New Roman"/>
            </a:endParaRPr>
          </a:p>
          <a:p>
            <a:pPr marL="304800" indent="-304800"/>
            <a:endParaRPr lang="en-US" dirty="0">
              <a:latin typeface="Times New Roman"/>
              <a:cs typeface="Times New Roman"/>
              <a:sym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0743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/>
              <a:t>Homework</a:t>
            </a:r>
          </a:p>
        </p:txBody>
      </p:sp>
      <p:sp>
        <p:nvSpPr>
          <p:cNvPr id="13314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2224835"/>
            <a:ext cx="8229600" cy="2645780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 algn="ctr">
              <a:buNone/>
            </a:pPr>
            <a:r>
              <a:rPr lang="en-US" dirty="0" smtClean="0">
                <a:cs typeface="Times New Roman"/>
              </a:rPr>
              <a:t>Complete </a:t>
            </a:r>
            <a:r>
              <a:rPr lang="en-US" smtClean="0">
                <a:cs typeface="Times New Roman"/>
              </a:rPr>
              <a:t>the Lesson 3.5 </a:t>
            </a:r>
            <a:r>
              <a:rPr lang="en-US" dirty="0" smtClean="0">
                <a:cs typeface="Times New Roman"/>
              </a:rPr>
              <a:t>Worksheet</a:t>
            </a:r>
            <a:endParaRPr lang="en-US" b="1" dirty="0">
              <a:cs typeface="Times New Roman"/>
            </a:endParaRPr>
          </a:p>
          <a:p>
            <a:endParaRPr lang="en-US" dirty="0">
              <a:latin typeface="Times New Roman"/>
              <a:cs typeface="Times New Roman"/>
            </a:endParaRPr>
          </a:p>
          <a:p>
            <a:pPr marL="304800" indent="-304800"/>
            <a:endParaRPr lang="en-US" dirty="0">
              <a:latin typeface="Times New Roman"/>
              <a:ea typeface="ヒラギノ明朝 ProN W3" charset="0"/>
              <a:cs typeface="Times New Roman"/>
              <a:sym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7978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theme/theme1.xml><?xml version="1.0" encoding="utf-8"?>
<a:theme xmlns:a="http://schemas.openxmlformats.org/drawingml/2006/main" name="MD final color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MD final colors.thmx</Template>
  <TotalTime>8526</TotalTime>
  <Words>372</Words>
  <Application>Microsoft Macintosh PowerPoint</Application>
  <PresentationFormat>On-screen Show (4:3)</PresentationFormat>
  <Paragraphs>76</Paragraphs>
  <Slides>16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MD final colors</vt:lpstr>
      <vt:lpstr>Homeostasis gone awry – How does the satiety pathway relate to obesity? </vt:lpstr>
      <vt:lpstr>Do Now</vt:lpstr>
      <vt:lpstr>Hunger and Satiety signals  to the brain</vt:lpstr>
      <vt:lpstr>Let’s discuss:   Long-term persistence of hormonal adaptations to weight loss  </vt:lpstr>
      <vt:lpstr>Let’s discuss:   Long-term persistence of hormonal adaptations to weight loss  </vt:lpstr>
      <vt:lpstr>Question 1:   </vt:lpstr>
      <vt:lpstr>Question 2:</vt:lpstr>
      <vt:lpstr>Question 3: Table 1</vt:lpstr>
      <vt:lpstr>Question 4: Figure 1</vt:lpstr>
      <vt:lpstr>Question 5: Table 2</vt:lpstr>
      <vt:lpstr>Question 6: Figure 2</vt:lpstr>
      <vt:lpstr>Question 7: Figure 3</vt:lpstr>
      <vt:lpstr>Question 8:  </vt:lpstr>
      <vt:lpstr>Question 9:</vt:lpstr>
      <vt:lpstr>Wrap Up</vt:lpstr>
      <vt:lpstr>Homework</vt:lpstr>
    </vt:vector>
  </TitlesOfParts>
  <Company>tufts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berri jacque</dc:creator>
  <cp:lastModifiedBy>Stephanie Tammen</cp:lastModifiedBy>
  <cp:revision>262</cp:revision>
  <cp:lastPrinted>2010-11-09T17:54:24Z</cp:lastPrinted>
  <dcterms:created xsi:type="dcterms:W3CDTF">2012-01-20T17:36:20Z</dcterms:created>
  <dcterms:modified xsi:type="dcterms:W3CDTF">2014-12-09T23:58:21Z</dcterms:modified>
</cp:coreProperties>
</file>