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0" r:id="rId1"/>
  </p:sldMasterIdLst>
  <p:notesMasterIdLst>
    <p:notesMasterId r:id="rId18"/>
  </p:notesMasterIdLst>
  <p:handoutMasterIdLst>
    <p:handoutMasterId r:id="rId19"/>
  </p:handoutMasterIdLst>
  <p:sldIdLst>
    <p:sldId id="270" r:id="rId2"/>
    <p:sldId id="322" r:id="rId3"/>
    <p:sldId id="260" r:id="rId4"/>
    <p:sldId id="325" r:id="rId5"/>
    <p:sldId id="334" r:id="rId6"/>
    <p:sldId id="266" r:id="rId7"/>
    <p:sldId id="333" r:id="rId8"/>
    <p:sldId id="330" r:id="rId9"/>
    <p:sldId id="336" r:id="rId10"/>
    <p:sldId id="337" r:id="rId11"/>
    <p:sldId id="335" r:id="rId12"/>
    <p:sldId id="317" r:id="rId13"/>
    <p:sldId id="341" r:id="rId14"/>
    <p:sldId id="338" r:id="rId15"/>
    <p:sldId id="340" r:id="rId16"/>
    <p:sldId id="339" r:id="rId17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notes" scaleToFitPaper="1"/>
  <p:clrMru>
    <a:srgbClr val="800000"/>
    <a:srgbClr val="C3E432"/>
    <a:srgbClr val="E2E41A"/>
    <a:srgbClr val="E42235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383" autoAdjust="0"/>
    <p:restoredTop sz="71233" autoAdjust="0"/>
  </p:normalViewPr>
  <p:slideViewPr>
    <p:cSldViewPr snapToGrid="0" snapToObjects="1">
      <p:cViewPr>
        <p:scale>
          <a:sx n="75" d="100"/>
          <a:sy n="75" d="100"/>
        </p:scale>
        <p:origin x="-1016" y="-96"/>
      </p:cViewPr>
      <p:guideLst>
        <p:guide orient="horz" pos="3397"/>
        <p:guide pos="5644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>
        <p:scale>
          <a:sx n="200" d="100"/>
          <a:sy n="200" d="100"/>
        </p:scale>
        <p:origin x="-480" y="40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interSettings" Target="printerSettings/printerSettings1.bin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9DB3518A-4B55-AE44-AE6C-BB3BCF24E748}" type="datetime1">
              <a:rPr lang="en-US"/>
              <a:pPr>
                <a:defRPr/>
              </a:pPr>
              <a:t>4/29/16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FAF59276-EAC8-2D47-9F08-8643C774D3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2566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A3F8B293-4BB5-7B43-9483-3921BA569E2B}" type="datetime1">
              <a:rPr lang="en-US"/>
              <a:pPr>
                <a:defRPr/>
              </a:pPr>
              <a:t>4/29/16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C238F3AB-CE5B-CB44-B99C-326645F43C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89215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0" charset="-128"/>
        <a:cs typeface="ＭＳ Ｐゴシック" pitchFamily="-110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0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0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0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0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238F3AB-CE5B-CB44-B99C-326645F43C51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157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238F3AB-CE5B-CB44-B99C-326645F43C51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1246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238F3AB-CE5B-CB44-B99C-326645F43C51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1246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238F3AB-CE5B-CB44-B99C-326645F43C51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1246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238F3AB-CE5B-CB44-B99C-326645F43C51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1246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238F3AB-CE5B-CB44-B99C-326645F43C51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1246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sz="2400" dirty="0" smtClean="0"/>
              <a:t>Cancers sensitivity to treatment varies depending on organ and even cell of origin.</a:t>
            </a:r>
          </a:p>
          <a:p>
            <a:pPr lvl="1"/>
            <a:r>
              <a:rPr lang="en-US" sz="2400" dirty="0" smtClean="0"/>
              <a:t>Since 1990, we have drugs that can specifically kill or prevent certain types of cancer.</a:t>
            </a:r>
            <a:endParaRPr lang="en-US" dirty="0" smtClean="0"/>
          </a:p>
          <a:p>
            <a:pPr marL="742950" lvl="2" indent="-342900"/>
            <a:r>
              <a:rPr lang="en-US" dirty="0" smtClean="0"/>
              <a:t>Petrochemicals (plastics, burning oil/coal) are known carcinogens and are becoming more common in society.</a:t>
            </a:r>
          </a:p>
          <a:p>
            <a:pPr marL="742950" lvl="2" indent="-342900"/>
            <a:r>
              <a:rPr lang="en-US" dirty="0" smtClean="0"/>
              <a:t>Cigarettes were common post WWII and are slowly being phased out.</a:t>
            </a:r>
          </a:p>
          <a:p>
            <a:endParaRPr lang="en-US" dirty="0" smtClean="0"/>
          </a:p>
          <a:p>
            <a:r>
              <a:rPr lang="en-US" dirty="0" smtClean="0"/>
              <a:t>Testicular</a:t>
            </a:r>
            <a:r>
              <a:rPr lang="en-US" baseline="0" dirty="0" smtClean="0"/>
              <a:t> cancer easy to treat surgically if diagnosed and treated early.</a:t>
            </a:r>
          </a:p>
          <a:p>
            <a:r>
              <a:rPr lang="en-US" baseline="0" dirty="0" smtClean="0"/>
              <a:t>Pancreatic cancer difficult to diagnose early.</a:t>
            </a:r>
          </a:p>
          <a:p>
            <a:r>
              <a:rPr lang="en-US" baseline="0" dirty="0" smtClean="0"/>
              <a:t>Breast cancer is more easy to diagnose, but some types of cancer are insensitive to treatment and very aggressive.</a:t>
            </a:r>
          </a:p>
          <a:p>
            <a:r>
              <a:rPr lang="en-US" baseline="0" dirty="0" smtClean="0"/>
              <a:t>Increase of smoking led to more lung cancer and tobacco-related cancers (esophageal, mouth, nasopharyngeal tumors). Decreased smoking has led to reduction in these types of cancers.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238F3AB-CE5B-CB44-B99C-326645F43C51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5555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5777FD-9432-D948-B35F-9B7BD5FDF8A1}" type="datetime1">
              <a:rPr lang="en-US" smtClean="0"/>
              <a:pPr>
                <a:defRPr/>
              </a:pPr>
              <a:t>4/29/16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AAB5B1-00BC-F24C-BCEC-280088855D5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2421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FCE7A9-800B-2E4E-A043-9B5691CC9FA1}" type="datetime1">
              <a:rPr lang="en-US" smtClean="0"/>
              <a:pPr>
                <a:defRPr/>
              </a:pPr>
              <a:t>4/29/16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62B316-9619-6B4E-B1F0-FEF328F2B9E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2571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8F243-EC49-7C46-9BC8-A818147A19FB}" type="datetime1">
              <a:rPr lang="en-US" smtClean="0"/>
              <a:pPr>
                <a:defRPr/>
              </a:pPr>
              <a:t>4/29/16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EECEF4-70FA-7C49-9E9C-054C23DA1F6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0733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168720-4AE0-5847-B11F-DEF5AF537B8F}" type="datetime1">
              <a:rPr lang="en-US" smtClean="0"/>
              <a:pPr>
                <a:defRPr/>
              </a:pPr>
              <a:t>4/29/16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16C786-7364-A040-B2E9-EDCE5FBC182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9300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23F585-28E5-C545-9306-FD069836D8D2}" type="datetime1">
              <a:rPr lang="en-US" smtClean="0"/>
              <a:pPr>
                <a:defRPr/>
              </a:pPr>
              <a:t>4/29/16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CE9325-A65C-7345-837C-B4A8AEE58D3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676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CE5BB6-28DD-B24F-8555-4BD5AE3B47FC}" type="datetime1">
              <a:rPr lang="en-US" smtClean="0"/>
              <a:pPr>
                <a:defRPr/>
              </a:pPr>
              <a:t>4/29/16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D07FB3-F15E-8345-836A-94D8C3ED733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9278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CB94E0-751B-754E-A5F8-B15C0C1E3F02}" type="datetime1">
              <a:rPr lang="en-US" smtClean="0"/>
              <a:pPr>
                <a:defRPr/>
              </a:pPr>
              <a:t>4/29/16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925204-6ED0-B74A-9903-DF21F0FF840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3564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74FD88-0525-E94A-88E7-0E3B44FB848C}" type="datetime1">
              <a:rPr lang="en-US" smtClean="0"/>
              <a:pPr>
                <a:defRPr/>
              </a:pPr>
              <a:t>4/29/16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01FAEE-24A7-384D-B55D-729395BC11C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487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74691C-2DB8-134B-B504-BD2001467E78}" type="datetime1">
              <a:rPr lang="en-US" smtClean="0"/>
              <a:pPr>
                <a:defRPr/>
              </a:pPr>
              <a:t>4/29/16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2EC4BF-373E-6F4E-BFC5-7B5BE890788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0901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06F2DC-6832-8E41-AC2E-3AF4D3AEB5C9}" type="datetime1">
              <a:rPr lang="en-US" smtClean="0"/>
              <a:pPr>
                <a:defRPr/>
              </a:pPr>
              <a:t>4/29/16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3CD768-44BE-6743-A8B9-166A0DAFD29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8060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C48182-9AA4-0743-923D-82C285352A06}" type="datetime1">
              <a:rPr lang="en-US" smtClean="0"/>
              <a:pPr>
                <a:defRPr/>
              </a:pPr>
              <a:t>4/29/16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6E6E90-B66E-9446-803C-8BA15407D21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356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pPr>
              <a:defRPr/>
            </a:pPr>
            <a:fld id="{16B31609-0C0F-4844-A33F-169D0E686C81}" type="datetime1">
              <a:rPr lang="en-US" smtClean="0"/>
              <a:pPr>
                <a:defRPr/>
              </a:pPr>
              <a:t>4/29/16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pPr>
              <a:defRPr/>
            </a:pPr>
            <a:fld id="{173D0C45-70BD-B343-A3E4-4468B1F6BF5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6477000"/>
            <a:ext cx="9144000" cy="381000"/>
          </a:xfrm>
          <a:prstGeom prst="rect">
            <a:avLst/>
          </a:prstGeom>
          <a:solidFill>
            <a:srgbClr val="8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3600" b="1" kern="1200">
          <a:solidFill>
            <a:schemeClr val="tx1"/>
          </a:solidFill>
          <a:latin typeface="Gill Sans"/>
          <a:ea typeface="ＭＳ Ｐゴシック" pitchFamily="-110" charset="-128"/>
          <a:cs typeface="Gill Sans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Gill Sans" charset="0"/>
          <a:ea typeface="ＭＳ Ｐゴシック" pitchFamily="-110" charset="-128"/>
          <a:cs typeface="ＭＳ Ｐゴシック" pitchFamily="-110" charset="-128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Gill Sans" charset="0"/>
          <a:ea typeface="ＭＳ Ｐゴシック" pitchFamily="-110" charset="-128"/>
          <a:cs typeface="ＭＳ Ｐゴシック" pitchFamily="-110" charset="-128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Gill Sans" charset="0"/>
          <a:ea typeface="ＭＳ Ｐゴシック" pitchFamily="-110" charset="-128"/>
          <a:cs typeface="ＭＳ Ｐゴシック" pitchFamily="-110" charset="-128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Gill Sans" charset="0"/>
          <a:ea typeface="ＭＳ Ｐゴシック" pitchFamily="-110" charset="-128"/>
          <a:cs typeface="ＭＳ Ｐゴシック" pitchFamily="-110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pitchFamily="-110" charset="-128"/>
          <a:cs typeface="ＭＳ Ｐゴシック" pitchFamily="-110" charset="-128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pitchFamily="-110" charset="-128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pitchFamily="-110" charset="-128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pitchFamily="-110" charset="-128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pitchFamily="-110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8" name="Group 397"/>
          <p:cNvGrpSpPr/>
          <p:nvPr/>
        </p:nvGrpSpPr>
        <p:grpSpPr>
          <a:xfrm>
            <a:off x="0" y="0"/>
            <a:ext cx="4762500" cy="1436688"/>
            <a:chOff x="0" y="0"/>
            <a:chExt cx="4762500" cy="1436688"/>
          </a:xfrm>
          <a:solidFill>
            <a:srgbClr val="D9D9D9"/>
          </a:solidFill>
        </p:grpSpPr>
        <p:sp>
          <p:nvSpPr>
            <p:cNvPr id="399" name="Rectangle 398"/>
            <p:cNvSpPr/>
            <p:nvPr/>
          </p:nvSpPr>
          <p:spPr bwMode="auto">
            <a:xfrm>
              <a:off x="0" y="0"/>
              <a:ext cx="4762500" cy="1436688"/>
            </a:xfrm>
            <a:prstGeom prst="rect">
              <a:avLst/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00" name="Rectangle 2"/>
            <p:cNvSpPr>
              <a:spLocks/>
            </p:cNvSpPr>
            <p:nvPr/>
          </p:nvSpPr>
          <p:spPr bwMode="auto">
            <a:xfrm>
              <a:off x="246063" y="167808"/>
              <a:ext cx="4269485" cy="1117207"/>
            </a:xfrm>
            <a:prstGeom prst="rect">
              <a:avLst/>
            </a:prstGeom>
            <a:grpFill/>
            <a:ln w="9525">
              <a:noFill/>
              <a:round/>
              <a:headEnd/>
              <a:tailEnd/>
            </a:ln>
            <a:extLst/>
          </p:spPr>
          <p:txBody>
            <a:bodyPr lIns="38100" tIns="38100" rIns="38100" bIns="38100"/>
            <a:lstStyle/>
            <a:p>
              <a:r>
                <a:rPr lang="en-US" sz="3600" b="1" dirty="0" smtClean="0">
                  <a:latin typeface="Gill Sans" charset="0"/>
                  <a:cs typeface="Gill Sans" charset="0"/>
                </a:rPr>
                <a:t>Cancer </a:t>
              </a:r>
            </a:p>
            <a:p>
              <a:r>
                <a:rPr lang="en-US" sz="3600" b="1" dirty="0" smtClean="0">
                  <a:latin typeface="Gill Sans" charset="0"/>
                  <a:cs typeface="Gill Sans" charset="0"/>
                </a:rPr>
                <a:t>Lesson 1.2</a:t>
              </a:r>
              <a:endParaRPr lang="en-US" sz="3600" b="1" dirty="0">
                <a:cs typeface="Gill Sans" charset="0"/>
              </a:endParaRPr>
            </a:p>
            <a:p>
              <a:r>
                <a:rPr lang="en-US" sz="2500" b="1" dirty="0">
                  <a:cs typeface="Gill Sans" charset="0"/>
                </a:rPr>
                <a:t> </a:t>
              </a:r>
              <a:endParaRPr lang="en-US" dirty="0">
                <a:latin typeface="Cambria Bold" charset="0"/>
                <a:cs typeface="Cambria Bold" charset="0"/>
                <a:sym typeface="Cambria Bold" charset="0"/>
              </a:endParaRPr>
            </a:p>
          </p:txBody>
        </p:sp>
      </p:grpSp>
      <p:sp>
        <p:nvSpPr>
          <p:cNvPr id="412" name="TextBox 5"/>
          <p:cNvSpPr txBox="1">
            <a:spLocks noChangeArrowheads="1"/>
          </p:cNvSpPr>
          <p:nvPr/>
        </p:nvSpPr>
        <p:spPr bwMode="auto">
          <a:xfrm>
            <a:off x="246063" y="1638300"/>
            <a:ext cx="873601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3600" b="1" dirty="0" smtClean="0">
                <a:latin typeface="Gill Sans"/>
                <a:cs typeface="Gill Sans"/>
              </a:rPr>
              <a:t>How has our understanding of cancer changed over time?</a:t>
            </a:r>
          </a:p>
        </p:txBody>
      </p:sp>
      <p:grpSp>
        <p:nvGrpSpPr>
          <p:cNvPr id="7" name="Group 2"/>
          <p:cNvGrpSpPr>
            <a:grpSpLocks/>
          </p:cNvGrpSpPr>
          <p:nvPr/>
        </p:nvGrpSpPr>
        <p:grpSpPr bwMode="auto">
          <a:xfrm>
            <a:off x="1894171" y="3202865"/>
            <a:ext cx="5250884" cy="1880405"/>
            <a:chOff x="2270" y="1808"/>
            <a:chExt cx="8397" cy="3158"/>
          </a:xfrm>
        </p:grpSpPr>
        <p:pic>
          <p:nvPicPr>
            <p:cNvPr id="8" name="Picture 3"/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0" y="1808"/>
              <a:ext cx="4205" cy="31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4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62" y="1808"/>
              <a:ext cx="4205" cy="31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extBox 1"/>
          <p:cNvSpPr txBox="1"/>
          <p:nvPr/>
        </p:nvSpPr>
        <p:spPr>
          <a:xfrm>
            <a:off x="1003346" y="5433935"/>
            <a:ext cx="702440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>
                <a:latin typeface="+mn-lt"/>
              </a:rPr>
              <a:t>Hippocrates coined the term cancer </a:t>
            </a:r>
          </a:p>
          <a:p>
            <a:pPr algn="ctr"/>
            <a:r>
              <a:rPr lang="en-US" sz="2800" dirty="0" smtClean="0">
                <a:latin typeface="+mn-lt"/>
              </a:rPr>
              <a:t> from the Greek word ‘</a:t>
            </a:r>
            <a:r>
              <a:rPr lang="en-US" sz="2800" dirty="0" err="1" smtClean="0">
                <a:latin typeface="+mn-lt"/>
              </a:rPr>
              <a:t>Karkinos</a:t>
            </a:r>
            <a:r>
              <a:rPr lang="en-US" sz="2800" dirty="0" smtClean="0">
                <a:latin typeface="+mn-lt"/>
              </a:rPr>
              <a:t>’ meaning crab</a:t>
            </a:r>
            <a:endParaRPr lang="en-US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25912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v="urn:schemas-microsoft-com:mac:vml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ChangeArrowheads="1"/>
          </p:cNvSpPr>
          <p:nvPr>
            <p:ph type="title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/>
              <a:t>Do Now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1889352"/>
            <a:ext cx="8392519" cy="2619730"/>
          </a:xfrm>
          <a:ln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Hippocrates believed that cancer was a “death sentence” and caused by accumulation of “bad fluids.”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How much has our current view of cancer changed since then?</a:t>
            </a:r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4063143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v="urn:schemas-microsoft-com:mac:vml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Grp="1" noChangeArrowheads="1"/>
          </p:cNvSpPr>
          <p:nvPr>
            <p:ph type="title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smtClean="0"/>
              <a:t>The oldest description of cancer is on an Egyptian papyrus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5562" y="1641726"/>
            <a:ext cx="4113911" cy="39008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754329" y="5503243"/>
            <a:ext cx="41751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This papyrus is part of a book on trauma surgery written in 3000 BC. 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195368" y="5527625"/>
            <a:ext cx="24863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+mn-lt"/>
              </a:rPr>
              <a:t>“There is no cure”</a:t>
            </a:r>
            <a:endParaRPr lang="en-US" sz="2400" b="1" dirty="0">
              <a:latin typeface="+mn-lt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9822" y="1717815"/>
            <a:ext cx="2701767" cy="3824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630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v="urn:schemas-microsoft-com:mac:vml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Bad fluids theory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2488"/>
            <a:ext cx="4407041" cy="3597298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 smtClean="0"/>
              <a:t>Galen thought that</a:t>
            </a:r>
          </a:p>
          <a:p>
            <a:pPr marL="0" indent="0">
              <a:buNone/>
            </a:pPr>
            <a:r>
              <a:rPr lang="en-US" sz="2800" dirty="0"/>
              <a:t>t</a:t>
            </a:r>
            <a:r>
              <a:rPr lang="en-US" sz="2800" dirty="0" smtClean="0"/>
              <a:t>he body is composed of 4 humors:</a:t>
            </a:r>
          </a:p>
          <a:p>
            <a:r>
              <a:rPr lang="en-US" sz="2800" dirty="0" smtClean="0"/>
              <a:t>Red</a:t>
            </a:r>
          </a:p>
          <a:p>
            <a:r>
              <a:rPr lang="en-US" sz="2800" dirty="0" smtClean="0"/>
              <a:t>Phlegm</a:t>
            </a:r>
          </a:p>
          <a:p>
            <a:r>
              <a:rPr lang="en-US" sz="2800" dirty="0" smtClean="0"/>
              <a:t>Yellow bile</a:t>
            </a:r>
          </a:p>
          <a:p>
            <a:r>
              <a:rPr lang="en-US" sz="2800" dirty="0" smtClean="0"/>
              <a:t>Black bile</a:t>
            </a:r>
            <a:endParaRPr lang="en-US" sz="28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457200" y="5039786"/>
            <a:ext cx="4407041" cy="11415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pitchFamily="-110" charset="-128"/>
                <a:cs typeface="ＭＳ Ｐゴシック" pitchFamily="-110" charset="-128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pitchFamily="-110" charset="-128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pitchFamily="-110" charset="-128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pitchFamily="-110" charset="-128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pitchFamily="-110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en-US" sz="2800" b="1" dirty="0" smtClean="0"/>
              <a:t>Cancer occurs when black</a:t>
            </a:r>
          </a:p>
          <a:p>
            <a:pPr marL="0" indent="0">
              <a:buFont typeface="Arial" charset="0"/>
              <a:buNone/>
            </a:pPr>
            <a:r>
              <a:rPr lang="en-US" sz="2800" b="1" dirty="0" smtClean="0"/>
              <a:t>bile accumulates</a:t>
            </a:r>
            <a:r>
              <a:rPr lang="en-US" sz="2800" dirty="0" smtClean="0"/>
              <a:t>.</a:t>
            </a:r>
          </a:p>
          <a:p>
            <a:pPr marL="914400" lvl="2" indent="0">
              <a:buFont typeface="Arial" charset="0"/>
              <a:buNone/>
            </a:pPr>
            <a:endParaRPr lang="en-US" sz="2800" dirty="0" smtClean="0"/>
          </a:p>
          <a:p>
            <a:pPr marL="0" indent="0">
              <a:buFont typeface="Arial" charset="0"/>
              <a:buNone/>
            </a:pP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6441" y="1832057"/>
            <a:ext cx="3100359" cy="3885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9751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Solid tumor theory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8443" y="1451504"/>
            <a:ext cx="4407041" cy="4732757"/>
          </a:xfrm>
        </p:spPr>
        <p:txBody>
          <a:bodyPr/>
          <a:lstStyle/>
          <a:p>
            <a:r>
              <a:rPr lang="en-US" sz="2800" dirty="0"/>
              <a:t> </a:t>
            </a:r>
            <a:r>
              <a:rPr lang="en-US" sz="2800" dirty="0" smtClean="0"/>
              <a:t>John Hunter (16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-17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century) pathologist</a:t>
            </a:r>
          </a:p>
          <a:p>
            <a:pPr marL="0" indent="0">
              <a:buNone/>
            </a:pPr>
            <a:endParaRPr lang="en-US" sz="2800" dirty="0" smtClean="0"/>
          </a:p>
          <a:p>
            <a:r>
              <a:rPr lang="en-US" sz="2800" dirty="0" smtClean="0"/>
              <a:t>Observed that solid tumors in one organ seemed to spread to others </a:t>
            </a:r>
          </a:p>
          <a:p>
            <a:pPr marL="0" indent="0">
              <a:buNone/>
            </a:pPr>
            <a:endParaRPr lang="en-US" sz="2800" dirty="0" smtClean="0"/>
          </a:p>
          <a:p>
            <a:r>
              <a:rPr lang="en-US" sz="2800" dirty="0" smtClean="0"/>
              <a:t>The first description of metastasis</a:t>
            </a:r>
            <a:endParaRPr lang="en-US" sz="2800" dirty="0"/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4241" y="1442487"/>
            <a:ext cx="3959482" cy="4503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388765" y="5965729"/>
            <a:ext cx="14421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John Hunter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87429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/>
          <p:cNvSpPr>
            <a:spLocks noGrp="1" noChangeArrowheads="1"/>
          </p:cNvSpPr>
          <p:nvPr>
            <p:ph type="title"/>
          </p:nvPr>
        </p:nvSpPr>
        <p:spPr>
          <a:xfrm>
            <a:off x="184365" y="264880"/>
            <a:ext cx="8959635" cy="723614"/>
          </a:xfrm>
          <a:ln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Activity: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sz="2800" b="0" dirty="0">
              <a:latin typeface="+mn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76566" y="1248349"/>
            <a:ext cx="8413434" cy="4832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+mn-lt"/>
              </a:rPr>
              <a:t>Divide into six groups to research </a:t>
            </a:r>
            <a:r>
              <a:rPr lang="en-US" sz="2800" dirty="0" smtClean="0">
                <a:latin typeface="+mn-lt"/>
              </a:rPr>
              <a:t>the impacts the </a:t>
            </a:r>
          </a:p>
          <a:p>
            <a:r>
              <a:rPr lang="en-US" sz="2800" dirty="0">
                <a:latin typeface="+mn-lt"/>
              </a:rPr>
              <a:t>f</a:t>
            </a:r>
            <a:r>
              <a:rPr lang="en-US" sz="2800" dirty="0" smtClean="0">
                <a:latin typeface="+mn-lt"/>
              </a:rPr>
              <a:t>ollowing scientists have had on our understanding of cancer :</a:t>
            </a:r>
            <a:r>
              <a:rPr lang="en-US" sz="2800" dirty="0">
                <a:latin typeface="+mn-lt"/>
              </a:rPr>
              <a:t/>
            </a:r>
            <a:br>
              <a:rPr lang="en-US" sz="2800" dirty="0">
                <a:latin typeface="+mn-lt"/>
              </a:rPr>
            </a:br>
            <a:r>
              <a:rPr lang="en-US" sz="2800" dirty="0">
                <a:latin typeface="+mn-lt"/>
              </a:rPr>
              <a:t/>
            </a:r>
            <a:br>
              <a:rPr lang="en-US" sz="2800" dirty="0">
                <a:latin typeface="+mn-lt"/>
              </a:rPr>
            </a:br>
            <a:r>
              <a:rPr lang="en-US" sz="2800" dirty="0">
                <a:latin typeface="+mn-lt"/>
              </a:rPr>
              <a:t>	</a:t>
            </a:r>
            <a:r>
              <a:rPr lang="en-US" sz="2800" dirty="0" smtClean="0">
                <a:latin typeface="+mn-lt"/>
              </a:rPr>
              <a:t>1. Hippocrates</a:t>
            </a:r>
            <a:endParaRPr lang="en-US" sz="2800" dirty="0">
              <a:latin typeface="+mn-lt"/>
            </a:endParaRPr>
          </a:p>
          <a:p>
            <a:r>
              <a:rPr lang="en-US" sz="2800" dirty="0">
                <a:latin typeface="+mn-lt"/>
              </a:rPr>
              <a:t>	</a:t>
            </a:r>
            <a:r>
              <a:rPr lang="en-US" sz="2800" dirty="0" smtClean="0">
                <a:latin typeface="+mn-lt"/>
              </a:rPr>
              <a:t>2. Galen</a:t>
            </a:r>
            <a:r>
              <a:rPr lang="en-US" sz="2800" dirty="0">
                <a:latin typeface="+mn-lt"/>
              </a:rPr>
              <a:t/>
            </a:r>
            <a:br>
              <a:rPr lang="en-US" sz="2800" dirty="0">
                <a:latin typeface="+mn-lt"/>
              </a:rPr>
            </a:br>
            <a:r>
              <a:rPr lang="en-US" sz="2800" dirty="0" smtClean="0">
                <a:latin typeface="+mn-lt"/>
              </a:rPr>
              <a:t>	3. Andreas Vesalius</a:t>
            </a:r>
            <a:r>
              <a:rPr lang="en-US" sz="2800" dirty="0">
                <a:latin typeface="+mn-lt"/>
              </a:rPr>
              <a:t/>
            </a:r>
            <a:br>
              <a:rPr lang="en-US" sz="2800" dirty="0">
                <a:latin typeface="+mn-lt"/>
              </a:rPr>
            </a:br>
            <a:r>
              <a:rPr lang="en-US" sz="2800" dirty="0" smtClean="0">
                <a:latin typeface="+mn-lt"/>
              </a:rPr>
              <a:t>	4. </a:t>
            </a:r>
            <a:r>
              <a:rPr lang="en-US" sz="2800" dirty="0" err="1" smtClean="0">
                <a:latin typeface="+mn-lt"/>
              </a:rPr>
              <a:t>Antonie</a:t>
            </a:r>
            <a:r>
              <a:rPr lang="en-US" sz="2800" dirty="0" smtClean="0">
                <a:latin typeface="+mn-lt"/>
              </a:rPr>
              <a:t> </a:t>
            </a:r>
            <a:r>
              <a:rPr lang="en-US" sz="2800" dirty="0">
                <a:latin typeface="+mn-lt"/>
              </a:rPr>
              <a:t>Van Leeuwenhoek</a:t>
            </a:r>
            <a:br>
              <a:rPr lang="en-US" sz="2800" dirty="0">
                <a:latin typeface="+mn-lt"/>
              </a:rPr>
            </a:br>
            <a:r>
              <a:rPr lang="en-US" sz="2800" dirty="0" smtClean="0">
                <a:latin typeface="+mn-lt"/>
              </a:rPr>
              <a:t>	5. Rudolf </a:t>
            </a:r>
            <a:r>
              <a:rPr lang="en-US" sz="2800" dirty="0">
                <a:latin typeface="+mn-lt"/>
              </a:rPr>
              <a:t>Virchow</a:t>
            </a:r>
            <a:br>
              <a:rPr lang="en-US" sz="2800" dirty="0">
                <a:latin typeface="+mn-lt"/>
              </a:rPr>
            </a:br>
            <a:r>
              <a:rPr lang="en-US" sz="2800" dirty="0" smtClean="0">
                <a:latin typeface="+mn-lt"/>
              </a:rPr>
              <a:t>	6. Stephen Paget</a:t>
            </a:r>
            <a:r>
              <a:rPr lang="en-US" sz="2800" dirty="0">
                <a:latin typeface="+mn-lt"/>
              </a:rPr>
              <a:t/>
            </a:r>
            <a:br>
              <a:rPr lang="en-US" sz="2800" dirty="0">
                <a:latin typeface="+mn-lt"/>
              </a:rPr>
            </a:br>
            <a:endParaRPr lang="en-US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95893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v="urn:schemas-microsoft-com:mac:vml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Make sure to address the following questions:</a:t>
            </a:r>
            <a:endParaRPr lang="en-US" dirty="0"/>
          </a:p>
        </p:txBody>
      </p:sp>
      <p:sp>
        <p:nvSpPr>
          <p:cNvPr id="7" name="Content Placeholder 6"/>
          <p:cNvSpPr txBox="1">
            <a:spLocks noGrp="1"/>
          </p:cNvSpPr>
          <p:nvPr>
            <p:ph idx="1"/>
          </p:nvPr>
        </p:nvSpPr>
        <p:spPr>
          <a:xfrm>
            <a:off x="460375" y="2191488"/>
            <a:ext cx="8229600" cy="35394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+mn-lt"/>
              </a:rPr>
              <a:t>When in history did they live?</a:t>
            </a:r>
          </a:p>
          <a:p>
            <a:endParaRPr lang="en-US" sz="2800" dirty="0"/>
          </a:p>
          <a:p>
            <a:r>
              <a:rPr lang="en-US" sz="2800" dirty="0" smtClean="0">
                <a:latin typeface="+mn-lt"/>
              </a:rPr>
              <a:t>What was their most notable finding relevant to</a:t>
            </a:r>
          </a:p>
          <a:p>
            <a:pPr marL="0" indent="0">
              <a:buNone/>
            </a:pPr>
            <a:r>
              <a:rPr lang="en-US" sz="2800" dirty="0"/>
              <a:t>	</a:t>
            </a:r>
            <a:r>
              <a:rPr lang="en-US" sz="2800" dirty="0" smtClean="0"/>
              <a:t>cancer?</a:t>
            </a:r>
          </a:p>
          <a:p>
            <a:pPr marL="0" indent="0">
              <a:buNone/>
            </a:pPr>
            <a:endParaRPr lang="en-US" sz="2800" dirty="0"/>
          </a:p>
          <a:p>
            <a:r>
              <a:rPr lang="en-US" sz="2800" dirty="0" smtClean="0"/>
              <a:t>How did this discovery impact what we understand about cancer?</a:t>
            </a:r>
          </a:p>
        </p:txBody>
      </p:sp>
    </p:spTree>
    <p:extLst>
      <p:ext uri="{BB962C8B-B14F-4D97-AF65-F5344CB8AC3E}">
        <p14:creationId xmlns:p14="http://schemas.microsoft.com/office/powerpoint/2010/main" val="12856340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/>
          <p:cNvSpPr>
            <a:spLocks noGrp="1" noChangeArrowheads="1"/>
          </p:cNvSpPr>
          <p:nvPr>
            <p:ph type="title"/>
          </p:nvPr>
        </p:nvSpPr>
        <p:spPr>
          <a:xfrm>
            <a:off x="184365" y="626687"/>
            <a:ext cx="8959635" cy="723614"/>
          </a:xfrm>
          <a:ln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smtClean="0"/>
              <a:t>Cancer history timeline</a:t>
            </a:r>
            <a:br>
              <a:rPr lang="en-US" dirty="0" smtClean="0"/>
            </a:br>
            <a:endParaRPr lang="en-US" sz="2800" i="1" dirty="0"/>
          </a:p>
        </p:txBody>
      </p:sp>
      <p:grpSp>
        <p:nvGrpSpPr>
          <p:cNvPr id="23" name="Group 22"/>
          <p:cNvGrpSpPr/>
          <p:nvPr/>
        </p:nvGrpSpPr>
        <p:grpSpPr>
          <a:xfrm>
            <a:off x="45197" y="2808574"/>
            <a:ext cx="8934840" cy="1035733"/>
            <a:chOff x="45197" y="2808574"/>
            <a:chExt cx="8934840" cy="1035733"/>
          </a:xfrm>
        </p:grpSpPr>
        <p:sp>
          <p:nvSpPr>
            <p:cNvPr id="9" name="TextBox 8"/>
            <p:cNvSpPr txBox="1"/>
            <p:nvPr/>
          </p:nvSpPr>
          <p:spPr>
            <a:xfrm>
              <a:off x="1554521" y="2808574"/>
              <a:ext cx="6337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0AD</a:t>
              </a:r>
              <a:endParaRPr 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650027" y="2808574"/>
              <a:ext cx="8904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500AD</a:t>
              </a:r>
              <a:endParaRPr lang="en-US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132719" y="2808574"/>
              <a:ext cx="10188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1000AD</a:t>
              </a:r>
              <a:endParaRPr lang="en-US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664357" y="2808574"/>
              <a:ext cx="10188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1500AD</a:t>
              </a:r>
              <a:endParaRPr lang="en-US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208479" y="2808574"/>
              <a:ext cx="10188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2000AD</a:t>
              </a:r>
              <a:endParaRPr lang="en-US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45197" y="2808574"/>
              <a:ext cx="8904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500BC</a:t>
              </a:r>
              <a:endParaRPr lang="en-US" dirty="0"/>
            </a:p>
          </p:txBody>
        </p:sp>
        <p:grpSp>
          <p:nvGrpSpPr>
            <p:cNvPr id="16" name="Group 15"/>
            <p:cNvGrpSpPr/>
            <p:nvPr/>
          </p:nvGrpSpPr>
          <p:grpSpPr>
            <a:xfrm>
              <a:off x="184365" y="3248720"/>
              <a:ext cx="8795672" cy="595587"/>
              <a:chOff x="184365" y="3248720"/>
              <a:chExt cx="8795672" cy="595587"/>
            </a:xfrm>
          </p:grpSpPr>
          <p:sp>
            <p:nvSpPr>
              <p:cNvPr id="4" name="Right Arrow 3"/>
              <p:cNvSpPr/>
              <p:nvPr/>
            </p:nvSpPr>
            <p:spPr>
              <a:xfrm>
                <a:off x="184365" y="3374641"/>
                <a:ext cx="8795672" cy="469666"/>
              </a:xfrm>
              <a:prstGeom prst="rightArrow">
                <a:avLst>
                  <a:gd name="adj1" fmla="val 50000"/>
                  <a:gd name="adj2" fmla="val 112968"/>
                </a:avLst>
              </a:prstGeom>
              <a:solidFill>
                <a:schemeClr val="tx1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8" name="Straight Connector 7"/>
              <p:cNvCxnSpPr/>
              <p:nvPr/>
            </p:nvCxnSpPr>
            <p:spPr>
              <a:xfrm>
                <a:off x="434927" y="3248720"/>
                <a:ext cx="0" cy="313111"/>
              </a:xfrm>
              <a:prstGeom prst="line">
                <a:avLst/>
              </a:prstGeom>
              <a:ln w="57150"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/>
              <p:cNvCxnSpPr/>
              <p:nvPr/>
            </p:nvCxnSpPr>
            <p:spPr>
              <a:xfrm>
                <a:off x="1857273" y="3248720"/>
                <a:ext cx="0" cy="313111"/>
              </a:xfrm>
              <a:prstGeom prst="line">
                <a:avLst/>
              </a:prstGeom>
              <a:ln w="57150"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/>
              <p:cNvCxnSpPr/>
              <p:nvPr/>
            </p:nvCxnSpPr>
            <p:spPr>
              <a:xfrm>
                <a:off x="3248987" y="3248720"/>
                <a:ext cx="0" cy="313111"/>
              </a:xfrm>
              <a:prstGeom prst="line">
                <a:avLst/>
              </a:prstGeom>
              <a:ln w="57150"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/>
              <p:cNvCxnSpPr/>
              <p:nvPr/>
            </p:nvCxnSpPr>
            <p:spPr>
              <a:xfrm>
                <a:off x="4793071" y="3248720"/>
                <a:ext cx="0" cy="313111"/>
              </a:xfrm>
              <a:prstGeom prst="line">
                <a:avLst/>
              </a:prstGeom>
              <a:ln w="57150"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/>
              <p:cNvCxnSpPr/>
              <p:nvPr/>
            </p:nvCxnSpPr>
            <p:spPr>
              <a:xfrm>
                <a:off x="6341368" y="3248720"/>
                <a:ext cx="0" cy="313111"/>
              </a:xfrm>
              <a:prstGeom prst="line">
                <a:avLst/>
              </a:prstGeom>
              <a:ln w="57150"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/>
              <p:cNvCxnSpPr/>
              <p:nvPr/>
            </p:nvCxnSpPr>
            <p:spPr>
              <a:xfrm>
                <a:off x="7885489" y="3248720"/>
                <a:ext cx="0" cy="313111"/>
              </a:xfrm>
              <a:prstGeom prst="line">
                <a:avLst/>
              </a:prstGeom>
              <a:ln w="57150"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6" name="TextBox 25"/>
          <p:cNvSpPr txBox="1"/>
          <p:nvPr/>
        </p:nvSpPr>
        <p:spPr>
          <a:xfrm>
            <a:off x="338558" y="4070443"/>
            <a:ext cx="15187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Hippocrates</a:t>
            </a:r>
            <a:endParaRPr lang="en-US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2086658" y="4036166"/>
            <a:ext cx="8261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Galen</a:t>
            </a:r>
            <a:endParaRPr lang="en-US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5525021" y="4401474"/>
            <a:ext cx="2210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Van Leeuwenhoek</a:t>
            </a:r>
            <a:endParaRPr lang="en-US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5532985" y="3844307"/>
            <a:ext cx="11214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Vesalius</a:t>
            </a:r>
            <a:endParaRPr lang="en-US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6654481" y="4032142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Virchow</a:t>
            </a:r>
            <a:endParaRPr lang="en-US" b="1" dirty="0"/>
          </a:p>
        </p:txBody>
      </p:sp>
      <p:sp>
        <p:nvSpPr>
          <p:cNvPr id="10243" name="TextBox 10242"/>
          <p:cNvSpPr txBox="1"/>
          <p:nvPr/>
        </p:nvSpPr>
        <p:spPr>
          <a:xfrm>
            <a:off x="7355849" y="4616369"/>
            <a:ext cx="8132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Paget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800717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v="urn:schemas-microsoft-com:mac:vml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29" grpId="0"/>
      <p:bldP spid="31" grpId="0"/>
      <p:bldP spid="1024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/>
          <p:cNvSpPr>
            <a:spLocks noGrp="1" noChangeArrowheads="1"/>
          </p:cNvSpPr>
          <p:nvPr>
            <p:ph type="title"/>
          </p:nvPr>
        </p:nvSpPr>
        <p:spPr>
          <a:xfrm>
            <a:off x="184365" y="626687"/>
            <a:ext cx="8959635" cy="723614"/>
          </a:xfrm>
          <a:ln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smtClean="0"/>
              <a:t>Their most notable finding relevant to cancer</a:t>
            </a:r>
            <a:endParaRPr lang="en-US" sz="2800" i="1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3146524"/>
              </p:ext>
            </p:extLst>
          </p:nvPr>
        </p:nvGraphicFramePr>
        <p:xfrm>
          <a:off x="567196" y="2021077"/>
          <a:ext cx="3381794" cy="4053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81794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Hippocrates</a:t>
                      </a:r>
                      <a:endParaRPr lang="en-US" sz="3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Galen</a:t>
                      </a:r>
                      <a:endParaRPr lang="en-US" sz="3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Vesalius</a:t>
                      </a:r>
                      <a:endParaRPr lang="en-US" sz="3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Van Leeuwenhoek</a:t>
                      </a:r>
                      <a:endParaRPr lang="en-US" sz="3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Virchow</a:t>
                      </a:r>
                      <a:endParaRPr lang="en-US" sz="3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Paget</a:t>
                      </a:r>
                      <a:endParaRPr lang="en-US" sz="3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sz="32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470883" y="2073262"/>
            <a:ext cx="39256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+mn-lt"/>
              </a:rPr>
              <a:t>First characterized cancer</a:t>
            </a:r>
            <a:endParaRPr lang="en-US" sz="2800" dirty="0">
              <a:latin typeface="+mn-lt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470883" y="2642571"/>
            <a:ext cx="34454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+mn-lt"/>
              </a:rPr>
              <a:t>Classified four humors</a:t>
            </a:r>
            <a:endParaRPr lang="en-US" sz="2800" dirty="0">
              <a:latin typeface="+mn-lt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470883" y="3218338"/>
            <a:ext cx="40720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+mn-lt"/>
              </a:rPr>
              <a:t>Dissected the human body</a:t>
            </a:r>
            <a:endParaRPr lang="en-US" sz="2800" dirty="0">
              <a:latin typeface="+mn-lt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470883" y="3822326"/>
            <a:ext cx="23627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+mn-lt"/>
              </a:rPr>
              <a:t>Visualized cells</a:t>
            </a:r>
            <a:endParaRPr lang="en-US" sz="2800" dirty="0">
              <a:latin typeface="+mn-lt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470883" y="4392200"/>
            <a:ext cx="41402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+mn-lt"/>
              </a:rPr>
              <a:t>Cells come from other cells</a:t>
            </a:r>
            <a:endParaRPr lang="en-US" sz="2800" dirty="0">
              <a:latin typeface="+mn-lt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470883" y="4957911"/>
            <a:ext cx="414025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+mn-lt"/>
              </a:rPr>
              <a:t>Secondary tumors prefer certain</a:t>
            </a:r>
            <a:r>
              <a:rPr lang="en-US" sz="2800" dirty="0">
                <a:latin typeface="+mn-lt"/>
              </a:rPr>
              <a:t> </a:t>
            </a:r>
            <a:r>
              <a:rPr lang="en-US" sz="2800" dirty="0" smtClean="0">
                <a:latin typeface="+mn-lt"/>
              </a:rPr>
              <a:t>organs</a:t>
            </a:r>
          </a:p>
        </p:txBody>
      </p:sp>
    </p:spTree>
    <p:extLst>
      <p:ext uri="{BB962C8B-B14F-4D97-AF65-F5344CB8AC3E}">
        <p14:creationId xmlns:p14="http://schemas.microsoft.com/office/powerpoint/2010/main" val="2563841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v="urn:schemas-microsoft-com:mac:vml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0" grpId="0"/>
      <p:bldP spid="32" grpId="0"/>
      <p:bldP spid="33" grpId="0"/>
      <p:bldP spid="34" grpId="0"/>
      <p:bldP spid="3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/>
          <p:cNvSpPr>
            <a:spLocks noGrp="1" noChangeArrowheads="1"/>
          </p:cNvSpPr>
          <p:nvPr>
            <p:ph type="title"/>
          </p:nvPr>
        </p:nvSpPr>
        <p:spPr>
          <a:xfrm>
            <a:off x="184365" y="626687"/>
            <a:ext cx="8959635" cy="723614"/>
          </a:xfrm>
          <a:ln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smtClean="0"/>
              <a:t>What was its impact?</a:t>
            </a:r>
            <a:endParaRPr lang="en-US" sz="2800" i="1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1293129"/>
              </p:ext>
            </p:extLst>
          </p:nvPr>
        </p:nvGraphicFramePr>
        <p:xfrm>
          <a:off x="480214" y="1971037"/>
          <a:ext cx="3562801" cy="34747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562801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Hippocrates</a:t>
                      </a:r>
                      <a:endParaRPr lang="en-US" sz="3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Galen</a:t>
                      </a:r>
                      <a:endParaRPr lang="en-US" sz="3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Vesalius</a:t>
                      </a:r>
                      <a:endParaRPr lang="en-US" sz="3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Van Leeuwenhoek</a:t>
                      </a:r>
                      <a:endParaRPr lang="en-US" sz="3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Virchow</a:t>
                      </a:r>
                      <a:endParaRPr lang="en-US" sz="3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Paget</a:t>
                      </a:r>
                      <a:endParaRPr lang="en-US" sz="32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470883" y="2073262"/>
            <a:ext cx="32930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+mn-lt"/>
              </a:rPr>
              <a:t>Cancer is untreatable</a:t>
            </a:r>
            <a:endParaRPr lang="en-US" sz="2800" dirty="0">
              <a:latin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70883" y="2642571"/>
            <a:ext cx="36161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+mn-lt"/>
              </a:rPr>
              <a:t>Black bile accumulation</a:t>
            </a:r>
            <a:endParaRPr lang="en-US" sz="2800" dirty="0"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70883" y="3218338"/>
            <a:ext cx="33928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+mn-lt"/>
              </a:rPr>
              <a:t>Cancer is solid tumors</a:t>
            </a:r>
            <a:endParaRPr lang="en-US" sz="2800" dirty="0">
              <a:latin typeface="+mn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470883" y="3822326"/>
            <a:ext cx="38514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+mn-lt"/>
              </a:rPr>
              <a:t>Tumors are made of cells</a:t>
            </a:r>
            <a:endParaRPr lang="en-US" sz="2800" dirty="0"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470883" y="4392200"/>
            <a:ext cx="39164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+mn-lt"/>
              </a:rPr>
              <a:t>Tumor cells divide rapidly</a:t>
            </a:r>
            <a:endParaRPr lang="en-US" sz="2800" dirty="0"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70883" y="4957911"/>
            <a:ext cx="427952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+mn-lt"/>
              </a:rPr>
              <a:t>Tumor spreading important for disease</a:t>
            </a:r>
            <a:endParaRPr lang="en-US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65624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v="urn:schemas-microsoft-com:mac:vml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/>
          <p:cNvSpPr>
            <a:spLocks noGrp="1" noChangeArrowheads="1"/>
          </p:cNvSpPr>
          <p:nvPr>
            <p:ph type="title"/>
          </p:nvPr>
        </p:nvSpPr>
        <p:spPr>
          <a:xfrm>
            <a:off x="184365" y="264880"/>
            <a:ext cx="8959635" cy="723614"/>
          </a:xfrm>
          <a:ln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smtClean="0"/>
              <a:t>Wrap up</a:t>
            </a:r>
            <a:endParaRPr lang="en-US" sz="2800" i="1" dirty="0"/>
          </a:p>
        </p:txBody>
      </p:sp>
      <p:grpSp>
        <p:nvGrpSpPr>
          <p:cNvPr id="23" name="Group 22"/>
          <p:cNvGrpSpPr/>
          <p:nvPr/>
        </p:nvGrpSpPr>
        <p:grpSpPr>
          <a:xfrm>
            <a:off x="184365" y="1208229"/>
            <a:ext cx="8934840" cy="1035733"/>
            <a:chOff x="45197" y="2808574"/>
            <a:chExt cx="8934840" cy="1035733"/>
          </a:xfrm>
        </p:grpSpPr>
        <p:sp>
          <p:nvSpPr>
            <p:cNvPr id="9" name="TextBox 8"/>
            <p:cNvSpPr txBox="1"/>
            <p:nvPr/>
          </p:nvSpPr>
          <p:spPr>
            <a:xfrm>
              <a:off x="1554521" y="2808574"/>
              <a:ext cx="6337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0AD</a:t>
              </a:r>
              <a:endParaRPr 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650027" y="2808574"/>
              <a:ext cx="8904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500AD</a:t>
              </a:r>
              <a:endParaRPr lang="en-US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132719" y="2808574"/>
              <a:ext cx="10188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1000AD</a:t>
              </a:r>
              <a:endParaRPr lang="en-US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664357" y="2808574"/>
              <a:ext cx="10188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1500AD</a:t>
              </a:r>
              <a:endParaRPr lang="en-US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208479" y="2808574"/>
              <a:ext cx="10188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2000AD</a:t>
              </a:r>
              <a:endParaRPr lang="en-US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45197" y="2808574"/>
              <a:ext cx="8904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500BC</a:t>
              </a:r>
              <a:endParaRPr lang="en-US" dirty="0"/>
            </a:p>
          </p:txBody>
        </p:sp>
        <p:grpSp>
          <p:nvGrpSpPr>
            <p:cNvPr id="16" name="Group 15"/>
            <p:cNvGrpSpPr/>
            <p:nvPr/>
          </p:nvGrpSpPr>
          <p:grpSpPr>
            <a:xfrm>
              <a:off x="184365" y="3248720"/>
              <a:ext cx="8795672" cy="595587"/>
              <a:chOff x="184365" y="3248720"/>
              <a:chExt cx="8795672" cy="595587"/>
            </a:xfrm>
          </p:grpSpPr>
          <p:sp>
            <p:nvSpPr>
              <p:cNvPr id="4" name="Right Arrow 3"/>
              <p:cNvSpPr/>
              <p:nvPr/>
            </p:nvSpPr>
            <p:spPr>
              <a:xfrm>
                <a:off x="184365" y="3374641"/>
                <a:ext cx="8795672" cy="469666"/>
              </a:xfrm>
              <a:prstGeom prst="rightArrow">
                <a:avLst>
                  <a:gd name="adj1" fmla="val 50000"/>
                  <a:gd name="adj2" fmla="val 112968"/>
                </a:avLst>
              </a:prstGeom>
              <a:solidFill>
                <a:schemeClr val="tx1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8" name="Straight Connector 7"/>
              <p:cNvCxnSpPr/>
              <p:nvPr/>
            </p:nvCxnSpPr>
            <p:spPr>
              <a:xfrm>
                <a:off x="434927" y="3248720"/>
                <a:ext cx="0" cy="313111"/>
              </a:xfrm>
              <a:prstGeom prst="line">
                <a:avLst/>
              </a:prstGeom>
              <a:ln w="57150"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/>
              <p:cNvCxnSpPr/>
              <p:nvPr/>
            </p:nvCxnSpPr>
            <p:spPr>
              <a:xfrm>
                <a:off x="1857273" y="3248720"/>
                <a:ext cx="0" cy="313111"/>
              </a:xfrm>
              <a:prstGeom prst="line">
                <a:avLst/>
              </a:prstGeom>
              <a:ln w="57150"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/>
              <p:cNvCxnSpPr/>
              <p:nvPr/>
            </p:nvCxnSpPr>
            <p:spPr>
              <a:xfrm>
                <a:off x="3248987" y="3248720"/>
                <a:ext cx="0" cy="313111"/>
              </a:xfrm>
              <a:prstGeom prst="line">
                <a:avLst/>
              </a:prstGeom>
              <a:ln w="57150"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/>
              <p:cNvCxnSpPr/>
              <p:nvPr/>
            </p:nvCxnSpPr>
            <p:spPr>
              <a:xfrm>
                <a:off x="4793071" y="3248720"/>
                <a:ext cx="0" cy="313111"/>
              </a:xfrm>
              <a:prstGeom prst="line">
                <a:avLst/>
              </a:prstGeom>
              <a:ln w="57150"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/>
              <p:cNvCxnSpPr/>
              <p:nvPr/>
            </p:nvCxnSpPr>
            <p:spPr>
              <a:xfrm>
                <a:off x="6341368" y="3248720"/>
                <a:ext cx="0" cy="313111"/>
              </a:xfrm>
              <a:prstGeom prst="line">
                <a:avLst/>
              </a:prstGeom>
              <a:ln w="57150"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/>
              <p:cNvCxnSpPr/>
              <p:nvPr/>
            </p:nvCxnSpPr>
            <p:spPr>
              <a:xfrm>
                <a:off x="7885489" y="3248720"/>
                <a:ext cx="0" cy="313111"/>
              </a:xfrm>
              <a:prstGeom prst="line">
                <a:avLst/>
              </a:prstGeom>
              <a:ln w="57150"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6" name="TextBox 25"/>
          <p:cNvSpPr txBox="1"/>
          <p:nvPr/>
        </p:nvSpPr>
        <p:spPr>
          <a:xfrm>
            <a:off x="133946" y="2243962"/>
            <a:ext cx="15187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Hippocrates</a:t>
            </a:r>
            <a:endParaRPr lang="en-US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2050410" y="2317578"/>
            <a:ext cx="8261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Galen</a:t>
            </a:r>
            <a:endParaRPr lang="en-US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5567144" y="2872968"/>
            <a:ext cx="2210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Van Leeuwenhoek</a:t>
            </a:r>
            <a:endParaRPr lang="en-US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5359040" y="2313542"/>
            <a:ext cx="11214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Vesalius</a:t>
            </a:r>
            <a:endParaRPr lang="en-US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6916661" y="2577252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Virchow</a:t>
            </a:r>
            <a:endParaRPr lang="en-US" b="1" dirty="0"/>
          </a:p>
        </p:txBody>
      </p:sp>
      <p:sp>
        <p:nvSpPr>
          <p:cNvPr id="10243" name="TextBox 10242"/>
          <p:cNvSpPr txBox="1"/>
          <p:nvPr/>
        </p:nvSpPr>
        <p:spPr>
          <a:xfrm>
            <a:off x="7325699" y="2243962"/>
            <a:ext cx="8132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Paget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574095" y="3620191"/>
            <a:ext cx="7792393" cy="2850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800" dirty="0" smtClean="0">
                <a:latin typeface="+mn-lt"/>
              </a:rPr>
              <a:t>If you had cancer in: 1000BC, 0AD, 1500AD, 2000AD </a:t>
            </a:r>
          </a:p>
          <a:p>
            <a:pPr>
              <a:lnSpc>
                <a:spcPct val="90000"/>
              </a:lnSpc>
            </a:pPr>
            <a:endParaRPr lang="en-US" sz="2800" dirty="0" smtClean="0">
              <a:latin typeface="+mn-lt"/>
            </a:endParaRPr>
          </a:p>
          <a:p>
            <a:pPr marL="457200" indent="-457200">
              <a:lnSpc>
                <a:spcPct val="90000"/>
              </a:lnSpc>
              <a:buFont typeface="Arial"/>
              <a:buChar char="•"/>
            </a:pPr>
            <a:r>
              <a:rPr lang="en-US" sz="2800" dirty="0" smtClean="0">
                <a:latin typeface="+mn-lt"/>
              </a:rPr>
              <a:t>How would you have been treated?</a:t>
            </a:r>
          </a:p>
          <a:p>
            <a:pPr>
              <a:lnSpc>
                <a:spcPct val="90000"/>
              </a:lnSpc>
            </a:pPr>
            <a:endParaRPr lang="en-US" sz="2800" dirty="0">
              <a:latin typeface="+mn-lt"/>
            </a:endParaRPr>
          </a:p>
          <a:p>
            <a:pPr marL="457200" indent="-457200">
              <a:lnSpc>
                <a:spcPct val="90000"/>
              </a:lnSpc>
              <a:buFont typeface="Arial"/>
              <a:buChar char="•"/>
            </a:pPr>
            <a:r>
              <a:rPr lang="en-US" sz="2800" dirty="0" smtClean="0">
                <a:latin typeface="+mn-lt"/>
              </a:rPr>
              <a:t>What factors would influence the treatment’s success?</a:t>
            </a:r>
          </a:p>
          <a:p>
            <a:endParaRPr lang="en-US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31346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v="urn:schemas-microsoft-com:mac:vml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 bwMode="auto">
          <a:xfrm>
            <a:off x="0" y="479508"/>
            <a:ext cx="900060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 b="1" kern="1200">
                <a:solidFill>
                  <a:schemeClr val="tx1"/>
                </a:solidFill>
                <a:latin typeface="Gill Sans"/>
                <a:ea typeface="ＭＳ Ｐゴシック" pitchFamily="-110" charset="-128"/>
                <a:cs typeface="Gill Sans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Gill Sans" charset="0"/>
                <a:ea typeface="ＭＳ Ｐゴシック" pitchFamily="-110" charset="-128"/>
                <a:cs typeface="ＭＳ Ｐゴシック" pitchFamily="-110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Gill Sans" charset="0"/>
                <a:ea typeface="ＭＳ Ｐゴシック" pitchFamily="-110" charset="-128"/>
                <a:cs typeface="ＭＳ Ｐゴシック" pitchFamily="-110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Gill Sans" charset="0"/>
                <a:ea typeface="ＭＳ Ｐゴシック" pitchFamily="-110" charset="-128"/>
                <a:cs typeface="ＭＳ Ｐゴシック" pitchFamily="-110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Gill Sans" charset="0"/>
                <a:ea typeface="ＭＳ Ｐゴシック" pitchFamily="-110" charset="-128"/>
                <a:cs typeface="ＭＳ Ｐゴシック" pitchFamily="-110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0" charset="0"/>
                <a:ea typeface="ＭＳ Ｐゴシック" pitchFamily="-110" charset="-128"/>
                <a:cs typeface="ＭＳ Ｐゴシック" pitchFamily="-110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0" charset="0"/>
                <a:ea typeface="ＭＳ Ｐゴシック" pitchFamily="-110" charset="-128"/>
                <a:cs typeface="ＭＳ Ｐゴシック" pitchFamily="-110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0" charset="0"/>
                <a:ea typeface="ＭＳ Ｐゴシック" pitchFamily="-110" charset="-128"/>
                <a:cs typeface="ＭＳ Ｐゴシック" pitchFamily="-110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0" charset="0"/>
                <a:ea typeface="ＭＳ Ｐゴシック" pitchFamily="-110" charset="-128"/>
                <a:cs typeface="ＭＳ Ｐゴシック" pitchFamily="-110" charset="-128"/>
              </a:defRPr>
            </a:lvl9pPr>
          </a:lstStyle>
          <a:p>
            <a:r>
              <a:rPr lang="en-US" dirty="0" smtClean="0"/>
              <a:t>Wrap up:</a:t>
            </a:r>
          </a:p>
          <a:p>
            <a:endParaRPr lang="en-US" sz="3200" dirty="0" smtClean="0"/>
          </a:p>
          <a:p>
            <a:r>
              <a:rPr lang="en-US" sz="3200" dirty="0" smtClean="0"/>
              <a:t>Revisiting Hippocrates</a:t>
            </a:r>
            <a:r>
              <a:rPr lang="en-US" sz="2800" dirty="0" smtClean="0"/>
              <a:t/>
            </a:r>
            <a:br>
              <a:rPr lang="en-US" sz="2800" dirty="0" smtClean="0"/>
            </a:br>
            <a:endParaRPr lang="en-US" sz="2800" dirty="0"/>
          </a:p>
        </p:txBody>
      </p:sp>
      <p:sp>
        <p:nvSpPr>
          <p:cNvPr id="7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2442654"/>
            <a:ext cx="8229600" cy="3811588"/>
          </a:xfrm>
          <a:ln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Can cancer be described as a disease of “bad fluids?”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976812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v="urn:schemas-microsoft-com:mac:vml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Metastasis = Bad Fluids?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8200" y="1524000"/>
            <a:ext cx="4927600" cy="3657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1" y="5472667"/>
            <a:ext cx="8229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Cancer cells in the blood stream can form secondary tumors by entering and growing in another organ.</a:t>
            </a:r>
            <a:endParaRPr lang="en-US" sz="2400" dirty="0"/>
          </a:p>
        </p:txBody>
      </p:sp>
      <p:sp>
        <p:nvSpPr>
          <p:cNvPr id="6" name="Freeform 5"/>
          <p:cNvSpPr/>
          <p:nvPr/>
        </p:nvSpPr>
        <p:spPr>
          <a:xfrm rot="720213">
            <a:off x="2925929" y="3308851"/>
            <a:ext cx="275893" cy="214898"/>
          </a:xfrm>
          <a:custGeom>
            <a:avLst/>
            <a:gdLst>
              <a:gd name="connsiteX0" fmla="*/ 0 w 368300"/>
              <a:gd name="connsiteY0" fmla="*/ 0 h 254358"/>
              <a:gd name="connsiteX1" fmla="*/ 0 w 368300"/>
              <a:gd name="connsiteY1" fmla="*/ 0 h 254358"/>
              <a:gd name="connsiteX2" fmla="*/ 50800 w 368300"/>
              <a:gd name="connsiteY2" fmla="*/ 19050 h 254358"/>
              <a:gd name="connsiteX3" fmla="*/ 69850 w 368300"/>
              <a:gd name="connsiteY3" fmla="*/ 25400 h 254358"/>
              <a:gd name="connsiteX4" fmla="*/ 88900 w 368300"/>
              <a:gd name="connsiteY4" fmla="*/ 38100 h 254358"/>
              <a:gd name="connsiteX5" fmla="*/ 101600 w 368300"/>
              <a:gd name="connsiteY5" fmla="*/ 57150 h 254358"/>
              <a:gd name="connsiteX6" fmla="*/ 120650 w 368300"/>
              <a:gd name="connsiteY6" fmla="*/ 69850 h 254358"/>
              <a:gd name="connsiteX7" fmla="*/ 139700 w 368300"/>
              <a:gd name="connsiteY7" fmla="*/ 107950 h 254358"/>
              <a:gd name="connsiteX8" fmla="*/ 165100 w 368300"/>
              <a:gd name="connsiteY8" fmla="*/ 114300 h 254358"/>
              <a:gd name="connsiteX9" fmla="*/ 209550 w 368300"/>
              <a:gd name="connsiteY9" fmla="*/ 133350 h 254358"/>
              <a:gd name="connsiteX10" fmla="*/ 228600 w 368300"/>
              <a:gd name="connsiteY10" fmla="*/ 146050 h 254358"/>
              <a:gd name="connsiteX11" fmla="*/ 241300 w 368300"/>
              <a:gd name="connsiteY11" fmla="*/ 165100 h 254358"/>
              <a:gd name="connsiteX12" fmla="*/ 260350 w 368300"/>
              <a:gd name="connsiteY12" fmla="*/ 171450 h 254358"/>
              <a:gd name="connsiteX13" fmla="*/ 279400 w 368300"/>
              <a:gd name="connsiteY13" fmla="*/ 184150 h 254358"/>
              <a:gd name="connsiteX14" fmla="*/ 292100 w 368300"/>
              <a:gd name="connsiteY14" fmla="*/ 203200 h 254358"/>
              <a:gd name="connsiteX15" fmla="*/ 330200 w 368300"/>
              <a:gd name="connsiteY15" fmla="*/ 228600 h 254358"/>
              <a:gd name="connsiteX16" fmla="*/ 368300 w 368300"/>
              <a:gd name="connsiteY16" fmla="*/ 247650 h 254358"/>
              <a:gd name="connsiteX17" fmla="*/ 355600 w 368300"/>
              <a:gd name="connsiteY17" fmla="*/ 203200 h 254358"/>
              <a:gd name="connsiteX18" fmla="*/ 349250 w 368300"/>
              <a:gd name="connsiteY18" fmla="*/ 184150 h 254358"/>
              <a:gd name="connsiteX19" fmla="*/ 355600 w 368300"/>
              <a:gd name="connsiteY19" fmla="*/ 228600 h 254358"/>
              <a:gd name="connsiteX20" fmla="*/ 285750 w 368300"/>
              <a:gd name="connsiteY20" fmla="*/ 247650 h 254358"/>
              <a:gd name="connsiteX21" fmla="*/ 285750 w 368300"/>
              <a:gd name="connsiteY21" fmla="*/ 247650 h 254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68300" h="254358">
                <a:moveTo>
                  <a:pt x="0" y="0"/>
                </a:moveTo>
                <a:lnTo>
                  <a:pt x="0" y="0"/>
                </a:lnTo>
                <a:lnTo>
                  <a:pt x="50800" y="19050"/>
                </a:lnTo>
                <a:cubicBezTo>
                  <a:pt x="57090" y="21337"/>
                  <a:pt x="63863" y="22407"/>
                  <a:pt x="69850" y="25400"/>
                </a:cubicBezTo>
                <a:cubicBezTo>
                  <a:pt x="76676" y="28813"/>
                  <a:pt x="82550" y="33867"/>
                  <a:pt x="88900" y="38100"/>
                </a:cubicBezTo>
                <a:cubicBezTo>
                  <a:pt x="93133" y="44450"/>
                  <a:pt x="96204" y="51754"/>
                  <a:pt x="101600" y="57150"/>
                </a:cubicBezTo>
                <a:cubicBezTo>
                  <a:pt x="106996" y="62546"/>
                  <a:pt x="115882" y="63891"/>
                  <a:pt x="120650" y="69850"/>
                </a:cubicBezTo>
                <a:cubicBezTo>
                  <a:pt x="135139" y="87961"/>
                  <a:pt x="116759" y="92656"/>
                  <a:pt x="139700" y="107950"/>
                </a:cubicBezTo>
                <a:cubicBezTo>
                  <a:pt x="146962" y="112791"/>
                  <a:pt x="156633" y="112183"/>
                  <a:pt x="165100" y="114300"/>
                </a:cubicBezTo>
                <a:cubicBezTo>
                  <a:pt x="212926" y="146184"/>
                  <a:pt x="152143" y="108747"/>
                  <a:pt x="209550" y="133350"/>
                </a:cubicBezTo>
                <a:cubicBezTo>
                  <a:pt x="216565" y="136356"/>
                  <a:pt x="222250" y="141817"/>
                  <a:pt x="228600" y="146050"/>
                </a:cubicBezTo>
                <a:cubicBezTo>
                  <a:pt x="232833" y="152400"/>
                  <a:pt x="235341" y="160332"/>
                  <a:pt x="241300" y="165100"/>
                </a:cubicBezTo>
                <a:cubicBezTo>
                  <a:pt x="246527" y="169281"/>
                  <a:pt x="254363" y="168457"/>
                  <a:pt x="260350" y="171450"/>
                </a:cubicBezTo>
                <a:cubicBezTo>
                  <a:pt x="267176" y="174863"/>
                  <a:pt x="273050" y="179917"/>
                  <a:pt x="279400" y="184150"/>
                </a:cubicBezTo>
                <a:cubicBezTo>
                  <a:pt x="283633" y="190500"/>
                  <a:pt x="286357" y="198174"/>
                  <a:pt x="292100" y="203200"/>
                </a:cubicBezTo>
                <a:cubicBezTo>
                  <a:pt x="303587" y="213251"/>
                  <a:pt x="317500" y="220133"/>
                  <a:pt x="330200" y="228600"/>
                </a:cubicBezTo>
                <a:cubicBezTo>
                  <a:pt x="354819" y="245013"/>
                  <a:pt x="342010" y="238887"/>
                  <a:pt x="368300" y="247650"/>
                </a:cubicBezTo>
                <a:cubicBezTo>
                  <a:pt x="353075" y="201975"/>
                  <a:pt x="371547" y="259014"/>
                  <a:pt x="355600" y="203200"/>
                </a:cubicBezTo>
                <a:cubicBezTo>
                  <a:pt x="353761" y="196764"/>
                  <a:pt x="351367" y="190500"/>
                  <a:pt x="349250" y="184150"/>
                </a:cubicBezTo>
                <a:cubicBezTo>
                  <a:pt x="351367" y="198967"/>
                  <a:pt x="352665" y="213924"/>
                  <a:pt x="355600" y="228600"/>
                </a:cubicBezTo>
                <a:cubicBezTo>
                  <a:pt x="364229" y="271747"/>
                  <a:pt x="390474" y="247650"/>
                  <a:pt x="285750" y="247650"/>
                </a:cubicBezTo>
                <a:lnTo>
                  <a:pt x="285750" y="247650"/>
                </a:lnTo>
              </a:path>
            </a:pathLst>
          </a:custGeom>
          <a:ln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7" name="Freeform 6"/>
          <p:cNvSpPr/>
          <p:nvPr/>
        </p:nvSpPr>
        <p:spPr>
          <a:xfrm rot="737587">
            <a:off x="3757777" y="4229601"/>
            <a:ext cx="275893" cy="214898"/>
          </a:xfrm>
          <a:custGeom>
            <a:avLst/>
            <a:gdLst>
              <a:gd name="connsiteX0" fmla="*/ 0 w 368300"/>
              <a:gd name="connsiteY0" fmla="*/ 0 h 254358"/>
              <a:gd name="connsiteX1" fmla="*/ 0 w 368300"/>
              <a:gd name="connsiteY1" fmla="*/ 0 h 254358"/>
              <a:gd name="connsiteX2" fmla="*/ 50800 w 368300"/>
              <a:gd name="connsiteY2" fmla="*/ 19050 h 254358"/>
              <a:gd name="connsiteX3" fmla="*/ 69850 w 368300"/>
              <a:gd name="connsiteY3" fmla="*/ 25400 h 254358"/>
              <a:gd name="connsiteX4" fmla="*/ 88900 w 368300"/>
              <a:gd name="connsiteY4" fmla="*/ 38100 h 254358"/>
              <a:gd name="connsiteX5" fmla="*/ 101600 w 368300"/>
              <a:gd name="connsiteY5" fmla="*/ 57150 h 254358"/>
              <a:gd name="connsiteX6" fmla="*/ 120650 w 368300"/>
              <a:gd name="connsiteY6" fmla="*/ 69850 h 254358"/>
              <a:gd name="connsiteX7" fmla="*/ 139700 w 368300"/>
              <a:gd name="connsiteY7" fmla="*/ 107950 h 254358"/>
              <a:gd name="connsiteX8" fmla="*/ 165100 w 368300"/>
              <a:gd name="connsiteY8" fmla="*/ 114300 h 254358"/>
              <a:gd name="connsiteX9" fmla="*/ 209550 w 368300"/>
              <a:gd name="connsiteY9" fmla="*/ 133350 h 254358"/>
              <a:gd name="connsiteX10" fmla="*/ 228600 w 368300"/>
              <a:gd name="connsiteY10" fmla="*/ 146050 h 254358"/>
              <a:gd name="connsiteX11" fmla="*/ 241300 w 368300"/>
              <a:gd name="connsiteY11" fmla="*/ 165100 h 254358"/>
              <a:gd name="connsiteX12" fmla="*/ 260350 w 368300"/>
              <a:gd name="connsiteY12" fmla="*/ 171450 h 254358"/>
              <a:gd name="connsiteX13" fmla="*/ 279400 w 368300"/>
              <a:gd name="connsiteY13" fmla="*/ 184150 h 254358"/>
              <a:gd name="connsiteX14" fmla="*/ 292100 w 368300"/>
              <a:gd name="connsiteY14" fmla="*/ 203200 h 254358"/>
              <a:gd name="connsiteX15" fmla="*/ 330200 w 368300"/>
              <a:gd name="connsiteY15" fmla="*/ 228600 h 254358"/>
              <a:gd name="connsiteX16" fmla="*/ 368300 w 368300"/>
              <a:gd name="connsiteY16" fmla="*/ 247650 h 254358"/>
              <a:gd name="connsiteX17" fmla="*/ 355600 w 368300"/>
              <a:gd name="connsiteY17" fmla="*/ 203200 h 254358"/>
              <a:gd name="connsiteX18" fmla="*/ 349250 w 368300"/>
              <a:gd name="connsiteY18" fmla="*/ 184150 h 254358"/>
              <a:gd name="connsiteX19" fmla="*/ 355600 w 368300"/>
              <a:gd name="connsiteY19" fmla="*/ 228600 h 254358"/>
              <a:gd name="connsiteX20" fmla="*/ 285750 w 368300"/>
              <a:gd name="connsiteY20" fmla="*/ 247650 h 254358"/>
              <a:gd name="connsiteX21" fmla="*/ 285750 w 368300"/>
              <a:gd name="connsiteY21" fmla="*/ 247650 h 254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68300" h="254358">
                <a:moveTo>
                  <a:pt x="0" y="0"/>
                </a:moveTo>
                <a:lnTo>
                  <a:pt x="0" y="0"/>
                </a:lnTo>
                <a:lnTo>
                  <a:pt x="50800" y="19050"/>
                </a:lnTo>
                <a:cubicBezTo>
                  <a:pt x="57090" y="21337"/>
                  <a:pt x="63863" y="22407"/>
                  <a:pt x="69850" y="25400"/>
                </a:cubicBezTo>
                <a:cubicBezTo>
                  <a:pt x="76676" y="28813"/>
                  <a:pt x="82550" y="33867"/>
                  <a:pt x="88900" y="38100"/>
                </a:cubicBezTo>
                <a:cubicBezTo>
                  <a:pt x="93133" y="44450"/>
                  <a:pt x="96204" y="51754"/>
                  <a:pt x="101600" y="57150"/>
                </a:cubicBezTo>
                <a:cubicBezTo>
                  <a:pt x="106996" y="62546"/>
                  <a:pt x="115882" y="63891"/>
                  <a:pt x="120650" y="69850"/>
                </a:cubicBezTo>
                <a:cubicBezTo>
                  <a:pt x="135139" y="87961"/>
                  <a:pt x="116759" y="92656"/>
                  <a:pt x="139700" y="107950"/>
                </a:cubicBezTo>
                <a:cubicBezTo>
                  <a:pt x="146962" y="112791"/>
                  <a:pt x="156633" y="112183"/>
                  <a:pt x="165100" y="114300"/>
                </a:cubicBezTo>
                <a:cubicBezTo>
                  <a:pt x="212926" y="146184"/>
                  <a:pt x="152143" y="108747"/>
                  <a:pt x="209550" y="133350"/>
                </a:cubicBezTo>
                <a:cubicBezTo>
                  <a:pt x="216565" y="136356"/>
                  <a:pt x="222250" y="141817"/>
                  <a:pt x="228600" y="146050"/>
                </a:cubicBezTo>
                <a:cubicBezTo>
                  <a:pt x="232833" y="152400"/>
                  <a:pt x="235341" y="160332"/>
                  <a:pt x="241300" y="165100"/>
                </a:cubicBezTo>
                <a:cubicBezTo>
                  <a:pt x="246527" y="169281"/>
                  <a:pt x="254363" y="168457"/>
                  <a:pt x="260350" y="171450"/>
                </a:cubicBezTo>
                <a:cubicBezTo>
                  <a:pt x="267176" y="174863"/>
                  <a:pt x="273050" y="179917"/>
                  <a:pt x="279400" y="184150"/>
                </a:cubicBezTo>
                <a:cubicBezTo>
                  <a:pt x="283633" y="190500"/>
                  <a:pt x="286357" y="198174"/>
                  <a:pt x="292100" y="203200"/>
                </a:cubicBezTo>
                <a:cubicBezTo>
                  <a:pt x="303587" y="213251"/>
                  <a:pt x="317500" y="220133"/>
                  <a:pt x="330200" y="228600"/>
                </a:cubicBezTo>
                <a:cubicBezTo>
                  <a:pt x="354819" y="245013"/>
                  <a:pt x="342010" y="238887"/>
                  <a:pt x="368300" y="247650"/>
                </a:cubicBezTo>
                <a:cubicBezTo>
                  <a:pt x="353075" y="201975"/>
                  <a:pt x="371547" y="259014"/>
                  <a:pt x="355600" y="203200"/>
                </a:cubicBezTo>
                <a:cubicBezTo>
                  <a:pt x="353761" y="196764"/>
                  <a:pt x="351367" y="190500"/>
                  <a:pt x="349250" y="184150"/>
                </a:cubicBezTo>
                <a:cubicBezTo>
                  <a:pt x="351367" y="198967"/>
                  <a:pt x="352665" y="213924"/>
                  <a:pt x="355600" y="228600"/>
                </a:cubicBezTo>
                <a:cubicBezTo>
                  <a:pt x="364229" y="271747"/>
                  <a:pt x="390474" y="247650"/>
                  <a:pt x="285750" y="247650"/>
                </a:cubicBezTo>
                <a:lnTo>
                  <a:pt x="285750" y="247650"/>
                </a:lnTo>
              </a:path>
            </a:pathLst>
          </a:custGeom>
          <a:ln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3" name="Freeform 2"/>
          <p:cNvSpPr/>
          <p:nvPr/>
        </p:nvSpPr>
        <p:spPr>
          <a:xfrm>
            <a:off x="4743450" y="4146225"/>
            <a:ext cx="336550" cy="806775"/>
          </a:xfrm>
          <a:custGeom>
            <a:avLst/>
            <a:gdLst>
              <a:gd name="connsiteX0" fmla="*/ 0 w 336550"/>
              <a:gd name="connsiteY0" fmla="*/ 806775 h 806775"/>
              <a:gd name="connsiteX1" fmla="*/ 0 w 336550"/>
              <a:gd name="connsiteY1" fmla="*/ 806775 h 806775"/>
              <a:gd name="connsiteX2" fmla="*/ 139700 w 336550"/>
              <a:gd name="connsiteY2" fmla="*/ 800425 h 806775"/>
              <a:gd name="connsiteX3" fmla="*/ 177800 w 336550"/>
              <a:gd name="connsiteY3" fmla="*/ 762325 h 806775"/>
              <a:gd name="connsiteX4" fmla="*/ 184150 w 336550"/>
              <a:gd name="connsiteY4" fmla="*/ 743275 h 806775"/>
              <a:gd name="connsiteX5" fmla="*/ 196850 w 336550"/>
              <a:gd name="connsiteY5" fmla="*/ 724225 h 806775"/>
              <a:gd name="connsiteX6" fmla="*/ 203200 w 336550"/>
              <a:gd name="connsiteY6" fmla="*/ 692475 h 806775"/>
              <a:gd name="connsiteX7" fmla="*/ 215900 w 336550"/>
              <a:gd name="connsiteY7" fmla="*/ 635325 h 806775"/>
              <a:gd name="connsiteX8" fmla="*/ 228600 w 336550"/>
              <a:gd name="connsiteY8" fmla="*/ 489275 h 806775"/>
              <a:gd name="connsiteX9" fmla="*/ 241300 w 336550"/>
              <a:gd name="connsiteY9" fmla="*/ 444825 h 806775"/>
              <a:gd name="connsiteX10" fmla="*/ 247650 w 336550"/>
              <a:gd name="connsiteY10" fmla="*/ 355925 h 806775"/>
              <a:gd name="connsiteX11" fmla="*/ 254000 w 336550"/>
              <a:gd name="connsiteY11" fmla="*/ 330525 h 806775"/>
              <a:gd name="connsiteX12" fmla="*/ 260350 w 336550"/>
              <a:gd name="connsiteY12" fmla="*/ 216225 h 806775"/>
              <a:gd name="connsiteX13" fmla="*/ 273050 w 336550"/>
              <a:gd name="connsiteY13" fmla="*/ 70175 h 806775"/>
              <a:gd name="connsiteX14" fmla="*/ 279400 w 336550"/>
              <a:gd name="connsiteY14" fmla="*/ 44775 h 806775"/>
              <a:gd name="connsiteX15" fmla="*/ 273050 w 336550"/>
              <a:gd name="connsiteY15" fmla="*/ 325 h 806775"/>
              <a:gd name="connsiteX16" fmla="*/ 228600 w 336550"/>
              <a:gd name="connsiteY16" fmla="*/ 57475 h 806775"/>
              <a:gd name="connsiteX17" fmla="*/ 273050 w 336550"/>
              <a:gd name="connsiteY17" fmla="*/ 6675 h 806775"/>
              <a:gd name="connsiteX18" fmla="*/ 311150 w 336550"/>
              <a:gd name="connsiteY18" fmla="*/ 25725 h 806775"/>
              <a:gd name="connsiteX19" fmla="*/ 317500 w 336550"/>
              <a:gd name="connsiteY19" fmla="*/ 51125 h 806775"/>
              <a:gd name="connsiteX20" fmla="*/ 330200 w 336550"/>
              <a:gd name="connsiteY20" fmla="*/ 70175 h 806775"/>
              <a:gd name="connsiteX21" fmla="*/ 336550 w 336550"/>
              <a:gd name="connsiteY21" fmla="*/ 82875 h 806775"/>
              <a:gd name="connsiteX22" fmla="*/ 336550 w 336550"/>
              <a:gd name="connsiteY22" fmla="*/ 82875 h 80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36550" h="806775">
                <a:moveTo>
                  <a:pt x="0" y="806775"/>
                </a:moveTo>
                <a:lnTo>
                  <a:pt x="0" y="806775"/>
                </a:lnTo>
                <a:lnTo>
                  <a:pt x="139700" y="800425"/>
                </a:lnTo>
                <a:cubicBezTo>
                  <a:pt x="157124" y="796069"/>
                  <a:pt x="177800" y="762325"/>
                  <a:pt x="177800" y="762325"/>
                </a:cubicBezTo>
                <a:cubicBezTo>
                  <a:pt x="179917" y="755975"/>
                  <a:pt x="181157" y="749262"/>
                  <a:pt x="184150" y="743275"/>
                </a:cubicBezTo>
                <a:cubicBezTo>
                  <a:pt x="187563" y="736449"/>
                  <a:pt x="194170" y="731371"/>
                  <a:pt x="196850" y="724225"/>
                </a:cubicBezTo>
                <a:cubicBezTo>
                  <a:pt x="200640" y="714119"/>
                  <a:pt x="201269" y="703094"/>
                  <a:pt x="203200" y="692475"/>
                </a:cubicBezTo>
                <a:cubicBezTo>
                  <a:pt x="212140" y="643302"/>
                  <a:pt x="204704" y="668913"/>
                  <a:pt x="215900" y="635325"/>
                </a:cubicBezTo>
                <a:cubicBezTo>
                  <a:pt x="217981" y="608272"/>
                  <a:pt x="224052" y="521111"/>
                  <a:pt x="228600" y="489275"/>
                </a:cubicBezTo>
                <a:cubicBezTo>
                  <a:pt x="230593" y="475322"/>
                  <a:pt x="236777" y="458395"/>
                  <a:pt x="241300" y="444825"/>
                </a:cubicBezTo>
                <a:cubicBezTo>
                  <a:pt x="243417" y="415192"/>
                  <a:pt x="244369" y="385452"/>
                  <a:pt x="247650" y="355925"/>
                </a:cubicBezTo>
                <a:cubicBezTo>
                  <a:pt x="248614" y="347251"/>
                  <a:pt x="253210" y="339216"/>
                  <a:pt x="254000" y="330525"/>
                </a:cubicBezTo>
                <a:cubicBezTo>
                  <a:pt x="257455" y="292523"/>
                  <a:pt x="258109" y="254318"/>
                  <a:pt x="260350" y="216225"/>
                </a:cubicBezTo>
                <a:cubicBezTo>
                  <a:pt x="263703" y="159218"/>
                  <a:pt x="263635" y="121959"/>
                  <a:pt x="273050" y="70175"/>
                </a:cubicBezTo>
                <a:cubicBezTo>
                  <a:pt x="274611" y="61589"/>
                  <a:pt x="277283" y="53242"/>
                  <a:pt x="279400" y="44775"/>
                </a:cubicBezTo>
                <a:cubicBezTo>
                  <a:pt x="277283" y="29958"/>
                  <a:pt x="283633" y="10908"/>
                  <a:pt x="273050" y="325"/>
                </a:cubicBezTo>
                <a:cubicBezTo>
                  <a:pt x="267081" y="-5644"/>
                  <a:pt x="218403" y="72771"/>
                  <a:pt x="228600" y="57475"/>
                </a:cubicBezTo>
                <a:cubicBezTo>
                  <a:pt x="258233" y="13025"/>
                  <a:pt x="241300" y="27842"/>
                  <a:pt x="273050" y="6675"/>
                </a:cubicBezTo>
                <a:cubicBezTo>
                  <a:pt x="283917" y="10297"/>
                  <a:pt x="304116" y="15174"/>
                  <a:pt x="311150" y="25725"/>
                </a:cubicBezTo>
                <a:cubicBezTo>
                  <a:pt x="315991" y="32987"/>
                  <a:pt x="314062" y="43103"/>
                  <a:pt x="317500" y="51125"/>
                </a:cubicBezTo>
                <a:cubicBezTo>
                  <a:pt x="320506" y="58140"/>
                  <a:pt x="326273" y="63631"/>
                  <a:pt x="330200" y="70175"/>
                </a:cubicBezTo>
                <a:cubicBezTo>
                  <a:pt x="332635" y="74234"/>
                  <a:pt x="334433" y="78642"/>
                  <a:pt x="336550" y="82875"/>
                </a:cubicBezTo>
                <a:lnTo>
                  <a:pt x="336550" y="82875"/>
                </a:lnTo>
              </a:path>
            </a:pathLst>
          </a:custGeom>
          <a:ln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 rot="16200000">
            <a:off x="4942053" y="2792490"/>
            <a:ext cx="275893" cy="214898"/>
          </a:xfrm>
          <a:custGeom>
            <a:avLst/>
            <a:gdLst>
              <a:gd name="connsiteX0" fmla="*/ 0 w 368300"/>
              <a:gd name="connsiteY0" fmla="*/ 0 h 254358"/>
              <a:gd name="connsiteX1" fmla="*/ 0 w 368300"/>
              <a:gd name="connsiteY1" fmla="*/ 0 h 254358"/>
              <a:gd name="connsiteX2" fmla="*/ 50800 w 368300"/>
              <a:gd name="connsiteY2" fmla="*/ 19050 h 254358"/>
              <a:gd name="connsiteX3" fmla="*/ 69850 w 368300"/>
              <a:gd name="connsiteY3" fmla="*/ 25400 h 254358"/>
              <a:gd name="connsiteX4" fmla="*/ 88900 w 368300"/>
              <a:gd name="connsiteY4" fmla="*/ 38100 h 254358"/>
              <a:gd name="connsiteX5" fmla="*/ 101600 w 368300"/>
              <a:gd name="connsiteY5" fmla="*/ 57150 h 254358"/>
              <a:gd name="connsiteX6" fmla="*/ 120650 w 368300"/>
              <a:gd name="connsiteY6" fmla="*/ 69850 h 254358"/>
              <a:gd name="connsiteX7" fmla="*/ 139700 w 368300"/>
              <a:gd name="connsiteY7" fmla="*/ 107950 h 254358"/>
              <a:gd name="connsiteX8" fmla="*/ 165100 w 368300"/>
              <a:gd name="connsiteY8" fmla="*/ 114300 h 254358"/>
              <a:gd name="connsiteX9" fmla="*/ 209550 w 368300"/>
              <a:gd name="connsiteY9" fmla="*/ 133350 h 254358"/>
              <a:gd name="connsiteX10" fmla="*/ 228600 w 368300"/>
              <a:gd name="connsiteY10" fmla="*/ 146050 h 254358"/>
              <a:gd name="connsiteX11" fmla="*/ 241300 w 368300"/>
              <a:gd name="connsiteY11" fmla="*/ 165100 h 254358"/>
              <a:gd name="connsiteX12" fmla="*/ 260350 w 368300"/>
              <a:gd name="connsiteY12" fmla="*/ 171450 h 254358"/>
              <a:gd name="connsiteX13" fmla="*/ 279400 w 368300"/>
              <a:gd name="connsiteY13" fmla="*/ 184150 h 254358"/>
              <a:gd name="connsiteX14" fmla="*/ 292100 w 368300"/>
              <a:gd name="connsiteY14" fmla="*/ 203200 h 254358"/>
              <a:gd name="connsiteX15" fmla="*/ 330200 w 368300"/>
              <a:gd name="connsiteY15" fmla="*/ 228600 h 254358"/>
              <a:gd name="connsiteX16" fmla="*/ 368300 w 368300"/>
              <a:gd name="connsiteY16" fmla="*/ 247650 h 254358"/>
              <a:gd name="connsiteX17" fmla="*/ 355600 w 368300"/>
              <a:gd name="connsiteY17" fmla="*/ 203200 h 254358"/>
              <a:gd name="connsiteX18" fmla="*/ 349250 w 368300"/>
              <a:gd name="connsiteY18" fmla="*/ 184150 h 254358"/>
              <a:gd name="connsiteX19" fmla="*/ 355600 w 368300"/>
              <a:gd name="connsiteY19" fmla="*/ 228600 h 254358"/>
              <a:gd name="connsiteX20" fmla="*/ 285750 w 368300"/>
              <a:gd name="connsiteY20" fmla="*/ 247650 h 254358"/>
              <a:gd name="connsiteX21" fmla="*/ 285750 w 368300"/>
              <a:gd name="connsiteY21" fmla="*/ 247650 h 254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68300" h="254358">
                <a:moveTo>
                  <a:pt x="0" y="0"/>
                </a:moveTo>
                <a:lnTo>
                  <a:pt x="0" y="0"/>
                </a:lnTo>
                <a:lnTo>
                  <a:pt x="50800" y="19050"/>
                </a:lnTo>
                <a:cubicBezTo>
                  <a:pt x="57090" y="21337"/>
                  <a:pt x="63863" y="22407"/>
                  <a:pt x="69850" y="25400"/>
                </a:cubicBezTo>
                <a:cubicBezTo>
                  <a:pt x="76676" y="28813"/>
                  <a:pt x="82550" y="33867"/>
                  <a:pt x="88900" y="38100"/>
                </a:cubicBezTo>
                <a:cubicBezTo>
                  <a:pt x="93133" y="44450"/>
                  <a:pt x="96204" y="51754"/>
                  <a:pt x="101600" y="57150"/>
                </a:cubicBezTo>
                <a:cubicBezTo>
                  <a:pt x="106996" y="62546"/>
                  <a:pt x="115882" y="63891"/>
                  <a:pt x="120650" y="69850"/>
                </a:cubicBezTo>
                <a:cubicBezTo>
                  <a:pt x="135139" y="87961"/>
                  <a:pt x="116759" y="92656"/>
                  <a:pt x="139700" y="107950"/>
                </a:cubicBezTo>
                <a:cubicBezTo>
                  <a:pt x="146962" y="112791"/>
                  <a:pt x="156633" y="112183"/>
                  <a:pt x="165100" y="114300"/>
                </a:cubicBezTo>
                <a:cubicBezTo>
                  <a:pt x="212926" y="146184"/>
                  <a:pt x="152143" y="108747"/>
                  <a:pt x="209550" y="133350"/>
                </a:cubicBezTo>
                <a:cubicBezTo>
                  <a:pt x="216565" y="136356"/>
                  <a:pt x="222250" y="141817"/>
                  <a:pt x="228600" y="146050"/>
                </a:cubicBezTo>
                <a:cubicBezTo>
                  <a:pt x="232833" y="152400"/>
                  <a:pt x="235341" y="160332"/>
                  <a:pt x="241300" y="165100"/>
                </a:cubicBezTo>
                <a:cubicBezTo>
                  <a:pt x="246527" y="169281"/>
                  <a:pt x="254363" y="168457"/>
                  <a:pt x="260350" y="171450"/>
                </a:cubicBezTo>
                <a:cubicBezTo>
                  <a:pt x="267176" y="174863"/>
                  <a:pt x="273050" y="179917"/>
                  <a:pt x="279400" y="184150"/>
                </a:cubicBezTo>
                <a:cubicBezTo>
                  <a:pt x="283633" y="190500"/>
                  <a:pt x="286357" y="198174"/>
                  <a:pt x="292100" y="203200"/>
                </a:cubicBezTo>
                <a:cubicBezTo>
                  <a:pt x="303587" y="213251"/>
                  <a:pt x="317500" y="220133"/>
                  <a:pt x="330200" y="228600"/>
                </a:cubicBezTo>
                <a:cubicBezTo>
                  <a:pt x="354819" y="245013"/>
                  <a:pt x="342010" y="238887"/>
                  <a:pt x="368300" y="247650"/>
                </a:cubicBezTo>
                <a:cubicBezTo>
                  <a:pt x="353075" y="201975"/>
                  <a:pt x="371547" y="259014"/>
                  <a:pt x="355600" y="203200"/>
                </a:cubicBezTo>
                <a:cubicBezTo>
                  <a:pt x="353761" y="196764"/>
                  <a:pt x="351367" y="190500"/>
                  <a:pt x="349250" y="184150"/>
                </a:cubicBezTo>
                <a:cubicBezTo>
                  <a:pt x="351367" y="198967"/>
                  <a:pt x="352665" y="213924"/>
                  <a:pt x="355600" y="228600"/>
                </a:cubicBezTo>
                <a:cubicBezTo>
                  <a:pt x="364229" y="271747"/>
                  <a:pt x="390474" y="247650"/>
                  <a:pt x="285750" y="247650"/>
                </a:cubicBezTo>
                <a:lnTo>
                  <a:pt x="285750" y="247650"/>
                </a:lnTo>
              </a:path>
            </a:pathLst>
          </a:custGeom>
          <a:ln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5130800" y="2037237"/>
            <a:ext cx="292100" cy="128113"/>
          </a:xfrm>
          <a:custGeom>
            <a:avLst/>
            <a:gdLst>
              <a:gd name="connsiteX0" fmla="*/ 292100 w 292100"/>
              <a:gd name="connsiteY0" fmla="*/ 128113 h 128113"/>
              <a:gd name="connsiteX1" fmla="*/ 292100 w 292100"/>
              <a:gd name="connsiteY1" fmla="*/ 128113 h 128113"/>
              <a:gd name="connsiteX2" fmla="*/ 222250 w 292100"/>
              <a:gd name="connsiteY2" fmla="*/ 70963 h 128113"/>
              <a:gd name="connsiteX3" fmla="*/ 203200 w 292100"/>
              <a:gd name="connsiteY3" fmla="*/ 64613 h 128113"/>
              <a:gd name="connsiteX4" fmla="*/ 184150 w 292100"/>
              <a:gd name="connsiteY4" fmla="*/ 45563 h 128113"/>
              <a:gd name="connsiteX5" fmla="*/ 165100 w 292100"/>
              <a:gd name="connsiteY5" fmla="*/ 39213 h 128113"/>
              <a:gd name="connsiteX6" fmla="*/ 38100 w 292100"/>
              <a:gd name="connsiteY6" fmla="*/ 32863 h 128113"/>
              <a:gd name="connsiteX7" fmla="*/ 57150 w 292100"/>
              <a:gd name="connsiteY7" fmla="*/ 13813 h 128113"/>
              <a:gd name="connsiteX8" fmla="*/ 50800 w 292100"/>
              <a:gd name="connsiteY8" fmla="*/ 13813 h 128113"/>
              <a:gd name="connsiteX9" fmla="*/ 38100 w 292100"/>
              <a:gd name="connsiteY9" fmla="*/ 32863 h 128113"/>
              <a:gd name="connsiteX10" fmla="*/ 0 w 292100"/>
              <a:gd name="connsiteY10" fmla="*/ 58263 h 128113"/>
              <a:gd name="connsiteX11" fmla="*/ 44450 w 292100"/>
              <a:gd name="connsiteY11" fmla="*/ 90013 h 128113"/>
              <a:gd name="connsiteX12" fmla="*/ 63500 w 292100"/>
              <a:gd name="connsiteY12" fmla="*/ 102713 h 128113"/>
              <a:gd name="connsiteX13" fmla="*/ 63500 w 292100"/>
              <a:gd name="connsiteY13" fmla="*/ 102713 h 128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92100" h="128113">
                <a:moveTo>
                  <a:pt x="292100" y="128113"/>
                </a:moveTo>
                <a:lnTo>
                  <a:pt x="292100" y="128113"/>
                </a:lnTo>
                <a:cubicBezTo>
                  <a:pt x="285050" y="121944"/>
                  <a:pt x="243234" y="81455"/>
                  <a:pt x="222250" y="70963"/>
                </a:cubicBezTo>
                <a:cubicBezTo>
                  <a:pt x="216263" y="67970"/>
                  <a:pt x="209550" y="66730"/>
                  <a:pt x="203200" y="64613"/>
                </a:cubicBezTo>
                <a:cubicBezTo>
                  <a:pt x="196850" y="58263"/>
                  <a:pt x="191622" y="50544"/>
                  <a:pt x="184150" y="45563"/>
                </a:cubicBezTo>
                <a:cubicBezTo>
                  <a:pt x="178581" y="41850"/>
                  <a:pt x="171768" y="39793"/>
                  <a:pt x="165100" y="39213"/>
                </a:cubicBezTo>
                <a:cubicBezTo>
                  <a:pt x="122873" y="35541"/>
                  <a:pt x="80433" y="34980"/>
                  <a:pt x="38100" y="32863"/>
                </a:cubicBezTo>
                <a:cubicBezTo>
                  <a:pt x="44450" y="26513"/>
                  <a:pt x="50251" y="19562"/>
                  <a:pt x="57150" y="13813"/>
                </a:cubicBezTo>
                <a:cubicBezTo>
                  <a:pt x="70613" y="2594"/>
                  <a:pt x="99725" y="-10649"/>
                  <a:pt x="50800" y="13813"/>
                </a:cubicBezTo>
                <a:cubicBezTo>
                  <a:pt x="46567" y="20163"/>
                  <a:pt x="43843" y="27837"/>
                  <a:pt x="38100" y="32863"/>
                </a:cubicBezTo>
                <a:cubicBezTo>
                  <a:pt x="26613" y="42914"/>
                  <a:pt x="0" y="58263"/>
                  <a:pt x="0" y="58263"/>
                </a:cubicBezTo>
                <a:cubicBezTo>
                  <a:pt x="31030" y="89293"/>
                  <a:pt x="5446" y="67725"/>
                  <a:pt x="44450" y="90013"/>
                </a:cubicBezTo>
                <a:cubicBezTo>
                  <a:pt x="51076" y="93799"/>
                  <a:pt x="63500" y="102713"/>
                  <a:pt x="63500" y="102713"/>
                </a:cubicBezTo>
                <a:lnTo>
                  <a:pt x="63500" y="102713"/>
                </a:lnTo>
              </a:path>
            </a:pathLst>
          </a:custGeom>
          <a:ln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6251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7637"/>
            <a:ext cx="8229600" cy="1143000"/>
          </a:xfrm>
        </p:spPr>
        <p:txBody>
          <a:bodyPr/>
          <a:lstStyle/>
          <a:p>
            <a:r>
              <a:rPr lang="en-US" dirty="0" smtClean="0"/>
              <a:t>Is Cancer a Death Sentence?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6331743"/>
              </p:ext>
            </p:extLst>
          </p:nvPr>
        </p:nvGraphicFramePr>
        <p:xfrm>
          <a:off x="1537953" y="1290639"/>
          <a:ext cx="6063903" cy="40947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21301"/>
                <a:gridCol w="2021301"/>
                <a:gridCol w="2021301"/>
              </a:tblGrid>
              <a:tr h="46119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Cancer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1975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2005</a:t>
                      </a:r>
                      <a:endParaRPr lang="en-US" sz="2000" dirty="0"/>
                    </a:p>
                  </a:txBody>
                  <a:tcPr anchor="ctr"/>
                </a:tc>
              </a:tr>
              <a:tr h="51907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Breast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75.2 %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90.6 %</a:t>
                      </a:r>
                      <a:endParaRPr lang="en-US" sz="2000" dirty="0"/>
                    </a:p>
                  </a:txBody>
                  <a:tcPr/>
                </a:tc>
              </a:tr>
              <a:tr h="51907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Colorectal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48.6 %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65.9 %</a:t>
                      </a:r>
                      <a:endParaRPr lang="en-US" sz="2000" dirty="0"/>
                    </a:p>
                  </a:txBody>
                  <a:tcPr/>
                </a:tc>
              </a:tr>
              <a:tr h="51907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Leukemia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33.1 %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60.8 %</a:t>
                      </a:r>
                      <a:endParaRPr lang="en-US" sz="2000" dirty="0"/>
                    </a:p>
                  </a:txBody>
                  <a:tcPr/>
                </a:tc>
              </a:tr>
              <a:tr h="51907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Lung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11.4%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17.5 %</a:t>
                      </a:r>
                      <a:endParaRPr lang="en-US" sz="2000" dirty="0"/>
                    </a:p>
                  </a:txBody>
                  <a:tcPr/>
                </a:tc>
              </a:tr>
              <a:tr h="51907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Skin (Melanoma)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81.8 %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92.8 %</a:t>
                      </a:r>
                      <a:endParaRPr lang="en-US" sz="2000" dirty="0"/>
                    </a:p>
                  </a:txBody>
                  <a:tcPr/>
                </a:tc>
              </a:tr>
              <a:tr h="51907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Pancreas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3 %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7.3 %</a:t>
                      </a:r>
                      <a:endParaRPr lang="en-US" sz="2000" dirty="0"/>
                    </a:p>
                  </a:txBody>
                  <a:tcPr/>
                </a:tc>
              </a:tr>
              <a:tr h="51907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Prostate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66 %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99.6 %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75953" y="5657505"/>
            <a:ext cx="73655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Data shows percent of people diagnosed with a cancer that are alive 5 years later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3481284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7925" y="274638"/>
            <a:ext cx="8229600" cy="1143000"/>
          </a:xfrm>
        </p:spPr>
        <p:txBody>
          <a:bodyPr/>
          <a:lstStyle/>
          <a:p>
            <a:r>
              <a:rPr lang="en-US" dirty="0" smtClean="0"/>
              <a:t>What affects our ability to survive cancer?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2324" y="1970290"/>
            <a:ext cx="4033527" cy="3658734"/>
          </a:xfrm>
        </p:spPr>
        <p:txBody>
          <a:bodyPr/>
          <a:lstStyle/>
          <a:p>
            <a:r>
              <a:rPr lang="en-US" dirty="0" smtClean="0"/>
              <a:t>Early diagnosis</a:t>
            </a:r>
          </a:p>
          <a:p>
            <a:endParaRPr lang="en-US" dirty="0" smtClean="0"/>
          </a:p>
          <a:p>
            <a:r>
              <a:rPr lang="en-US" dirty="0" smtClean="0"/>
              <a:t>Treatability</a:t>
            </a:r>
          </a:p>
          <a:p>
            <a:pPr lvl="1"/>
            <a:endParaRPr lang="en-US" sz="2400" dirty="0" smtClean="0"/>
          </a:p>
          <a:p>
            <a:r>
              <a:rPr lang="en-US" dirty="0" smtClean="0"/>
              <a:t>Prevention</a:t>
            </a:r>
          </a:p>
          <a:p>
            <a:pPr marL="742950" lvl="2" indent="-342900"/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000092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Homework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2896749"/>
            <a:ext cx="8229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Read lesson 1.3 in the workbook and answer the questions on it.</a:t>
            </a:r>
          </a:p>
        </p:txBody>
      </p:sp>
    </p:spTree>
    <p:extLst>
      <p:ext uri="{BB962C8B-B14F-4D97-AF65-F5344CB8AC3E}">
        <p14:creationId xmlns:p14="http://schemas.microsoft.com/office/powerpoint/2010/main" val="23012564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MD 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MD template.thmx</Template>
  <TotalTime>14083</TotalTime>
  <Words>599</Words>
  <Application>Microsoft Macintosh PowerPoint</Application>
  <PresentationFormat>On-screen Show (4:3)</PresentationFormat>
  <Paragraphs>156</Paragraphs>
  <Slides>16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MD template</vt:lpstr>
      <vt:lpstr>PowerPoint Presentation</vt:lpstr>
      <vt:lpstr>Do Now</vt:lpstr>
      <vt:lpstr>The oldest description of cancer is on an Egyptian papyrus</vt:lpstr>
      <vt:lpstr>Bad fluids theory</vt:lpstr>
      <vt:lpstr>Solid tumor theory</vt:lpstr>
      <vt:lpstr> Activity:  </vt:lpstr>
      <vt:lpstr>Make sure to address the following questions:</vt:lpstr>
      <vt:lpstr>Cancer history timeline </vt:lpstr>
      <vt:lpstr>Their most notable finding relevant to cancer</vt:lpstr>
      <vt:lpstr>What was its impact?</vt:lpstr>
      <vt:lpstr>Wrap up</vt:lpstr>
      <vt:lpstr>PowerPoint Presentation</vt:lpstr>
      <vt:lpstr>Metastasis = Bad Fluids?</vt:lpstr>
      <vt:lpstr>Is Cancer a Death Sentence?</vt:lpstr>
      <vt:lpstr>What affects our ability to survive cancer?</vt:lpstr>
      <vt:lpstr>Homework</vt:lpstr>
    </vt:vector>
  </TitlesOfParts>
  <Company>tufts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berri jacque</dc:creator>
  <cp:lastModifiedBy>Jane Newbold</cp:lastModifiedBy>
  <cp:revision>282</cp:revision>
  <cp:lastPrinted>2010-11-09T17:54:24Z</cp:lastPrinted>
  <dcterms:created xsi:type="dcterms:W3CDTF">2014-04-14T14:53:48Z</dcterms:created>
  <dcterms:modified xsi:type="dcterms:W3CDTF">2016-04-29T20:04:43Z</dcterms:modified>
</cp:coreProperties>
</file>