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5143500" cx="9144000"/>
  <p:notesSz cx="6858000" cy="9144000"/>
  <p:embeddedFontLst>
    <p:embeddedFont>
      <p:font typeface="Roboto"/>
      <p:regular r:id="rId39"/>
      <p:bold r:id="rId40"/>
      <p:italic r:id="rId41"/>
      <p:boldItalic r:id="rId42"/>
    </p:embeddedFont>
    <p:embeddedFont>
      <p:font typeface="Pacifico"/>
      <p:regular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20" Type="http://schemas.openxmlformats.org/officeDocument/2006/relationships/slide" Target="slides/slide15.xml"/><Relationship Id="rId42" Type="http://schemas.openxmlformats.org/officeDocument/2006/relationships/font" Target="fonts/Roboto-boldItalic.fntdata"/><Relationship Id="rId41" Type="http://schemas.openxmlformats.org/officeDocument/2006/relationships/font" Target="fonts/Roboto-italic.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Pacifico-regular.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oboto-regular.fntdata"/><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7b4648fdc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7b4648fdc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7b4648fdc7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b4648fdc7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7b4648fdc7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b4648fdc7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7b4648fdc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b4648fdc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7b4648fdc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b4648fdc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7b4648fdc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b4648fdc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b4648fdc7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b4648fdc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7b4648fdc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7b4648fdc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7b4648fdc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7b4648fdc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7b4648fdc7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7b4648fdc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7b4648fdc7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7b4648fdc7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7b4648fdc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b4648fdc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7b4648fdc7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b4648fdc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7b4648fdc7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7b4648fdc7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7b4648fdc7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7b4648fdc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7b4648fdc7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7b4648fdc7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7b4648fdc7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7b4648fdc7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7b4648fdc7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7b4648fdc7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7b4648fdc7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7b4648fdc7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7b4648fdc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7b4648fdc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d6693821d2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d6693821d2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d6693821d2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d6693821d2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d6693821d2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d6693821d2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CIPP is a cured in place pipe.   </a:t>
            </a:r>
            <a:r>
              <a:rPr lang="en" sz="1050">
                <a:solidFill>
                  <a:srgbClr val="202124"/>
                </a:solidFill>
                <a:highlight>
                  <a:srgbClr val="FFFFFF"/>
                </a:highlight>
                <a:latin typeface="Roboto"/>
                <a:ea typeface="Roboto"/>
                <a:cs typeface="Roboto"/>
                <a:sym typeface="Roboto"/>
              </a:rPr>
              <a:t>.</a:t>
            </a:r>
            <a:endParaRPr sz="1050">
              <a:solidFill>
                <a:srgbClr val="202124"/>
              </a:solidFill>
              <a:highlight>
                <a:srgbClr val="FFFFFF"/>
              </a:highlight>
              <a:latin typeface="Roboto"/>
              <a:ea typeface="Roboto"/>
              <a:cs typeface="Roboto"/>
              <a:sym typeface="Roboto"/>
            </a:endParaRPr>
          </a:p>
          <a:p>
            <a:pPr indent="0" lvl="0" marL="0" rtl="0" algn="l">
              <a:spcBef>
                <a:spcPts val="0"/>
              </a:spcBef>
              <a:spcAft>
                <a:spcPts val="0"/>
              </a:spcAft>
              <a:buNone/>
            </a:pPr>
            <a:r>
              <a:rPr lang="en"/>
              <a:t>Fracking is </a:t>
            </a:r>
            <a:r>
              <a:rPr lang="en" sz="1050">
                <a:solidFill>
                  <a:srgbClr val="202124"/>
                </a:solidFill>
                <a:highlight>
                  <a:srgbClr val="FFFFFF"/>
                </a:highlight>
                <a:latin typeface="Roboto"/>
                <a:ea typeface="Roboto"/>
                <a:cs typeface="Roboto"/>
                <a:sym typeface="Roboto"/>
              </a:rPr>
              <a:t>the process of injecting liquid at high pressure into subterranean rocks, boreholes, etc. so as to force open existing fissures and extract oil or gas.</a:t>
            </a:r>
            <a:endParaRPr sz="1050">
              <a:solidFill>
                <a:srgbClr val="202124"/>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db2eb9ba0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db2eb9ba0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db2eb9ba0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db2eb9ba0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db2eb9ba0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db2eb9ba0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d97a1bb7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d97a1bb7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d97a1bb76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d97a1bb76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d6693821d2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d6693821d2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7b4648fd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7b4648fd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7b4648fdc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7b4648fdc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d97d7e5f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d97d7e5f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mailto:dbell@hcboe.u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classroom.google.com/"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19.jpg"/><Relationship Id="rId10" Type="http://schemas.openxmlformats.org/officeDocument/2006/relationships/image" Target="../media/image35.png"/><Relationship Id="rId9" Type="http://schemas.openxmlformats.org/officeDocument/2006/relationships/image" Target="../media/image25.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7.png"/><Relationship Id="rId8"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1.png"/><Relationship Id="rId4" Type="http://schemas.openxmlformats.org/officeDocument/2006/relationships/image" Target="../media/image36.png"/><Relationship Id="rId5"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2.png"/><Relationship Id="rId4" Type="http://schemas.openxmlformats.org/officeDocument/2006/relationships/hyperlink" Target="https://shopeagleeye.com/open-positions" TargetMode="External"/><Relationship Id="rId5" Type="http://schemas.openxmlformats.org/officeDocument/2006/relationships/image" Target="../media/image26.png"/><Relationship Id="rId6"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29.png"/><Relationship Id="rId7"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Work-Based Learning Meeting</a:t>
            </a:r>
            <a:endParaRPr/>
          </a:p>
        </p:txBody>
      </p:sp>
      <p:sp>
        <p:nvSpPr>
          <p:cNvPr id="86" name="Google Shape;86;p13"/>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7600">
                <a:solidFill>
                  <a:schemeClr val="accent4"/>
                </a:solidFill>
              </a:rPr>
              <a:t>Welcome</a:t>
            </a:r>
            <a:endParaRPr sz="7600">
              <a:solidFill>
                <a:schemeClr val="accent4"/>
              </a:solidFill>
            </a:endParaRPr>
          </a:p>
          <a:p>
            <a:pPr indent="0" lvl="0" marL="0" rtl="0" algn="ctr">
              <a:spcBef>
                <a:spcPts val="1200"/>
              </a:spcBef>
              <a:spcAft>
                <a:spcPts val="0"/>
              </a:spcAft>
              <a:buNone/>
            </a:pPr>
            <a:r>
              <a:rPr lang="en" sz="6400">
                <a:solidFill>
                  <a:schemeClr val="accent4"/>
                </a:solidFill>
              </a:rPr>
              <a:t>Everyone</a:t>
            </a:r>
            <a:endParaRPr sz="6400">
              <a:solidFill>
                <a:schemeClr val="accent4"/>
              </a:solidFill>
            </a:endParaRPr>
          </a:p>
          <a:p>
            <a:pPr indent="0" lvl="0" marL="0" rtl="0" algn="ctr">
              <a:spcBef>
                <a:spcPts val="1200"/>
              </a:spcBef>
              <a:spcAft>
                <a:spcPts val="120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Basics</a:t>
            </a:r>
            <a:endParaRPr/>
          </a:p>
        </p:txBody>
      </p:sp>
      <p:sp>
        <p:nvSpPr>
          <p:cNvPr id="92" name="Google Shape;92;p1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Your Teacher</a:t>
            </a:r>
            <a:endParaRPr/>
          </a:p>
          <a:p>
            <a:pPr indent="-342900" lvl="0" marL="457200" rtl="0" algn="l">
              <a:spcBef>
                <a:spcPts val="0"/>
              </a:spcBef>
              <a:spcAft>
                <a:spcPts val="0"/>
              </a:spcAft>
              <a:buSzPts val="1800"/>
              <a:buChar char="●"/>
            </a:pPr>
            <a:r>
              <a:rPr lang="en"/>
              <a:t>I use Remind to communicate (you can email me if you don’t have a phone or data) </a:t>
            </a:r>
            <a:r>
              <a:rPr lang="en" u="sng">
                <a:solidFill>
                  <a:srgbClr val="0000FF"/>
                </a:solidFill>
                <a:hlinkClick r:id="rId3">
                  <a:extLst>
                    <a:ext uri="{A12FA001-AC4F-418D-AE19-62706E023703}">
                      <ahyp:hlinkClr val="tx"/>
                    </a:ext>
                  </a:extLst>
                </a:hlinkClick>
              </a:rPr>
              <a:t>dbell@hcboe.us</a:t>
            </a:r>
            <a:r>
              <a:rPr lang="en">
                <a:solidFill>
                  <a:srgbClr val="0000FF"/>
                </a:solidFill>
              </a:rPr>
              <a:t> </a:t>
            </a:r>
            <a:endParaRPr>
              <a:solidFill>
                <a:srgbClr val="0000FF"/>
              </a:solidFill>
            </a:endParaRPr>
          </a:p>
          <a:p>
            <a:pPr indent="-342900" lvl="0" marL="457200" rtl="0" algn="l">
              <a:spcBef>
                <a:spcPts val="0"/>
              </a:spcBef>
              <a:spcAft>
                <a:spcPts val="0"/>
              </a:spcAft>
              <a:buSzPts val="1800"/>
              <a:buChar char="●"/>
            </a:pPr>
            <a:r>
              <a:rPr lang="en"/>
              <a:t>Juniors can Coop 2 blocks. Seniors may request more but you have to have approval.</a:t>
            </a:r>
            <a:endParaRPr/>
          </a:p>
          <a:p>
            <a:pPr indent="-342900" lvl="0" marL="457200" rtl="0" algn="l">
              <a:spcBef>
                <a:spcPts val="0"/>
              </a:spcBef>
              <a:spcAft>
                <a:spcPts val="0"/>
              </a:spcAft>
              <a:buSzPts val="1800"/>
              <a:buChar char="●"/>
            </a:pPr>
            <a:r>
              <a:rPr lang="en"/>
              <a:t>Weekly Wage and Hour - Due every Monday by 3:00 PM.</a:t>
            </a:r>
            <a:endParaRPr/>
          </a:p>
          <a:p>
            <a:pPr indent="-342900" lvl="0" marL="457200" rtl="0" algn="l">
              <a:spcBef>
                <a:spcPts val="0"/>
              </a:spcBef>
              <a:spcAft>
                <a:spcPts val="0"/>
              </a:spcAft>
              <a:buSzPts val="1800"/>
              <a:buChar char="●"/>
            </a:pPr>
            <a:r>
              <a:rPr lang="en"/>
              <a:t>Take out your syllabus</a:t>
            </a:r>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Coop Paperwork</a:t>
            </a:r>
            <a:endParaRPr/>
          </a:p>
        </p:txBody>
      </p:sp>
      <p:sp>
        <p:nvSpPr>
          <p:cNvPr id="98" name="Google Shape;98;p1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solidFill>
                  <a:srgbClr val="000000"/>
                </a:solidFill>
                <a:latin typeface="Arial"/>
                <a:ea typeface="Arial"/>
                <a:cs typeface="Arial"/>
                <a:sym typeface="Arial"/>
              </a:rPr>
              <a:t>You will find the following in your folder: (Colored paper) All of these will be turned in to me.</a:t>
            </a:r>
            <a:endParaRPr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b="1" lang="en" sz="1500">
                <a:solidFill>
                  <a:srgbClr val="000000"/>
                </a:solidFill>
                <a:latin typeface="Arial"/>
                <a:ea typeface="Arial"/>
                <a:cs typeface="Arial"/>
                <a:sym typeface="Arial"/>
              </a:rPr>
              <a:t>Purple</a:t>
            </a:r>
            <a:r>
              <a:rPr lang="en" sz="1500">
                <a:solidFill>
                  <a:srgbClr val="000000"/>
                </a:solidFill>
                <a:latin typeface="Arial"/>
                <a:ea typeface="Arial"/>
                <a:cs typeface="Arial"/>
                <a:sym typeface="Arial"/>
              </a:rPr>
              <a:t> training plan - Filled out by employer and </a:t>
            </a:r>
            <a:r>
              <a:rPr b="1" lang="en" sz="1500">
                <a:solidFill>
                  <a:srgbClr val="000000"/>
                </a:solidFill>
                <a:latin typeface="Arial"/>
                <a:ea typeface="Arial"/>
                <a:cs typeface="Arial"/>
                <a:sym typeface="Arial"/>
              </a:rPr>
              <a:t>returned to me</a:t>
            </a:r>
            <a:endParaRPr b="1"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b="1" lang="en" sz="1500">
                <a:solidFill>
                  <a:srgbClr val="000000"/>
                </a:solidFill>
                <a:latin typeface="Arial"/>
                <a:ea typeface="Arial"/>
                <a:cs typeface="Arial"/>
                <a:sym typeface="Arial"/>
              </a:rPr>
              <a:t>Orange</a:t>
            </a:r>
            <a:r>
              <a:rPr lang="en" sz="1500">
                <a:solidFill>
                  <a:srgbClr val="000000"/>
                </a:solidFill>
                <a:latin typeface="Arial"/>
                <a:ea typeface="Arial"/>
                <a:cs typeface="Arial"/>
                <a:sym typeface="Arial"/>
              </a:rPr>
              <a:t> School regulations - Read, Signed by you and a parent, and </a:t>
            </a:r>
            <a:r>
              <a:rPr b="1" lang="en" sz="1500">
                <a:solidFill>
                  <a:srgbClr val="000000"/>
                </a:solidFill>
                <a:latin typeface="Arial"/>
                <a:ea typeface="Arial"/>
                <a:cs typeface="Arial"/>
                <a:sym typeface="Arial"/>
              </a:rPr>
              <a:t>returned to me</a:t>
            </a:r>
            <a:endParaRPr b="1"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b="1" lang="en" sz="1500">
                <a:solidFill>
                  <a:srgbClr val="000000"/>
                </a:solidFill>
                <a:latin typeface="Arial"/>
                <a:ea typeface="Arial"/>
                <a:cs typeface="Arial"/>
                <a:sym typeface="Arial"/>
              </a:rPr>
              <a:t>Red</a:t>
            </a:r>
            <a:r>
              <a:rPr lang="en" sz="1500">
                <a:solidFill>
                  <a:srgbClr val="000000"/>
                </a:solidFill>
                <a:latin typeface="Arial"/>
                <a:ea typeface="Arial"/>
                <a:cs typeface="Arial"/>
                <a:sym typeface="Arial"/>
              </a:rPr>
              <a:t> Emergency form - FIlled out and</a:t>
            </a:r>
            <a:r>
              <a:rPr b="1" lang="en" sz="1500">
                <a:solidFill>
                  <a:srgbClr val="000000"/>
                </a:solidFill>
                <a:latin typeface="Arial"/>
                <a:ea typeface="Arial"/>
                <a:cs typeface="Arial"/>
                <a:sym typeface="Arial"/>
              </a:rPr>
              <a:t> returned to me</a:t>
            </a:r>
            <a:endParaRPr b="1"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b="1" lang="en" sz="1500">
                <a:solidFill>
                  <a:srgbClr val="000000"/>
                </a:solidFill>
                <a:latin typeface="Arial"/>
                <a:ea typeface="Arial"/>
                <a:cs typeface="Arial"/>
                <a:sym typeface="Arial"/>
              </a:rPr>
              <a:t>Blue </a:t>
            </a:r>
            <a:r>
              <a:rPr lang="en" sz="1500">
                <a:solidFill>
                  <a:srgbClr val="000000"/>
                </a:solidFill>
                <a:latin typeface="Arial"/>
                <a:ea typeface="Arial"/>
                <a:cs typeface="Arial"/>
                <a:sym typeface="Arial"/>
              </a:rPr>
              <a:t>Training Agreement - Signed by school, employer, parent, you, and </a:t>
            </a:r>
            <a:r>
              <a:rPr b="1" lang="en" sz="1500">
                <a:solidFill>
                  <a:srgbClr val="000000"/>
                </a:solidFill>
                <a:latin typeface="Arial"/>
                <a:ea typeface="Arial"/>
                <a:cs typeface="Arial"/>
                <a:sym typeface="Arial"/>
              </a:rPr>
              <a:t>returned to me</a:t>
            </a:r>
            <a:endParaRPr b="1" sz="1500">
              <a:solidFill>
                <a:srgbClr val="000000"/>
              </a:solidFill>
              <a:latin typeface="Arial"/>
              <a:ea typeface="Arial"/>
              <a:cs typeface="Arial"/>
              <a:sym typeface="Arial"/>
            </a:endParaRPr>
          </a:p>
          <a:p>
            <a:pPr indent="0" lvl="0" marL="0" rtl="0" algn="l">
              <a:spcBef>
                <a:spcPts val="0"/>
              </a:spcBef>
              <a:spcAft>
                <a:spcPts val="0"/>
              </a:spcAft>
              <a:buNone/>
            </a:pPr>
            <a:r>
              <a:rPr b="1" lang="en" sz="1500">
                <a:solidFill>
                  <a:srgbClr val="000000"/>
                </a:solidFill>
                <a:latin typeface="Arial"/>
                <a:ea typeface="Arial"/>
                <a:cs typeface="Arial"/>
                <a:sym typeface="Arial"/>
              </a:rPr>
              <a:t>In addition the white papers are yours to keep. They provide valuable information. </a:t>
            </a:r>
            <a:endParaRPr b="1"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Instructions for Remind and Google Classroom for your school.</a:t>
            </a:r>
            <a:endParaRPr sz="1500">
              <a:solidFill>
                <a:srgbClr val="000000"/>
              </a:solidFill>
              <a:latin typeface="Arial"/>
              <a:ea typeface="Arial"/>
              <a:cs typeface="Arial"/>
              <a:sym typeface="Arial"/>
            </a:endParaRPr>
          </a:p>
          <a:p>
            <a:pPr indent="0" lvl="0" marL="0" rtl="0" algn="l">
              <a:spcBef>
                <a:spcPts val="0"/>
              </a:spcBef>
              <a:spcAft>
                <a:spcPts val="0"/>
              </a:spcAft>
              <a:buNone/>
            </a:pPr>
            <a:r>
              <a:t/>
            </a:r>
            <a:endParaRPr b="1" sz="1500">
              <a:solidFill>
                <a:srgbClr val="000000"/>
              </a:solidFill>
              <a:latin typeface="Arial"/>
              <a:ea typeface="Arial"/>
              <a:cs typeface="Arial"/>
              <a:sym typeface="Arial"/>
            </a:endParaRPr>
          </a:p>
          <a:p>
            <a:pPr indent="0" lvl="0" marL="0" rtl="0" algn="l">
              <a:spcBef>
                <a:spcPts val="0"/>
              </a:spcBef>
              <a:spcAft>
                <a:spcPts val="0"/>
              </a:spcAft>
              <a:buNone/>
            </a:pPr>
            <a:r>
              <a:rPr lang="en" sz="1500">
                <a:solidFill>
                  <a:srgbClr val="000000"/>
                </a:solidFill>
                <a:latin typeface="Arial"/>
                <a:ea typeface="Arial"/>
                <a:cs typeface="Arial"/>
                <a:sym typeface="Arial"/>
              </a:rPr>
              <a:t>Instructions are on Google classroom under Weekly Wage and Hour Instructions. </a:t>
            </a:r>
            <a:endParaRPr sz="15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Remind</a:t>
            </a:r>
            <a:endParaRPr/>
          </a:p>
        </p:txBody>
      </p:sp>
      <p:sp>
        <p:nvSpPr>
          <p:cNvPr id="104" name="Google Shape;104;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You are in a remind group with the school you attend. </a:t>
            </a:r>
            <a:endParaRPr/>
          </a:p>
          <a:p>
            <a:pPr indent="0" lvl="0" marL="0" rtl="0" algn="l">
              <a:spcBef>
                <a:spcPts val="1200"/>
              </a:spcBef>
              <a:spcAft>
                <a:spcPts val="0"/>
              </a:spcAft>
              <a:buNone/>
            </a:pPr>
            <a:r>
              <a:rPr lang="en"/>
              <a:t>Take out your phones, and we will sign up. </a:t>
            </a:r>
            <a:endParaRPr/>
          </a:p>
          <a:p>
            <a:pPr indent="0" lvl="0" marL="0" rtl="0" algn="l">
              <a:spcBef>
                <a:spcPts val="1200"/>
              </a:spcBef>
              <a:spcAft>
                <a:spcPts val="0"/>
              </a:spcAft>
              <a:buNone/>
            </a:pPr>
            <a:r>
              <a:rPr lang="en"/>
              <a:t>Use the white sheet that has your remind code.</a:t>
            </a:r>
            <a:endParaRPr/>
          </a:p>
          <a:p>
            <a:pPr indent="0" lvl="0" marL="0" rtl="0" algn="l">
              <a:spcBef>
                <a:spcPts val="1200"/>
              </a:spcBef>
              <a:spcAft>
                <a:spcPts val="1200"/>
              </a:spcAft>
              <a:buNone/>
            </a:pPr>
            <a:r>
              <a:rPr lang="en"/>
              <a:t>I will send weekly reminders to you concerning your hours.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Google Classroom</a:t>
            </a:r>
            <a:endParaRPr/>
          </a:p>
        </p:txBody>
      </p:sp>
      <p:sp>
        <p:nvSpPr>
          <p:cNvPr id="110" name="Google Shape;110;p17"/>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Log on the computer in front of you:</a:t>
            </a:r>
            <a:endParaRPr/>
          </a:p>
          <a:p>
            <a:pPr indent="0" lvl="0" marL="0" rtl="0" algn="l">
              <a:spcBef>
                <a:spcPts val="1200"/>
              </a:spcBef>
              <a:spcAft>
                <a:spcPts val="0"/>
              </a:spcAft>
              <a:buNone/>
            </a:pPr>
            <a:r>
              <a:rPr lang="en"/>
              <a:t>User name:  HCCA</a:t>
            </a:r>
            <a:endParaRPr/>
          </a:p>
          <a:p>
            <a:pPr indent="0" lvl="0" marL="0" rtl="0" algn="l">
              <a:spcBef>
                <a:spcPts val="1200"/>
              </a:spcBef>
              <a:spcAft>
                <a:spcPts val="0"/>
              </a:spcAft>
              <a:buNone/>
            </a:pPr>
            <a:r>
              <a:rPr lang="en"/>
              <a:t>Password:  Flying62eagles#</a:t>
            </a:r>
            <a:endParaRPr/>
          </a:p>
          <a:p>
            <a:pPr indent="0" lvl="0" marL="0" rtl="0" algn="l">
              <a:spcBef>
                <a:spcPts val="1200"/>
              </a:spcBef>
              <a:spcAft>
                <a:spcPts val="0"/>
              </a:spcAft>
              <a:buNone/>
            </a:pPr>
            <a:r>
              <a:rPr lang="en"/>
              <a:t>Wait until everyone is logged on.</a:t>
            </a:r>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Google Classroom</a:t>
            </a:r>
            <a:endParaRPr/>
          </a:p>
        </p:txBody>
      </p:sp>
      <p:sp>
        <p:nvSpPr>
          <p:cNvPr id="116" name="Google Shape;116;p18"/>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850">
                <a:solidFill>
                  <a:srgbClr val="3C4043"/>
                </a:solidFill>
                <a:highlight>
                  <a:srgbClr val="FFFFFF"/>
                </a:highlight>
              </a:rPr>
              <a:t>Go to </a:t>
            </a:r>
            <a:r>
              <a:rPr lang="en" sz="1850">
                <a:solidFill>
                  <a:srgbClr val="1A73E8"/>
                </a:solidFill>
                <a:highlight>
                  <a:srgbClr val="FFFFFF"/>
                </a:highlight>
                <a:uFill>
                  <a:noFill/>
                </a:uFill>
                <a:hlinkClick r:id="rId3">
                  <a:extLst>
                    <a:ext uri="{A12FA001-AC4F-418D-AE19-62706E023703}">
                      <ahyp:hlinkClr val="tx"/>
                    </a:ext>
                  </a:extLst>
                </a:hlinkClick>
              </a:rPr>
              <a:t>classroom.google.com</a:t>
            </a:r>
            <a:r>
              <a:rPr lang="en" sz="1850">
                <a:solidFill>
                  <a:srgbClr val="3C4043"/>
                </a:solidFill>
                <a:highlight>
                  <a:srgbClr val="FFFFFF"/>
                </a:highlight>
              </a:rPr>
              <a:t> and click Go to Classroom</a:t>
            </a:r>
            <a:endParaRPr sz="2600"/>
          </a:p>
        </p:txBody>
      </p:sp>
      <p:pic>
        <p:nvPicPr>
          <p:cNvPr descr="Click Go to Classroom" id="117" name="Google Shape;117;p18" title="Click Go to Classroom"/>
          <p:cNvPicPr preferRelativeResize="0"/>
          <p:nvPr/>
        </p:nvPicPr>
        <p:blipFill>
          <a:blip r:embed="rId4">
            <a:alphaModFix/>
          </a:blip>
          <a:stretch>
            <a:fillRect/>
          </a:stretch>
        </p:blipFill>
        <p:spPr>
          <a:xfrm>
            <a:off x="2518050" y="1919875"/>
            <a:ext cx="3333750" cy="2324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 Google Classroom</a:t>
            </a:r>
            <a:endParaRPr/>
          </a:p>
        </p:txBody>
      </p:sp>
      <p:sp>
        <p:nvSpPr>
          <p:cNvPr id="123" name="Google Shape;123;p19"/>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Use your school issued email to log on. </a:t>
            </a:r>
            <a:endParaRPr/>
          </a:p>
        </p:txBody>
      </p:sp>
      <p:pic>
        <p:nvPicPr>
          <p:cNvPr id="124" name="Google Shape;124;p19"/>
          <p:cNvPicPr preferRelativeResize="0"/>
          <p:nvPr/>
        </p:nvPicPr>
        <p:blipFill>
          <a:blip r:embed="rId3">
            <a:alphaModFix/>
          </a:blip>
          <a:stretch>
            <a:fillRect/>
          </a:stretch>
        </p:blipFill>
        <p:spPr>
          <a:xfrm>
            <a:off x="2995400" y="1665575"/>
            <a:ext cx="2410350" cy="2570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Google</a:t>
            </a:r>
            <a:r>
              <a:rPr lang="en"/>
              <a:t> Classroom</a:t>
            </a:r>
            <a:endParaRPr/>
          </a:p>
        </p:txBody>
      </p:sp>
      <p:sp>
        <p:nvSpPr>
          <p:cNvPr id="130" name="Google Shape;130;p20"/>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Enter your password </a:t>
            </a:r>
            <a:r>
              <a:rPr lang="en"/>
              <a:t>and click next. </a:t>
            </a:r>
            <a:endParaRPr/>
          </a:p>
        </p:txBody>
      </p:sp>
      <p:pic>
        <p:nvPicPr>
          <p:cNvPr id="131" name="Google Shape;131;p20"/>
          <p:cNvPicPr preferRelativeResize="0"/>
          <p:nvPr/>
        </p:nvPicPr>
        <p:blipFill>
          <a:blip r:embed="rId3">
            <a:alphaModFix/>
          </a:blip>
          <a:stretch>
            <a:fillRect/>
          </a:stretch>
        </p:blipFill>
        <p:spPr>
          <a:xfrm>
            <a:off x="3361938" y="1825675"/>
            <a:ext cx="2085975" cy="2743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Google Classroom</a:t>
            </a:r>
            <a:endParaRPr/>
          </a:p>
        </p:txBody>
      </p:sp>
      <p:sp>
        <p:nvSpPr>
          <p:cNvPr id="137" name="Google Shape;137;p21"/>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457200" rtl="0" algn="l">
              <a:spcBef>
                <a:spcPts val="300"/>
              </a:spcBef>
              <a:spcAft>
                <a:spcPts val="0"/>
              </a:spcAft>
              <a:buNone/>
            </a:pPr>
            <a:r>
              <a:rPr lang="en" sz="2350">
                <a:solidFill>
                  <a:srgbClr val="3C4043"/>
                </a:solidFill>
                <a:highlight>
                  <a:srgbClr val="FFFFFF"/>
                </a:highlight>
              </a:rPr>
              <a:t>If there is a welcome message, review it and click Accept.</a:t>
            </a:r>
            <a:endParaRPr sz="2350">
              <a:solidFill>
                <a:srgbClr val="3C4043"/>
              </a:solidFill>
              <a:highlight>
                <a:srgbClr val="FFFFFF"/>
              </a:highlight>
            </a:endParaRPr>
          </a:p>
          <a:p>
            <a:pPr indent="0" lvl="0" marL="457200" rtl="0" algn="l">
              <a:spcBef>
                <a:spcPts val="900"/>
              </a:spcBef>
              <a:spcAft>
                <a:spcPts val="0"/>
              </a:spcAft>
              <a:buNone/>
            </a:pPr>
            <a:r>
              <a:rPr lang="en" sz="1850">
                <a:solidFill>
                  <a:srgbClr val="3C4043"/>
                </a:solidFill>
                <a:highlight>
                  <a:srgbClr val="FFFFFF"/>
                </a:highlight>
              </a:rPr>
              <a:t>If you're using an Google Workspace for Education account, click I’m A Student.</a:t>
            </a:r>
            <a:endParaRPr sz="1850">
              <a:solidFill>
                <a:srgbClr val="3C4043"/>
              </a:solidFill>
              <a:highlight>
                <a:srgbClr val="FFFFFF"/>
              </a:highlight>
            </a:endParaRPr>
          </a:p>
          <a:p>
            <a:pPr indent="0" lvl="0" marL="457200" rtl="0" algn="l">
              <a:spcBef>
                <a:spcPts val="900"/>
              </a:spcBef>
              <a:spcAft>
                <a:spcPts val="0"/>
              </a:spcAft>
              <a:buNone/>
            </a:pPr>
            <a:r>
              <a:t/>
            </a:r>
            <a:endParaRPr sz="1850">
              <a:solidFill>
                <a:srgbClr val="3C4043"/>
              </a:solidFill>
              <a:highlight>
                <a:srgbClr val="FFFFFF"/>
              </a:highlight>
            </a:endParaRPr>
          </a:p>
          <a:p>
            <a:pPr indent="0" lvl="0" marL="457200" rtl="0" algn="l">
              <a:spcBef>
                <a:spcPts val="900"/>
              </a:spcBef>
              <a:spcAft>
                <a:spcPts val="0"/>
              </a:spcAft>
              <a:buNone/>
            </a:pPr>
            <a:r>
              <a:t/>
            </a:r>
            <a:endParaRPr sz="1850">
              <a:solidFill>
                <a:srgbClr val="3C4043"/>
              </a:solidFill>
              <a:highlight>
                <a:srgbClr val="FFFFFF"/>
              </a:highlight>
            </a:endParaRPr>
          </a:p>
          <a:p>
            <a:pPr indent="0" lvl="0" marL="0" rtl="0" algn="l">
              <a:spcBef>
                <a:spcPts val="900"/>
              </a:spcBef>
              <a:spcAft>
                <a:spcPts val="1200"/>
              </a:spcAft>
              <a:buNone/>
            </a:pPr>
            <a:r>
              <a:t/>
            </a:r>
            <a:endParaRPr/>
          </a:p>
        </p:txBody>
      </p:sp>
      <p:pic>
        <p:nvPicPr>
          <p:cNvPr id="138" name="Google Shape;138;p21"/>
          <p:cNvPicPr preferRelativeResize="0"/>
          <p:nvPr/>
        </p:nvPicPr>
        <p:blipFill>
          <a:blip r:embed="rId3">
            <a:alphaModFix/>
          </a:blip>
          <a:stretch>
            <a:fillRect/>
          </a:stretch>
        </p:blipFill>
        <p:spPr>
          <a:xfrm>
            <a:off x="2808550" y="2252300"/>
            <a:ext cx="2381250" cy="2381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Google Classroom</a:t>
            </a:r>
            <a:endParaRPr/>
          </a:p>
        </p:txBody>
      </p:sp>
      <p:sp>
        <p:nvSpPr>
          <p:cNvPr id="144" name="Google Shape;144;p22"/>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Click the + sign and click join class.</a:t>
            </a:r>
            <a:endParaRPr/>
          </a:p>
          <a:p>
            <a:pPr indent="0" lvl="0" marL="0" rtl="0" algn="l">
              <a:spcBef>
                <a:spcPts val="1200"/>
              </a:spcBef>
              <a:spcAft>
                <a:spcPts val="1200"/>
              </a:spcAft>
              <a:buNone/>
            </a:pPr>
            <a:r>
              <a:t/>
            </a:r>
            <a:endParaRPr/>
          </a:p>
        </p:txBody>
      </p:sp>
      <p:pic>
        <p:nvPicPr>
          <p:cNvPr id="145" name="Google Shape;145;p22"/>
          <p:cNvPicPr preferRelativeResize="0"/>
          <p:nvPr/>
        </p:nvPicPr>
        <p:blipFill>
          <a:blip r:embed="rId3">
            <a:alphaModFix/>
          </a:blip>
          <a:stretch>
            <a:fillRect/>
          </a:stretch>
        </p:blipFill>
        <p:spPr>
          <a:xfrm>
            <a:off x="2514600" y="1714500"/>
            <a:ext cx="4114800" cy="1714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Google Classroom</a:t>
            </a:r>
            <a:endParaRPr/>
          </a:p>
        </p:txBody>
      </p:sp>
      <p:sp>
        <p:nvSpPr>
          <p:cNvPr id="151" name="Google Shape;151;p23"/>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Enter the class code supplied in your folder.</a:t>
            </a:r>
            <a:endParaRPr/>
          </a:p>
        </p:txBody>
      </p:sp>
      <p:pic>
        <p:nvPicPr>
          <p:cNvPr descr="Enter class code" id="152" name="Google Shape;152;p23" title="Enter class code"/>
          <p:cNvPicPr preferRelativeResize="0"/>
          <p:nvPr/>
        </p:nvPicPr>
        <p:blipFill>
          <a:blip r:embed="rId3">
            <a:alphaModFix/>
          </a:blip>
          <a:stretch>
            <a:fillRect/>
          </a:stretch>
        </p:blipFill>
        <p:spPr>
          <a:xfrm>
            <a:off x="2014100" y="1681175"/>
            <a:ext cx="4114800" cy="2762250"/>
          </a:xfrm>
          <a:prstGeom prst="rect">
            <a:avLst/>
          </a:prstGeom>
          <a:noFill/>
          <a:ln>
            <a:noFill/>
          </a:ln>
        </p:spPr>
      </p:pic>
      <p:sp>
        <p:nvSpPr>
          <p:cNvPr id="153" name="Google Shape;153;p23"/>
          <p:cNvSpPr txBox="1"/>
          <p:nvPr/>
        </p:nvSpPr>
        <p:spPr>
          <a:xfrm>
            <a:off x="2429000" y="1893225"/>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50">
                <a:solidFill>
                  <a:srgbClr val="3C4043"/>
                </a:solidFill>
                <a:highlight>
                  <a:srgbClr val="FFFFFF"/>
                </a:highlight>
                <a:latin typeface="Roboto"/>
                <a:ea typeface="Roboto"/>
                <a:cs typeface="Roboto"/>
                <a:sym typeface="Roboto"/>
              </a:rPr>
              <a:t>Enter the class code from your teacher and click Join.</a:t>
            </a:r>
            <a:endParaRPr sz="1050">
              <a:solidFill>
                <a:srgbClr val="3C4043"/>
              </a:solidFill>
              <a:highlight>
                <a:srgbClr val="FFFFFF"/>
              </a:highlight>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Google Classroom</a:t>
            </a:r>
            <a:endParaRPr/>
          </a:p>
        </p:txBody>
      </p:sp>
      <p:sp>
        <p:nvSpPr>
          <p:cNvPr id="159" name="Google Shape;159;p2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 am going to assign your interview for Coop.  </a:t>
            </a:r>
            <a:endParaRPr/>
          </a:p>
          <a:p>
            <a:pPr indent="0" lvl="0" marL="0" rtl="0" algn="l">
              <a:spcBef>
                <a:spcPts val="1200"/>
              </a:spcBef>
              <a:spcAft>
                <a:spcPts val="0"/>
              </a:spcAft>
              <a:buNone/>
            </a:pPr>
            <a:r>
              <a:rPr lang="en"/>
              <a:t>Complete it and submit to me. </a:t>
            </a:r>
            <a:endParaRPr/>
          </a:p>
          <a:p>
            <a:pPr indent="0" lvl="0" marL="0" rtl="0" algn="l">
              <a:spcBef>
                <a:spcPts val="1200"/>
              </a:spcBef>
              <a:spcAft>
                <a:spcPts val="0"/>
              </a:spcAft>
              <a:buNone/>
            </a:pPr>
            <a:r>
              <a:rPr lang="en"/>
              <a:t>When everyone finishes, we will move on. </a:t>
            </a:r>
            <a:endParaRPr/>
          </a:p>
          <a:p>
            <a:pPr indent="0" lvl="0" marL="0" rtl="0" algn="l">
              <a:spcBef>
                <a:spcPts val="1200"/>
              </a:spcBef>
              <a:spcAft>
                <a:spcPts val="0"/>
              </a:spcAft>
              <a:buNone/>
            </a:pPr>
            <a:r>
              <a:rPr lang="en"/>
              <a:t>Now I have assigned your Weekly Wage and Hour Report. I am going to show you how to use it. </a:t>
            </a:r>
            <a:endParaRPr/>
          </a:p>
          <a:p>
            <a:pPr indent="0" lvl="0" marL="0" rtl="0" algn="l">
              <a:spcBef>
                <a:spcPts val="1200"/>
              </a:spcBef>
              <a:spcAft>
                <a:spcPts val="1200"/>
              </a:spcAft>
              <a:buNone/>
            </a:pPr>
            <a:r>
              <a:rPr lang="en"/>
              <a:t>If you will stay under Classwork on Google Classroom, it will be easier for you to </a:t>
            </a:r>
            <a:r>
              <a:rPr lang="en"/>
              <a:t>keep</a:t>
            </a:r>
            <a:r>
              <a:rPr lang="en"/>
              <a:t> up with each new </a:t>
            </a:r>
            <a:r>
              <a:rPr lang="en"/>
              <a:t>assignment</a:t>
            </a:r>
            <a:r>
              <a:rPr lang="en"/>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This is what you will see</a:t>
            </a:r>
            <a:endParaRPr/>
          </a:p>
        </p:txBody>
      </p:sp>
      <p:pic>
        <p:nvPicPr>
          <p:cNvPr id="165" name="Google Shape;165;p25"/>
          <p:cNvPicPr preferRelativeResize="0"/>
          <p:nvPr/>
        </p:nvPicPr>
        <p:blipFill>
          <a:blip r:embed="rId3">
            <a:alphaModFix/>
          </a:blip>
          <a:stretch>
            <a:fillRect/>
          </a:stretch>
        </p:blipFill>
        <p:spPr>
          <a:xfrm>
            <a:off x="2929375" y="1017800"/>
            <a:ext cx="3285260" cy="3820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This is what you will see</a:t>
            </a:r>
            <a:endParaRPr/>
          </a:p>
        </p:txBody>
      </p:sp>
      <p:sp>
        <p:nvSpPr>
          <p:cNvPr id="171" name="Google Shape;171;p2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2" name="Google Shape;172;p26"/>
          <p:cNvPicPr preferRelativeResize="0"/>
          <p:nvPr/>
        </p:nvPicPr>
        <p:blipFill>
          <a:blip r:embed="rId3">
            <a:alphaModFix/>
          </a:blip>
          <a:stretch>
            <a:fillRect/>
          </a:stretch>
        </p:blipFill>
        <p:spPr>
          <a:xfrm>
            <a:off x="632500" y="1119475"/>
            <a:ext cx="7780875" cy="2904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This is what you will see</a:t>
            </a:r>
            <a:endParaRPr/>
          </a:p>
        </p:txBody>
      </p:sp>
      <p:pic>
        <p:nvPicPr>
          <p:cNvPr id="178" name="Google Shape;178;p27"/>
          <p:cNvPicPr preferRelativeResize="0"/>
          <p:nvPr/>
        </p:nvPicPr>
        <p:blipFill>
          <a:blip r:embed="rId3">
            <a:alphaModFix/>
          </a:blip>
          <a:stretch>
            <a:fillRect/>
          </a:stretch>
        </p:blipFill>
        <p:spPr>
          <a:xfrm>
            <a:off x="990500" y="1017800"/>
            <a:ext cx="6456575" cy="35510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28"/>
          <p:cNvPicPr preferRelativeResize="0"/>
          <p:nvPr/>
        </p:nvPicPr>
        <p:blipFill>
          <a:blip r:embed="rId3">
            <a:alphaModFix/>
          </a:blip>
          <a:stretch>
            <a:fillRect/>
          </a:stretch>
        </p:blipFill>
        <p:spPr>
          <a:xfrm>
            <a:off x="1870875" y="593950"/>
            <a:ext cx="5638800" cy="3476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29"/>
          <p:cNvPicPr preferRelativeResize="0"/>
          <p:nvPr/>
        </p:nvPicPr>
        <p:blipFill>
          <a:blip r:embed="rId3">
            <a:alphaModFix/>
          </a:blip>
          <a:stretch>
            <a:fillRect/>
          </a:stretch>
        </p:blipFill>
        <p:spPr>
          <a:xfrm>
            <a:off x="104650" y="582025"/>
            <a:ext cx="8839200" cy="385558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30"/>
          <p:cNvPicPr preferRelativeResize="0"/>
          <p:nvPr/>
        </p:nvPicPr>
        <p:blipFill>
          <a:blip r:embed="rId3">
            <a:alphaModFix/>
          </a:blip>
          <a:stretch>
            <a:fillRect/>
          </a:stretch>
        </p:blipFill>
        <p:spPr>
          <a:xfrm>
            <a:off x="2629325" y="1056150"/>
            <a:ext cx="4324350" cy="695325"/>
          </a:xfrm>
          <a:prstGeom prst="rect">
            <a:avLst/>
          </a:prstGeom>
          <a:noFill/>
          <a:ln>
            <a:noFill/>
          </a:ln>
        </p:spPr>
      </p:pic>
      <p:sp>
        <p:nvSpPr>
          <p:cNvPr id="194" name="Google Shape;194;p30"/>
          <p:cNvSpPr txBox="1"/>
          <p:nvPr/>
        </p:nvSpPr>
        <p:spPr>
          <a:xfrm>
            <a:off x="990500" y="501225"/>
            <a:ext cx="7602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boto"/>
                <a:ea typeface="Roboto"/>
                <a:cs typeface="Roboto"/>
                <a:sym typeface="Roboto"/>
              </a:rPr>
              <a:t>You have to click Turn in</a:t>
            </a:r>
            <a:endParaRPr>
              <a:latin typeface="Roboto"/>
              <a:ea typeface="Roboto"/>
              <a:cs typeface="Roboto"/>
              <a:sym typeface="Roboto"/>
            </a:endParaRPr>
          </a:p>
        </p:txBody>
      </p:sp>
      <p:sp>
        <p:nvSpPr>
          <p:cNvPr id="195" name="Google Shape;195;p30"/>
          <p:cNvSpPr txBox="1"/>
          <p:nvPr/>
        </p:nvSpPr>
        <p:spPr>
          <a:xfrm>
            <a:off x="1300800" y="1906200"/>
            <a:ext cx="6873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boto"/>
                <a:ea typeface="Roboto"/>
                <a:cs typeface="Roboto"/>
                <a:sym typeface="Roboto"/>
              </a:rPr>
              <a:t>Not once, but twice.</a:t>
            </a:r>
            <a:endParaRPr>
              <a:latin typeface="Roboto"/>
              <a:ea typeface="Roboto"/>
              <a:cs typeface="Roboto"/>
              <a:sym typeface="Roboto"/>
            </a:endParaRPr>
          </a:p>
        </p:txBody>
      </p:sp>
      <p:pic>
        <p:nvPicPr>
          <p:cNvPr id="196" name="Google Shape;196;p30"/>
          <p:cNvPicPr preferRelativeResize="0"/>
          <p:nvPr/>
        </p:nvPicPr>
        <p:blipFill>
          <a:blip r:embed="rId4">
            <a:alphaModFix/>
          </a:blip>
          <a:stretch>
            <a:fillRect/>
          </a:stretch>
        </p:blipFill>
        <p:spPr>
          <a:xfrm>
            <a:off x="2863325" y="2306400"/>
            <a:ext cx="4157262" cy="2532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31"/>
          <p:cNvPicPr preferRelativeResize="0"/>
          <p:nvPr/>
        </p:nvPicPr>
        <p:blipFill>
          <a:blip r:embed="rId3">
            <a:alphaModFix/>
          </a:blip>
          <a:stretch>
            <a:fillRect/>
          </a:stretch>
        </p:blipFill>
        <p:spPr>
          <a:xfrm>
            <a:off x="2379088" y="257250"/>
            <a:ext cx="4657725" cy="2857500"/>
          </a:xfrm>
          <a:prstGeom prst="rect">
            <a:avLst/>
          </a:prstGeom>
          <a:noFill/>
          <a:ln>
            <a:noFill/>
          </a:ln>
        </p:spPr>
      </p:pic>
      <p:sp>
        <p:nvSpPr>
          <p:cNvPr id="202" name="Google Shape;202;p31"/>
          <p:cNvSpPr txBox="1"/>
          <p:nvPr/>
        </p:nvSpPr>
        <p:spPr>
          <a:xfrm>
            <a:off x="938100" y="3114750"/>
            <a:ext cx="7267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800">
                <a:latin typeface="Roboto"/>
                <a:ea typeface="Roboto"/>
                <a:cs typeface="Roboto"/>
                <a:sym typeface="Roboto"/>
              </a:rPr>
              <a:t>Then, it will say this. </a:t>
            </a:r>
            <a:endParaRPr sz="2800">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32"/>
          <p:cNvPicPr preferRelativeResize="0"/>
          <p:nvPr/>
        </p:nvPicPr>
        <p:blipFill>
          <a:blip r:embed="rId3">
            <a:alphaModFix/>
          </a:blip>
          <a:stretch>
            <a:fillRect/>
          </a:stretch>
        </p:blipFill>
        <p:spPr>
          <a:xfrm>
            <a:off x="152400" y="152400"/>
            <a:ext cx="8839198" cy="3105550"/>
          </a:xfrm>
          <a:prstGeom prst="rect">
            <a:avLst/>
          </a:prstGeom>
          <a:noFill/>
          <a:ln>
            <a:noFill/>
          </a:ln>
        </p:spPr>
      </p:pic>
      <p:sp>
        <p:nvSpPr>
          <p:cNvPr id="208" name="Google Shape;208;p32"/>
          <p:cNvSpPr txBox="1"/>
          <p:nvPr/>
        </p:nvSpPr>
        <p:spPr>
          <a:xfrm>
            <a:off x="1276925" y="3520500"/>
            <a:ext cx="68739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Roboto"/>
                <a:ea typeface="Roboto"/>
                <a:cs typeface="Roboto"/>
                <a:sym typeface="Roboto"/>
              </a:rPr>
              <a:t>This is what you will see when it is graded. </a:t>
            </a:r>
            <a:endParaRPr sz="2900">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3"/>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Career and Job Opportunities</a:t>
            </a:r>
            <a:endParaRPr/>
          </a:p>
        </p:txBody>
      </p:sp>
      <p:sp>
        <p:nvSpPr>
          <p:cNvPr id="214" name="Google Shape;214;p33"/>
          <p:cNvSpPr txBox="1"/>
          <p:nvPr>
            <p:ph idx="1" type="subTitle"/>
          </p:nvPr>
        </p:nvSpPr>
        <p:spPr>
          <a:xfrm>
            <a:off x="344250" y="3550650"/>
            <a:ext cx="4764600" cy="577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Houston County Career Academy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Work-Based Learning and Ready to Work</a:t>
            </a:r>
            <a:endParaRPr/>
          </a:p>
        </p:txBody>
      </p:sp>
      <p:sp>
        <p:nvSpPr>
          <p:cNvPr id="220" name="Google Shape;220;p3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Here are some questions we would like for you to ask yourself:</a:t>
            </a:r>
            <a:endParaRPr/>
          </a:p>
          <a:p>
            <a:pPr indent="-342900" lvl="0" marL="457200" rtl="0" algn="l">
              <a:spcBef>
                <a:spcPts val="1200"/>
              </a:spcBef>
              <a:spcAft>
                <a:spcPts val="0"/>
              </a:spcAft>
              <a:buSzPts val="1800"/>
              <a:buChar char="●"/>
            </a:pPr>
            <a:r>
              <a:rPr lang="en"/>
              <a:t>What are some things I am interested in?</a:t>
            </a:r>
            <a:endParaRPr/>
          </a:p>
          <a:p>
            <a:pPr indent="-342900" lvl="0" marL="457200" rtl="0" algn="l">
              <a:spcBef>
                <a:spcPts val="0"/>
              </a:spcBef>
              <a:spcAft>
                <a:spcPts val="0"/>
              </a:spcAft>
              <a:buSzPts val="1800"/>
              <a:buChar char="●"/>
            </a:pPr>
            <a:r>
              <a:rPr lang="en"/>
              <a:t>What do I want to do when I </a:t>
            </a:r>
            <a:r>
              <a:rPr lang="en"/>
              <a:t>graduate</a:t>
            </a:r>
            <a:r>
              <a:rPr lang="en"/>
              <a:t>?</a:t>
            </a:r>
            <a:endParaRPr/>
          </a:p>
          <a:p>
            <a:pPr indent="-342900" lvl="0" marL="457200" rtl="0" algn="l">
              <a:spcBef>
                <a:spcPts val="0"/>
              </a:spcBef>
              <a:spcAft>
                <a:spcPts val="0"/>
              </a:spcAft>
              <a:buSzPts val="1800"/>
              <a:buChar char="●"/>
            </a:pPr>
            <a:r>
              <a:rPr lang="en"/>
              <a:t>College?</a:t>
            </a:r>
            <a:endParaRPr/>
          </a:p>
          <a:p>
            <a:pPr indent="-342900" lvl="0" marL="457200" rtl="0" algn="l">
              <a:spcBef>
                <a:spcPts val="0"/>
              </a:spcBef>
              <a:spcAft>
                <a:spcPts val="0"/>
              </a:spcAft>
              <a:buSzPts val="1800"/>
              <a:buChar char="●"/>
            </a:pPr>
            <a:r>
              <a:rPr lang="en"/>
              <a:t>Career?</a:t>
            </a:r>
            <a:endParaRPr/>
          </a:p>
          <a:p>
            <a:pPr indent="-342900" lvl="0" marL="457200" rtl="0" algn="l">
              <a:spcBef>
                <a:spcPts val="0"/>
              </a:spcBef>
              <a:spcAft>
                <a:spcPts val="0"/>
              </a:spcAft>
              <a:buSzPts val="1800"/>
              <a:buChar char="●"/>
            </a:pPr>
            <a:r>
              <a:rPr lang="en"/>
              <a:t>Technical School?</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4" name="Shape 224"/>
        <p:cNvGrpSpPr/>
        <p:nvPr/>
      </p:nvGrpSpPr>
      <p:grpSpPr>
        <a:xfrm>
          <a:off x="0" y="0"/>
          <a:ext cx="0" cy="0"/>
          <a:chOff x="0" y="0"/>
          <a:chExt cx="0" cy="0"/>
        </a:xfrm>
      </p:grpSpPr>
      <p:sp>
        <p:nvSpPr>
          <p:cNvPr id="225" name="Google Shape;225;p3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highlight>
                  <a:schemeClr val="dk1"/>
                </a:highlight>
              </a:rPr>
              <a:t>Smiths Inc.</a:t>
            </a:r>
            <a:endParaRPr>
              <a:solidFill>
                <a:schemeClr val="lt1"/>
              </a:solidFill>
              <a:highlight>
                <a:schemeClr val="dk1"/>
              </a:highlight>
            </a:endParaRPr>
          </a:p>
        </p:txBody>
      </p:sp>
      <p:sp>
        <p:nvSpPr>
          <p:cNvPr id="226" name="Google Shape;226;p3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lnSpc>
                <a:spcPct val="120000"/>
              </a:lnSpc>
              <a:spcBef>
                <a:spcPts val="0"/>
              </a:spcBef>
              <a:spcAft>
                <a:spcPts val="0"/>
              </a:spcAft>
              <a:buNone/>
            </a:pPr>
            <a:r>
              <a:rPr lang="en" sz="1400">
                <a:solidFill>
                  <a:srgbClr val="FFFFFF"/>
                </a:solidFill>
                <a:latin typeface="Arial"/>
                <a:ea typeface="Arial"/>
                <a:cs typeface="Arial"/>
                <a:sym typeface="Arial"/>
              </a:rPr>
              <a:t>The company specializes in heating, ventilation, and air-conditioning (HVAC) sector, working the commercial, industrial, &amp; governmental markets. They are experienced in new construction, renovation and remodeling, maintenance and design-build construction.</a:t>
            </a:r>
            <a:endParaRPr sz="1400">
              <a:solidFill>
                <a:srgbClr val="FFFFFF"/>
              </a:solidFill>
              <a:latin typeface="Arial"/>
              <a:ea typeface="Arial"/>
              <a:cs typeface="Arial"/>
              <a:sym typeface="Arial"/>
            </a:endParaRPr>
          </a:p>
          <a:p>
            <a:pPr indent="0" lvl="0" marL="0" rtl="0" algn="l">
              <a:lnSpc>
                <a:spcPct val="120000"/>
              </a:lnSpc>
              <a:spcBef>
                <a:spcPts val="0"/>
              </a:spcBef>
              <a:spcAft>
                <a:spcPts val="0"/>
              </a:spcAft>
              <a:buNone/>
            </a:pPr>
            <a:r>
              <a:t/>
            </a:r>
            <a:endParaRPr sz="1400">
              <a:solidFill>
                <a:srgbClr val="FFFFFF"/>
              </a:solidFill>
              <a:latin typeface="Arial"/>
              <a:ea typeface="Arial"/>
              <a:cs typeface="Arial"/>
              <a:sym typeface="Arial"/>
            </a:endParaRPr>
          </a:p>
          <a:p>
            <a:pPr indent="-317500" lvl="0" marL="457200" rtl="0" algn="l">
              <a:lnSpc>
                <a:spcPct val="120000"/>
              </a:lnSpc>
              <a:spcBef>
                <a:spcPts val="0"/>
              </a:spcBef>
              <a:spcAft>
                <a:spcPts val="0"/>
              </a:spcAft>
              <a:buClr>
                <a:srgbClr val="FFFFFF"/>
              </a:buClr>
              <a:buSzPts val="1400"/>
              <a:buFont typeface="Arial"/>
              <a:buChar char="●"/>
            </a:pPr>
            <a:r>
              <a:rPr lang="en" sz="1400">
                <a:solidFill>
                  <a:srgbClr val="FFFFFF"/>
                </a:solidFill>
                <a:latin typeface="Arial"/>
                <a:ea typeface="Arial"/>
                <a:cs typeface="Arial"/>
                <a:sym typeface="Arial"/>
              </a:rPr>
              <a:t>ALL-HOURS SERVICE DEPARTMENT</a:t>
            </a:r>
            <a:endParaRPr sz="1400">
              <a:solidFill>
                <a:srgbClr val="FFFFFF"/>
              </a:solidFill>
              <a:latin typeface="Arial"/>
              <a:ea typeface="Arial"/>
              <a:cs typeface="Arial"/>
              <a:sym typeface="Arial"/>
            </a:endParaRPr>
          </a:p>
          <a:p>
            <a:pPr indent="-317500" lvl="0" marL="457200" rtl="0" algn="l">
              <a:lnSpc>
                <a:spcPct val="120000"/>
              </a:lnSpc>
              <a:spcBef>
                <a:spcPts val="0"/>
              </a:spcBef>
              <a:spcAft>
                <a:spcPts val="0"/>
              </a:spcAft>
              <a:buClr>
                <a:srgbClr val="FFFFFF"/>
              </a:buClr>
              <a:buSzPts val="1400"/>
              <a:buFont typeface="Arial"/>
              <a:buChar char="●"/>
            </a:pPr>
            <a:r>
              <a:rPr lang="en" sz="1400">
                <a:solidFill>
                  <a:srgbClr val="FFFFFF"/>
                </a:solidFill>
                <a:latin typeface="Arial"/>
                <a:ea typeface="Arial"/>
                <a:cs typeface="Arial"/>
                <a:sym typeface="Arial"/>
              </a:rPr>
              <a:t>SHEET-METAL FABRICATION</a:t>
            </a:r>
            <a:endParaRPr sz="1400">
              <a:solidFill>
                <a:srgbClr val="FFFFFF"/>
              </a:solidFill>
              <a:latin typeface="Arial"/>
              <a:ea typeface="Arial"/>
              <a:cs typeface="Arial"/>
              <a:sym typeface="Arial"/>
            </a:endParaRPr>
          </a:p>
          <a:p>
            <a:pPr indent="-317500" lvl="0" marL="457200" rtl="0" algn="l">
              <a:lnSpc>
                <a:spcPct val="120000"/>
              </a:lnSpc>
              <a:spcBef>
                <a:spcPts val="0"/>
              </a:spcBef>
              <a:spcAft>
                <a:spcPts val="0"/>
              </a:spcAft>
              <a:buClr>
                <a:srgbClr val="FFFFFF"/>
              </a:buClr>
              <a:buSzPts val="1400"/>
              <a:buFont typeface="Arial"/>
              <a:buChar char="●"/>
            </a:pPr>
            <a:r>
              <a:rPr lang="en" sz="1400">
                <a:solidFill>
                  <a:srgbClr val="FFFFFF"/>
                </a:solidFill>
                <a:latin typeface="Arial"/>
                <a:ea typeface="Arial"/>
                <a:cs typeface="Arial"/>
                <a:sym typeface="Arial"/>
              </a:rPr>
              <a:t>PIPING</a:t>
            </a:r>
            <a:endParaRPr sz="1400">
              <a:solidFill>
                <a:srgbClr val="FFFFFF"/>
              </a:solidFill>
              <a:latin typeface="Arial"/>
              <a:ea typeface="Arial"/>
              <a:cs typeface="Arial"/>
              <a:sym typeface="Arial"/>
            </a:endParaRPr>
          </a:p>
          <a:p>
            <a:pPr indent="-317500" lvl="0" marL="457200" rtl="0" algn="l">
              <a:lnSpc>
                <a:spcPct val="120000"/>
              </a:lnSpc>
              <a:spcBef>
                <a:spcPts val="0"/>
              </a:spcBef>
              <a:spcAft>
                <a:spcPts val="0"/>
              </a:spcAft>
              <a:buClr>
                <a:srgbClr val="FFFFFF"/>
              </a:buClr>
              <a:buSzPts val="1400"/>
              <a:buFont typeface="Arial"/>
              <a:buChar char="●"/>
            </a:pPr>
            <a:r>
              <a:rPr lang="en" sz="1400">
                <a:solidFill>
                  <a:srgbClr val="FFFFFF"/>
                </a:solidFill>
                <a:latin typeface="Arial"/>
                <a:ea typeface="Arial"/>
                <a:cs typeface="Arial"/>
                <a:sym typeface="Arial"/>
              </a:rPr>
              <a:t>CONSTRUCTION</a:t>
            </a:r>
            <a:endParaRPr sz="1400">
              <a:solidFill>
                <a:srgbClr val="FFFFFF"/>
              </a:solidFill>
              <a:latin typeface="Arial"/>
              <a:ea typeface="Arial"/>
              <a:cs typeface="Arial"/>
              <a:sym typeface="Arial"/>
            </a:endParaRPr>
          </a:p>
          <a:p>
            <a:pPr indent="-317500" lvl="0" marL="457200" rtl="0" algn="l">
              <a:lnSpc>
                <a:spcPct val="120000"/>
              </a:lnSpc>
              <a:spcBef>
                <a:spcPts val="0"/>
              </a:spcBef>
              <a:spcAft>
                <a:spcPts val="0"/>
              </a:spcAft>
              <a:buClr>
                <a:srgbClr val="FFFFFF"/>
              </a:buClr>
              <a:buSzPts val="1400"/>
              <a:buFont typeface="Arial"/>
              <a:buChar char="●"/>
            </a:pPr>
            <a:r>
              <a:rPr lang="en" sz="1400">
                <a:solidFill>
                  <a:srgbClr val="FFFFFF"/>
                </a:solidFill>
                <a:latin typeface="Arial"/>
                <a:ea typeface="Arial"/>
                <a:cs typeface="Arial"/>
                <a:sym typeface="Arial"/>
              </a:rPr>
              <a:t>HEATING, VENTILATION, AND AIR-CONDITIONING</a:t>
            </a:r>
            <a:endParaRPr sz="1400">
              <a:solidFill>
                <a:srgbClr val="FFFFFF"/>
              </a:solidFill>
              <a:latin typeface="Arial"/>
              <a:ea typeface="Arial"/>
              <a:cs typeface="Arial"/>
              <a:sym typeface="Arial"/>
            </a:endParaRPr>
          </a:p>
          <a:p>
            <a:pPr indent="0" lvl="0" marL="457200" rtl="0" algn="l">
              <a:lnSpc>
                <a:spcPct val="120000"/>
              </a:lnSpc>
              <a:spcBef>
                <a:spcPts val="0"/>
              </a:spcBef>
              <a:spcAft>
                <a:spcPts val="0"/>
              </a:spcAft>
              <a:buNone/>
            </a:pPr>
            <a:r>
              <a:t/>
            </a:r>
            <a:endParaRPr sz="1400">
              <a:solidFill>
                <a:srgbClr val="FFFF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230" name="Shape 230"/>
        <p:cNvGrpSpPr/>
        <p:nvPr/>
      </p:nvGrpSpPr>
      <p:grpSpPr>
        <a:xfrm>
          <a:off x="0" y="0"/>
          <a:ext cx="0" cy="0"/>
          <a:chOff x="0" y="0"/>
          <a:chExt cx="0" cy="0"/>
        </a:xfrm>
      </p:grpSpPr>
      <p:sp>
        <p:nvSpPr>
          <p:cNvPr id="231" name="Google Shape;231;p36"/>
          <p:cNvSpPr txBox="1"/>
          <p:nvPr>
            <p:ph idx="4294967295" type="body"/>
          </p:nvPr>
        </p:nvSpPr>
        <p:spPr>
          <a:xfrm>
            <a:off x="230600" y="1216375"/>
            <a:ext cx="8520600" cy="3846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350">
                <a:solidFill>
                  <a:schemeClr val="lt1"/>
                </a:solidFill>
                <a:highlight>
                  <a:schemeClr val="accent4"/>
                </a:highlight>
                <a:latin typeface="Arial"/>
                <a:ea typeface="Arial"/>
                <a:cs typeface="Arial"/>
                <a:sym typeface="Arial"/>
              </a:rPr>
              <a:t>MaTex Hose is the TRU innovator in the industry.  They design, develop and manufacture the highest quality lay flat hose.</a:t>
            </a:r>
            <a:endParaRPr b="1" sz="1350">
              <a:solidFill>
                <a:schemeClr val="lt1"/>
              </a:solidFill>
              <a:highlight>
                <a:schemeClr val="accent4"/>
              </a:highlight>
              <a:latin typeface="Arial"/>
              <a:ea typeface="Arial"/>
              <a:cs typeface="Arial"/>
              <a:sym typeface="Arial"/>
            </a:endParaRPr>
          </a:p>
          <a:p>
            <a:pPr indent="0" lvl="0" marL="0" rtl="0" algn="l">
              <a:spcBef>
                <a:spcPts val="1200"/>
              </a:spcBef>
              <a:spcAft>
                <a:spcPts val="0"/>
              </a:spcAft>
              <a:buNone/>
            </a:pPr>
            <a:r>
              <a:t/>
            </a:r>
            <a:endParaRPr b="1" sz="1350">
              <a:solidFill>
                <a:schemeClr val="lt1"/>
              </a:solidFill>
              <a:highlight>
                <a:schemeClr val="accent4"/>
              </a:highlight>
              <a:latin typeface="Arial"/>
              <a:ea typeface="Arial"/>
              <a:cs typeface="Arial"/>
              <a:sym typeface="Arial"/>
            </a:endParaRPr>
          </a:p>
          <a:p>
            <a:pPr indent="0" lvl="0" marL="0" rtl="0" algn="l">
              <a:spcBef>
                <a:spcPts val="1200"/>
              </a:spcBef>
              <a:spcAft>
                <a:spcPts val="1200"/>
              </a:spcAft>
              <a:buNone/>
            </a:pPr>
            <a:r>
              <a:t/>
            </a:r>
            <a:endParaRPr b="1" sz="1350">
              <a:solidFill>
                <a:schemeClr val="lt1"/>
              </a:solidFill>
              <a:highlight>
                <a:srgbClr val="FFFFFF"/>
              </a:highlight>
              <a:latin typeface="Arial"/>
              <a:ea typeface="Arial"/>
              <a:cs typeface="Arial"/>
              <a:sym typeface="Arial"/>
            </a:endParaRPr>
          </a:p>
        </p:txBody>
      </p:sp>
      <p:pic>
        <p:nvPicPr>
          <p:cNvPr id="232" name="Google Shape;232;p36"/>
          <p:cNvPicPr preferRelativeResize="0"/>
          <p:nvPr/>
        </p:nvPicPr>
        <p:blipFill>
          <a:blip r:embed="rId3">
            <a:alphaModFix/>
          </a:blip>
          <a:stretch>
            <a:fillRect/>
          </a:stretch>
        </p:blipFill>
        <p:spPr>
          <a:xfrm>
            <a:off x="3024188" y="131288"/>
            <a:ext cx="2543175" cy="714375"/>
          </a:xfrm>
          <a:prstGeom prst="rect">
            <a:avLst/>
          </a:prstGeom>
          <a:noFill/>
          <a:ln>
            <a:noFill/>
          </a:ln>
        </p:spPr>
      </p:pic>
      <p:pic>
        <p:nvPicPr>
          <p:cNvPr id="233" name="Google Shape;233;p36"/>
          <p:cNvPicPr preferRelativeResize="0"/>
          <p:nvPr/>
        </p:nvPicPr>
        <p:blipFill>
          <a:blip r:embed="rId4">
            <a:alphaModFix/>
          </a:blip>
          <a:stretch>
            <a:fillRect/>
          </a:stretch>
        </p:blipFill>
        <p:spPr>
          <a:xfrm>
            <a:off x="347525" y="1934600"/>
            <a:ext cx="1621825" cy="1216375"/>
          </a:xfrm>
          <a:prstGeom prst="rect">
            <a:avLst/>
          </a:prstGeom>
          <a:noFill/>
          <a:ln>
            <a:noFill/>
          </a:ln>
        </p:spPr>
      </p:pic>
      <p:pic>
        <p:nvPicPr>
          <p:cNvPr id="234" name="Google Shape;234;p36"/>
          <p:cNvPicPr preferRelativeResize="0"/>
          <p:nvPr/>
        </p:nvPicPr>
        <p:blipFill>
          <a:blip r:embed="rId5">
            <a:alphaModFix/>
          </a:blip>
          <a:stretch>
            <a:fillRect/>
          </a:stretch>
        </p:blipFill>
        <p:spPr>
          <a:xfrm>
            <a:off x="2485775" y="1963563"/>
            <a:ext cx="1721525" cy="1216375"/>
          </a:xfrm>
          <a:prstGeom prst="rect">
            <a:avLst/>
          </a:prstGeom>
          <a:noFill/>
          <a:ln>
            <a:noFill/>
          </a:ln>
        </p:spPr>
      </p:pic>
      <p:sp>
        <p:nvSpPr>
          <p:cNvPr id="235" name="Google Shape;235;p36"/>
          <p:cNvSpPr txBox="1"/>
          <p:nvPr/>
        </p:nvSpPr>
        <p:spPr>
          <a:xfrm>
            <a:off x="561900" y="3150975"/>
            <a:ext cx="11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Municipal</a:t>
            </a:r>
            <a:endParaRPr b="1">
              <a:latin typeface="Roboto"/>
              <a:ea typeface="Roboto"/>
              <a:cs typeface="Roboto"/>
              <a:sym typeface="Roboto"/>
            </a:endParaRPr>
          </a:p>
        </p:txBody>
      </p:sp>
      <p:sp>
        <p:nvSpPr>
          <p:cNvPr id="236" name="Google Shape;236;p36"/>
          <p:cNvSpPr txBox="1"/>
          <p:nvPr/>
        </p:nvSpPr>
        <p:spPr>
          <a:xfrm>
            <a:off x="2485775" y="3150975"/>
            <a:ext cx="1927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Industrial</a:t>
            </a:r>
            <a:endParaRPr b="1">
              <a:latin typeface="Roboto"/>
              <a:ea typeface="Roboto"/>
              <a:cs typeface="Roboto"/>
              <a:sym typeface="Roboto"/>
            </a:endParaRPr>
          </a:p>
        </p:txBody>
      </p:sp>
      <p:pic>
        <p:nvPicPr>
          <p:cNvPr id="237" name="Google Shape;237;p36"/>
          <p:cNvPicPr preferRelativeResize="0"/>
          <p:nvPr/>
        </p:nvPicPr>
        <p:blipFill>
          <a:blip r:embed="rId6">
            <a:alphaModFix/>
          </a:blip>
          <a:stretch>
            <a:fillRect/>
          </a:stretch>
        </p:blipFill>
        <p:spPr>
          <a:xfrm>
            <a:off x="4823700" y="2007200"/>
            <a:ext cx="1721525" cy="1172750"/>
          </a:xfrm>
          <a:prstGeom prst="rect">
            <a:avLst/>
          </a:prstGeom>
          <a:noFill/>
          <a:ln>
            <a:noFill/>
          </a:ln>
        </p:spPr>
      </p:pic>
      <p:sp>
        <p:nvSpPr>
          <p:cNvPr id="238" name="Google Shape;238;p36"/>
          <p:cNvSpPr txBox="1"/>
          <p:nvPr/>
        </p:nvSpPr>
        <p:spPr>
          <a:xfrm>
            <a:off x="4911800" y="3179950"/>
            <a:ext cx="162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Agricultural</a:t>
            </a:r>
            <a:endParaRPr b="1">
              <a:latin typeface="Roboto"/>
              <a:ea typeface="Roboto"/>
              <a:cs typeface="Roboto"/>
              <a:sym typeface="Roboto"/>
            </a:endParaRPr>
          </a:p>
        </p:txBody>
      </p:sp>
      <p:pic>
        <p:nvPicPr>
          <p:cNvPr id="239" name="Google Shape;239;p36"/>
          <p:cNvPicPr preferRelativeResize="0"/>
          <p:nvPr/>
        </p:nvPicPr>
        <p:blipFill>
          <a:blip r:embed="rId7">
            <a:alphaModFix/>
          </a:blip>
          <a:stretch>
            <a:fillRect/>
          </a:stretch>
        </p:blipFill>
        <p:spPr>
          <a:xfrm>
            <a:off x="7029675" y="2040813"/>
            <a:ext cx="1721525" cy="1105515"/>
          </a:xfrm>
          <a:prstGeom prst="rect">
            <a:avLst/>
          </a:prstGeom>
          <a:noFill/>
          <a:ln>
            <a:noFill/>
          </a:ln>
        </p:spPr>
      </p:pic>
      <p:sp>
        <p:nvSpPr>
          <p:cNvPr id="240" name="Google Shape;240;p36"/>
          <p:cNvSpPr txBox="1"/>
          <p:nvPr/>
        </p:nvSpPr>
        <p:spPr>
          <a:xfrm>
            <a:off x="7031825" y="3150975"/>
            <a:ext cx="162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Forestry</a:t>
            </a:r>
            <a:endParaRPr b="1">
              <a:latin typeface="Roboto"/>
              <a:ea typeface="Roboto"/>
              <a:cs typeface="Roboto"/>
              <a:sym typeface="Roboto"/>
            </a:endParaRPr>
          </a:p>
        </p:txBody>
      </p:sp>
      <p:pic>
        <p:nvPicPr>
          <p:cNvPr id="241" name="Google Shape;241;p36"/>
          <p:cNvPicPr preferRelativeResize="0"/>
          <p:nvPr/>
        </p:nvPicPr>
        <p:blipFill>
          <a:blip r:embed="rId8">
            <a:alphaModFix/>
          </a:blip>
          <a:stretch>
            <a:fillRect/>
          </a:stretch>
        </p:blipFill>
        <p:spPr>
          <a:xfrm>
            <a:off x="1227925" y="3551175"/>
            <a:ext cx="1670375" cy="1105500"/>
          </a:xfrm>
          <a:prstGeom prst="rect">
            <a:avLst/>
          </a:prstGeom>
          <a:noFill/>
          <a:ln>
            <a:noFill/>
          </a:ln>
        </p:spPr>
      </p:pic>
      <p:sp>
        <p:nvSpPr>
          <p:cNvPr id="242" name="Google Shape;242;p36"/>
          <p:cNvSpPr txBox="1"/>
          <p:nvPr/>
        </p:nvSpPr>
        <p:spPr>
          <a:xfrm>
            <a:off x="1227950" y="4691700"/>
            <a:ext cx="1670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Military</a:t>
            </a:r>
            <a:endParaRPr b="1">
              <a:latin typeface="Roboto"/>
              <a:ea typeface="Roboto"/>
              <a:cs typeface="Roboto"/>
              <a:sym typeface="Roboto"/>
            </a:endParaRPr>
          </a:p>
        </p:txBody>
      </p:sp>
      <p:pic>
        <p:nvPicPr>
          <p:cNvPr id="243" name="Google Shape;243;p36"/>
          <p:cNvPicPr preferRelativeResize="0"/>
          <p:nvPr/>
        </p:nvPicPr>
        <p:blipFill>
          <a:blip r:embed="rId9">
            <a:alphaModFix/>
          </a:blip>
          <a:stretch>
            <a:fillRect/>
          </a:stretch>
        </p:blipFill>
        <p:spPr>
          <a:xfrm>
            <a:off x="3579600" y="3567375"/>
            <a:ext cx="1670400" cy="1105500"/>
          </a:xfrm>
          <a:prstGeom prst="rect">
            <a:avLst/>
          </a:prstGeom>
          <a:noFill/>
          <a:ln>
            <a:noFill/>
          </a:ln>
        </p:spPr>
      </p:pic>
      <p:sp>
        <p:nvSpPr>
          <p:cNvPr id="244" name="Google Shape;244;p36"/>
          <p:cNvSpPr txBox="1"/>
          <p:nvPr/>
        </p:nvSpPr>
        <p:spPr>
          <a:xfrm>
            <a:off x="3556425" y="4656675"/>
            <a:ext cx="1670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CIPP</a:t>
            </a:r>
            <a:endParaRPr b="1">
              <a:latin typeface="Roboto"/>
              <a:ea typeface="Roboto"/>
              <a:cs typeface="Roboto"/>
              <a:sym typeface="Roboto"/>
            </a:endParaRPr>
          </a:p>
        </p:txBody>
      </p:sp>
      <p:pic>
        <p:nvPicPr>
          <p:cNvPr id="245" name="Google Shape;245;p36"/>
          <p:cNvPicPr preferRelativeResize="0"/>
          <p:nvPr/>
        </p:nvPicPr>
        <p:blipFill>
          <a:blip r:embed="rId10">
            <a:alphaModFix/>
          </a:blip>
          <a:stretch>
            <a:fillRect/>
          </a:stretch>
        </p:blipFill>
        <p:spPr>
          <a:xfrm>
            <a:off x="6164624" y="3551175"/>
            <a:ext cx="1863400" cy="1105500"/>
          </a:xfrm>
          <a:prstGeom prst="rect">
            <a:avLst/>
          </a:prstGeom>
          <a:noFill/>
          <a:ln>
            <a:noFill/>
          </a:ln>
        </p:spPr>
      </p:pic>
      <p:sp>
        <p:nvSpPr>
          <p:cNvPr id="246" name="Google Shape;246;p36"/>
          <p:cNvSpPr txBox="1"/>
          <p:nvPr/>
        </p:nvSpPr>
        <p:spPr>
          <a:xfrm>
            <a:off x="6186100" y="4599025"/>
            <a:ext cx="1863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Fracking</a:t>
            </a:r>
            <a:endParaRPr b="1">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Woodalls Heating and Cooling</a:t>
            </a:r>
            <a:endParaRPr b="1"/>
          </a:p>
        </p:txBody>
      </p:sp>
      <p:sp>
        <p:nvSpPr>
          <p:cNvPr id="252" name="Google Shape;252;p37"/>
          <p:cNvSpPr txBox="1"/>
          <p:nvPr>
            <p:ph idx="1" type="body"/>
          </p:nvPr>
        </p:nvSpPr>
        <p:spPr>
          <a:xfrm>
            <a:off x="311700" y="1229875"/>
            <a:ext cx="8520600" cy="3339000"/>
          </a:xfrm>
          <a:prstGeom prst="rect">
            <a:avLst/>
          </a:prstGeom>
          <a:ln cap="flat" cmpd="sng" w="76200">
            <a:solidFill>
              <a:schemeClr val="dk1"/>
            </a:solidFill>
            <a:prstDash val="solid"/>
            <a:round/>
            <a:headEnd len="sm" w="sm" type="none"/>
            <a:tailEnd len="sm" w="sm" type="none"/>
          </a:ln>
        </p:spPr>
        <p:txBody>
          <a:bodyPr anchorCtr="0" anchor="t" bIns="91425" lIns="91425" spcFirstLastPara="1" rIns="91425" wrap="square" tIns="91425">
            <a:normAutofit fontScale="70000"/>
          </a:bodyPr>
          <a:lstStyle/>
          <a:p>
            <a:pPr indent="0" lvl="0" marL="0" rtl="0" algn="ctr">
              <a:lnSpc>
                <a:spcPct val="230769"/>
              </a:lnSpc>
              <a:spcBef>
                <a:spcPts val="1400"/>
              </a:spcBef>
              <a:spcAft>
                <a:spcPts val="0"/>
              </a:spcAft>
              <a:buNone/>
            </a:pPr>
            <a:r>
              <a:rPr b="1" lang="en" sz="1889">
                <a:solidFill>
                  <a:schemeClr val="dk1"/>
                </a:solidFill>
                <a:highlight>
                  <a:srgbClr val="FFFFFF"/>
                </a:highlight>
                <a:latin typeface="Arial"/>
                <a:ea typeface="Arial"/>
                <a:cs typeface="Arial"/>
                <a:sym typeface="Arial"/>
              </a:rPr>
              <a:t>Bob Woodall is Dothan’s leader in all air-conditioning. They have serviced the Wiregrass for 50 years.</a:t>
            </a:r>
            <a:endParaRPr b="1" sz="1889">
              <a:solidFill>
                <a:schemeClr val="dk1"/>
              </a:solidFill>
              <a:highlight>
                <a:srgbClr val="FFFFFF"/>
              </a:highlight>
              <a:latin typeface="Arial"/>
              <a:ea typeface="Arial"/>
              <a:cs typeface="Arial"/>
              <a:sym typeface="Arial"/>
            </a:endParaRPr>
          </a:p>
          <a:p>
            <a:pPr indent="0" lvl="0" marL="0" rtl="0" algn="l">
              <a:lnSpc>
                <a:spcPct val="230769"/>
              </a:lnSpc>
              <a:spcBef>
                <a:spcPts val="1400"/>
              </a:spcBef>
              <a:spcAft>
                <a:spcPts val="0"/>
              </a:spcAft>
              <a:buNone/>
            </a:pPr>
            <a:r>
              <a:t/>
            </a:r>
            <a:endParaRPr sz="1400">
              <a:solidFill>
                <a:schemeClr val="dk1"/>
              </a:solidFill>
              <a:highlight>
                <a:srgbClr val="FFFFFF"/>
              </a:highlight>
              <a:latin typeface="Arial"/>
              <a:ea typeface="Arial"/>
              <a:cs typeface="Arial"/>
              <a:sym typeface="Arial"/>
            </a:endParaRPr>
          </a:p>
          <a:p>
            <a:pPr indent="0" lvl="0" marL="0" rtl="0" algn="l">
              <a:lnSpc>
                <a:spcPct val="230769"/>
              </a:lnSpc>
              <a:spcBef>
                <a:spcPts val="1400"/>
              </a:spcBef>
              <a:spcAft>
                <a:spcPts val="0"/>
              </a:spcAft>
              <a:buNone/>
            </a:pPr>
            <a:r>
              <a:t/>
            </a:r>
            <a:endParaRPr sz="1400">
              <a:solidFill>
                <a:schemeClr val="dk1"/>
              </a:solidFill>
              <a:highlight>
                <a:srgbClr val="FFFFFF"/>
              </a:highlight>
              <a:latin typeface="Arial"/>
              <a:ea typeface="Arial"/>
              <a:cs typeface="Arial"/>
              <a:sym typeface="Arial"/>
            </a:endParaRPr>
          </a:p>
          <a:p>
            <a:pPr indent="0" lvl="0" marL="0" rtl="0" algn="l">
              <a:lnSpc>
                <a:spcPct val="230769"/>
              </a:lnSpc>
              <a:spcBef>
                <a:spcPts val="1400"/>
              </a:spcBef>
              <a:spcAft>
                <a:spcPts val="0"/>
              </a:spcAft>
              <a:buNone/>
            </a:pPr>
            <a:r>
              <a:t/>
            </a:r>
            <a:endParaRPr sz="1400">
              <a:solidFill>
                <a:srgbClr val="212529"/>
              </a:solidFill>
              <a:highlight>
                <a:srgbClr val="FFFFFF"/>
              </a:highlight>
              <a:latin typeface="Arial"/>
              <a:ea typeface="Arial"/>
              <a:cs typeface="Arial"/>
              <a:sym typeface="Arial"/>
            </a:endParaRPr>
          </a:p>
          <a:p>
            <a:pPr indent="0" lvl="0" marL="0" rtl="0" algn="l">
              <a:lnSpc>
                <a:spcPct val="230769"/>
              </a:lnSpc>
              <a:spcBef>
                <a:spcPts val="1400"/>
              </a:spcBef>
              <a:spcAft>
                <a:spcPts val="0"/>
              </a:spcAft>
              <a:buNone/>
            </a:pPr>
            <a:r>
              <a:t/>
            </a:r>
            <a:endParaRPr sz="1400">
              <a:solidFill>
                <a:srgbClr val="212529"/>
              </a:solidFill>
              <a:highlight>
                <a:srgbClr val="FFFFFF"/>
              </a:highlight>
              <a:latin typeface="Arial"/>
              <a:ea typeface="Arial"/>
              <a:cs typeface="Arial"/>
              <a:sym typeface="Arial"/>
            </a:endParaRPr>
          </a:p>
          <a:p>
            <a:pPr indent="0" lvl="0" marL="0" rtl="0" algn="l">
              <a:spcBef>
                <a:spcPts val="400"/>
              </a:spcBef>
              <a:spcAft>
                <a:spcPts val="1200"/>
              </a:spcAft>
              <a:buNone/>
            </a:pPr>
            <a:r>
              <a:t/>
            </a:r>
            <a:endParaRPr/>
          </a:p>
        </p:txBody>
      </p:sp>
      <p:pic>
        <p:nvPicPr>
          <p:cNvPr id="253" name="Google Shape;253;p37"/>
          <p:cNvPicPr preferRelativeResize="0"/>
          <p:nvPr/>
        </p:nvPicPr>
        <p:blipFill>
          <a:blip r:embed="rId3">
            <a:alphaModFix/>
          </a:blip>
          <a:stretch>
            <a:fillRect/>
          </a:stretch>
        </p:blipFill>
        <p:spPr>
          <a:xfrm>
            <a:off x="1227950" y="1776000"/>
            <a:ext cx="2247375" cy="2385750"/>
          </a:xfrm>
          <a:prstGeom prst="rect">
            <a:avLst/>
          </a:prstGeom>
          <a:noFill/>
          <a:ln>
            <a:noFill/>
          </a:ln>
        </p:spPr>
      </p:pic>
      <p:pic>
        <p:nvPicPr>
          <p:cNvPr id="254" name="Google Shape;254;p37"/>
          <p:cNvPicPr preferRelativeResize="0"/>
          <p:nvPr/>
        </p:nvPicPr>
        <p:blipFill>
          <a:blip r:embed="rId4">
            <a:alphaModFix/>
          </a:blip>
          <a:stretch>
            <a:fillRect/>
          </a:stretch>
        </p:blipFill>
        <p:spPr>
          <a:xfrm>
            <a:off x="4425275" y="1776000"/>
            <a:ext cx="2502226" cy="23857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Cook’s Saw</a:t>
            </a:r>
            <a:endParaRPr b="1"/>
          </a:p>
        </p:txBody>
      </p:sp>
      <p:sp>
        <p:nvSpPr>
          <p:cNvPr id="260" name="Google Shape;260;p38"/>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a:t>                                                                               </a:t>
            </a:r>
            <a:r>
              <a:rPr b="1" lang="en"/>
              <a:t>Sawmill manufacturing</a:t>
            </a:r>
            <a:endParaRPr b="1"/>
          </a:p>
          <a:p>
            <a:pPr indent="0" lvl="0" marL="0" rtl="0" algn="r">
              <a:spcBef>
                <a:spcPts val="1200"/>
              </a:spcBef>
              <a:spcAft>
                <a:spcPts val="0"/>
              </a:spcAft>
              <a:buNone/>
            </a:pPr>
            <a:r>
              <a:rPr b="1" lang="en"/>
              <a:t>Maker of Equipment, Bandsaw blades, parts.</a:t>
            </a:r>
            <a:endParaRPr b="1"/>
          </a:p>
          <a:p>
            <a:pPr indent="0" lvl="0" marL="0" rtl="0" algn="ctr">
              <a:spcBef>
                <a:spcPts val="1200"/>
              </a:spcBef>
              <a:spcAft>
                <a:spcPts val="0"/>
              </a:spcAft>
              <a:buNone/>
            </a:pPr>
            <a:r>
              <a:rPr b="1" lang="en"/>
              <a:t>                                                                                 Have need of:</a:t>
            </a:r>
            <a:endParaRPr b="1"/>
          </a:p>
          <a:p>
            <a:pPr indent="0" lvl="0" marL="0" rtl="0" algn="r">
              <a:spcBef>
                <a:spcPts val="1200"/>
              </a:spcBef>
              <a:spcAft>
                <a:spcPts val="0"/>
              </a:spcAft>
              <a:buNone/>
            </a:pPr>
            <a:r>
              <a:rPr b="1" lang="en"/>
              <a:t>Welders, Mechanics, and Office Workers</a:t>
            </a:r>
            <a:endParaRPr b="1"/>
          </a:p>
          <a:p>
            <a:pPr indent="0" lvl="0" marL="0" rtl="0" algn="r">
              <a:spcBef>
                <a:spcPts val="1200"/>
              </a:spcBef>
              <a:spcAft>
                <a:spcPts val="1200"/>
              </a:spcAft>
              <a:buNone/>
            </a:pPr>
            <a:r>
              <a:rPr b="1" lang="en"/>
              <a:t>This business is located in Wicksburg, AL. </a:t>
            </a:r>
            <a:endParaRPr b="1"/>
          </a:p>
        </p:txBody>
      </p:sp>
      <p:pic>
        <p:nvPicPr>
          <p:cNvPr id="261" name="Google Shape;261;p38"/>
          <p:cNvPicPr preferRelativeResize="0"/>
          <p:nvPr/>
        </p:nvPicPr>
        <p:blipFill>
          <a:blip r:embed="rId3">
            <a:alphaModFix/>
          </a:blip>
          <a:stretch>
            <a:fillRect/>
          </a:stretch>
        </p:blipFill>
        <p:spPr>
          <a:xfrm>
            <a:off x="311700" y="1017800"/>
            <a:ext cx="3569099" cy="3673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265" name="Shape 265"/>
        <p:cNvGrpSpPr/>
        <p:nvPr/>
      </p:nvGrpSpPr>
      <p:grpSpPr>
        <a:xfrm>
          <a:off x="0" y="0"/>
          <a:ext cx="0" cy="0"/>
          <a:chOff x="0" y="0"/>
          <a:chExt cx="0" cy="0"/>
        </a:xfrm>
      </p:grpSpPr>
      <p:pic>
        <p:nvPicPr>
          <p:cNvPr id="266" name="Google Shape;266;p39"/>
          <p:cNvPicPr preferRelativeResize="0"/>
          <p:nvPr/>
        </p:nvPicPr>
        <p:blipFill>
          <a:blip r:embed="rId3">
            <a:alphaModFix/>
          </a:blip>
          <a:stretch>
            <a:fillRect/>
          </a:stretch>
        </p:blipFill>
        <p:spPr>
          <a:xfrm>
            <a:off x="2513825" y="372150"/>
            <a:ext cx="3852946" cy="1029575"/>
          </a:xfrm>
          <a:prstGeom prst="rect">
            <a:avLst/>
          </a:prstGeom>
          <a:noFill/>
          <a:ln>
            <a:noFill/>
          </a:ln>
        </p:spPr>
      </p:pic>
      <p:sp>
        <p:nvSpPr>
          <p:cNvPr id="267" name="Google Shape;267;p39"/>
          <p:cNvSpPr txBox="1"/>
          <p:nvPr/>
        </p:nvSpPr>
        <p:spPr>
          <a:xfrm>
            <a:off x="266450" y="1645000"/>
            <a:ext cx="8514600" cy="8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50">
                <a:solidFill>
                  <a:schemeClr val="dk1"/>
                </a:solidFill>
                <a:highlight>
                  <a:srgbClr val="FFFFFF"/>
                </a:highlight>
              </a:rPr>
              <a:t>Southeastern Performance Apparel is proud to be the largest supplier of performance garments for groups in the United States, with additional customers across Europe and Asia. They hire designers,  sewers, cutters, and various other </a:t>
            </a:r>
            <a:r>
              <a:rPr b="1" lang="en" sz="1350">
                <a:solidFill>
                  <a:schemeClr val="dk1"/>
                </a:solidFill>
                <a:highlight>
                  <a:srgbClr val="FFFFFF"/>
                </a:highlight>
              </a:rPr>
              <a:t>positions. </a:t>
            </a:r>
            <a:endParaRPr b="1">
              <a:solidFill>
                <a:schemeClr val="dk1"/>
              </a:solidFill>
            </a:endParaRPr>
          </a:p>
        </p:txBody>
      </p:sp>
      <p:pic>
        <p:nvPicPr>
          <p:cNvPr id="268" name="Google Shape;268;p39"/>
          <p:cNvPicPr preferRelativeResize="0"/>
          <p:nvPr/>
        </p:nvPicPr>
        <p:blipFill>
          <a:blip r:embed="rId4">
            <a:alphaModFix/>
          </a:blip>
          <a:stretch>
            <a:fillRect/>
          </a:stretch>
        </p:blipFill>
        <p:spPr>
          <a:xfrm>
            <a:off x="384125" y="2453200"/>
            <a:ext cx="3543051" cy="2593401"/>
          </a:xfrm>
          <a:prstGeom prst="rect">
            <a:avLst/>
          </a:prstGeom>
          <a:noFill/>
          <a:ln>
            <a:noFill/>
          </a:ln>
        </p:spPr>
      </p:pic>
      <p:pic>
        <p:nvPicPr>
          <p:cNvPr id="269" name="Google Shape;269;p39"/>
          <p:cNvPicPr preferRelativeResize="0"/>
          <p:nvPr/>
        </p:nvPicPr>
        <p:blipFill>
          <a:blip r:embed="rId5">
            <a:alphaModFix/>
          </a:blip>
          <a:stretch>
            <a:fillRect/>
          </a:stretch>
        </p:blipFill>
        <p:spPr>
          <a:xfrm>
            <a:off x="4572001" y="2353175"/>
            <a:ext cx="4010198" cy="25934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73" name="Shape 273"/>
        <p:cNvGrpSpPr/>
        <p:nvPr/>
      </p:nvGrpSpPr>
      <p:grpSpPr>
        <a:xfrm>
          <a:off x="0" y="0"/>
          <a:ext cx="0" cy="0"/>
          <a:chOff x="0" y="0"/>
          <a:chExt cx="0" cy="0"/>
        </a:xfrm>
      </p:grpSpPr>
      <p:sp>
        <p:nvSpPr>
          <p:cNvPr id="274" name="Google Shape;274;p40"/>
          <p:cNvSpPr txBox="1"/>
          <p:nvPr/>
        </p:nvSpPr>
        <p:spPr>
          <a:xfrm>
            <a:off x="949925" y="347525"/>
            <a:ext cx="72054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3300">
              <a:solidFill>
                <a:schemeClr val="lt1"/>
              </a:solidFill>
              <a:latin typeface="Roboto"/>
              <a:ea typeface="Roboto"/>
              <a:cs typeface="Roboto"/>
              <a:sym typeface="Roboto"/>
            </a:endParaRPr>
          </a:p>
        </p:txBody>
      </p:sp>
      <p:pic>
        <p:nvPicPr>
          <p:cNvPr id="275" name="Google Shape;275;p40"/>
          <p:cNvPicPr preferRelativeResize="0"/>
          <p:nvPr/>
        </p:nvPicPr>
        <p:blipFill>
          <a:blip r:embed="rId3">
            <a:alphaModFix/>
          </a:blip>
          <a:stretch>
            <a:fillRect/>
          </a:stretch>
        </p:blipFill>
        <p:spPr>
          <a:xfrm>
            <a:off x="2676000" y="217625"/>
            <a:ext cx="2884550" cy="1381025"/>
          </a:xfrm>
          <a:prstGeom prst="rect">
            <a:avLst/>
          </a:prstGeom>
          <a:noFill/>
          <a:ln>
            <a:noFill/>
          </a:ln>
        </p:spPr>
      </p:pic>
      <p:sp>
        <p:nvSpPr>
          <p:cNvPr id="276" name="Google Shape;276;p40"/>
          <p:cNvSpPr txBox="1"/>
          <p:nvPr/>
        </p:nvSpPr>
        <p:spPr>
          <a:xfrm>
            <a:off x="1505975" y="1687875"/>
            <a:ext cx="5548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u="sng">
                <a:solidFill>
                  <a:schemeClr val="lt1"/>
                </a:solidFill>
                <a:hlinkClick r:id="rId4">
                  <a:extLst>
                    <a:ext uri="{A12FA001-AC4F-418D-AE19-62706E023703}">
                      <ahyp:hlinkClr val="tx"/>
                    </a:ext>
                  </a:extLst>
                </a:hlinkClick>
              </a:rPr>
              <a:t>https://shopeagleeye.com/open-positions</a:t>
            </a:r>
            <a:r>
              <a:rPr lang="en">
                <a:solidFill>
                  <a:schemeClr val="lt1"/>
                </a:solidFill>
              </a:rPr>
              <a:t> </a:t>
            </a:r>
            <a:endParaRPr>
              <a:solidFill>
                <a:schemeClr val="lt1"/>
              </a:solidFill>
            </a:endParaRPr>
          </a:p>
        </p:txBody>
      </p:sp>
      <p:pic>
        <p:nvPicPr>
          <p:cNvPr id="277" name="Google Shape;277;p40"/>
          <p:cNvPicPr preferRelativeResize="0"/>
          <p:nvPr/>
        </p:nvPicPr>
        <p:blipFill>
          <a:blip r:embed="rId5">
            <a:alphaModFix/>
          </a:blip>
          <a:stretch>
            <a:fillRect/>
          </a:stretch>
        </p:blipFill>
        <p:spPr>
          <a:xfrm>
            <a:off x="859050" y="2652850"/>
            <a:ext cx="3100481" cy="2266950"/>
          </a:xfrm>
          <a:prstGeom prst="rect">
            <a:avLst/>
          </a:prstGeom>
          <a:noFill/>
          <a:ln>
            <a:noFill/>
          </a:ln>
        </p:spPr>
      </p:pic>
      <p:pic>
        <p:nvPicPr>
          <p:cNvPr id="278" name="Google Shape;278;p40"/>
          <p:cNvPicPr preferRelativeResize="0"/>
          <p:nvPr/>
        </p:nvPicPr>
        <p:blipFill>
          <a:blip r:embed="rId6">
            <a:alphaModFix/>
          </a:blip>
          <a:stretch>
            <a:fillRect/>
          </a:stretch>
        </p:blipFill>
        <p:spPr>
          <a:xfrm>
            <a:off x="5142925" y="2571750"/>
            <a:ext cx="3077925" cy="23480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82" name="Shape 282"/>
        <p:cNvGrpSpPr/>
        <p:nvPr/>
      </p:nvGrpSpPr>
      <p:grpSpPr>
        <a:xfrm>
          <a:off x="0" y="0"/>
          <a:ext cx="0" cy="0"/>
          <a:chOff x="0" y="0"/>
          <a:chExt cx="0" cy="0"/>
        </a:xfrm>
      </p:grpSpPr>
      <p:pic>
        <p:nvPicPr>
          <p:cNvPr id="283" name="Google Shape;283;p41"/>
          <p:cNvPicPr preferRelativeResize="0"/>
          <p:nvPr/>
        </p:nvPicPr>
        <p:blipFill>
          <a:blip r:embed="rId3">
            <a:alphaModFix/>
          </a:blip>
          <a:stretch>
            <a:fillRect/>
          </a:stretch>
        </p:blipFill>
        <p:spPr>
          <a:xfrm>
            <a:off x="7041275" y="509725"/>
            <a:ext cx="1980925" cy="2118150"/>
          </a:xfrm>
          <a:prstGeom prst="rect">
            <a:avLst/>
          </a:prstGeom>
          <a:noFill/>
          <a:ln>
            <a:noFill/>
          </a:ln>
        </p:spPr>
      </p:pic>
      <p:pic>
        <p:nvPicPr>
          <p:cNvPr id="284" name="Google Shape;284;p41"/>
          <p:cNvPicPr preferRelativeResize="0"/>
          <p:nvPr/>
        </p:nvPicPr>
        <p:blipFill>
          <a:blip r:embed="rId4">
            <a:alphaModFix/>
          </a:blip>
          <a:stretch>
            <a:fillRect/>
          </a:stretch>
        </p:blipFill>
        <p:spPr>
          <a:xfrm>
            <a:off x="4663888" y="509725"/>
            <a:ext cx="2152449" cy="2118150"/>
          </a:xfrm>
          <a:prstGeom prst="rect">
            <a:avLst/>
          </a:prstGeom>
          <a:noFill/>
          <a:ln>
            <a:noFill/>
          </a:ln>
        </p:spPr>
      </p:pic>
      <p:pic>
        <p:nvPicPr>
          <p:cNvPr id="285" name="Google Shape;285;p41"/>
          <p:cNvPicPr preferRelativeResize="0"/>
          <p:nvPr/>
        </p:nvPicPr>
        <p:blipFill>
          <a:blip r:embed="rId5">
            <a:alphaModFix/>
          </a:blip>
          <a:stretch>
            <a:fillRect/>
          </a:stretch>
        </p:blipFill>
        <p:spPr>
          <a:xfrm>
            <a:off x="4704188" y="2872950"/>
            <a:ext cx="2071826" cy="2118150"/>
          </a:xfrm>
          <a:prstGeom prst="rect">
            <a:avLst/>
          </a:prstGeom>
          <a:noFill/>
          <a:ln>
            <a:noFill/>
          </a:ln>
        </p:spPr>
      </p:pic>
      <p:pic>
        <p:nvPicPr>
          <p:cNvPr id="286" name="Google Shape;286;p41"/>
          <p:cNvPicPr preferRelativeResize="0"/>
          <p:nvPr/>
        </p:nvPicPr>
        <p:blipFill>
          <a:blip r:embed="rId6">
            <a:alphaModFix/>
          </a:blip>
          <a:stretch>
            <a:fillRect/>
          </a:stretch>
        </p:blipFill>
        <p:spPr>
          <a:xfrm>
            <a:off x="6973850" y="2872950"/>
            <a:ext cx="1980925" cy="2118150"/>
          </a:xfrm>
          <a:prstGeom prst="rect">
            <a:avLst/>
          </a:prstGeom>
          <a:noFill/>
          <a:ln>
            <a:noFill/>
          </a:ln>
        </p:spPr>
      </p:pic>
      <p:sp>
        <p:nvSpPr>
          <p:cNvPr id="287" name="Google Shape;287;p41"/>
          <p:cNvSpPr txBox="1"/>
          <p:nvPr/>
        </p:nvSpPr>
        <p:spPr>
          <a:xfrm>
            <a:off x="579225" y="509725"/>
            <a:ext cx="7819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288" name="Google Shape;288;p41"/>
          <p:cNvPicPr preferRelativeResize="0"/>
          <p:nvPr/>
        </p:nvPicPr>
        <p:blipFill rotWithShape="1">
          <a:blip r:embed="rId7">
            <a:alphaModFix/>
          </a:blip>
          <a:srcRect b="7011" l="0" r="0" t="0"/>
          <a:stretch/>
        </p:blipFill>
        <p:spPr>
          <a:xfrm>
            <a:off x="5431800" y="1978850"/>
            <a:ext cx="3238500" cy="1575500"/>
          </a:xfrm>
          <a:prstGeom prst="rect">
            <a:avLst/>
          </a:prstGeom>
          <a:noFill/>
          <a:ln>
            <a:noFill/>
          </a:ln>
        </p:spPr>
      </p:pic>
      <p:sp>
        <p:nvSpPr>
          <p:cNvPr id="289" name="Google Shape;289;p41"/>
          <p:cNvSpPr txBox="1"/>
          <p:nvPr/>
        </p:nvSpPr>
        <p:spPr>
          <a:xfrm>
            <a:off x="169925" y="0"/>
            <a:ext cx="48306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chemeClr val="accent4"/>
                </a:solidFill>
                <a:latin typeface="Pacifico"/>
                <a:ea typeface="Pacifico"/>
                <a:cs typeface="Pacifico"/>
                <a:sym typeface="Pacifico"/>
              </a:rPr>
              <a:t>Glasstream Powerboats</a:t>
            </a:r>
            <a:endParaRPr sz="2700">
              <a:solidFill>
                <a:schemeClr val="accent4"/>
              </a:solidFill>
              <a:latin typeface="Pacifico"/>
              <a:ea typeface="Pacifico"/>
              <a:cs typeface="Pacifico"/>
              <a:sym typeface="Pacifico"/>
            </a:endParaRPr>
          </a:p>
        </p:txBody>
      </p:sp>
      <p:sp>
        <p:nvSpPr>
          <p:cNvPr id="290" name="Google Shape;290;p41"/>
          <p:cNvSpPr txBox="1"/>
          <p:nvPr/>
        </p:nvSpPr>
        <p:spPr>
          <a:xfrm>
            <a:off x="169925" y="721500"/>
            <a:ext cx="9082200" cy="44220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 sz="1650">
                <a:solidFill>
                  <a:srgbClr val="04BDBD"/>
                </a:solidFill>
                <a:highlight>
                  <a:srgbClr val="FFFFFF"/>
                </a:highlight>
              </a:rPr>
              <a:t>AVAILABLE JOB POSITIONS:</a:t>
            </a:r>
            <a:endParaRPr b="1" sz="1650">
              <a:solidFill>
                <a:srgbClr val="04BDBD"/>
              </a:solidFill>
              <a:highlight>
                <a:srgbClr val="FFFFFF"/>
              </a:highlight>
            </a:endParaRPr>
          </a:p>
          <a:p>
            <a:pPr indent="-228600" lvl="0" marL="457200" rtl="0" algn="l">
              <a:lnSpc>
                <a:spcPct val="115000"/>
              </a:lnSpc>
              <a:spcBef>
                <a:spcPts val="2300"/>
              </a:spcBef>
              <a:spcAft>
                <a:spcPts val="0"/>
              </a:spcAft>
              <a:buSzPts val="1150"/>
              <a:buNone/>
            </a:pPr>
            <a:r>
              <a:rPr lang="en" sz="1150">
                <a:highlight>
                  <a:srgbClr val="FFFFFF"/>
                </a:highlight>
              </a:rPr>
              <a:t>ACCOUNTING CONTROLLER</a:t>
            </a:r>
            <a:br>
              <a:rPr lang="en" sz="1150">
                <a:highlight>
                  <a:srgbClr val="FFFFFF"/>
                </a:highlight>
              </a:rPr>
            </a:br>
            <a:r>
              <a:rPr lang="en" sz="1150">
                <a:highlight>
                  <a:srgbClr val="FFFFFF"/>
                </a:highlight>
              </a:rPr>
              <a:t>Dothan, AL</a:t>
            </a:r>
            <a:endParaRPr sz="1150">
              <a:highlight>
                <a:srgbClr val="FFFFFF"/>
              </a:highlight>
            </a:endParaRPr>
          </a:p>
          <a:p>
            <a:pPr indent="-228600" lvl="0" marL="457200" rtl="0" algn="l">
              <a:lnSpc>
                <a:spcPct val="115000"/>
              </a:lnSpc>
              <a:spcBef>
                <a:spcPts val="0"/>
              </a:spcBef>
              <a:spcAft>
                <a:spcPts val="0"/>
              </a:spcAft>
              <a:buSzPts val="1150"/>
              <a:buNone/>
            </a:pPr>
            <a:r>
              <a:rPr lang="en" sz="1150">
                <a:highlight>
                  <a:srgbClr val="FFFFFF"/>
                </a:highlight>
              </a:rPr>
              <a:t>CNC OPERATOR / PROGRAMMER</a:t>
            </a:r>
            <a:br>
              <a:rPr lang="en" sz="1150">
                <a:highlight>
                  <a:srgbClr val="FFFFFF"/>
                </a:highlight>
              </a:rPr>
            </a:br>
            <a:r>
              <a:rPr lang="en" sz="1150">
                <a:highlight>
                  <a:srgbClr val="FFFFFF"/>
                </a:highlight>
              </a:rPr>
              <a:t>Dothan, AL</a:t>
            </a:r>
            <a:endParaRPr sz="1150">
              <a:highlight>
                <a:srgbClr val="FFFFFF"/>
              </a:highlight>
            </a:endParaRPr>
          </a:p>
          <a:p>
            <a:pPr indent="-228600" lvl="0" marL="457200" rtl="0" algn="l">
              <a:lnSpc>
                <a:spcPct val="115000"/>
              </a:lnSpc>
              <a:spcBef>
                <a:spcPts val="0"/>
              </a:spcBef>
              <a:spcAft>
                <a:spcPts val="0"/>
              </a:spcAft>
              <a:buSzPts val="1150"/>
              <a:buNone/>
            </a:pPr>
            <a:r>
              <a:rPr lang="en" sz="1150">
                <a:highlight>
                  <a:srgbClr val="FFFFFF"/>
                </a:highlight>
              </a:rPr>
              <a:t>AUTO-BODY / FIBERGLASS REPAIR</a:t>
            </a:r>
            <a:br>
              <a:rPr lang="en" sz="1150">
                <a:highlight>
                  <a:srgbClr val="FFFFFF"/>
                </a:highlight>
              </a:rPr>
            </a:br>
            <a:r>
              <a:rPr lang="en" sz="1150">
                <a:highlight>
                  <a:srgbClr val="FFFFFF"/>
                </a:highlight>
              </a:rPr>
              <a:t>Dothan, AL</a:t>
            </a:r>
            <a:endParaRPr sz="1150">
              <a:highlight>
                <a:srgbClr val="FFFFFF"/>
              </a:highlight>
            </a:endParaRPr>
          </a:p>
          <a:p>
            <a:pPr indent="-228600" lvl="0" marL="457200" rtl="0" algn="l">
              <a:lnSpc>
                <a:spcPct val="115000"/>
              </a:lnSpc>
              <a:spcBef>
                <a:spcPts val="0"/>
              </a:spcBef>
              <a:spcAft>
                <a:spcPts val="0"/>
              </a:spcAft>
              <a:buSzPts val="1150"/>
              <a:buNone/>
            </a:pPr>
            <a:r>
              <a:rPr lang="en" sz="1150">
                <a:highlight>
                  <a:srgbClr val="FFFFFF"/>
                </a:highlight>
              </a:rPr>
              <a:t>FINAL ASSEMBLY BOAT BUILDER</a:t>
            </a:r>
            <a:br>
              <a:rPr lang="en" sz="1150">
                <a:highlight>
                  <a:srgbClr val="FFFFFF"/>
                </a:highlight>
              </a:rPr>
            </a:br>
            <a:r>
              <a:rPr lang="en" sz="1150">
                <a:highlight>
                  <a:srgbClr val="FFFFFF"/>
                </a:highlight>
              </a:rPr>
              <a:t>Dothan, AL</a:t>
            </a:r>
            <a:endParaRPr sz="1150">
              <a:highlight>
                <a:srgbClr val="FFFFFF"/>
              </a:highlight>
            </a:endParaRPr>
          </a:p>
          <a:p>
            <a:pPr indent="-228600" lvl="0" marL="457200" rtl="0" algn="l">
              <a:lnSpc>
                <a:spcPct val="115000"/>
              </a:lnSpc>
              <a:spcBef>
                <a:spcPts val="0"/>
              </a:spcBef>
              <a:spcAft>
                <a:spcPts val="0"/>
              </a:spcAft>
              <a:buSzPts val="1150"/>
              <a:buNone/>
            </a:pPr>
            <a:r>
              <a:rPr lang="en" sz="1150">
                <a:highlight>
                  <a:srgbClr val="FFFFFF"/>
                </a:highlight>
              </a:rPr>
              <a:t>SUB ASSEMBLY BOAT BUILDER</a:t>
            </a:r>
            <a:br>
              <a:rPr lang="en" sz="1150">
                <a:highlight>
                  <a:srgbClr val="FFFFFF"/>
                </a:highlight>
              </a:rPr>
            </a:br>
            <a:r>
              <a:rPr lang="en" sz="1150">
                <a:highlight>
                  <a:srgbClr val="FFFFFF"/>
                </a:highlight>
              </a:rPr>
              <a:t>Dothan, AL</a:t>
            </a:r>
            <a:endParaRPr sz="1150">
              <a:highlight>
                <a:srgbClr val="FFFFFF"/>
              </a:highlight>
            </a:endParaRPr>
          </a:p>
          <a:p>
            <a:pPr indent="-228600" lvl="0" marL="457200" rtl="0" algn="l">
              <a:lnSpc>
                <a:spcPct val="115000"/>
              </a:lnSpc>
              <a:spcBef>
                <a:spcPts val="0"/>
              </a:spcBef>
              <a:spcAft>
                <a:spcPts val="0"/>
              </a:spcAft>
              <a:buSzPts val="1150"/>
              <a:buNone/>
            </a:pPr>
            <a:r>
              <a:rPr lang="en" sz="1150">
                <a:highlight>
                  <a:srgbClr val="FFFFFF"/>
                </a:highlight>
              </a:rPr>
              <a:t>OUTBOARD MARINE ENGINE RIGGER</a:t>
            </a:r>
            <a:br>
              <a:rPr lang="en" sz="1150">
                <a:highlight>
                  <a:srgbClr val="FFFFFF"/>
                </a:highlight>
              </a:rPr>
            </a:br>
            <a:r>
              <a:rPr lang="en" sz="1150">
                <a:highlight>
                  <a:srgbClr val="FFFFFF"/>
                </a:highlight>
              </a:rPr>
              <a:t>Dothan, AL</a:t>
            </a:r>
            <a:endParaRPr sz="1150">
              <a:highlight>
                <a:srgbClr val="FFFFFF"/>
              </a:highlight>
            </a:endParaRPr>
          </a:p>
          <a:p>
            <a:pPr indent="-228600" lvl="0" marL="457200" rtl="0" algn="l">
              <a:lnSpc>
                <a:spcPct val="115000"/>
              </a:lnSpc>
              <a:spcBef>
                <a:spcPts val="0"/>
              </a:spcBef>
              <a:spcAft>
                <a:spcPts val="0"/>
              </a:spcAft>
              <a:buSzPts val="1150"/>
              <a:buNone/>
            </a:pPr>
            <a:r>
              <a:rPr lang="en" sz="1150">
                <a:highlight>
                  <a:srgbClr val="FFFFFF"/>
                </a:highlight>
              </a:rPr>
              <a:t>LAMINATION TECHNICIAN</a:t>
            </a:r>
            <a:br>
              <a:rPr lang="en" sz="1150">
                <a:highlight>
                  <a:srgbClr val="FFFFFF"/>
                </a:highlight>
              </a:rPr>
            </a:br>
            <a:r>
              <a:rPr lang="en" sz="1150">
                <a:highlight>
                  <a:srgbClr val="FFFFFF"/>
                </a:highlight>
              </a:rPr>
              <a:t>Dothan, AL</a:t>
            </a:r>
            <a:endParaRPr sz="1150">
              <a:highlight>
                <a:srgbClr val="FFFFFF"/>
              </a:highlight>
            </a:endParaRPr>
          </a:p>
          <a:p>
            <a:pPr indent="-228600" lvl="0" marL="457200" rtl="0" algn="l">
              <a:lnSpc>
                <a:spcPct val="115000"/>
              </a:lnSpc>
              <a:spcBef>
                <a:spcPts val="0"/>
              </a:spcBef>
              <a:spcAft>
                <a:spcPts val="0"/>
              </a:spcAft>
              <a:buSzPts val="1150"/>
              <a:buNone/>
            </a:pPr>
            <a:r>
              <a:rPr lang="en" sz="1150">
                <a:highlight>
                  <a:srgbClr val="FFFFFF"/>
                </a:highlight>
              </a:rPr>
              <a:t>UPHOLSTERY TACKING TECHNICIAN</a:t>
            </a:r>
            <a:br>
              <a:rPr lang="en" sz="1150">
                <a:highlight>
                  <a:srgbClr val="FFFFFF"/>
                </a:highlight>
              </a:rPr>
            </a:br>
            <a:r>
              <a:rPr lang="en" sz="1150">
                <a:highlight>
                  <a:srgbClr val="FFFFFF"/>
                </a:highlight>
              </a:rPr>
              <a:t>Dothan, AL</a:t>
            </a:r>
            <a:endParaRPr sz="1150">
              <a:highlight>
                <a:srgbClr val="FFFFFF"/>
              </a:highlight>
            </a:endParaRPr>
          </a:p>
          <a:p>
            <a:pPr indent="-228600" lvl="0" marL="457200" rtl="0" algn="l">
              <a:lnSpc>
                <a:spcPct val="115000"/>
              </a:lnSpc>
              <a:spcBef>
                <a:spcPts val="0"/>
              </a:spcBef>
              <a:spcAft>
                <a:spcPts val="0"/>
              </a:spcAft>
              <a:buSzPts val="1150"/>
              <a:buNone/>
            </a:pPr>
            <a:r>
              <a:rPr lang="en" sz="1150">
                <a:highlight>
                  <a:srgbClr val="FFFFFF"/>
                </a:highlight>
              </a:rPr>
              <a:t>CUSTOM PAINT SPECIALIST / PRODUCTION ARTIST / AIRBRUSH</a:t>
            </a:r>
            <a:br>
              <a:rPr lang="en" sz="1150">
                <a:highlight>
                  <a:srgbClr val="FFFFFF"/>
                </a:highlight>
              </a:rPr>
            </a:br>
            <a:r>
              <a:rPr lang="en" sz="1150">
                <a:highlight>
                  <a:srgbClr val="FFFFFF"/>
                </a:highlight>
              </a:rPr>
              <a:t>Dothan, AL</a:t>
            </a:r>
            <a:endParaRPr sz="1150">
              <a:highlight>
                <a:srgbClr val="FFFFFF"/>
              </a:high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2"/>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Places hiring immediately</a:t>
            </a:r>
            <a:endParaRPr/>
          </a:p>
        </p:txBody>
      </p:sp>
      <p:sp>
        <p:nvSpPr>
          <p:cNvPr id="296" name="Google Shape;296;p42"/>
          <p:cNvSpPr txBox="1"/>
          <p:nvPr>
            <p:ph idx="1" type="body"/>
          </p:nvPr>
        </p:nvSpPr>
        <p:spPr>
          <a:xfrm>
            <a:off x="311700" y="1229875"/>
            <a:ext cx="3731400" cy="33390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b="1" lang="en"/>
              <a:t>ALL fast food restaurants</a:t>
            </a:r>
            <a:endParaRPr b="1"/>
          </a:p>
          <a:p>
            <a:pPr indent="-342900" lvl="0" marL="457200" rtl="0" algn="l">
              <a:spcBef>
                <a:spcPts val="0"/>
              </a:spcBef>
              <a:spcAft>
                <a:spcPts val="0"/>
              </a:spcAft>
              <a:buSzPts val="1800"/>
              <a:buChar char="●"/>
            </a:pPr>
            <a:r>
              <a:rPr b="1" lang="en"/>
              <a:t>Eagle Eye</a:t>
            </a:r>
            <a:endParaRPr b="1"/>
          </a:p>
          <a:p>
            <a:pPr indent="-342900" lvl="0" marL="457200" rtl="0" algn="l">
              <a:spcBef>
                <a:spcPts val="0"/>
              </a:spcBef>
              <a:spcAft>
                <a:spcPts val="0"/>
              </a:spcAft>
              <a:buSzPts val="1800"/>
              <a:buChar char="●"/>
            </a:pPr>
            <a:r>
              <a:rPr b="1" lang="en"/>
              <a:t>Hobby Lobby</a:t>
            </a:r>
            <a:endParaRPr b="1"/>
          </a:p>
          <a:p>
            <a:pPr indent="-342900" lvl="0" marL="457200" rtl="0" algn="l">
              <a:spcBef>
                <a:spcPts val="0"/>
              </a:spcBef>
              <a:spcAft>
                <a:spcPts val="0"/>
              </a:spcAft>
              <a:buSzPts val="1800"/>
              <a:buChar char="●"/>
            </a:pPr>
            <a:r>
              <a:rPr b="1" lang="en"/>
              <a:t>Walmart</a:t>
            </a:r>
            <a:endParaRPr b="1"/>
          </a:p>
          <a:p>
            <a:pPr indent="-342900" lvl="0" marL="457200" rtl="0" algn="l">
              <a:spcBef>
                <a:spcPts val="0"/>
              </a:spcBef>
              <a:spcAft>
                <a:spcPts val="0"/>
              </a:spcAft>
              <a:buSzPts val="1800"/>
              <a:buChar char="●"/>
            </a:pPr>
            <a:r>
              <a:rPr b="1" lang="en"/>
              <a:t>Shoe Station</a:t>
            </a:r>
            <a:endParaRPr b="1"/>
          </a:p>
          <a:p>
            <a:pPr indent="-342900" lvl="0" marL="457200" rtl="0" algn="l">
              <a:spcBef>
                <a:spcPts val="0"/>
              </a:spcBef>
              <a:spcAft>
                <a:spcPts val="0"/>
              </a:spcAft>
              <a:buSzPts val="1800"/>
              <a:buChar char="●"/>
            </a:pPr>
            <a:r>
              <a:rPr b="1" lang="en"/>
              <a:t>Ross </a:t>
            </a:r>
            <a:endParaRPr b="1"/>
          </a:p>
          <a:p>
            <a:pPr indent="-342900" lvl="0" marL="457200" rtl="0" algn="l">
              <a:spcBef>
                <a:spcPts val="0"/>
              </a:spcBef>
              <a:spcAft>
                <a:spcPts val="0"/>
              </a:spcAft>
              <a:buSzPts val="1800"/>
              <a:buChar char="●"/>
            </a:pPr>
            <a:r>
              <a:rPr b="1" lang="en"/>
              <a:t>Longhorn</a:t>
            </a:r>
            <a:endParaRPr b="1"/>
          </a:p>
          <a:p>
            <a:pPr indent="-342900" lvl="0" marL="457200" rtl="0" algn="l">
              <a:spcBef>
                <a:spcPts val="0"/>
              </a:spcBef>
              <a:spcAft>
                <a:spcPts val="0"/>
              </a:spcAft>
              <a:buSzPts val="1800"/>
              <a:buChar char="●"/>
            </a:pPr>
            <a:r>
              <a:rPr b="1" lang="en"/>
              <a:t>Olive Garden</a:t>
            </a:r>
            <a:endParaRPr b="1"/>
          </a:p>
          <a:p>
            <a:pPr indent="-342900" lvl="0" marL="457200" rtl="0" algn="l">
              <a:spcBef>
                <a:spcPts val="0"/>
              </a:spcBef>
              <a:spcAft>
                <a:spcPts val="0"/>
              </a:spcAft>
              <a:buSzPts val="1800"/>
              <a:buChar char="●"/>
            </a:pPr>
            <a:r>
              <a:rPr b="1" lang="en"/>
              <a:t>Rural King</a:t>
            </a:r>
            <a:endParaRPr b="1"/>
          </a:p>
          <a:p>
            <a:pPr indent="-342900" lvl="0" marL="457200" rtl="0" algn="l">
              <a:spcBef>
                <a:spcPts val="0"/>
              </a:spcBef>
              <a:spcAft>
                <a:spcPts val="0"/>
              </a:spcAft>
              <a:buSzPts val="1800"/>
              <a:buChar char="●"/>
            </a:pPr>
            <a:r>
              <a:rPr b="1" lang="en"/>
              <a:t>Blue Plate</a:t>
            </a:r>
            <a:endParaRPr b="1"/>
          </a:p>
          <a:p>
            <a:pPr indent="-342900" lvl="0" marL="457200" rtl="0" algn="l">
              <a:spcBef>
                <a:spcPts val="0"/>
              </a:spcBef>
              <a:spcAft>
                <a:spcPts val="0"/>
              </a:spcAft>
              <a:buSzPts val="1800"/>
              <a:buChar char="●"/>
            </a:pPr>
            <a:r>
              <a:rPr b="1" lang="en"/>
              <a:t>Dothan Animal Hospital</a:t>
            </a:r>
            <a:endParaRPr b="1"/>
          </a:p>
        </p:txBody>
      </p:sp>
      <p:sp>
        <p:nvSpPr>
          <p:cNvPr id="297" name="Google Shape;297;p42"/>
          <p:cNvSpPr txBox="1"/>
          <p:nvPr/>
        </p:nvSpPr>
        <p:spPr>
          <a:xfrm>
            <a:off x="4297850" y="1229875"/>
            <a:ext cx="2931000" cy="18471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Roboto"/>
              <a:buChar char="●"/>
            </a:pPr>
            <a:r>
              <a:rPr b="1" lang="en" sz="1800">
                <a:latin typeface="Roboto"/>
                <a:ea typeface="Roboto"/>
                <a:cs typeface="Roboto"/>
                <a:sym typeface="Roboto"/>
              </a:rPr>
              <a:t>RES</a:t>
            </a:r>
            <a:endParaRPr b="1" sz="1800">
              <a:latin typeface="Roboto"/>
              <a:ea typeface="Roboto"/>
              <a:cs typeface="Roboto"/>
              <a:sym typeface="Roboto"/>
            </a:endParaRPr>
          </a:p>
          <a:p>
            <a:pPr indent="-342900" lvl="0" marL="457200" rtl="0" algn="l">
              <a:spcBef>
                <a:spcPts val="0"/>
              </a:spcBef>
              <a:spcAft>
                <a:spcPts val="0"/>
              </a:spcAft>
              <a:buSzPts val="1800"/>
              <a:buFont typeface="Roboto"/>
              <a:buChar char="●"/>
            </a:pPr>
            <a:r>
              <a:rPr b="1" lang="en" sz="1800">
                <a:latin typeface="Roboto"/>
                <a:ea typeface="Roboto"/>
                <a:cs typeface="Roboto"/>
                <a:sym typeface="Roboto"/>
              </a:rPr>
              <a:t>RMS</a:t>
            </a:r>
            <a:endParaRPr b="1" sz="1800">
              <a:latin typeface="Roboto"/>
              <a:ea typeface="Roboto"/>
              <a:cs typeface="Roboto"/>
              <a:sym typeface="Roboto"/>
            </a:endParaRPr>
          </a:p>
          <a:p>
            <a:pPr indent="-342900" lvl="0" marL="457200" rtl="0" algn="l">
              <a:spcBef>
                <a:spcPts val="0"/>
              </a:spcBef>
              <a:spcAft>
                <a:spcPts val="0"/>
              </a:spcAft>
              <a:buSzPts val="1800"/>
              <a:buFont typeface="Roboto"/>
              <a:buChar char="●"/>
            </a:pPr>
            <a:r>
              <a:rPr b="1" lang="en" sz="1800">
                <a:latin typeface="Roboto"/>
                <a:ea typeface="Roboto"/>
                <a:cs typeface="Roboto"/>
                <a:sym typeface="Roboto"/>
              </a:rPr>
              <a:t>RHS</a:t>
            </a:r>
            <a:endParaRPr b="1" sz="1800">
              <a:latin typeface="Roboto"/>
              <a:ea typeface="Roboto"/>
              <a:cs typeface="Roboto"/>
              <a:sym typeface="Roboto"/>
            </a:endParaRPr>
          </a:p>
          <a:p>
            <a:pPr indent="-342900" lvl="0" marL="457200" rtl="0" algn="l">
              <a:spcBef>
                <a:spcPts val="0"/>
              </a:spcBef>
              <a:spcAft>
                <a:spcPts val="0"/>
              </a:spcAft>
              <a:buSzPts val="1800"/>
              <a:buFont typeface="Roboto"/>
              <a:buChar char="●"/>
            </a:pPr>
            <a:r>
              <a:rPr b="1" lang="en" sz="1800">
                <a:latin typeface="Roboto"/>
                <a:ea typeface="Roboto"/>
                <a:cs typeface="Roboto"/>
                <a:sym typeface="Roboto"/>
              </a:rPr>
              <a:t>WES</a:t>
            </a:r>
            <a:endParaRPr b="1" sz="1800">
              <a:latin typeface="Roboto"/>
              <a:ea typeface="Roboto"/>
              <a:cs typeface="Roboto"/>
              <a:sym typeface="Roboto"/>
            </a:endParaRPr>
          </a:p>
          <a:p>
            <a:pPr indent="0" lvl="0" marL="0" rtl="0" algn="l">
              <a:spcBef>
                <a:spcPts val="0"/>
              </a:spcBef>
              <a:spcAft>
                <a:spcPts val="0"/>
              </a:spcAft>
              <a:buNone/>
            </a:pPr>
            <a:r>
              <a:t/>
            </a:r>
            <a:endParaRPr b="1" sz="1800">
              <a:latin typeface="Roboto"/>
              <a:ea typeface="Roboto"/>
              <a:cs typeface="Roboto"/>
              <a:sym typeface="Roboto"/>
            </a:endParaRPr>
          </a:p>
          <a:p>
            <a:pPr indent="0" lvl="0" marL="457200" rtl="0" algn="l">
              <a:spcBef>
                <a:spcPts val="0"/>
              </a:spcBef>
              <a:spcAft>
                <a:spcPts val="0"/>
              </a:spcAft>
              <a:buNone/>
            </a:pPr>
            <a:r>
              <a:t/>
            </a:r>
            <a:endParaRPr b="1" sz="1800">
              <a:latin typeface="Roboto"/>
              <a:ea typeface="Roboto"/>
              <a:cs typeface="Roboto"/>
              <a:sym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What are Employability Skills</a:t>
            </a:r>
            <a:endParaRPr/>
          </a:p>
        </p:txBody>
      </p:sp>
      <p:sp>
        <p:nvSpPr>
          <p:cNvPr id="303" name="Google Shape;303;p43"/>
          <p:cNvSpPr txBox="1"/>
          <p:nvPr>
            <p:ph idx="1" type="body"/>
          </p:nvPr>
        </p:nvSpPr>
        <p:spPr>
          <a:xfrm>
            <a:off x="311700" y="1229875"/>
            <a:ext cx="8520600" cy="3339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Mindsets: </a:t>
            </a:r>
            <a:endParaRPr/>
          </a:p>
          <a:p>
            <a:pPr indent="-342900" lvl="0" marL="457200" rtl="0" algn="l">
              <a:spcBef>
                <a:spcPts val="1200"/>
              </a:spcBef>
              <a:spcAft>
                <a:spcPts val="0"/>
              </a:spcAft>
              <a:buSzPts val="1800"/>
              <a:buChar char="●"/>
            </a:pPr>
            <a:r>
              <a:rPr lang="en"/>
              <a:t>Lifelong Learning - Willingness to work and learn and apply new knowledge</a:t>
            </a:r>
            <a:endParaRPr/>
          </a:p>
          <a:p>
            <a:pPr indent="-342900" lvl="0" marL="457200" rtl="0" algn="l">
              <a:spcBef>
                <a:spcPts val="0"/>
              </a:spcBef>
              <a:spcAft>
                <a:spcPts val="0"/>
              </a:spcAft>
              <a:buSzPts val="1800"/>
              <a:buChar char="●"/>
            </a:pPr>
            <a:r>
              <a:rPr lang="en"/>
              <a:t>Self-Confidence - Belief in own ability to succeed</a:t>
            </a:r>
            <a:endParaRPr/>
          </a:p>
          <a:p>
            <a:pPr indent="0" lvl="0" marL="0" rtl="0" algn="l">
              <a:spcBef>
                <a:spcPts val="1200"/>
              </a:spcBef>
              <a:spcAft>
                <a:spcPts val="0"/>
              </a:spcAft>
              <a:buNone/>
            </a:pPr>
            <a:r>
              <a:rPr lang="en"/>
              <a:t>Learning Strategies:</a:t>
            </a:r>
            <a:endParaRPr/>
          </a:p>
          <a:p>
            <a:pPr indent="-342900" lvl="0" marL="457200" rtl="0" algn="l">
              <a:spcBef>
                <a:spcPts val="1200"/>
              </a:spcBef>
              <a:spcAft>
                <a:spcPts val="0"/>
              </a:spcAft>
              <a:buSzPts val="1800"/>
              <a:buChar char="●"/>
            </a:pPr>
            <a:r>
              <a:rPr lang="en"/>
              <a:t>Effective communication - Clearly express ideas</a:t>
            </a:r>
            <a:endParaRPr/>
          </a:p>
          <a:p>
            <a:pPr indent="-342900" lvl="0" marL="457200" rtl="0" algn="l">
              <a:spcBef>
                <a:spcPts val="0"/>
              </a:spcBef>
              <a:spcAft>
                <a:spcPts val="0"/>
              </a:spcAft>
              <a:buSzPts val="1800"/>
              <a:buChar char="●"/>
            </a:pPr>
            <a:r>
              <a:rPr lang="en"/>
              <a:t>Initiative - Self motivated </a:t>
            </a:r>
            <a:endParaRPr/>
          </a:p>
          <a:p>
            <a:pPr indent="-342900" lvl="0" marL="457200" rtl="0" algn="l">
              <a:spcBef>
                <a:spcPts val="0"/>
              </a:spcBef>
              <a:spcAft>
                <a:spcPts val="0"/>
              </a:spcAft>
              <a:buSzPts val="1800"/>
              <a:buChar char="●"/>
            </a:pPr>
            <a:r>
              <a:rPr lang="en"/>
              <a:t>Problem solving - Creative thinking skills to solve problems</a:t>
            </a:r>
            <a:endParaRPr/>
          </a:p>
          <a:p>
            <a:pPr indent="-342900" lvl="0" marL="457200" rtl="0" algn="l">
              <a:spcBef>
                <a:spcPts val="0"/>
              </a:spcBef>
              <a:spcAft>
                <a:spcPts val="0"/>
              </a:spcAft>
              <a:buSzPts val="1800"/>
              <a:buChar char="●"/>
            </a:pPr>
            <a:r>
              <a:rPr lang="en"/>
              <a:t>Attention to detail - Thorough when completing a task</a:t>
            </a:r>
            <a:endParaRPr/>
          </a:p>
          <a:p>
            <a:pPr indent="-342900" lvl="0" marL="457200" rtl="0" algn="l">
              <a:spcBef>
                <a:spcPts val="0"/>
              </a:spcBef>
              <a:spcAft>
                <a:spcPts val="0"/>
              </a:spcAft>
              <a:buSzPts val="1800"/>
              <a:buChar char="●"/>
            </a:pPr>
            <a:r>
              <a:rPr lang="en"/>
              <a:t>Decision making - Identify </a:t>
            </a:r>
            <a:r>
              <a:rPr lang="en"/>
              <a:t>individual</a:t>
            </a:r>
            <a:r>
              <a:rPr lang="en"/>
              <a:t> interests and skill for a potential career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Employability Skills</a:t>
            </a:r>
            <a:endParaRPr/>
          </a:p>
        </p:txBody>
      </p:sp>
      <p:sp>
        <p:nvSpPr>
          <p:cNvPr id="309" name="Google Shape;309;p4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Work Ethic</a:t>
            </a:r>
            <a:endParaRPr/>
          </a:p>
          <a:p>
            <a:pPr indent="-342900" lvl="0" marL="457200" rtl="0" algn="l">
              <a:spcBef>
                <a:spcPts val="1200"/>
              </a:spcBef>
              <a:spcAft>
                <a:spcPts val="0"/>
              </a:spcAft>
              <a:buSzPts val="1800"/>
              <a:buChar char="●"/>
            </a:pPr>
            <a:r>
              <a:rPr lang="en"/>
              <a:t>Self-Discipline - Demonstrate self-control and follow rules with little direction</a:t>
            </a:r>
            <a:endParaRPr/>
          </a:p>
          <a:p>
            <a:pPr indent="-342900" lvl="0" marL="457200" rtl="0" algn="l">
              <a:spcBef>
                <a:spcPts val="0"/>
              </a:spcBef>
              <a:spcAft>
                <a:spcPts val="0"/>
              </a:spcAft>
              <a:buSzPts val="1800"/>
              <a:buChar char="●"/>
            </a:pPr>
            <a:r>
              <a:rPr lang="en"/>
              <a:t>Independence - Carry out expectations with minimal supervision</a:t>
            </a:r>
            <a:endParaRPr/>
          </a:p>
          <a:p>
            <a:pPr indent="-342900" lvl="0" marL="457200" rtl="0" algn="l">
              <a:spcBef>
                <a:spcPts val="0"/>
              </a:spcBef>
              <a:spcAft>
                <a:spcPts val="0"/>
              </a:spcAft>
              <a:buSzPts val="1800"/>
              <a:buChar char="●"/>
            </a:pPr>
            <a:r>
              <a:rPr lang="en"/>
              <a:t>Time management - Plan and organize to make best use of time</a:t>
            </a:r>
            <a:endParaRPr/>
          </a:p>
          <a:p>
            <a:pPr indent="-342900" lvl="0" marL="457200" rtl="0" algn="l">
              <a:spcBef>
                <a:spcPts val="0"/>
              </a:spcBef>
              <a:spcAft>
                <a:spcPts val="0"/>
              </a:spcAft>
              <a:buSzPts val="1800"/>
              <a:buChar char="●"/>
            </a:pPr>
            <a:r>
              <a:rPr lang="en"/>
              <a:t>Integrity - Be honest and trustworthy</a:t>
            </a:r>
            <a:endParaRPr/>
          </a:p>
          <a:p>
            <a:pPr indent="-342900" lvl="0" marL="457200" rtl="0" algn="l">
              <a:spcBef>
                <a:spcPts val="0"/>
              </a:spcBef>
              <a:spcAft>
                <a:spcPts val="0"/>
              </a:spcAft>
              <a:buSzPts val="1800"/>
              <a:buChar char="●"/>
            </a:pPr>
            <a:r>
              <a:rPr lang="en"/>
              <a:t>Professionalism - Demonstrate skills and behaviors appropriate for work</a:t>
            </a:r>
            <a:endParaRPr/>
          </a:p>
          <a:p>
            <a:pPr indent="-342900" lvl="0" marL="457200" rtl="0" algn="l">
              <a:spcBef>
                <a:spcPts val="0"/>
              </a:spcBef>
              <a:spcAft>
                <a:spcPts val="0"/>
              </a:spcAft>
              <a:buSzPts val="1800"/>
              <a:buChar char="●"/>
            </a:pPr>
            <a:r>
              <a:rPr lang="en"/>
              <a:t>Adaptability - Be willing to adjust to changes</a:t>
            </a:r>
            <a:endParaRPr/>
          </a:p>
          <a:p>
            <a:pPr indent="0" lvl="0" marL="0" rtl="0" algn="l">
              <a:spcBef>
                <a:spcPts val="1200"/>
              </a:spcBef>
              <a:spcAft>
                <a:spcPts val="0"/>
              </a:spcAft>
              <a:buNone/>
            </a:pPr>
            <a:r>
              <a:rPr lang="en"/>
              <a:t>Teamwork</a:t>
            </a:r>
            <a:endParaRPr/>
          </a:p>
          <a:p>
            <a:pPr indent="-342900" lvl="0" marL="457200" rtl="0" algn="l">
              <a:spcBef>
                <a:spcPts val="1200"/>
              </a:spcBef>
              <a:spcAft>
                <a:spcPts val="0"/>
              </a:spcAft>
              <a:buSzPts val="1800"/>
              <a:buChar char="●"/>
            </a:pPr>
            <a:r>
              <a:rPr lang="en"/>
              <a:t>Be able to work with others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Work-Based Learning</a:t>
            </a:r>
            <a:endParaRPr/>
          </a:p>
        </p:txBody>
      </p:sp>
      <p:sp>
        <p:nvSpPr>
          <p:cNvPr id="315" name="Google Shape;315;p4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It is my desire to help you learn some Employability, as well as, Technical Skills to succeed in the </a:t>
            </a:r>
            <a:r>
              <a:rPr lang="en"/>
              <a:t>workplace</a:t>
            </a:r>
            <a:r>
              <a:rPr lang="en"/>
              <a:t>. I am here to help you be successful. Please contact me for guidance, help, or advice in your job. Together, we can make this school year a positive and valuable experience.</a:t>
            </a:r>
            <a:endParaRPr/>
          </a:p>
          <a:p>
            <a:pPr indent="0" lvl="0" marL="0" rtl="0" algn="l">
              <a:spcBef>
                <a:spcPts val="1200"/>
              </a:spcBef>
              <a:spcAft>
                <a:spcPts val="0"/>
              </a:spcAft>
              <a:buNone/>
            </a:pPr>
            <a:r>
              <a:t/>
            </a:r>
            <a:endParaRPr/>
          </a:p>
          <a:p>
            <a:pPr indent="0" lvl="0" marL="0" rtl="0" algn="ctr">
              <a:spcBef>
                <a:spcPts val="1200"/>
              </a:spcBef>
              <a:spcAft>
                <a:spcPts val="1200"/>
              </a:spcAft>
              <a:buNone/>
            </a:pPr>
            <a:r>
              <a:rPr b="1" lang="en" sz="2600">
                <a:solidFill>
                  <a:schemeClr val="accent4"/>
                </a:solidFill>
              </a:rPr>
              <a:t>Mrs. Bell </a:t>
            </a:r>
            <a:endParaRPr b="1" sz="2600">
              <a:solidFill>
                <a:schemeClr val="accent4"/>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