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41"/>
  </p:notesMasterIdLst>
  <p:sldIdLst>
    <p:sldId id="260" r:id="rId2"/>
    <p:sldId id="268" r:id="rId3"/>
    <p:sldId id="269" r:id="rId4"/>
    <p:sldId id="279" r:id="rId5"/>
    <p:sldId id="262" r:id="rId6"/>
    <p:sldId id="263" r:id="rId7"/>
    <p:sldId id="264" r:id="rId8"/>
    <p:sldId id="261" r:id="rId9"/>
    <p:sldId id="274" r:id="rId10"/>
    <p:sldId id="259" r:id="rId11"/>
    <p:sldId id="272" r:id="rId12"/>
    <p:sldId id="273" r:id="rId13"/>
    <p:sldId id="277" r:id="rId14"/>
    <p:sldId id="278" r:id="rId15"/>
    <p:sldId id="267" r:id="rId16"/>
    <p:sldId id="275" r:id="rId17"/>
    <p:sldId id="276" r:id="rId18"/>
    <p:sldId id="285" r:id="rId19"/>
    <p:sldId id="280" r:id="rId20"/>
    <p:sldId id="281" r:id="rId21"/>
    <p:sldId id="282" r:id="rId22"/>
    <p:sldId id="283" r:id="rId23"/>
    <p:sldId id="284" r:id="rId24"/>
    <p:sldId id="287" r:id="rId25"/>
    <p:sldId id="288" r:id="rId26"/>
    <p:sldId id="289" r:id="rId27"/>
    <p:sldId id="290" r:id="rId28"/>
    <p:sldId id="291" r:id="rId29"/>
    <p:sldId id="292" r:id="rId30"/>
    <p:sldId id="293" r:id="rId31"/>
    <p:sldId id="294" r:id="rId32"/>
    <p:sldId id="295" r:id="rId33"/>
    <p:sldId id="296" r:id="rId34"/>
    <p:sldId id="297" r:id="rId35"/>
    <p:sldId id="298" r:id="rId36"/>
    <p:sldId id="299" r:id="rId37"/>
    <p:sldId id="300" r:id="rId38"/>
    <p:sldId id="301" r:id="rId39"/>
    <p:sldId id="302"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F9FF"/>
    <a:srgbClr val="933E4B"/>
    <a:srgbClr val="5A7A97"/>
    <a:srgbClr val="942124"/>
    <a:srgbClr val="915E6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724" autoAdjust="0"/>
    <p:restoredTop sz="94660"/>
  </p:normalViewPr>
  <p:slideViewPr>
    <p:cSldViewPr snapToGrid="0">
      <p:cViewPr varScale="1">
        <p:scale>
          <a:sx n="113" d="100"/>
          <a:sy n="113" d="100"/>
        </p:scale>
        <p:origin x="732" y="10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46451F-433D-4F64-A1CE-590B5B50F24E}" type="datetimeFigureOut">
              <a:rPr lang="en-US" smtClean="0"/>
              <a:t>3/11/2020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66B02A-7DE1-4011-8E9B-ECF47DC74743}" type="slidenum">
              <a:rPr lang="en-US" smtClean="0"/>
              <a:t>‹#›</a:t>
            </a:fld>
            <a:endParaRPr lang="en-US"/>
          </a:p>
        </p:txBody>
      </p:sp>
    </p:spTree>
    <p:extLst>
      <p:ext uri="{BB962C8B-B14F-4D97-AF65-F5344CB8AC3E}">
        <p14:creationId xmlns:p14="http://schemas.microsoft.com/office/powerpoint/2010/main" val="22138875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4:notes"/>
          <p:cNvSpPr txBox="1">
            <a:spLocks noGrp="1"/>
          </p:cNvSpPr>
          <p:nvPr>
            <p:ph type="body" idx="1"/>
          </p:nvPr>
        </p:nvSpPr>
        <p:spPr>
          <a:xfrm>
            <a:off x="702311" y="4480004"/>
            <a:ext cx="5618479" cy="3665458"/>
          </a:xfrm>
          <a:prstGeom prst="rect">
            <a:avLst/>
          </a:prstGeom>
          <a:noFill/>
          <a:ln>
            <a:noFill/>
          </a:ln>
        </p:spPr>
        <p:txBody>
          <a:bodyPr spcFirstLastPara="1" wrap="square" lIns="93308" tIns="93308" rIns="93308" bIns="93308" anchor="t" anchorCtr="0">
            <a:noAutofit/>
          </a:bodyPr>
          <a:lstStyle/>
          <a:p>
            <a:pPr marL="0" indent="0"/>
            <a:endParaRPr/>
          </a:p>
        </p:txBody>
      </p:sp>
      <p:sp>
        <p:nvSpPr>
          <p:cNvPr id="87" name="Google Shape;87;p4: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893205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9:notes"/>
          <p:cNvSpPr txBox="1">
            <a:spLocks noGrp="1"/>
          </p:cNvSpPr>
          <p:nvPr>
            <p:ph type="body" idx="1"/>
          </p:nvPr>
        </p:nvSpPr>
        <p:spPr>
          <a:xfrm>
            <a:off x="702311" y="4480004"/>
            <a:ext cx="5618479" cy="3665458"/>
          </a:xfrm>
          <a:prstGeom prst="rect">
            <a:avLst/>
          </a:prstGeom>
          <a:noFill/>
          <a:ln>
            <a:noFill/>
          </a:ln>
        </p:spPr>
        <p:txBody>
          <a:bodyPr spcFirstLastPara="1" wrap="square" lIns="93308" tIns="93308" rIns="93308" bIns="93308" anchor="t" anchorCtr="0">
            <a:noAutofit/>
          </a:bodyPr>
          <a:lstStyle/>
          <a:p>
            <a:pPr marL="0" indent="0"/>
            <a:endParaRPr/>
          </a:p>
        </p:txBody>
      </p:sp>
      <p:sp>
        <p:nvSpPr>
          <p:cNvPr id="93" name="Google Shape;93;p9: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858753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9:notes"/>
          <p:cNvSpPr txBox="1">
            <a:spLocks noGrp="1"/>
          </p:cNvSpPr>
          <p:nvPr>
            <p:ph type="body" idx="1"/>
          </p:nvPr>
        </p:nvSpPr>
        <p:spPr>
          <a:xfrm>
            <a:off x="702311" y="4480004"/>
            <a:ext cx="5618479" cy="3665458"/>
          </a:xfrm>
          <a:prstGeom prst="rect">
            <a:avLst/>
          </a:prstGeom>
          <a:noFill/>
          <a:ln>
            <a:noFill/>
          </a:ln>
        </p:spPr>
        <p:txBody>
          <a:bodyPr spcFirstLastPara="1" wrap="square" lIns="93308" tIns="93308" rIns="93308" bIns="93308" anchor="t" anchorCtr="0">
            <a:noAutofit/>
          </a:bodyPr>
          <a:lstStyle/>
          <a:p>
            <a:pPr marL="0" indent="0"/>
            <a:endParaRPr/>
          </a:p>
        </p:txBody>
      </p:sp>
      <p:sp>
        <p:nvSpPr>
          <p:cNvPr id="93" name="Google Shape;93;p9: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690252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9:notes"/>
          <p:cNvSpPr txBox="1">
            <a:spLocks noGrp="1"/>
          </p:cNvSpPr>
          <p:nvPr>
            <p:ph type="body" idx="1"/>
          </p:nvPr>
        </p:nvSpPr>
        <p:spPr>
          <a:xfrm>
            <a:off x="702311" y="4480004"/>
            <a:ext cx="5618479" cy="3665458"/>
          </a:xfrm>
          <a:prstGeom prst="rect">
            <a:avLst/>
          </a:prstGeom>
          <a:noFill/>
          <a:ln>
            <a:noFill/>
          </a:ln>
        </p:spPr>
        <p:txBody>
          <a:bodyPr spcFirstLastPara="1" wrap="square" lIns="93308" tIns="93308" rIns="93308" bIns="93308" anchor="t" anchorCtr="0">
            <a:noAutofit/>
          </a:bodyPr>
          <a:lstStyle/>
          <a:p>
            <a:pPr marL="0" indent="0"/>
            <a:endParaRPr/>
          </a:p>
        </p:txBody>
      </p:sp>
      <p:sp>
        <p:nvSpPr>
          <p:cNvPr id="93" name="Google Shape;93;p9: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0020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26f23fc695_0_28: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26f23fc695_0_28:notes"/>
          <p:cNvSpPr txBox="1">
            <a:spLocks noGrp="1"/>
          </p:cNvSpPr>
          <p:nvPr>
            <p:ph type="body" idx="1"/>
          </p:nvPr>
        </p:nvSpPr>
        <p:spPr>
          <a:xfrm>
            <a:off x="702310" y="4480004"/>
            <a:ext cx="5618480" cy="3665611"/>
          </a:xfrm>
          <a:prstGeom prst="rect">
            <a:avLst/>
          </a:prstGeom>
        </p:spPr>
        <p:txBody>
          <a:bodyPr spcFirstLastPara="1" wrap="square" lIns="93308" tIns="93308" rIns="93308" bIns="93308" anchor="t" anchorCtr="0">
            <a:noAutofit/>
          </a:bodyPr>
          <a:lstStyle/>
          <a:p>
            <a:pPr marL="0" indent="0"/>
            <a:endParaRPr/>
          </a:p>
        </p:txBody>
      </p:sp>
      <p:sp>
        <p:nvSpPr>
          <p:cNvPr id="105" name="Google Shape;105;g26f23fc695_0_28:notes"/>
          <p:cNvSpPr txBox="1">
            <a:spLocks noGrp="1"/>
          </p:cNvSpPr>
          <p:nvPr>
            <p:ph type="sldNum" idx="12"/>
          </p:nvPr>
        </p:nvSpPr>
        <p:spPr>
          <a:xfrm>
            <a:off x="3978131" y="8842029"/>
            <a:ext cx="3043343" cy="466982"/>
          </a:xfrm>
          <a:prstGeom prst="rect">
            <a:avLst/>
          </a:prstGeom>
        </p:spPr>
        <p:txBody>
          <a:bodyPr spcFirstLastPara="1" wrap="square" lIns="93308" tIns="46641" rIns="93308" bIns="46641" anchor="b" anchorCtr="0">
            <a:noAutofit/>
          </a:bodyPr>
          <a:lstStyle/>
          <a:p>
            <a:pPr algn="r">
              <a:buClr>
                <a:schemeClr val="dk1"/>
              </a:buClr>
            </a:pPr>
            <a:fld id="{00000000-1234-1234-1234-123412341234}" type="slidenum">
              <a:rPr lang="en-US"/>
              <a:pPr algn="r">
                <a:buClr>
                  <a:schemeClr val="dk1"/>
                </a:buClr>
              </a:pPr>
              <a:t>28</a:t>
            </a:fld>
            <a:endParaRPr/>
          </a:p>
        </p:txBody>
      </p:sp>
    </p:spTree>
    <p:extLst>
      <p:ext uri="{BB962C8B-B14F-4D97-AF65-F5344CB8AC3E}">
        <p14:creationId xmlns:p14="http://schemas.microsoft.com/office/powerpoint/2010/main" val="37477837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15:notes"/>
          <p:cNvSpPr txBox="1">
            <a:spLocks noGrp="1"/>
          </p:cNvSpPr>
          <p:nvPr>
            <p:ph type="body" idx="1"/>
          </p:nvPr>
        </p:nvSpPr>
        <p:spPr>
          <a:xfrm>
            <a:off x="702311" y="4480004"/>
            <a:ext cx="5618479" cy="3665458"/>
          </a:xfrm>
          <a:prstGeom prst="rect">
            <a:avLst/>
          </a:prstGeom>
          <a:noFill/>
          <a:ln>
            <a:noFill/>
          </a:ln>
        </p:spPr>
        <p:txBody>
          <a:bodyPr spcFirstLastPara="1" wrap="square" lIns="93308" tIns="93308" rIns="93308" bIns="93308" anchor="t" anchorCtr="0">
            <a:noAutofit/>
          </a:bodyPr>
          <a:lstStyle/>
          <a:p>
            <a:pPr marL="0" indent="0">
              <a:buClr>
                <a:srgbClr val="EBEEF1"/>
              </a:buClr>
            </a:pPr>
            <a:r>
              <a:rPr lang="en-US" sz="1600" b="1">
                <a:solidFill>
                  <a:srgbClr val="EBEEF1"/>
                </a:solidFill>
                <a:latin typeface="Lato"/>
                <a:ea typeface="Lato"/>
                <a:cs typeface="Lato"/>
                <a:sym typeface="Lato"/>
              </a:rPr>
              <a:t>Body,  Paint, Rigging, Engine Overhaul, Tire pressure, Electricity, Materials and Processes, etc … HANDS ON EXPERIENCE </a:t>
            </a:r>
            <a:endParaRPr sz="1400">
              <a:latin typeface="Arial"/>
              <a:ea typeface="Arial"/>
              <a:cs typeface="Arial"/>
              <a:sym typeface="Arial"/>
            </a:endParaRPr>
          </a:p>
          <a:p>
            <a:pPr marL="0" indent="0"/>
            <a:endParaRPr/>
          </a:p>
        </p:txBody>
      </p:sp>
      <p:sp>
        <p:nvSpPr>
          <p:cNvPr id="114" name="Google Shape;114;p15: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797135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15:notes"/>
          <p:cNvSpPr txBox="1">
            <a:spLocks noGrp="1"/>
          </p:cNvSpPr>
          <p:nvPr>
            <p:ph type="body" idx="1"/>
          </p:nvPr>
        </p:nvSpPr>
        <p:spPr>
          <a:xfrm>
            <a:off x="702311" y="4480004"/>
            <a:ext cx="5618479" cy="3665458"/>
          </a:xfrm>
          <a:prstGeom prst="rect">
            <a:avLst/>
          </a:prstGeom>
          <a:noFill/>
          <a:ln>
            <a:noFill/>
          </a:ln>
        </p:spPr>
        <p:txBody>
          <a:bodyPr spcFirstLastPara="1" wrap="square" lIns="93308" tIns="93308" rIns="93308" bIns="93308" anchor="t" anchorCtr="0">
            <a:noAutofit/>
          </a:bodyPr>
          <a:lstStyle/>
          <a:p>
            <a:pPr marL="0" indent="0">
              <a:buClr>
                <a:srgbClr val="EBEEF1"/>
              </a:buClr>
            </a:pPr>
            <a:r>
              <a:rPr lang="en-US" sz="1600" b="1">
                <a:solidFill>
                  <a:srgbClr val="EBEEF1"/>
                </a:solidFill>
                <a:latin typeface="Lato"/>
                <a:ea typeface="Lato"/>
                <a:cs typeface="Lato"/>
                <a:sym typeface="Lato"/>
              </a:rPr>
              <a:t>Body,  Paint, Rigging, Engine Overhaul, Tire pressure, Electricity, Materials and Processes, etc … HANDS ON EXPERIENCE </a:t>
            </a:r>
            <a:endParaRPr sz="1400">
              <a:latin typeface="Arial"/>
              <a:ea typeface="Arial"/>
              <a:cs typeface="Arial"/>
              <a:sym typeface="Arial"/>
            </a:endParaRPr>
          </a:p>
          <a:p>
            <a:pPr marL="0" indent="0"/>
            <a:endParaRPr/>
          </a:p>
        </p:txBody>
      </p:sp>
      <p:sp>
        <p:nvSpPr>
          <p:cNvPr id="114" name="Google Shape;114;p15: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592370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17: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1" name="Google Shape;201;p17:notes"/>
          <p:cNvSpPr txBox="1">
            <a:spLocks noGrp="1"/>
          </p:cNvSpPr>
          <p:nvPr>
            <p:ph type="body" idx="1"/>
          </p:nvPr>
        </p:nvSpPr>
        <p:spPr>
          <a:xfrm>
            <a:off x="702310" y="4480004"/>
            <a:ext cx="5618480" cy="3665611"/>
          </a:xfrm>
          <a:prstGeom prst="rect">
            <a:avLst/>
          </a:prstGeom>
          <a:noFill/>
          <a:ln>
            <a:noFill/>
          </a:ln>
        </p:spPr>
        <p:txBody>
          <a:bodyPr spcFirstLastPara="1" wrap="square" lIns="93308" tIns="93308" rIns="93308" bIns="93308" anchor="t" anchorCtr="0">
            <a:noAutofit/>
          </a:bodyPr>
          <a:lstStyle/>
          <a:p>
            <a:pPr marL="0" indent="0"/>
            <a:endParaRPr/>
          </a:p>
        </p:txBody>
      </p:sp>
      <p:sp>
        <p:nvSpPr>
          <p:cNvPr id="202" name="Google Shape;202;p17:notes"/>
          <p:cNvSpPr txBox="1">
            <a:spLocks noGrp="1"/>
          </p:cNvSpPr>
          <p:nvPr>
            <p:ph type="sldNum" idx="12"/>
          </p:nvPr>
        </p:nvSpPr>
        <p:spPr>
          <a:xfrm>
            <a:off x="3978131" y="8842029"/>
            <a:ext cx="3043343" cy="466982"/>
          </a:xfrm>
          <a:prstGeom prst="rect">
            <a:avLst/>
          </a:prstGeom>
          <a:noFill/>
          <a:ln>
            <a:noFill/>
          </a:ln>
        </p:spPr>
        <p:txBody>
          <a:bodyPr spcFirstLastPara="1" wrap="square" lIns="93308" tIns="46641" rIns="93308" bIns="46641" anchor="b" anchorCtr="0">
            <a:noAutofit/>
          </a:bodyPr>
          <a:lstStyle/>
          <a:p>
            <a:fld id="{00000000-1234-1234-1234-123412341234}" type="slidenum">
              <a:rPr lang="en-US"/>
              <a:pPr/>
              <a:t>31</a:t>
            </a:fld>
            <a:endParaRPr/>
          </a:p>
        </p:txBody>
      </p:sp>
    </p:spTree>
    <p:extLst>
      <p:ext uri="{BB962C8B-B14F-4D97-AF65-F5344CB8AC3E}">
        <p14:creationId xmlns:p14="http://schemas.microsoft.com/office/powerpoint/2010/main" val="26950337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9:notes"/>
          <p:cNvSpPr txBox="1">
            <a:spLocks noGrp="1"/>
          </p:cNvSpPr>
          <p:nvPr>
            <p:ph type="body" idx="1"/>
          </p:nvPr>
        </p:nvSpPr>
        <p:spPr>
          <a:xfrm>
            <a:off x="702311" y="4480004"/>
            <a:ext cx="5618479" cy="3665458"/>
          </a:xfrm>
          <a:prstGeom prst="rect">
            <a:avLst/>
          </a:prstGeom>
          <a:noFill/>
          <a:ln>
            <a:noFill/>
          </a:ln>
        </p:spPr>
        <p:txBody>
          <a:bodyPr spcFirstLastPara="1" wrap="square" lIns="93308" tIns="93308" rIns="93308" bIns="93308" anchor="t" anchorCtr="0">
            <a:noAutofit/>
          </a:bodyPr>
          <a:lstStyle/>
          <a:p>
            <a:pPr marL="0" indent="0"/>
            <a:endParaRPr/>
          </a:p>
        </p:txBody>
      </p:sp>
      <p:sp>
        <p:nvSpPr>
          <p:cNvPr id="93" name="Google Shape;93;p9: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903363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27: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4" name="Google Shape;314;p27:notes"/>
          <p:cNvSpPr txBox="1">
            <a:spLocks noGrp="1"/>
          </p:cNvSpPr>
          <p:nvPr>
            <p:ph type="body" idx="1"/>
          </p:nvPr>
        </p:nvSpPr>
        <p:spPr>
          <a:xfrm>
            <a:off x="702310" y="4480004"/>
            <a:ext cx="5618480" cy="3665611"/>
          </a:xfrm>
          <a:prstGeom prst="rect">
            <a:avLst/>
          </a:prstGeom>
          <a:noFill/>
          <a:ln>
            <a:noFill/>
          </a:ln>
        </p:spPr>
        <p:txBody>
          <a:bodyPr spcFirstLastPara="1" wrap="square" lIns="93308" tIns="93308" rIns="93308" bIns="93308" anchor="t" anchorCtr="0">
            <a:noAutofit/>
          </a:bodyPr>
          <a:lstStyle/>
          <a:p>
            <a:pPr marL="0" indent="0"/>
            <a:endParaRPr/>
          </a:p>
        </p:txBody>
      </p:sp>
      <p:sp>
        <p:nvSpPr>
          <p:cNvPr id="315" name="Google Shape;315;p27:notes"/>
          <p:cNvSpPr txBox="1">
            <a:spLocks noGrp="1"/>
          </p:cNvSpPr>
          <p:nvPr>
            <p:ph type="sldNum" idx="12"/>
          </p:nvPr>
        </p:nvSpPr>
        <p:spPr>
          <a:xfrm>
            <a:off x="3978131" y="8842029"/>
            <a:ext cx="3043343" cy="466982"/>
          </a:xfrm>
          <a:prstGeom prst="rect">
            <a:avLst/>
          </a:prstGeom>
          <a:noFill/>
          <a:ln>
            <a:noFill/>
          </a:ln>
        </p:spPr>
        <p:txBody>
          <a:bodyPr spcFirstLastPara="1" wrap="square" lIns="93308" tIns="46641" rIns="93308" bIns="46641" anchor="b" anchorCtr="0">
            <a:noAutofit/>
          </a:bodyPr>
          <a:lstStyle/>
          <a:p>
            <a:fld id="{00000000-1234-1234-1234-123412341234}" type="slidenum">
              <a:rPr lang="en-US"/>
              <a:pPr/>
              <a:t>33</a:t>
            </a:fld>
            <a:endParaRPr/>
          </a:p>
        </p:txBody>
      </p:sp>
    </p:spTree>
    <p:extLst>
      <p:ext uri="{BB962C8B-B14F-4D97-AF65-F5344CB8AC3E}">
        <p14:creationId xmlns:p14="http://schemas.microsoft.com/office/powerpoint/2010/main" val="6417388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p23:notes"/>
          <p:cNvSpPr txBox="1">
            <a:spLocks noGrp="1"/>
          </p:cNvSpPr>
          <p:nvPr>
            <p:ph type="body" idx="1"/>
          </p:nvPr>
        </p:nvSpPr>
        <p:spPr>
          <a:xfrm>
            <a:off x="702311" y="4480004"/>
            <a:ext cx="5618479" cy="3665458"/>
          </a:xfrm>
          <a:prstGeom prst="rect">
            <a:avLst/>
          </a:prstGeom>
          <a:noFill/>
          <a:ln>
            <a:noFill/>
          </a:ln>
        </p:spPr>
        <p:txBody>
          <a:bodyPr spcFirstLastPara="1" wrap="square" lIns="93308" tIns="93308" rIns="93308" bIns="93308" anchor="t" anchorCtr="0">
            <a:noAutofit/>
          </a:bodyPr>
          <a:lstStyle/>
          <a:p>
            <a:pPr marL="0" indent="0"/>
            <a:endParaRPr/>
          </a:p>
        </p:txBody>
      </p:sp>
      <p:sp>
        <p:nvSpPr>
          <p:cNvPr id="352" name="Google Shape;352;p23: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872507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p33: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9" name="Google Shape;389;p33:notes"/>
          <p:cNvSpPr txBox="1">
            <a:spLocks noGrp="1"/>
          </p:cNvSpPr>
          <p:nvPr>
            <p:ph type="body" idx="1"/>
          </p:nvPr>
        </p:nvSpPr>
        <p:spPr>
          <a:xfrm>
            <a:off x="702310" y="4480004"/>
            <a:ext cx="5618480" cy="3665611"/>
          </a:xfrm>
          <a:prstGeom prst="rect">
            <a:avLst/>
          </a:prstGeom>
          <a:noFill/>
          <a:ln>
            <a:noFill/>
          </a:ln>
        </p:spPr>
        <p:txBody>
          <a:bodyPr spcFirstLastPara="1" wrap="square" lIns="93308" tIns="93308" rIns="93308" bIns="93308" anchor="t" anchorCtr="0">
            <a:noAutofit/>
          </a:bodyPr>
          <a:lstStyle/>
          <a:p>
            <a:pPr marL="0" indent="0"/>
            <a:endParaRPr/>
          </a:p>
        </p:txBody>
      </p:sp>
      <p:sp>
        <p:nvSpPr>
          <p:cNvPr id="390" name="Google Shape;390;p33:notes"/>
          <p:cNvSpPr txBox="1">
            <a:spLocks noGrp="1"/>
          </p:cNvSpPr>
          <p:nvPr>
            <p:ph type="sldNum" idx="12"/>
          </p:nvPr>
        </p:nvSpPr>
        <p:spPr>
          <a:xfrm>
            <a:off x="3978131" y="8842029"/>
            <a:ext cx="3043343" cy="466982"/>
          </a:xfrm>
          <a:prstGeom prst="rect">
            <a:avLst/>
          </a:prstGeom>
          <a:noFill/>
          <a:ln>
            <a:noFill/>
          </a:ln>
        </p:spPr>
        <p:txBody>
          <a:bodyPr spcFirstLastPara="1" wrap="square" lIns="93308" tIns="46641" rIns="93308" bIns="46641" anchor="b" anchorCtr="0">
            <a:noAutofit/>
          </a:bodyPr>
          <a:lstStyle/>
          <a:p>
            <a:fld id="{00000000-1234-1234-1234-123412341234}" type="slidenum">
              <a:rPr lang="en-US"/>
              <a:pPr/>
              <a:t>35</a:t>
            </a:fld>
            <a:endParaRPr/>
          </a:p>
        </p:txBody>
      </p:sp>
    </p:spTree>
    <p:extLst>
      <p:ext uri="{BB962C8B-B14F-4D97-AF65-F5344CB8AC3E}">
        <p14:creationId xmlns:p14="http://schemas.microsoft.com/office/powerpoint/2010/main" val="36776992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35:notes"/>
          <p:cNvSpPr txBox="1">
            <a:spLocks noGrp="1"/>
          </p:cNvSpPr>
          <p:nvPr>
            <p:ph type="body" idx="1"/>
          </p:nvPr>
        </p:nvSpPr>
        <p:spPr>
          <a:xfrm>
            <a:off x="702311" y="4480004"/>
            <a:ext cx="5618479" cy="3665458"/>
          </a:xfrm>
          <a:prstGeom prst="rect">
            <a:avLst/>
          </a:prstGeom>
          <a:noFill/>
          <a:ln>
            <a:noFill/>
          </a:ln>
        </p:spPr>
        <p:txBody>
          <a:bodyPr spcFirstLastPara="1" wrap="square" lIns="93308" tIns="93308" rIns="93308" bIns="93308" anchor="t" anchorCtr="0">
            <a:noAutofit/>
          </a:bodyPr>
          <a:lstStyle/>
          <a:p>
            <a:pPr marL="0" indent="0"/>
            <a:endParaRPr/>
          </a:p>
        </p:txBody>
      </p:sp>
      <p:sp>
        <p:nvSpPr>
          <p:cNvPr id="398" name="Google Shape;398;p35: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7876659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5"/>
        <p:cNvGrpSpPr/>
        <p:nvPr/>
      </p:nvGrpSpPr>
      <p:grpSpPr>
        <a:xfrm>
          <a:off x="0" y="0"/>
          <a:ext cx="0" cy="0"/>
          <a:chOff x="0" y="0"/>
          <a:chExt cx="0" cy="0"/>
        </a:xfrm>
      </p:grpSpPr>
      <p:sp>
        <p:nvSpPr>
          <p:cNvPr id="686" name="Google Shape;686;p11:notes"/>
          <p:cNvSpPr txBox="1">
            <a:spLocks noGrp="1"/>
          </p:cNvSpPr>
          <p:nvPr>
            <p:ph type="body" idx="1"/>
          </p:nvPr>
        </p:nvSpPr>
        <p:spPr>
          <a:xfrm>
            <a:off x="702311" y="4480004"/>
            <a:ext cx="5618479" cy="3665458"/>
          </a:xfrm>
          <a:prstGeom prst="rect">
            <a:avLst/>
          </a:prstGeom>
          <a:noFill/>
          <a:ln>
            <a:noFill/>
          </a:ln>
        </p:spPr>
        <p:txBody>
          <a:bodyPr spcFirstLastPara="1" wrap="square" lIns="93308" tIns="93308" rIns="93308" bIns="93308" anchor="t" anchorCtr="0">
            <a:noAutofit/>
          </a:bodyPr>
          <a:lstStyle/>
          <a:p>
            <a:pPr marL="0" indent="0"/>
            <a:endParaRPr/>
          </a:p>
        </p:txBody>
      </p:sp>
      <p:sp>
        <p:nvSpPr>
          <p:cNvPr id="687" name="Google Shape;687;p11: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255264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9"/>
        <p:cNvGrpSpPr/>
        <p:nvPr/>
      </p:nvGrpSpPr>
      <p:grpSpPr>
        <a:xfrm>
          <a:off x="0" y="0"/>
          <a:ext cx="0" cy="0"/>
          <a:chOff x="0" y="0"/>
          <a:chExt cx="0" cy="0"/>
        </a:xfrm>
      </p:grpSpPr>
      <p:sp>
        <p:nvSpPr>
          <p:cNvPr id="740" name="Google Shape;740;p47:notes"/>
          <p:cNvSpPr txBox="1">
            <a:spLocks noGrp="1"/>
          </p:cNvSpPr>
          <p:nvPr>
            <p:ph type="body" idx="1"/>
          </p:nvPr>
        </p:nvSpPr>
        <p:spPr>
          <a:xfrm>
            <a:off x="702311" y="4480004"/>
            <a:ext cx="5618479" cy="3665458"/>
          </a:xfrm>
          <a:prstGeom prst="rect">
            <a:avLst/>
          </a:prstGeom>
          <a:noFill/>
          <a:ln>
            <a:noFill/>
          </a:ln>
        </p:spPr>
        <p:txBody>
          <a:bodyPr spcFirstLastPara="1" wrap="square" lIns="93308" tIns="93308" rIns="93308" bIns="93308" anchor="t" anchorCtr="0">
            <a:noAutofit/>
          </a:bodyPr>
          <a:lstStyle/>
          <a:p>
            <a:pPr marL="0" indent="0"/>
            <a:endParaRPr/>
          </a:p>
        </p:txBody>
      </p:sp>
      <p:sp>
        <p:nvSpPr>
          <p:cNvPr id="741" name="Google Shape;741;p47: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538636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en-US" smtClean="0"/>
              <a:t>Click to edit Master title style</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05BCB234-A5CC-4EAB-BDDA-3521C2863EB7}" type="datetimeFigureOut">
              <a:rPr lang="en-US" smtClean="0"/>
              <a:t>3/11/2020</a:t>
            </a:fld>
            <a:endParaRPr lang="en-US"/>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endParaRPr lang="en-US"/>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8E1FF4C6-37E1-4D16-B302-45A61C5D92BD}" type="slidenum">
              <a:rPr lang="en-US" smtClean="0"/>
              <a:t>‹#›</a:t>
            </a:fld>
            <a:endParaRPr lang="en-US"/>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5426077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5BCB234-A5CC-4EAB-BDDA-3521C2863EB7}" type="datetimeFigureOut">
              <a:rPr lang="en-US" smtClean="0"/>
              <a:t>3/11/2020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1FF4C6-37E1-4D16-B302-45A61C5D92BD}" type="slidenum">
              <a:rPr lang="en-US" smtClean="0"/>
              <a:t>‹#›</a:t>
            </a:fld>
            <a:endParaRPr lang="en-US"/>
          </a:p>
        </p:txBody>
      </p:sp>
    </p:spTree>
    <p:extLst>
      <p:ext uri="{BB962C8B-B14F-4D97-AF65-F5344CB8AC3E}">
        <p14:creationId xmlns:p14="http://schemas.microsoft.com/office/powerpoint/2010/main" val="3860707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en-US" smtClean="0"/>
              <a:t>Click to edit Master title style</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5BCB234-A5CC-4EAB-BDDA-3521C2863EB7}" type="datetimeFigureOut">
              <a:rPr lang="en-US" smtClean="0"/>
              <a:t>3/11/2020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1FF4C6-37E1-4D16-B302-45A61C5D92BD}" type="slidenum">
              <a:rPr lang="en-US" smtClean="0"/>
              <a:t>‹#›</a:t>
            </a:fld>
            <a:endParaRPr lang="en-US"/>
          </a:p>
        </p:txBody>
      </p:sp>
    </p:spTree>
    <p:extLst>
      <p:ext uri="{BB962C8B-B14F-4D97-AF65-F5344CB8AC3E}">
        <p14:creationId xmlns:p14="http://schemas.microsoft.com/office/powerpoint/2010/main" val="32416378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5BCB234-A5CC-4EAB-BDDA-3521C2863EB7}" type="datetimeFigureOut">
              <a:rPr lang="en-US" smtClean="0"/>
              <a:t>3/11/2020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1FF4C6-37E1-4D16-B302-45A61C5D92BD}" type="slidenum">
              <a:rPr lang="en-US" smtClean="0"/>
              <a:t>‹#›</a:t>
            </a:fld>
            <a:endParaRPr lang="en-US"/>
          </a:p>
        </p:txBody>
      </p:sp>
    </p:spTree>
    <p:extLst>
      <p:ext uri="{BB962C8B-B14F-4D97-AF65-F5344CB8AC3E}">
        <p14:creationId xmlns:p14="http://schemas.microsoft.com/office/powerpoint/2010/main" val="35722787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Content Placeholder 3"/>
          <p:cNvSpPr>
            <a:spLocks noGrp="1"/>
          </p:cNvSpPr>
          <p:nvPr>
            <p:ph sz="quarter" idx="13"/>
          </p:nvPr>
        </p:nvSpPr>
        <p:spPr>
          <a:xfrm>
            <a:off x="685802" y="2861733"/>
            <a:ext cx="5088712" cy="2512852"/>
          </a:xfrm>
        </p:spPr>
        <p:txBody>
          <a:bodyPr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3" name="Content Placeholder 5"/>
          <p:cNvSpPr>
            <a:spLocks noGrp="1"/>
          </p:cNvSpPr>
          <p:nvPr>
            <p:ph sz="quarter" idx="14"/>
          </p:nvPr>
        </p:nvSpPr>
        <p:spPr>
          <a:xfrm>
            <a:off x="5993969" y="2861733"/>
            <a:ext cx="5088713" cy="2512852"/>
          </a:xfrm>
        </p:spPr>
        <p:txBody>
          <a:bodyPr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5BCB234-A5CC-4EAB-BDDA-3521C2863EB7}" type="datetimeFigureOut">
              <a:rPr lang="en-US" smtClean="0"/>
              <a:t>3/11/2020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E1FF4C6-37E1-4D16-B302-45A61C5D92BD}" type="slidenum">
              <a:rPr lang="en-US" smtClean="0"/>
              <a:t>‹#›</a:t>
            </a:fld>
            <a:endParaRPr lang="en-US"/>
          </a:p>
        </p:txBody>
      </p:sp>
    </p:spTree>
    <p:extLst>
      <p:ext uri="{BB962C8B-B14F-4D97-AF65-F5344CB8AC3E}">
        <p14:creationId xmlns:p14="http://schemas.microsoft.com/office/powerpoint/2010/main" val="29588376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5BCB234-A5CC-4EAB-BDDA-3521C2863EB7}" type="datetimeFigureOut">
              <a:rPr lang="en-US" smtClean="0"/>
              <a:t>3/11/2020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E1FF4C6-37E1-4D16-B302-45A61C5D92BD}" type="slidenum">
              <a:rPr lang="en-US" smtClean="0"/>
              <a:t>‹#›</a:t>
            </a:fld>
            <a:endParaRPr lang="en-US"/>
          </a:p>
        </p:txBody>
      </p:sp>
    </p:spTree>
    <p:extLst>
      <p:ext uri="{BB962C8B-B14F-4D97-AF65-F5344CB8AC3E}">
        <p14:creationId xmlns:p14="http://schemas.microsoft.com/office/powerpoint/2010/main" val="24547472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BCB234-A5CC-4EAB-BDDA-3521C2863EB7}" type="datetimeFigureOut">
              <a:rPr lang="en-US" smtClean="0"/>
              <a:t>3/11/2020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E1FF4C6-37E1-4D16-B302-45A61C5D92BD}" type="slidenum">
              <a:rPr lang="en-US" smtClean="0"/>
              <a:t>‹#›</a:t>
            </a:fld>
            <a:endParaRPr lang="en-US"/>
          </a:p>
        </p:txBody>
      </p:sp>
    </p:spTree>
    <p:extLst>
      <p:ext uri="{BB962C8B-B14F-4D97-AF65-F5344CB8AC3E}">
        <p14:creationId xmlns:p14="http://schemas.microsoft.com/office/powerpoint/2010/main" val="12917486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en-US" smtClean="0"/>
              <a:t>Click to edit Master title style</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BCB234-A5CC-4EAB-BDDA-3521C2863EB7}" type="datetimeFigureOut">
              <a:rPr lang="en-US" smtClean="0"/>
              <a:t>3/11/2020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1FF4C6-37E1-4D16-B302-45A61C5D92BD}" type="slidenum">
              <a:rPr lang="en-US" smtClean="0"/>
              <a:t>‹#›</a:t>
            </a:fld>
            <a:endParaRPr lang="en-US"/>
          </a:p>
        </p:txBody>
      </p:sp>
    </p:spTree>
    <p:extLst>
      <p:ext uri="{BB962C8B-B14F-4D97-AF65-F5344CB8AC3E}">
        <p14:creationId xmlns:p14="http://schemas.microsoft.com/office/powerpoint/2010/main" val="13627094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BCB234-A5CC-4EAB-BDDA-3521C2863EB7}" type="datetimeFigureOut">
              <a:rPr lang="en-US" smtClean="0"/>
              <a:t>3/11/2020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1FF4C6-37E1-4D16-B302-45A61C5D92BD}" type="slidenum">
              <a:rPr lang="en-US" smtClean="0"/>
              <a:t>‹#›</a:t>
            </a:fld>
            <a:endParaRPr lang="en-US"/>
          </a:p>
        </p:txBody>
      </p:sp>
    </p:spTree>
    <p:extLst>
      <p:ext uri="{BB962C8B-B14F-4D97-AF65-F5344CB8AC3E}">
        <p14:creationId xmlns:p14="http://schemas.microsoft.com/office/powerpoint/2010/main" val="10986024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BCB234-A5CC-4EAB-BDDA-3521C2863EB7}" type="datetimeFigureOut">
              <a:rPr lang="en-US" smtClean="0"/>
              <a:t>3/11/2020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1FF4C6-37E1-4D16-B302-45A61C5D92BD}" type="slidenum">
              <a:rPr lang="en-US" smtClean="0"/>
              <a:t>‹#›</a:t>
            </a:fld>
            <a:endParaRPr lang="en-US"/>
          </a:p>
        </p:txBody>
      </p:sp>
    </p:spTree>
    <p:extLst>
      <p:ext uri="{BB962C8B-B14F-4D97-AF65-F5344CB8AC3E}">
        <p14:creationId xmlns:p14="http://schemas.microsoft.com/office/powerpoint/2010/main" val="32249173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BCB234-A5CC-4EAB-BDDA-3521C2863EB7}" type="datetimeFigureOut">
              <a:rPr lang="en-US" smtClean="0"/>
              <a:t>3/11/2020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1FF4C6-37E1-4D16-B302-45A61C5D92BD}" type="slidenum">
              <a:rPr lang="en-US" smtClean="0"/>
              <a:t>‹#›</a:t>
            </a:fld>
            <a:endParaRPr lang="en-US"/>
          </a:p>
        </p:txBody>
      </p:sp>
    </p:spTree>
    <p:extLst>
      <p:ext uri="{BB962C8B-B14F-4D97-AF65-F5344CB8AC3E}">
        <p14:creationId xmlns:p14="http://schemas.microsoft.com/office/powerpoint/2010/main" val="35042844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BCB234-A5CC-4EAB-BDDA-3521C2863EB7}" type="datetimeFigureOut">
              <a:rPr lang="en-US" smtClean="0"/>
              <a:t>3/11/2020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1FF4C6-37E1-4D16-B302-45A61C5D92BD}" type="slidenum">
              <a:rPr lang="en-US" smtClean="0"/>
              <a:t>‹#›</a:t>
            </a:fld>
            <a:endParaRPr lang="en-US"/>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2361071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BCB234-A5CC-4EAB-BDDA-3521C2863EB7}" type="datetimeFigureOut">
              <a:rPr lang="en-US" smtClean="0"/>
              <a:t>3/11/2020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1FF4C6-37E1-4D16-B302-45A61C5D92BD}" type="slidenum">
              <a:rPr lang="en-US" smtClean="0"/>
              <a:t>‹#›</a:t>
            </a:fld>
            <a:endParaRPr lang="en-US"/>
          </a:p>
        </p:txBody>
      </p:sp>
    </p:spTree>
    <p:extLst>
      <p:ext uri="{BB962C8B-B14F-4D97-AF65-F5344CB8AC3E}">
        <p14:creationId xmlns:p14="http://schemas.microsoft.com/office/powerpoint/2010/main" val="42062884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en-US" smtClean="0"/>
              <a:t>Click to edit Master title style</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05BCB234-A5CC-4EAB-BDDA-3521C2863EB7}" type="datetimeFigureOut">
              <a:rPr lang="en-US" smtClean="0"/>
              <a:t>3/11/2020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E1FF4C6-37E1-4D16-B302-45A61C5D92BD}" type="slidenum">
              <a:rPr lang="en-US" smtClean="0"/>
              <a:t>‹#›</a:t>
            </a:fld>
            <a:endParaRPr lang="en-US"/>
          </a:p>
        </p:txBody>
      </p:sp>
    </p:spTree>
    <p:extLst>
      <p:ext uri="{BB962C8B-B14F-4D97-AF65-F5344CB8AC3E}">
        <p14:creationId xmlns:p14="http://schemas.microsoft.com/office/powerpoint/2010/main" val="41742649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en-US" smtClean="0"/>
              <a:t>Click to edit Master title style</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05BCB234-A5CC-4EAB-BDDA-3521C2863EB7}" type="datetimeFigureOut">
              <a:rPr lang="en-US" smtClean="0"/>
              <a:t>3/11/2020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E1FF4C6-37E1-4D16-B302-45A61C5D92BD}" type="slidenum">
              <a:rPr lang="en-US" smtClean="0"/>
              <a:t>‹#›</a:t>
            </a:fld>
            <a:endParaRPr lang="en-US"/>
          </a:p>
        </p:txBody>
      </p:sp>
    </p:spTree>
    <p:extLst>
      <p:ext uri="{BB962C8B-B14F-4D97-AF65-F5344CB8AC3E}">
        <p14:creationId xmlns:p14="http://schemas.microsoft.com/office/powerpoint/2010/main" val="18800169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5BCB234-A5CC-4EAB-BDDA-3521C2863EB7}" type="datetimeFigureOut">
              <a:rPr lang="en-US" smtClean="0"/>
              <a:t>3/11/2020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1FF4C6-37E1-4D16-B302-45A61C5D92BD}" type="slidenum">
              <a:rPr lang="en-US" smtClean="0"/>
              <a:t>‹#›</a:t>
            </a:fld>
            <a:endParaRPr lang="en-US"/>
          </a:p>
        </p:txBody>
      </p:sp>
    </p:spTree>
    <p:extLst>
      <p:ext uri="{BB962C8B-B14F-4D97-AF65-F5344CB8AC3E}">
        <p14:creationId xmlns:p14="http://schemas.microsoft.com/office/powerpoint/2010/main" val="1675202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5BCB234-A5CC-4EAB-BDDA-3521C2863EB7}" type="datetimeFigureOut">
              <a:rPr lang="en-US" smtClean="0"/>
              <a:t>3/11/2020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1FF4C6-37E1-4D16-B302-45A61C5D92BD}" type="slidenum">
              <a:rPr lang="en-US" smtClean="0"/>
              <a:t>‹#›</a:t>
            </a:fld>
            <a:endParaRPr lang="en-US"/>
          </a:p>
        </p:txBody>
      </p:sp>
    </p:spTree>
    <p:extLst>
      <p:ext uri="{BB962C8B-B14F-4D97-AF65-F5344CB8AC3E}">
        <p14:creationId xmlns:p14="http://schemas.microsoft.com/office/powerpoint/2010/main" val="17912056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05BCB234-A5CC-4EAB-BDDA-3521C2863EB7}" type="datetimeFigureOut">
              <a:rPr lang="en-US" smtClean="0"/>
              <a:t>3/11/2020</a:t>
            </a:fld>
            <a:endParaRPr lang="en-US"/>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en-US"/>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8E1FF4C6-37E1-4D16-B302-45A61C5D92BD}" type="slidenum">
              <a:rPr lang="en-US" smtClean="0"/>
              <a:t>‹#›</a:t>
            </a:fld>
            <a:endParaRPr lang="en-US"/>
          </a:p>
        </p:txBody>
      </p:sp>
    </p:spTree>
    <p:extLst>
      <p:ext uri="{BB962C8B-B14F-4D97-AF65-F5344CB8AC3E}">
        <p14:creationId xmlns:p14="http://schemas.microsoft.com/office/powerpoint/2010/main" val="629990191"/>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Lst>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gif"/><Relationship Id="rId4" Type="http://schemas.openxmlformats.org/officeDocument/2006/relationships/image" Target="../media/image6.png"/><Relationship Id="rId9" Type="http://schemas.openxmlformats.org/officeDocument/2006/relationships/image" Target="../media/image11.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jpe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9.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17.png"/><Relationship Id="rId7" Type="http://schemas.openxmlformats.org/officeDocument/2006/relationships/image" Target="../media/image28.jpe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jpeg"/><Relationship Id="rId9"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7.jpg"/><Relationship Id="rId7" Type="http://schemas.openxmlformats.org/officeDocument/2006/relationships/image" Target="../media/image41.jpeg"/><Relationship Id="rId2" Type="http://schemas.openxmlformats.org/officeDocument/2006/relationships/image" Target="../media/image36.jpeg"/><Relationship Id="rId1" Type="http://schemas.openxmlformats.org/officeDocument/2006/relationships/slideLayout" Target="../slideLayouts/slideLayout2.xml"/><Relationship Id="rId6" Type="http://schemas.openxmlformats.org/officeDocument/2006/relationships/image" Target="../media/image40.jpeg"/><Relationship Id="rId5" Type="http://schemas.openxmlformats.org/officeDocument/2006/relationships/image" Target="../media/image39.jpg"/><Relationship Id="rId4" Type="http://schemas.openxmlformats.org/officeDocument/2006/relationships/image" Target="../media/image38.jpeg"/></Relationships>
</file>

<file path=ppt/slides/_rels/slide21.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mailto:dualenrollment@wallace.edu" TargetMode="External"/><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46.jpg"/><Relationship Id="rId4" Type="http://schemas.openxmlformats.org/officeDocument/2006/relationships/image" Target="../media/image45.jpg"/></Relationships>
</file>

<file path=ppt/slides/_rels/slide2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47.png"/></Relationships>
</file>

<file path=ppt/slides/_rels/slide28.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50.jpg"/><Relationship Id="rId4" Type="http://schemas.openxmlformats.org/officeDocument/2006/relationships/image" Target="../media/image49.jpg"/></Relationships>
</file>

<file path=ppt/slides/_rels/slide3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50.jpg"/><Relationship Id="rId4" Type="http://schemas.openxmlformats.org/officeDocument/2006/relationships/image" Target="../media/image49.jpg"/></Relationships>
</file>

<file path=ppt/slides/_rels/slide31.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51.jpg"/></Relationships>
</file>

<file path=ppt/slides/_rels/slide3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52.jpg"/></Relationships>
</file>

<file path=ppt/slides/_rels/slide3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jpg"/></Relationships>
</file>

<file path=ppt/slides/_rels/slide35.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43.jpg"/><Relationship Id="rId7" Type="http://schemas.openxmlformats.org/officeDocument/2006/relationships/image" Target="../media/image60.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hyperlink" Target="mailto:jjudah@escc.edu" TargetMode="External"/></Relationships>
</file>

<file path=ppt/slides/_rels/slide3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gif"/><Relationship Id="rId4" Type="http://schemas.openxmlformats.org/officeDocument/2006/relationships/image" Target="../media/image6.png"/><Relationship Id="rId9"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rotWithShape="1">
          <a:blip r:embed="rId2">
            <a:extLst>
              <a:ext uri="{28A0092B-C50C-407E-A947-70E740481C1C}">
                <a14:useLocalDpi xmlns:a14="http://schemas.microsoft.com/office/drawing/2010/main" val="0"/>
              </a:ext>
            </a:extLst>
          </a:blip>
          <a:srcRect t="42884" b="373"/>
          <a:stretch/>
        </p:blipFill>
        <p:spPr>
          <a:xfrm>
            <a:off x="-1" y="-1945016"/>
            <a:ext cx="12192000" cy="8803016"/>
          </a:xfrm>
          <a:prstGeom prst="rect">
            <a:avLst/>
          </a:prstGeom>
        </p:spPr>
      </p:pic>
      <p:pic>
        <p:nvPicPr>
          <p:cNvPr id="20" name="Picture 19"/>
          <p:cNvPicPr>
            <a:picLocks noChangeAspect="1"/>
          </p:cNvPicPr>
          <p:nvPr/>
        </p:nvPicPr>
        <p:blipFill>
          <a:blip r:embed="rId3"/>
          <a:stretch>
            <a:fillRect/>
          </a:stretch>
        </p:blipFill>
        <p:spPr>
          <a:xfrm>
            <a:off x="1098997" y="776570"/>
            <a:ext cx="9994005" cy="4496877"/>
          </a:xfrm>
          <a:prstGeom prst="rect">
            <a:avLst/>
          </a:prstGeom>
        </p:spPr>
      </p:pic>
      <p:sp>
        <p:nvSpPr>
          <p:cNvPr id="21" name="TextBox 20"/>
          <p:cNvSpPr txBox="1"/>
          <p:nvPr/>
        </p:nvSpPr>
        <p:spPr>
          <a:xfrm>
            <a:off x="0" y="3611093"/>
            <a:ext cx="12192000" cy="1446550"/>
          </a:xfrm>
          <a:prstGeom prst="rect">
            <a:avLst/>
          </a:prstGeom>
          <a:noFill/>
        </p:spPr>
        <p:txBody>
          <a:bodyPr wrap="square" rtlCol="0">
            <a:spAutoFit/>
          </a:bodyPr>
          <a:lstStyle/>
          <a:p>
            <a:pPr algn="ctr"/>
            <a:r>
              <a:rPr lang="en-US" sz="4400" b="1" dirty="0" smtClean="0">
                <a:effectLst>
                  <a:outerShdw blurRad="38100" dist="38100" dir="2700000" algn="tl">
                    <a:srgbClr val="000000">
                      <a:alpha val="43137"/>
                    </a:srgbClr>
                  </a:outerShdw>
                </a:effectLst>
                <a:latin typeface="Gungsuh" panose="02030600000101010101" pitchFamily="18" charset="-127"/>
                <a:ea typeface="Gungsuh" panose="02030600000101010101" pitchFamily="18" charset="-127"/>
                <a:cs typeface="Aharoni" panose="02010803020104030203" pitchFamily="2" charset="-79"/>
              </a:rPr>
              <a:t>Dual Enrollment</a:t>
            </a:r>
          </a:p>
          <a:p>
            <a:pPr algn="ctr"/>
            <a:r>
              <a:rPr lang="en-US" sz="4400" b="1" dirty="0" smtClean="0">
                <a:effectLst>
                  <a:outerShdw blurRad="38100" dist="38100" dir="2700000" algn="tl">
                    <a:srgbClr val="000000">
                      <a:alpha val="43137"/>
                    </a:srgbClr>
                  </a:outerShdw>
                </a:effectLst>
                <a:latin typeface="Gungsuh" panose="02030600000101010101" pitchFamily="18" charset="-127"/>
                <a:ea typeface="Gungsuh" panose="02030600000101010101" pitchFamily="18" charset="-127"/>
                <a:cs typeface="Aharoni" panose="02010803020104030203" pitchFamily="2" charset="-79"/>
              </a:rPr>
              <a:t>Informational Meeting</a:t>
            </a:r>
            <a:endParaRPr lang="en-US" sz="4400" b="1" dirty="0">
              <a:effectLst>
                <a:outerShdw blurRad="38100" dist="38100" dir="2700000" algn="tl">
                  <a:srgbClr val="000000">
                    <a:alpha val="43137"/>
                  </a:srgbClr>
                </a:outerShdw>
              </a:effectLst>
              <a:latin typeface="Gungsuh" panose="02030600000101010101" pitchFamily="18" charset="-127"/>
              <a:ea typeface="Gungsuh" panose="02030600000101010101" pitchFamily="18" charset="-127"/>
              <a:cs typeface="Aharoni" panose="02010803020104030203" pitchFamily="2" charset="-79"/>
            </a:endParaRPr>
          </a:p>
        </p:txBody>
      </p:sp>
      <p:sp>
        <p:nvSpPr>
          <p:cNvPr id="19" name="TextBox 18"/>
          <p:cNvSpPr txBox="1"/>
          <p:nvPr/>
        </p:nvSpPr>
        <p:spPr>
          <a:xfrm>
            <a:off x="1565241" y="899045"/>
            <a:ext cx="10243457" cy="1077218"/>
          </a:xfrm>
          <a:prstGeom prst="rect">
            <a:avLst/>
          </a:prstGeom>
          <a:noFill/>
        </p:spPr>
        <p:txBody>
          <a:bodyPr wrap="square" rtlCol="0">
            <a:spAutoFit/>
          </a:bodyPr>
          <a:lstStyle/>
          <a:p>
            <a:r>
              <a:rPr lang="en-US" sz="3200" b="1" dirty="0" smtClean="0">
                <a:solidFill>
                  <a:schemeClr val="accent5">
                    <a:lumMod val="75000"/>
                  </a:schemeClr>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		             Welcome to</a:t>
            </a:r>
          </a:p>
          <a:p>
            <a:pPr algn="ctr"/>
            <a:r>
              <a:rPr lang="en-US" sz="3200" b="1" dirty="0" smtClean="0">
                <a:solidFill>
                  <a:schemeClr val="accent5">
                    <a:lumMod val="75000"/>
                  </a:schemeClr>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Houston County Career Academy!</a:t>
            </a:r>
            <a:endParaRPr lang="en-US" sz="3200" b="1" dirty="0">
              <a:solidFill>
                <a:schemeClr val="accent5">
                  <a:lumMod val="75000"/>
                </a:schemeClr>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p:txBody>
      </p:sp>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247" y="200085"/>
            <a:ext cx="2699356" cy="2242200"/>
          </a:xfrm>
          <a:prstGeom prst="rect">
            <a:avLst/>
          </a:prstGeom>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55659" y="2154497"/>
            <a:ext cx="3280682" cy="1509693"/>
          </a:xfrm>
          <a:prstGeom prst="rect">
            <a:avLst/>
          </a:prstGeom>
        </p:spPr>
      </p:pic>
      <p:sp>
        <p:nvSpPr>
          <p:cNvPr id="2" name="Rectangle 1"/>
          <p:cNvSpPr/>
          <p:nvPr/>
        </p:nvSpPr>
        <p:spPr>
          <a:xfrm>
            <a:off x="0" y="5891906"/>
            <a:ext cx="12192000" cy="519778"/>
          </a:xfrm>
          <a:prstGeom prst="rect">
            <a:avLst/>
          </a:prstGeom>
          <a:solidFill>
            <a:srgbClr val="9421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234637" y="5881017"/>
            <a:ext cx="855578" cy="51977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6"/>
          <a:stretch>
            <a:fillRect/>
          </a:stretch>
        </p:blipFill>
        <p:spPr>
          <a:xfrm>
            <a:off x="191095" y="5675017"/>
            <a:ext cx="953549" cy="953549"/>
          </a:xfrm>
          <a:prstGeom prst="rect">
            <a:avLst/>
          </a:prstGeom>
        </p:spPr>
      </p:pic>
      <p:sp>
        <p:nvSpPr>
          <p:cNvPr id="5" name="TextBox 4"/>
          <p:cNvSpPr txBox="1"/>
          <p:nvPr/>
        </p:nvSpPr>
        <p:spPr>
          <a:xfrm>
            <a:off x="1081416" y="5991087"/>
            <a:ext cx="2353616" cy="338554"/>
          </a:xfrm>
          <a:prstGeom prst="rect">
            <a:avLst/>
          </a:prstGeom>
          <a:noFill/>
        </p:spPr>
        <p:txBody>
          <a:bodyPr wrap="square" rtlCol="0">
            <a:spAutoFit/>
          </a:bodyPr>
          <a:lstStyle/>
          <a:p>
            <a:r>
              <a:rPr lang="en-US" sz="1600" dirty="0" smtClean="0">
                <a:solidFill>
                  <a:schemeClr val="bg1"/>
                </a:solidFill>
                <a:latin typeface="Lato" panose="020B0604020202020204" charset="0"/>
                <a:cs typeface="Lato" panose="020B0604020202020204" charset="0"/>
              </a:rPr>
              <a:t>HCCAeagles.us</a:t>
            </a:r>
            <a:endParaRPr lang="en-US" sz="1600" dirty="0">
              <a:solidFill>
                <a:schemeClr val="bg1"/>
              </a:solidFill>
              <a:latin typeface="Lato" panose="020B0604020202020204" charset="0"/>
              <a:cs typeface="Lato" panose="020B0604020202020204" charset="0"/>
            </a:endParaRPr>
          </a:p>
        </p:txBody>
      </p:sp>
      <p:pic>
        <p:nvPicPr>
          <p:cNvPr id="7" name="Picture 6"/>
          <p:cNvPicPr>
            <a:picLocks noChangeAspect="1"/>
          </p:cNvPicPr>
          <p:nvPr/>
        </p:nvPicPr>
        <p:blipFill rotWithShape="1">
          <a:blip r:embed="rId7">
            <a:extLst>
              <a:ext uri="{28A0092B-C50C-407E-A947-70E740481C1C}">
                <a14:useLocalDpi xmlns:a14="http://schemas.microsoft.com/office/drawing/2010/main" val="0"/>
              </a:ext>
            </a:extLst>
          </a:blip>
          <a:srcRect l="64901" t="8329" r="8357" b="10392"/>
          <a:stretch/>
        </p:blipFill>
        <p:spPr>
          <a:xfrm>
            <a:off x="9578222" y="5659209"/>
            <a:ext cx="953549" cy="969357"/>
          </a:xfrm>
          <a:prstGeom prst="rect">
            <a:avLst/>
          </a:prstGeom>
        </p:spPr>
      </p:pic>
      <p:pic>
        <p:nvPicPr>
          <p:cNvPr id="13" name="Picture 12"/>
          <p:cNvPicPr>
            <a:picLocks noChangeAspect="1"/>
          </p:cNvPicPr>
          <p:nvPr/>
        </p:nvPicPr>
        <p:blipFill rotWithShape="1">
          <a:blip r:embed="rId8">
            <a:extLst>
              <a:ext uri="{28A0092B-C50C-407E-A947-70E740481C1C}">
                <a14:useLocalDpi xmlns:a14="http://schemas.microsoft.com/office/drawing/2010/main" val="0"/>
              </a:ext>
            </a:extLst>
          </a:blip>
          <a:srcRect l="35897" t="7504" r="37627" b="9567"/>
          <a:stretch/>
        </p:blipFill>
        <p:spPr>
          <a:xfrm>
            <a:off x="7028762" y="5662349"/>
            <a:ext cx="953549" cy="978884"/>
          </a:xfrm>
          <a:prstGeom prst="rect">
            <a:avLst/>
          </a:prstGeom>
        </p:spPr>
      </p:pic>
      <p:pic>
        <p:nvPicPr>
          <p:cNvPr id="14" name="Picture 13"/>
          <p:cNvPicPr>
            <a:picLocks noChangeAspect="1"/>
          </p:cNvPicPr>
          <p:nvPr/>
        </p:nvPicPr>
        <p:blipFill rotWithShape="1">
          <a:blip r:embed="rId9">
            <a:extLst>
              <a:ext uri="{28A0092B-C50C-407E-A947-70E740481C1C}">
                <a14:useLocalDpi xmlns:a14="http://schemas.microsoft.com/office/drawing/2010/main" val="0"/>
              </a:ext>
            </a:extLst>
          </a:blip>
          <a:srcRect l="6522" t="8576" r="67135" b="10145"/>
          <a:stretch/>
        </p:blipFill>
        <p:spPr>
          <a:xfrm>
            <a:off x="2733516" y="5630603"/>
            <a:ext cx="953549" cy="1020606"/>
          </a:xfrm>
          <a:prstGeom prst="rect">
            <a:avLst/>
          </a:prstGeom>
        </p:spPr>
      </p:pic>
      <p:sp>
        <p:nvSpPr>
          <p:cNvPr id="15" name="TextBox 14"/>
          <p:cNvSpPr txBox="1"/>
          <p:nvPr/>
        </p:nvSpPr>
        <p:spPr>
          <a:xfrm>
            <a:off x="3610863" y="5991087"/>
            <a:ext cx="3814399" cy="338554"/>
          </a:xfrm>
          <a:prstGeom prst="rect">
            <a:avLst/>
          </a:prstGeom>
          <a:noFill/>
        </p:spPr>
        <p:txBody>
          <a:bodyPr wrap="square" rtlCol="0">
            <a:spAutoFit/>
          </a:bodyPr>
          <a:lstStyle/>
          <a:p>
            <a:r>
              <a:rPr lang="en-US" sz="1600" dirty="0" smtClean="0">
                <a:solidFill>
                  <a:schemeClr val="bg1"/>
                </a:solidFill>
                <a:latin typeface="Lato" panose="020B0604020202020204" charset="0"/>
                <a:cs typeface="Lato" panose="020B0604020202020204" charset="0"/>
              </a:rPr>
              <a:t>Houston County Career Academy</a:t>
            </a:r>
            <a:endParaRPr lang="en-US" sz="1600" dirty="0">
              <a:solidFill>
                <a:schemeClr val="bg1"/>
              </a:solidFill>
              <a:latin typeface="Lato" panose="020B0604020202020204" charset="0"/>
              <a:cs typeface="Lato" panose="020B0604020202020204" charset="0"/>
            </a:endParaRPr>
          </a:p>
        </p:txBody>
      </p:sp>
      <p:sp>
        <p:nvSpPr>
          <p:cNvPr id="16" name="TextBox 15"/>
          <p:cNvSpPr txBox="1"/>
          <p:nvPr/>
        </p:nvSpPr>
        <p:spPr>
          <a:xfrm>
            <a:off x="7899506" y="5991086"/>
            <a:ext cx="2353616" cy="338554"/>
          </a:xfrm>
          <a:prstGeom prst="rect">
            <a:avLst/>
          </a:prstGeom>
          <a:noFill/>
        </p:spPr>
        <p:txBody>
          <a:bodyPr wrap="square" rtlCol="0">
            <a:spAutoFit/>
          </a:bodyPr>
          <a:lstStyle/>
          <a:p>
            <a:r>
              <a:rPr lang="en-US" sz="1600" dirty="0" smtClean="0">
                <a:solidFill>
                  <a:schemeClr val="bg1"/>
                </a:solidFill>
                <a:latin typeface="Lato" panose="020B0604020202020204" charset="0"/>
                <a:cs typeface="Lato" panose="020B0604020202020204" charset="0"/>
              </a:rPr>
              <a:t>@</a:t>
            </a:r>
            <a:r>
              <a:rPr lang="en-US" sz="1600" dirty="0" err="1" smtClean="0">
                <a:solidFill>
                  <a:schemeClr val="bg1"/>
                </a:solidFill>
                <a:latin typeface="Lato" panose="020B0604020202020204" charset="0"/>
                <a:cs typeface="Lato" panose="020B0604020202020204" charset="0"/>
              </a:rPr>
              <a:t>HCCAdothan</a:t>
            </a:r>
            <a:endParaRPr lang="en-US" sz="1600" dirty="0">
              <a:solidFill>
                <a:schemeClr val="bg1"/>
              </a:solidFill>
              <a:latin typeface="Lato" panose="020B0604020202020204" charset="0"/>
              <a:cs typeface="Lato" panose="020B0604020202020204" charset="0"/>
            </a:endParaRPr>
          </a:p>
        </p:txBody>
      </p:sp>
      <p:sp>
        <p:nvSpPr>
          <p:cNvPr id="22" name="TextBox 21"/>
          <p:cNvSpPr txBox="1"/>
          <p:nvPr/>
        </p:nvSpPr>
        <p:spPr>
          <a:xfrm>
            <a:off x="10457651" y="5991085"/>
            <a:ext cx="2353616" cy="338554"/>
          </a:xfrm>
          <a:prstGeom prst="rect">
            <a:avLst/>
          </a:prstGeom>
          <a:noFill/>
        </p:spPr>
        <p:txBody>
          <a:bodyPr wrap="square" rtlCol="0">
            <a:spAutoFit/>
          </a:bodyPr>
          <a:lstStyle/>
          <a:p>
            <a:r>
              <a:rPr lang="en-US" sz="1600" dirty="0" err="1" smtClean="0">
                <a:solidFill>
                  <a:schemeClr val="bg1"/>
                </a:solidFill>
                <a:latin typeface="Lato" panose="020B0604020202020204" charset="0"/>
                <a:cs typeface="Lato" panose="020B0604020202020204" charset="0"/>
              </a:rPr>
              <a:t>HCCA_dothan</a:t>
            </a:r>
            <a:endParaRPr lang="en-US" sz="1600" dirty="0">
              <a:solidFill>
                <a:schemeClr val="bg1"/>
              </a:solidFill>
              <a:latin typeface="Lato" panose="020B0604020202020204" charset="0"/>
              <a:cs typeface="Lato" panose="020B0604020202020204" charset="0"/>
            </a:endParaRPr>
          </a:p>
        </p:txBody>
      </p:sp>
      <p:sp>
        <p:nvSpPr>
          <p:cNvPr id="8" name="TextBox 7"/>
          <p:cNvSpPr txBox="1"/>
          <p:nvPr/>
        </p:nvSpPr>
        <p:spPr>
          <a:xfrm>
            <a:off x="10886" y="5575749"/>
            <a:ext cx="11625943" cy="338554"/>
          </a:xfrm>
          <a:prstGeom prst="rect">
            <a:avLst/>
          </a:prstGeom>
          <a:noFill/>
        </p:spPr>
        <p:txBody>
          <a:bodyPr wrap="square" rtlCol="0">
            <a:spAutoFit/>
          </a:bodyPr>
          <a:lstStyle/>
          <a:p>
            <a:pPr algn="ctr"/>
            <a:r>
              <a:rPr lang="en-US" sz="1600" dirty="0" smtClean="0">
                <a:solidFill>
                  <a:schemeClr val="bg1">
                    <a:lumMod val="85000"/>
                  </a:schemeClr>
                </a:solidFill>
                <a:latin typeface="Lucida Handwriting" panose="03010101010101010101" pitchFamily="66" charset="0"/>
              </a:rPr>
              <a:t>Let’s stay connected:</a:t>
            </a:r>
            <a:endParaRPr lang="en-US" sz="1600" dirty="0">
              <a:solidFill>
                <a:schemeClr val="bg1">
                  <a:lumMod val="85000"/>
                </a:schemeClr>
              </a:solidFill>
              <a:latin typeface="Lucida Handwriting" panose="03010101010101010101" pitchFamily="66" charset="0"/>
            </a:endParaRPr>
          </a:p>
        </p:txBody>
      </p:sp>
    </p:spTree>
    <p:extLst>
      <p:ext uri="{BB962C8B-B14F-4D97-AF65-F5344CB8AC3E}">
        <p14:creationId xmlns:p14="http://schemas.microsoft.com/office/powerpoint/2010/main" val="92660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b="34665"/>
          <a:stretch/>
        </p:blipFill>
        <p:spPr>
          <a:xfrm rot="10800000">
            <a:off x="-1" y="-12358"/>
            <a:ext cx="12193057" cy="6870357"/>
          </a:xfrm>
          <a:prstGeom prst="rect">
            <a:avLst/>
          </a:prstGeom>
        </p:spPr>
      </p:pic>
      <p:sp>
        <p:nvSpPr>
          <p:cNvPr id="6" name="Snip Diagonal Corner Rectangle 5"/>
          <p:cNvSpPr/>
          <p:nvPr/>
        </p:nvSpPr>
        <p:spPr>
          <a:xfrm>
            <a:off x="609600" y="1905003"/>
            <a:ext cx="10972800" cy="4648200"/>
          </a:xfrm>
          <a:prstGeom prst="snip2DiagRect">
            <a:avLst/>
          </a:prstGeom>
          <a:solidFill>
            <a:srgbClr val="E7E6E6">
              <a:alpha val="83922"/>
            </a:srgbClr>
          </a:solidFill>
          <a:ln w="76200">
            <a:solidFill>
              <a:srgbClr val="910401">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124758" y="1976394"/>
            <a:ext cx="10457642" cy="4878259"/>
          </a:xfrm>
          <a:prstGeom prst="rect">
            <a:avLst/>
          </a:prstGeom>
          <a:noFill/>
        </p:spPr>
        <p:txBody>
          <a:bodyPr wrap="square" rtlCol="0">
            <a:spAutoFit/>
          </a:bodyPr>
          <a:lstStyle/>
          <a:p>
            <a:pPr marL="457200" indent="-457200">
              <a:spcAft>
                <a:spcPts val="1200"/>
              </a:spcAft>
              <a:buFont typeface="Arial" panose="020B0604020202020204" pitchFamily="34" charset="0"/>
              <a:buChar char="•"/>
            </a:pPr>
            <a:r>
              <a:rPr lang="en-US" sz="2200" b="1" dirty="0" smtClean="0">
                <a:solidFill>
                  <a:schemeClr val="bg2">
                    <a:lumMod val="25000"/>
                  </a:schemeClr>
                </a:solidFill>
                <a:latin typeface="Century Gothic" panose="020B0502020202020204" pitchFamily="34" charset="0"/>
              </a:rPr>
              <a:t>Dual enrollment is only open for upcoming 10</a:t>
            </a:r>
            <a:r>
              <a:rPr lang="en-US" sz="2200" b="1" baseline="30000" dirty="0" smtClean="0">
                <a:solidFill>
                  <a:schemeClr val="bg2">
                    <a:lumMod val="25000"/>
                  </a:schemeClr>
                </a:solidFill>
                <a:latin typeface="Century Gothic" panose="020B0502020202020204" pitchFamily="34" charset="0"/>
              </a:rPr>
              <a:t>th</a:t>
            </a:r>
            <a:r>
              <a:rPr lang="en-US" sz="2200" b="1" dirty="0" smtClean="0">
                <a:solidFill>
                  <a:schemeClr val="bg2">
                    <a:lumMod val="25000"/>
                  </a:schemeClr>
                </a:solidFill>
                <a:latin typeface="Century Gothic" panose="020B0502020202020204" pitchFamily="34" charset="0"/>
              </a:rPr>
              <a:t>-12</a:t>
            </a:r>
            <a:r>
              <a:rPr lang="en-US" sz="2200" b="1" baseline="30000" dirty="0" smtClean="0">
                <a:solidFill>
                  <a:schemeClr val="bg2">
                    <a:lumMod val="25000"/>
                  </a:schemeClr>
                </a:solidFill>
                <a:latin typeface="Century Gothic" panose="020B0502020202020204" pitchFamily="34" charset="0"/>
              </a:rPr>
              <a:t>th</a:t>
            </a:r>
            <a:r>
              <a:rPr lang="en-US" sz="2200" b="1" dirty="0" smtClean="0">
                <a:solidFill>
                  <a:schemeClr val="bg2">
                    <a:lumMod val="25000"/>
                  </a:schemeClr>
                </a:solidFill>
                <a:latin typeface="Century Gothic" panose="020B0502020202020204" pitchFamily="34" charset="0"/>
              </a:rPr>
              <a:t> grade students</a:t>
            </a:r>
          </a:p>
          <a:p>
            <a:pPr marL="457200" indent="-457200">
              <a:spcAft>
                <a:spcPts val="1200"/>
              </a:spcAft>
              <a:buFont typeface="Arial" panose="020B0604020202020204" pitchFamily="34" charset="0"/>
              <a:buChar char="•"/>
            </a:pPr>
            <a:r>
              <a:rPr lang="en-US" sz="2200" b="1" dirty="0" smtClean="0">
                <a:solidFill>
                  <a:schemeClr val="bg2">
                    <a:lumMod val="25000"/>
                  </a:schemeClr>
                </a:solidFill>
                <a:latin typeface="Century Gothic" panose="020B0502020202020204" pitchFamily="34" charset="0"/>
              </a:rPr>
              <a:t>Career tech courses – minimum 2.5 GPA</a:t>
            </a:r>
          </a:p>
          <a:p>
            <a:pPr marL="457200" indent="-457200">
              <a:spcAft>
                <a:spcPts val="1200"/>
              </a:spcAft>
              <a:buFont typeface="Arial" panose="020B0604020202020204" pitchFamily="34" charset="0"/>
              <a:buChar char="•"/>
            </a:pPr>
            <a:r>
              <a:rPr lang="en-US" sz="2200" b="1" dirty="0" smtClean="0">
                <a:solidFill>
                  <a:schemeClr val="bg2">
                    <a:lumMod val="25000"/>
                  </a:schemeClr>
                </a:solidFill>
                <a:latin typeface="Century Gothic" panose="020B0502020202020204" pitchFamily="34" charset="0"/>
              </a:rPr>
              <a:t>Academic courses – minimum 3.0 GPA</a:t>
            </a:r>
          </a:p>
          <a:p>
            <a:pPr marL="457200" indent="-457200">
              <a:spcAft>
                <a:spcPts val="1200"/>
              </a:spcAft>
              <a:buFont typeface="Arial" panose="020B0604020202020204" pitchFamily="34" charset="0"/>
              <a:buChar char="•"/>
            </a:pPr>
            <a:r>
              <a:rPr lang="en-US" sz="2200" b="1" dirty="0" smtClean="0">
                <a:solidFill>
                  <a:schemeClr val="bg2">
                    <a:lumMod val="25000"/>
                  </a:schemeClr>
                </a:solidFill>
                <a:latin typeface="Century Gothic" panose="020B0502020202020204" pitchFamily="34" charset="0"/>
              </a:rPr>
              <a:t>ENG 101 - Must score an 18 or higher on </a:t>
            </a:r>
            <a:r>
              <a:rPr lang="en-US" sz="2200" b="1" u="sng" dirty="0" smtClean="0">
                <a:solidFill>
                  <a:schemeClr val="bg2">
                    <a:lumMod val="25000"/>
                  </a:schemeClr>
                </a:solidFill>
                <a:effectLst>
                  <a:outerShdw blurRad="38100" dist="38100" dir="2700000" algn="tl">
                    <a:srgbClr val="000000">
                      <a:alpha val="43137"/>
                    </a:srgbClr>
                  </a:outerShdw>
                </a:effectLst>
                <a:latin typeface="Century Gothic" panose="020B0502020202020204" pitchFamily="34" charset="0"/>
              </a:rPr>
              <a:t>the English portion </a:t>
            </a:r>
            <a:r>
              <a:rPr lang="en-US" sz="2200" b="1" dirty="0" smtClean="0">
                <a:solidFill>
                  <a:schemeClr val="bg2">
                    <a:lumMod val="25000"/>
                  </a:schemeClr>
                </a:solidFill>
                <a:latin typeface="Century Gothic" panose="020B0502020202020204" pitchFamily="34" charset="0"/>
              </a:rPr>
              <a:t>of the ACT</a:t>
            </a:r>
          </a:p>
          <a:p>
            <a:pPr marL="457200" indent="-457200">
              <a:spcAft>
                <a:spcPts val="1200"/>
              </a:spcAft>
              <a:buFont typeface="Arial" panose="020B0604020202020204" pitchFamily="34" charset="0"/>
              <a:buChar char="•"/>
            </a:pPr>
            <a:r>
              <a:rPr lang="en-US" sz="2200" b="1" dirty="0" smtClean="0">
                <a:solidFill>
                  <a:schemeClr val="bg2">
                    <a:lumMod val="25000"/>
                  </a:schemeClr>
                </a:solidFill>
                <a:latin typeface="Century Gothic" panose="020B0502020202020204" pitchFamily="34" charset="0"/>
              </a:rPr>
              <a:t>MTH 112 - Must score a 22 or higher on </a:t>
            </a:r>
            <a:r>
              <a:rPr lang="en-US" sz="2200" b="1" u="sng" dirty="0" smtClean="0">
                <a:solidFill>
                  <a:schemeClr val="bg2">
                    <a:lumMod val="25000"/>
                  </a:schemeClr>
                </a:solidFill>
                <a:effectLst>
                  <a:outerShdw blurRad="38100" dist="38100" dir="2700000" algn="tl">
                    <a:srgbClr val="000000">
                      <a:alpha val="43137"/>
                    </a:srgbClr>
                  </a:outerShdw>
                </a:effectLst>
                <a:latin typeface="Century Gothic" panose="020B0502020202020204" pitchFamily="34" charset="0"/>
              </a:rPr>
              <a:t>the Math portion </a:t>
            </a:r>
            <a:r>
              <a:rPr lang="en-US" sz="2200" b="1" dirty="0" smtClean="0">
                <a:solidFill>
                  <a:schemeClr val="bg2">
                    <a:lumMod val="25000"/>
                  </a:schemeClr>
                </a:solidFill>
                <a:latin typeface="Century Gothic" panose="020B0502020202020204" pitchFamily="34" charset="0"/>
              </a:rPr>
              <a:t>of the ACT</a:t>
            </a:r>
          </a:p>
          <a:p>
            <a:pPr marL="457200" indent="-457200">
              <a:spcAft>
                <a:spcPts val="1200"/>
              </a:spcAft>
              <a:buFont typeface="Arial" panose="020B0604020202020204" pitchFamily="34" charset="0"/>
              <a:buChar char="•"/>
            </a:pPr>
            <a:r>
              <a:rPr lang="en-US" sz="2200" b="1" dirty="0" smtClean="0">
                <a:solidFill>
                  <a:schemeClr val="bg2">
                    <a:lumMod val="25000"/>
                  </a:schemeClr>
                </a:solidFill>
                <a:latin typeface="Century Gothic" panose="020B0502020202020204" pitchFamily="34" charset="0"/>
              </a:rPr>
              <a:t>MTH 113 – Must score a 23 or higher on </a:t>
            </a:r>
            <a:r>
              <a:rPr lang="en-US" sz="2200" b="1" u="sng" dirty="0" smtClean="0">
                <a:solidFill>
                  <a:schemeClr val="bg2">
                    <a:lumMod val="25000"/>
                  </a:schemeClr>
                </a:solidFill>
                <a:effectLst>
                  <a:outerShdw blurRad="38100" dist="38100" dir="2700000" algn="tl">
                    <a:srgbClr val="000000">
                      <a:alpha val="43137"/>
                    </a:srgbClr>
                  </a:outerShdw>
                </a:effectLst>
                <a:latin typeface="Century Gothic" panose="020B0502020202020204" pitchFamily="34" charset="0"/>
              </a:rPr>
              <a:t>the Math portion </a:t>
            </a:r>
            <a:r>
              <a:rPr lang="en-US" sz="2200" b="1" dirty="0" smtClean="0">
                <a:solidFill>
                  <a:schemeClr val="bg2">
                    <a:lumMod val="25000"/>
                  </a:schemeClr>
                </a:solidFill>
                <a:latin typeface="Century Gothic" panose="020B0502020202020204" pitchFamily="34" charset="0"/>
              </a:rPr>
              <a:t>of the ACT</a:t>
            </a:r>
          </a:p>
          <a:p>
            <a:pPr marL="457200" indent="-457200">
              <a:spcAft>
                <a:spcPts val="1200"/>
              </a:spcAft>
              <a:buFont typeface="Arial" panose="020B0604020202020204" pitchFamily="34" charset="0"/>
              <a:buChar char="•"/>
            </a:pPr>
            <a:r>
              <a:rPr lang="en-US" sz="2200" b="1" dirty="0" smtClean="0">
                <a:solidFill>
                  <a:schemeClr val="bg2">
                    <a:lumMod val="25000"/>
                  </a:schemeClr>
                </a:solidFill>
                <a:latin typeface="Century Gothic" panose="020B0502020202020204" pitchFamily="34" charset="0"/>
              </a:rPr>
              <a:t>MTH 125 – Must score a 25 or higher on </a:t>
            </a:r>
            <a:r>
              <a:rPr lang="en-US" sz="2200" b="1" u="sng" dirty="0" smtClean="0">
                <a:solidFill>
                  <a:schemeClr val="bg2">
                    <a:lumMod val="25000"/>
                  </a:schemeClr>
                </a:solidFill>
                <a:effectLst>
                  <a:outerShdw blurRad="38100" dist="38100" dir="2700000" algn="tl">
                    <a:srgbClr val="000000">
                      <a:alpha val="43137"/>
                    </a:srgbClr>
                  </a:outerShdw>
                </a:effectLst>
                <a:latin typeface="Century Gothic" panose="020B0502020202020204" pitchFamily="34" charset="0"/>
              </a:rPr>
              <a:t>the Math portion </a:t>
            </a:r>
            <a:r>
              <a:rPr lang="en-US" sz="2200" b="1" dirty="0" smtClean="0">
                <a:solidFill>
                  <a:schemeClr val="bg2">
                    <a:lumMod val="25000"/>
                  </a:schemeClr>
                </a:solidFill>
                <a:latin typeface="Century Gothic" panose="020B0502020202020204" pitchFamily="34" charset="0"/>
              </a:rPr>
              <a:t>of the ACT</a:t>
            </a:r>
            <a:endParaRPr lang="en-US" sz="200" b="1" dirty="0" smtClean="0">
              <a:solidFill>
                <a:schemeClr val="bg2">
                  <a:lumMod val="25000"/>
                </a:schemeClr>
              </a:solidFill>
              <a:latin typeface="Century Gothic" panose="020B0502020202020204" pitchFamily="34" charset="0"/>
            </a:endParaRPr>
          </a:p>
          <a:p>
            <a:pPr>
              <a:spcAft>
                <a:spcPts val="1200"/>
              </a:spcAft>
            </a:pPr>
            <a:endParaRPr lang="en-US" sz="100" b="1" dirty="0" smtClean="0">
              <a:solidFill>
                <a:schemeClr val="bg2">
                  <a:lumMod val="25000"/>
                </a:schemeClr>
              </a:solidFill>
              <a:latin typeface="Century Gothic" panose="020B0502020202020204" pitchFamily="34" charset="0"/>
            </a:endParaRPr>
          </a:p>
          <a:p>
            <a:pPr marL="457200" indent="-457200">
              <a:spcAft>
                <a:spcPts val="1200"/>
              </a:spcAft>
              <a:buFont typeface="Arial" panose="020B0604020202020204" pitchFamily="34" charset="0"/>
              <a:buChar char="•"/>
            </a:pPr>
            <a:r>
              <a:rPr lang="en-US" sz="2200" b="1" dirty="0" smtClean="0">
                <a:solidFill>
                  <a:srgbClr val="FF0000"/>
                </a:solidFill>
                <a:effectLst>
                  <a:outerShdw blurRad="38100" dist="38100" dir="2700000" algn="tl">
                    <a:srgbClr val="000000">
                      <a:alpha val="43137"/>
                    </a:srgbClr>
                  </a:outerShdw>
                </a:effectLst>
                <a:latin typeface="Century Gothic" panose="020B0502020202020204" pitchFamily="34" charset="0"/>
              </a:rPr>
              <a:t>Any student who </a:t>
            </a:r>
            <a:r>
              <a:rPr lang="en-US" sz="2200" b="1" i="1" u="sng" dirty="0" smtClean="0">
                <a:solidFill>
                  <a:srgbClr val="FF0000"/>
                </a:solidFill>
                <a:effectLst>
                  <a:outerShdw blurRad="38100" dist="38100" dir="2700000" algn="tl">
                    <a:srgbClr val="000000">
                      <a:alpha val="43137"/>
                    </a:srgbClr>
                  </a:outerShdw>
                </a:effectLst>
                <a:latin typeface="Century Gothic" panose="020B0502020202020204" pitchFamily="34" charset="0"/>
              </a:rPr>
              <a:t>fails or withdraws</a:t>
            </a:r>
            <a:r>
              <a:rPr lang="en-US" sz="2200" b="1" u="sng" dirty="0" smtClean="0">
                <a:solidFill>
                  <a:srgbClr val="FF0000"/>
                </a:solidFill>
                <a:effectLst>
                  <a:outerShdw blurRad="38100" dist="38100" dir="2700000" algn="tl">
                    <a:srgbClr val="000000">
                      <a:alpha val="43137"/>
                    </a:srgbClr>
                  </a:outerShdw>
                </a:effectLst>
                <a:latin typeface="Century Gothic" panose="020B0502020202020204" pitchFamily="34" charset="0"/>
              </a:rPr>
              <a:t> </a:t>
            </a:r>
            <a:r>
              <a:rPr lang="en-US" sz="2200" b="1" i="1" u="sng" dirty="0" smtClean="0">
                <a:solidFill>
                  <a:srgbClr val="FF0000"/>
                </a:solidFill>
                <a:effectLst>
                  <a:outerShdw blurRad="38100" dist="38100" dir="2700000" algn="tl">
                    <a:srgbClr val="000000">
                      <a:alpha val="43137"/>
                    </a:srgbClr>
                  </a:outerShdw>
                </a:effectLst>
                <a:latin typeface="Century Gothic" panose="020B0502020202020204" pitchFamily="34" charset="0"/>
              </a:rPr>
              <a:t>from a DE course </a:t>
            </a:r>
            <a:r>
              <a:rPr lang="en-US" sz="2200" b="1" dirty="0" smtClean="0">
                <a:solidFill>
                  <a:srgbClr val="FF0000"/>
                </a:solidFill>
                <a:effectLst>
                  <a:outerShdw blurRad="38100" dist="38100" dir="2700000" algn="tl">
                    <a:srgbClr val="000000">
                      <a:alpha val="43137"/>
                    </a:srgbClr>
                  </a:outerShdw>
                </a:effectLst>
                <a:latin typeface="Century Gothic" panose="020B0502020202020204" pitchFamily="34" charset="0"/>
              </a:rPr>
              <a:t>is </a:t>
            </a:r>
            <a:r>
              <a:rPr lang="en-US" sz="2200" b="1" dirty="0" smtClean="0">
                <a:solidFill>
                  <a:srgbClr val="FF0000"/>
                </a:solidFill>
                <a:effectLst>
                  <a:glow rad="228600">
                    <a:schemeClr val="accent4">
                      <a:satMod val="175000"/>
                      <a:alpha val="40000"/>
                    </a:schemeClr>
                  </a:glow>
                  <a:outerShdw blurRad="38100" dist="38100" dir="2700000" algn="tl">
                    <a:srgbClr val="000000">
                      <a:alpha val="43137"/>
                    </a:srgbClr>
                  </a:outerShdw>
                </a:effectLst>
                <a:latin typeface="Century Gothic" panose="020B0502020202020204" pitchFamily="34" charset="0"/>
              </a:rPr>
              <a:t>required</a:t>
            </a:r>
            <a:r>
              <a:rPr lang="en-US" sz="2200" b="1" dirty="0" smtClean="0">
                <a:solidFill>
                  <a:srgbClr val="FF0000"/>
                </a:solidFill>
                <a:effectLst>
                  <a:outerShdw blurRad="38100" dist="38100" dir="2700000" algn="tl">
                    <a:srgbClr val="000000">
                      <a:alpha val="43137"/>
                    </a:srgbClr>
                  </a:outerShdw>
                </a:effectLst>
                <a:latin typeface="Century Gothic" panose="020B0502020202020204" pitchFamily="34" charset="0"/>
              </a:rPr>
              <a:t> to </a:t>
            </a:r>
            <a:r>
              <a:rPr lang="en-US" sz="2200" b="1" u="sng" dirty="0" smtClean="0">
                <a:solidFill>
                  <a:srgbClr val="FF0000"/>
                </a:solidFill>
                <a:effectLst>
                  <a:outerShdw blurRad="38100" dist="38100" dir="2700000" algn="tl">
                    <a:srgbClr val="000000">
                      <a:alpha val="43137"/>
                    </a:srgbClr>
                  </a:outerShdw>
                </a:effectLst>
                <a:latin typeface="Century Gothic" panose="020B0502020202020204" pitchFamily="34" charset="0"/>
              </a:rPr>
              <a:t>sit out the following semester</a:t>
            </a:r>
            <a:r>
              <a:rPr lang="en-US" sz="2200" b="1" dirty="0" smtClean="0">
                <a:solidFill>
                  <a:srgbClr val="FF0000"/>
                </a:solidFill>
                <a:effectLst>
                  <a:outerShdw blurRad="38100" dist="38100" dir="2700000" algn="tl">
                    <a:srgbClr val="000000">
                      <a:alpha val="43137"/>
                    </a:srgbClr>
                  </a:outerShdw>
                </a:effectLst>
                <a:latin typeface="Century Gothic" panose="020B0502020202020204" pitchFamily="34" charset="0"/>
              </a:rPr>
              <a:t>. (</a:t>
            </a:r>
            <a:r>
              <a:rPr lang="en-US" sz="2200" b="1" i="1" dirty="0" smtClean="0">
                <a:solidFill>
                  <a:srgbClr val="FF0000"/>
                </a:solidFill>
                <a:effectLst>
                  <a:glow rad="228600">
                    <a:schemeClr val="accent4">
                      <a:satMod val="175000"/>
                      <a:alpha val="40000"/>
                    </a:schemeClr>
                  </a:glow>
                  <a:outerShdw blurRad="38100" dist="38100" dir="2700000" algn="tl">
                    <a:srgbClr val="000000">
                      <a:alpha val="43137"/>
                    </a:srgbClr>
                  </a:outerShdw>
                </a:effectLst>
                <a:latin typeface="Century Gothic" panose="020B0502020202020204" pitchFamily="34" charset="0"/>
              </a:rPr>
              <a:t>Fall or Spring</a:t>
            </a:r>
            <a:r>
              <a:rPr lang="en-US" sz="2200" b="1" dirty="0" smtClean="0">
                <a:solidFill>
                  <a:srgbClr val="FF0000"/>
                </a:solidFill>
                <a:effectLst>
                  <a:outerShdw blurRad="38100" dist="38100" dir="2700000" algn="tl">
                    <a:srgbClr val="000000">
                      <a:alpha val="43137"/>
                    </a:srgbClr>
                  </a:outerShdw>
                </a:effectLst>
                <a:latin typeface="Century Gothic" panose="020B0502020202020204" pitchFamily="34" charset="0"/>
              </a:rPr>
              <a:t>. </a:t>
            </a:r>
            <a:r>
              <a:rPr lang="en-US" sz="2200" b="1" i="1" dirty="0" smtClean="0">
                <a:solidFill>
                  <a:srgbClr val="FF0000"/>
                </a:solidFill>
                <a:effectLst>
                  <a:outerShdw blurRad="38100" dist="38100" dir="2700000" algn="tl">
                    <a:srgbClr val="000000">
                      <a:alpha val="43137"/>
                    </a:srgbClr>
                  </a:outerShdw>
                </a:effectLst>
                <a:latin typeface="Century Gothic" panose="020B0502020202020204" pitchFamily="34" charset="0"/>
              </a:rPr>
              <a:t>Summer is not included</a:t>
            </a:r>
            <a:r>
              <a:rPr lang="en-US" sz="2200" b="1" dirty="0" smtClean="0">
                <a:solidFill>
                  <a:srgbClr val="FF0000"/>
                </a:solidFill>
                <a:effectLst>
                  <a:outerShdw blurRad="38100" dist="38100" dir="2700000" algn="tl">
                    <a:srgbClr val="000000">
                      <a:alpha val="43137"/>
                    </a:srgbClr>
                  </a:outerShdw>
                </a:effectLst>
                <a:latin typeface="Century Gothic" panose="020B0502020202020204" pitchFamily="34" charset="0"/>
              </a:rPr>
              <a:t>.)</a:t>
            </a:r>
          </a:p>
          <a:p>
            <a:pPr marL="457200" indent="-457200">
              <a:spcAft>
                <a:spcPts val="1200"/>
              </a:spcAft>
              <a:buFont typeface="Arial" panose="020B0604020202020204" pitchFamily="34" charset="0"/>
              <a:buChar char="•"/>
            </a:pPr>
            <a:endParaRPr lang="en-US" sz="2200" b="1" dirty="0" smtClean="0">
              <a:solidFill>
                <a:schemeClr val="bg2">
                  <a:lumMod val="25000"/>
                </a:schemeClr>
              </a:solidFill>
              <a:latin typeface="Century Gothic" panose="020B0502020202020204" pitchFamily="34" charset="0"/>
            </a:endParaRPr>
          </a:p>
        </p:txBody>
      </p:sp>
      <p:sp>
        <p:nvSpPr>
          <p:cNvPr id="8" name="TextBox 7"/>
          <p:cNvSpPr txBox="1"/>
          <p:nvPr/>
        </p:nvSpPr>
        <p:spPr>
          <a:xfrm>
            <a:off x="837127" y="86499"/>
            <a:ext cx="11355925" cy="1323439"/>
          </a:xfrm>
          <a:prstGeom prst="rect">
            <a:avLst/>
          </a:prstGeom>
          <a:noFill/>
        </p:spPr>
        <p:txBody>
          <a:bodyPr wrap="square" rtlCol="0">
            <a:spAutoFit/>
          </a:bodyPr>
          <a:lstStyle/>
          <a:p>
            <a:pPr algn="ctr"/>
            <a:r>
              <a:rPr lang="en-US" sz="4000" dirty="0" smtClean="0">
                <a:latin typeface="Berlin Sans FB Demi" panose="020E0802020502020306" pitchFamily="34" charset="0"/>
              </a:rPr>
              <a:t>REQUIREMENTS FOR PARTICIPATING </a:t>
            </a:r>
          </a:p>
          <a:p>
            <a:pPr algn="ctr"/>
            <a:r>
              <a:rPr lang="en-US" sz="4000" dirty="0" smtClean="0">
                <a:latin typeface="Berlin Sans FB Demi" panose="020E0802020502020306" pitchFamily="34" charset="0"/>
              </a:rPr>
              <a:t>IN DUAL ENROLLMENT CLASSES:</a:t>
            </a:r>
            <a:endParaRPr lang="en-US" sz="4000" dirty="0">
              <a:latin typeface="Berlin Sans FB Demi" panose="020E0802020502020306" pitchFamily="34" charset="0"/>
            </a:endParaRPr>
          </a:p>
        </p:txBody>
      </p:sp>
      <p:sp>
        <p:nvSpPr>
          <p:cNvPr id="10" name="Rectangle 9"/>
          <p:cNvSpPr/>
          <p:nvPr/>
        </p:nvSpPr>
        <p:spPr>
          <a:xfrm>
            <a:off x="-5" y="212293"/>
            <a:ext cx="12192005" cy="1323439"/>
          </a:xfrm>
          <a:prstGeom prst="rect">
            <a:avLst/>
          </a:prstGeom>
          <a:solidFill>
            <a:srgbClr val="933E4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4865" y="86499"/>
            <a:ext cx="1830202" cy="1520244"/>
          </a:xfrm>
          <a:prstGeom prst="rect">
            <a:avLst/>
          </a:prstGeom>
        </p:spPr>
      </p:pic>
      <p:sp>
        <p:nvSpPr>
          <p:cNvPr id="12" name="TextBox 11"/>
          <p:cNvSpPr txBox="1"/>
          <p:nvPr/>
        </p:nvSpPr>
        <p:spPr>
          <a:xfrm>
            <a:off x="-5" y="220760"/>
            <a:ext cx="12193057" cy="1323439"/>
          </a:xfrm>
          <a:prstGeom prst="rect">
            <a:avLst/>
          </a:prstGeom>
          <a:noFill/>
        </p:spPr>
        <p:txBody>
          <a:bodyPr wrap="square" rtlCol="0">
            <a:spAutoFit/>
          </a:bodyPr>
          <a:lstStyle/>
          <a:p>
            <a:pPr algn="ctr"/>
            <a:r>
              <a:rPr lang="en-US" sz="4000" dirty="0" smtClean="0">
                <a:solidFill>
                  <a:schemeClr val="bg1"/>
                </a:solidFill>
                <a:latin typeface="Century Gothic" panose="020B0502020202020204" pitchFamily="34" charset="0"/>
              </a:rPr>
              <a:t>Requirements for Participating </a:t>
            </a:r>
          </a:p>
          <a:p>
            <a:pPr algn="ctr"/>
            <a:r>
              <a:rPr lang="en-US" sz="4000" dirty="0" smtClean="0">
                <a:solidFill>
                  <a:schemeClr val="bg1"/>
                </a:solidFill>
                <a:latin typeface="Century Gothic" panose="020B0502020202020204" pitchFamily="34" charset="0"/>
              </a:rPr>
              <a:t>in Dual Enrollment Classes:</a:t>
            </a:r>
            <a:endParaRPr lang="en-US" sz="40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30268702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b="34665"/>
          <a:stretch/>
        </p:blipFill>
        <p:spPr>
          <a:xfrm rot="10800000">
            <a:off x="-1" y="-12358"/>
            <a:ext cx="12193057" cy="6870357"/>
          </a:xfrm>
          <a:prstGeom prst="rect">
            <a:avLst/>
          </a:prstGeom>
        </p:spPr>
      </p:pic>
      <p:sp>
        <p:nvSpPr>
          <p:cNvPr id="6" name="Snip Diagonal Corner Rectangle 5"/>
          <p:cNvSpPr/>
          <p:nvPr/>
        </p:nvSpPr>
        <p:spPr>
          <a:xfrm>
            <a:off x="609600" y="1905003"/>
            <a:ext cx="10972800" cy="4648200"/>
          </a:xfrm>
          <a:prstGeom prst="snip2DiagRect">
            <a:avLst/>
          </a:prstGeom>
          <a:solidFill>
            <a:srgbClr val="E7E6E6">
              <a:alpha val="83922"/>
            </a:srgbClr>
          </a:solidFill>
          <a:ln w="76200">
            <a:solidFill>
              <a:srgbClr val="910401">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025495" y="2933537"/>
            <a:ext cx="10101129" cy="2462213"/>
          </a:xfrm>
          <a:prstGeom prst="rect">
            <a:avLst/>
          </a:prstGeom>
          <a:noFill/>
        </p:spPr>
        <p:txBody>
          <a:bodyPr wrap="square" rtlCol="0">
            <a:spAutoFit/>
          </a:bodyPr>
          <a:lstStyle/>
          <a:p>
            <a:pPr algn="ctr">
              <a:lnSpc>
                <a:spcPct val="150000"/>
              </a:lnSpc>
              <a:spcAft>
                <a:spcPts val="600"/>
              </a:spcAft>
            </a:pPr>
            <a:r>
              <a:rPr lang="en-US" sz="3200" b="1" i="1" u="sng" dirty="0" err="1" smtClean="0">
                <a:solidFill>
                  <a:schemeClr val="bg2">
                    <a:lumMod val="25000"/>
                  </a:schemeClr>
                </a:solidFill>
                <a:latin typeface="Century Gothic" panose="020B0502020202020204" pitchFamily="34" charset="0"/>
              </a:rPr>
              <a:t>Accuplacer</a:t>
            </a:r>
            <a:r>
              <a:rPr lang="en-US" sz="3200" b="1" dirty="0" smtClean="0">
                <a:solidFill>
                  <a:schemeClr val="bg2">
                    <a:lumMod val="25000"/>
                  </a:schemeClr>
                </a:solidFill>
                <a:latin typeface="Century Gothic" panose="020B0502020202020204" pitchFamily="34" charset="0"/>
              </a:rPr>
              <a:t> </a:t>
            </a:r>
            <a:r>
              <a:rPr lang="en-US" sz="3200" dirty="0" smtClean="0">
                <a:solidFill>
                  <a:schemeClr val="bg2">
                    <a:lumMod val="25000"/>
                  </a:schemeClr>
                </a:solidFill>
                <a:latin typeface="Century Gothic" panose="020B0502020202020204" pitchFamily="34" charset="0"/>
              </a:rPr>
              <a:t>testing can be conducted </a:t>
            </a:r>
          </a:p>
          <a:p>
            <a:pPr algn="ctr">
              <a:lnSpc>
                <a:spcPct val="150000"/>
              </a:lnSpc>
              <a:spcAft>
                <a:spcPts val="600"/>
              </a:spcAft>
            </a:pPr>
            <a:r>
              <a:rPr lang="en-US" sz="3200" dirty="0" smtClean="0">
                <a:solidFill>
                  <a:schemeClr val="bg2">
                    <a:lumMod val="25000"/>
                  </a:schemeClr>
                </a:solidFill>
                <a:latin typeface="Century Gothic" panose="020B0502020202020204" pitchFamily="34" charset="0"/>
              </a:rPr>
              <a:t>by Houston County Career Academy </a:t>
            </a:r>
          </a:p>
          <a:p>
            <a:pPr algn="ctr">
              <a:lnSpc>
                <a:spcPct val="150000"/>
              </a:lnSpc>
              <a:spcAft>
                <a:spcPts val="600"/>
              </a:spcAft>
            </a:pPr>
            <a:r>
              <a:rPr lang="en-US" sz="3200" dirty="0" smtClean="0">
                <a:solidFill>
                  <a:schemeClr val="bg2">
                    <a:lumMod val="25000"/>
                  </a:schemeClr>
                </a:solidFill>
                <a:latin typeface="Century Gothic" panose="020B0502020202020204" pitchFamily="34" charset="0"/>
              </a:rPr>
              <a:t>employees. </a:t>
            </a:r>
          </a:p>
        </p:txBody>
      </p:sp>
      <p:sp>
        <p:nvSpPr>
          <p:cNvPr id="8" name="TextBox 7"/>
          <p:cNvSpPr txBox="1"/>
          <p:nvPr/>
        </p:nvSpPr>
        <p:spPr>
          <a:xfrm>
            <a:off x="-5" y="86499"/>
            <a:ext cx="12193057" cy="1323439"/>
          </a:xfrm>
          <a:prstGeom prst="rect">
            <a:avLst/>
          </a:prstGeom>
          <a:noFill/>
        </p:spPr>
        <p:txBody>
          <a:bodyPr wrap="square" rtlCol="0">
            <a:spAutoFit/>
          </a:bodyPr>
          <a:lstStyle/>
          <a:p>
            <a:pPr algn="ctr"/>
            <a:r>
              <a:rPr lang="en-US" sz="4000" dirty="0" smtClean="0">
                <a:latin typeface="Berlin Sans FB Demi" panose="020E0802020502020306" pitchFamily="34" charset="0"/>
              </a:rPr>
              <a:t>DUAL ENROLLMENT CAREER TECH</a:t>
            </a:r>
          </a:p>
          <a:p>
            <a:pPr algn="ctr"/>
            <a:r>
              <a:rPr lang="en-US" sz="4000" dirty="0" smtClean="0">
                <a:latin typeface="Berlin Sans FB Demi" panose="020E0802020502020306" pitchFamily="34" charset="0"/>
              </a:rPr>
              <a:t>PROGRAMS OFFERED:</a:t>
            </a:r>
            <a:endParaRPr lang="en-US" sz="4000" dirty="0">
              <a:latin typeface="Berlin Sans FB Demi" panose="020E0802020502020306" pitchFamily="34" charset="0"/>
            </a:endParaRPr>
          </a:p>
        </p:txBody>
      </p:sp>
      <p:sp>
        <p:nvSpPr>
          <p:cNvPr id="10" name="Rectangle 9"/>
          <p:cNvSpPr/>
          <p:nvPr/>
        </p:nvSpPr>
        <p:spPr>
          <a:xfrm>
            <a:off x="-5" y="212293"/>
            <a:ext cx="12192005" cy="1323439"/>
          </a:xfrm>
          <a:prstGeom prst="rect">
            <a:avLst/>
          </a:prstGeom>
          <a:solidFill>
            <a:srgbClr val="933E4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4865" y="86499"/>
            <a:ext cx="1830202" cy="1520244"/>
          </a:xfrm>
          <a:prstGeom prst="rect">
            <a:avLst/>
          </a:prstGeom>
        </p:spPr>
      </p:pic>
      <p:sp>
        <p:nvSpPr>
          <p:cNvPr id="12" name="TextBox 11"/>
          <p:cNvSpPr txBox="1"/>
          <p:nvPr/>
        </p:nvSpPr>
        <p:spPr>
          <a:xfrm>
            <a:off x="-5" y="220760"/>
            <a:ext cx="12193057" cy="1323439"/>
          </a:xfrm>
          <a:prstGeom prst="rect">
            <a:avLst/>
          </a:prstGeom>
          <a:noFill/>
        </p:spPr>
        <p:txBody>
          <a:bodyPr wrap="square" rtlCol="0">
            <a:spAutoFit/>
          </a:bodyPr>
          <a:lstStyle/>
          <a:p>
            <a:pPr algn="ctr"/>
            <a:r>
              <a:rPr lang="en-US" sz="4000" dirty="0" smtClean="0">
                <a:solidFill>
                  <a:schemeClr val="bg1"/>
                </a:solidFill>
                <a:latin typeface="Century Gothic" panose="020B0502020202020204" pitchFamily="34" charset="0"/>
              </a:rPr>
              <a:t>Dual Enrollment:</a:t>
            </a:r>
          </a:p>
          <a:p>
            <a:pPr algn="ctr"/>
            <a:r>
              <a:rPr lang="en-US" sz="4000" dirty="0" err="1" smtClean="0">
                <a:solidFill>
                  <a:schemeClr val="bg1"/>
                </a:solidFill>
                <a:latin typeface="Century Gothic" panose="020B0502020202020204" pitchFamily="34" charset="0"/>
              </a:rPr>
              <a:t>AccuPlacer</a:t>
            </a:r>
            <a:r>
              <a:rPr lang="en-US" sz="4000" dirty="0" smtClean="0">
                <a:solidFill>
                  <a:schemeClr val="bg1"/>
                </a:solidFill>
                <a:latin typeface="Century Gothic" panose="020B0502020202020204" pitchFamily="34" charset="0"/>
              </a:rPr>
              <a:t> Testing</a:t>
            </a:r>
          </a:p>
        </p:txBody>
      </p:sp>
    </p:spTree>
    <p:extLst>
      <p:ext uri="{BB962C8B-B14F-4D97-AF65-F5344CB8AC3E}">
        <p14:creationId xmlns:p14="http://schemas.microsoft.com/office/powerpoint/2010/main" val="34943522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b="34665"/>
          <a:stretch/>
        </p:blipFill>
        <p:spPr>
          <a:xfrm rot="10800000">
            <a:off x="-1" y="-12358"/>
            <a:ext cx="12193057" cy="6870357"/>
          </a:xfrm>
          <a:prstGeom prst="rect">
            <a:avLst/>
          </a:prstGeom>
        </p:spPr>
      </p:pic>
      <p:sp>
        <p:nvSpPr>
          <p:cNvPr id="6" name="Snip Diagonal Corner Rectangle 5"/>
          <p:cNvSpPr/>
          <p:nvPr/>
        </p:nvSpPr>
        <p:spPr>
          <a:xfrm>
            <a:off x="609600" y="1905003"/>
            <a:ext cx="10972800" cy="4648200"/>
          </a:xfrm>
          <a:prstGeom prst="snip2DiagRect">
            <a:avLst/>
          </a:prstGeom>
          <a:solidFill>
            <a:srgbClr val="E7E6E6">
              <a:alpha val="83922"/>
            </a:srgbClr>
          </a:solidFill>
          <a:ln w="76200">
            <a:solidFill>
              <a:srgbClr val="910401">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2955472" y="2241323"/>
            <a:ext cx="6281056" cy="3998210"/>
          </a:xfrm>
          <a:prstGeom prst="rect">
            <a:avLst/>
          </a:prstGeom>
          <a:noFill/>
        </p:spPr>
        <p:txBody>
          <a:bodyPr wrap="square" rtlCol="0">
            <a:spAutoFit/>
          </a:bodyPr>
          <a:lstStyle/>
          <a:p>
            <a:pPr algn="ctr">
              <a:lnSpc>
                <a:spcPct val="150000"/>
              </a:lnSpc>
              <a:spcAft>
                <a:spcPts val="600"/>
              </a:spcAft>
            </a:pPr>
            <a:r>
              <a:rPr lang="en-US" sz="3200" b="1" dirty="0" smtClean="0">
                <a:solidFill>
                  <a:schemeClr val="bg2">
                    <a:lumMod val="25000"/>
                  </a:schemeClr>
                </a:solidFill>
                <a:latin typeface="Century Gothic" panose="020B0502020202020204" pitchFamily="34" charset="0"/>
              </a:rPr>
              <a:t>Aviation</a:t>
            </a:r>
          </a:p>
          <a:p>
            <a:pPr algn="ctr">
              <a:lnSpc>
                <a:spcPct val="150000"/>
              </a:lnSpc>
              <a:spcAft>
                <a:spcPts val="600"/>
              </a:spcAft>
            </a:pPr>
            <a:r>
              <a:rPr lang="en-US" sz="3200" b="1" dirty="0" smtClean="0">
                <a:solidFill>
                  <a:schemeClr val="bg2">
                    <a:lumMod val="25000"/>
                  </a:schemeClr>
                </a:solidFill>
                <a:latin typeface="Century Gothic" panose="020B0502020202020204" pitchFamily="34" charset="0"/>
              </a:rPr>
              <a:t>Emergency Medical Services</a:t>
            </a:r>
          </a:p>
          <a:p>
            <a:pPr algn="ctr">
              <a:lnSpc>
                <a:spcPct val="150000"/>
              </a:lnSpc>
              <a:spcAft>
                <a:spcPts val="600"/>
              </a:spcAft>
            </a:pPr>
            <a:r>
              <a:rPr lang="en-US" sz="3200" b="1" dirty="0" smtClean="0">
                <a:solidFill>
                  <a:schemeClr val="bg2">
                    <a:lumMod val="25000"/>
                  </a:schemeClr>
                </a:solidFill>
                <a:latin typeface="Century Gothic" panose="020B0502020202020204" pitchFamily="34" charset="0"/>
              </a:rPr>
              <a:t>Medical Assisting</a:t>
            </a:r>
          </a:p>
          <a:p>
            <a:pPr algn="ctr">
              <a:lnSpc>
                <a:spcPct val="150000"/>
              </a:lnSpc>
              <a:spcAft>
                <a:spcPts val="600"/>
              </a:spcAft>
            </a:pPr>
            <a:r>
              <a:rPr lang="en-US" sz="3200" b="1" dirty="0" smtClean="0">
                <a:solidFill>
                  <a:schemeClr val="bg2">
                    <a:lumMod val="25000"/>
                  </a:schemeClr>
                </a:solidFill>
                <a:latin typeface="Century Gothic" panose="020B0502020202020204" pitchFamily="34" charset="0"/>
              </a:rPr>
              <a:t>Welding</a:t>
            </a:r>
          </a:p>
          <a:p>
            <a:pPr algn="ctr">
              <a:lnSpc>
                <a:spcPct val="150000"/>
              </a:lnSpc>
              <a:spcAft>
                <a:spcPts val="600"/>
              </a:spcAft>
            </a:pPr>
            <a:r>
              <a:rPr lang="en-US" sz="3200" b="1" dirty="0" smtClean="0">
                <a:solidFill>
                  <a:schemeClr val="bg2">
                    <a:lumMod val="25000"/>
                  </a:schemeClr>
                </a:solidFill>
                <a:latin typeface="Century Gothic" panose="020B0502020202020204" pitchFamily="34" charset="0"/>
              </a:rPr>
              <a:t>Fire Science</a:t>
            </a:r>
          </a:p>
        </p:txBody>
      </p:sp>
      <p:sp>
        <p:nvSpPr>
          <p:cNvPr id="8" name="TextBox 7"/>
          <p:cNvSpPr txBox="1"/>
          <p:nvPr/>
        </p:nvSpPr>
        <p:spPr>
          <a:xfrm>
            <a:off x="-5" y="86499"/>
            <a:ext cx="12193057" cy="1323439"/>
          </a:xfrm>
          <a:prstGeom prst="rect">
            <a:avLst/>
          </a:prstGeom>
          <a:noFill/>
        </p:spPr>
        <p:txBody>
          <a:bodyPr wrap="square" rtlCol="0">
            <a:spAutoFit/>
          </a:bodyPr>
          <a:lstStyle/>
          <a:p>
            <a:pPr algn="ctr"/>
            <a:r>
              <a:rPr lang="en-US" sz="4000" dirty="0" smtClean="0">
                <a:latin typeface="Berlin Sans FB Demi" panose="020E0802020502020306" pitchFamily="34" charset="0"/>
              </a:rPr>
              <a:t>DUAL ENROLLMENT CAREER TECH</a:t>
            </a:r>
          </a:p>
          <a:p>
            <a:pPr algn="ctr"/>
            <a:r>
              <a:rPr lang="en-US" sz="4000" dirty="0" smtClean="0">
                <a:latin typeface="Berlin Sans FB Demi" panose="020E0802020502020306" pitchFamily="34" charset="0"/>
              </a:rPr>
              <a:t>PROGRAMS OFFERED:</a:t>
            </a:r>
            <a:endParaRPr lang="en-US" sz="4000" dirty="0">
              <a:latin typeface="Berlin Sans FB Demi" panose="020E0802020502020306" pitchFamily="34" charset="0"/>
            </a:endParaRPr>
          </a:p>
        </p:txBody>
      </p:sp>
      <p:sp>
        <p:nvSpPr>
          <p:cNvPr id="10" name="Rectangle 9"/>
          <p:cNvSpPr/>
          <p:nvPr/>
        </p:nvSpPr>
        <p:spPr>
          <a:xfrm>
            <a:off x="-5" y="212293"/>
            <a:ext cx="12192005" cy="1323439"/>
          </a:xfrm>
          <a:prstGeom prst="rect">
            <a:avLst/>
          </a:prstGeom>
          <a:solidFill>
            <a:srgbClr val="933E4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4865" y="86499"/>
            <a:ext cx="1830202" cy="1520244"/>
          </a:xfrm>
          <a:prstGeom prst="rect">
            <a:avLst/>
          </a:prstGeom>
        </p:spPr>
      </p:pic>
      <p:sp>
        <p:nvSpPr>
          <p:cNvPr id="12" name="TextBox 11"/>
          <p:cNvSpPr txBox="1"/>
          <p:nvPr/>
        </p:nvSpPr>
        <p:spPr>
          <a:xfrm>
            <a:off x="-5" y="220760"/>
            <a:ext cx="12193057" cy="1323439"/>
          </a:xfrm>
          <a:prstGeom prst="rect">
            <a:avLst/>
          </a:prstGeom>
          <a:noFill/>
        </p:spPr>
        <p:txBody>
          <a:bodyPr wrap="square" rtlCol="0">
            <a:spAutoFit/>
          </a:bodyPr>
          <a:lstStyle/>
          <a:p>
            <a:pPr algn="ctr"/>
            <a:r>
              <a:rPr lang="en-US" sz="4000" dirty="0" smtClean="0">
                <a:solidFill>
                  <a:schemeClr val="bg1"/>
                </a:solidFill>
                <a:latin typeface="Century Gothic" panose="020B0502020202020204" pitchFamily="34" charset="0"/>
              </a:rPr>
              <a:t>Dual Enrollment Career Tech </a:t>
            </a:r>
          </a:p>
          <a:p>
            <a:pPr algn="ctr"/>
            <a:r>
              <a:rPr lang="en-US" sz="4000" dirty="0" smtClean="0">
                <a:solidFill>
                  <a:schemeClr val="bg1"/>
                </a:solidFill>
                <a:latin typeface="Century Gothic" panose="020B0502020202020204" pitchFamily="34" charset="0"/>
              </a:rPr>
              <a:t>Programs Offered:</a:t>
            </a:r>
            <a:endParaRPr lang="en-US" sz="40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38439284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826933"/>
            <a:ext cx="12192000" cy="3031067"/>
          </a:xfrm>
          <a:prstGeom prst="rect">
            <a:avLst/>
          </a:prstGeom>
          <a:solidFill>
            <a:srgbClr val="FAF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2"/>
          <a:stretch>
            <a:fillRect/>
          </a:stretch>
        </p:blipFill>
        <p:spPr>
          <a:xfrm>
            <a:off x="169759" y="4855029"/>
            <a:ext cx="5087422" cy="1750796"/>
          </a:xfrm>
          <a:prstGeom prst="rect">
            <a:avLst/>
          </a:prstGeom>
        </p:spPr>
      </p:pic>
      <p:pic>
        <p:nvPicPr>
          <p:cNvPr id="4" name="Picture 3"/>
          <p:cNvPicPr>
            <a:picLocks noChangeAspect="1"/>
          </p:cNvPicPr>
          <p:nvPr/>
        </p:nvPicPr>
        <p:blipFill>
          <a:blip r:embed="rId3">
            <a:duotone>
              <a:prstClr val="black"/>
              <a:srgbClr val="0B15C2">
                <a:tint val="45000"/>
                <a:satMod val="400000"/>
              </a:srgbClr>
            </a:duotone>
          </a:blip>
          <a:stretch>
            <a:fillRect/>
          </a:stretch>
        </p:blipFill>
        <p:spPr>
          <a:xfrm rot="16200000">
            <a:off x="6246907" y="4574254"/>
            <a:ext cx="1947613" cy="1974314"/>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a:off x="0" y="-1"/>
            <a:ext cx="12192000" cy="4028303"/>
          </a:xfrm>
          <a:prstGeom prst="rect">
            <a:avLst/>
          </a:prstGeom>
        </p:spPr>
      </p:pic>
      <p:sp>
        <p:nvSpPr>
          <p:cNvPr id="6" name="TextBox 5"/>
          <p:cNvSpPr txBox="1"/>
          <p:nvPr/>
        </p:nvSpPr>
        <p:spPr>
          <a:xfrm>
            <a:off x="456566" y="2206824"/>
            <a:ext cx="4884397" cy="4401205"/>
          </a:xfrm>
          <a:prstGeom prst="rect">
            <a:avLst/>
          </a:prstGeom>
          <a:noFill/>
        </p:spPr>
        <p:txBody>
          <a:bodyPr wrap="square" rtlCol="0">
            <a:spAutoFit/>
          </a:bodyPr>
          <a:lstStyle/>
          <a:p>
            <a:pPr fontAlgn="base"/>
            <a:r>
              <a:rPr lang="en-US" sz="1400" dirty="0">
                <a:latin typeface="Times New Roman" panose="02020603050405020304" pitchFamily="18" charset="0"/>
                <a:cs typeface="Times New Roman" panose="02020603050405020304" pitchFamily="18" charset="0"/>
              </a:rPr>
              <a:t>The best way to jumpstart your career in one of Alabama’s hottest career fields, and earn nearly $30 an hour, is in the hands-on classrooms of Alabama Aviation College. </a:t>
            </a:r>
            <a:r>
              <a:rPr lang="en-US" sz="1400" dirty="0" smtClean="0">
                <a:latin typeface="Times New Roman" panose="02020603050405020304" pitchFamily="18" charset="0"/>
                <a:cs typeface="Times New Roman" panose="02020603050405020304" pitchFamily="18" charset="0"/>
              </a:rPr>
              <a:t>You’ll </a:t>
            </a:r>
            <a:r>
              <a:rPr lang="en-US" sz="1400" dirty="0">
                <a:latin typeface="Times New Roman" panose="02020603050405020304" pitchFamily="18" charset="0"/>
                <a:cs typeface="Times New Roman" panose="02020603050405020304" pitchFamily="18" charset="0"/>
              </a:rPr>
              <a:t>learn from experienced aviation professionals and choose from </a:t>
            </a:r>
            <a:r>
              <a:rPr lang="en-US" sz="1400" dirty="0" smtClean="0">
                <a:latin typeface="Times New Roman" panose="02020603050405020304" pitchFamily="18" charset="0"/>
                <a:cs typeface="Times New Roman" panose="02020603050405020304" pitchFamily="18" charset="0"/>
              </a:rPr>
              <a:t>programs</a:t>
            </a:r>
            <a:r>
              <a:rPr lang="en-US" sz="1400" dirty="0">
                <a:latin typeface="Times New Roman" panose="02020603050405020304" pitchFamily="18" charset="0"/>
                <a:cs typeface="Times New Roman" panose="02020603050405020304" pitchFamily="18" charset="0"/>
              </a:rPr>
              <a:t> in aircraft maintenance and avionics technology, gaining skills that transfer directly to the automotive, machinery and machine </a:t>
            </a:r>
            <a:r>
              <a:rPr lang="en-US" sz="1400" dirty="0" smtClean="0">
                <a:latin typeface="Times New Roman" panose="02020603050405020304" pitchFamily="18" charset="0"/>
                <a:cs typeface="Times New Roman" panose="02020603050405020304" pitchFamily="18" charset="0"/>
              </a:rPr>
              <a:t>industries. High school students earn both high school and college credit, and those who start as sophomores can be very close to completing the program by the time they leave high school.  Workforce development grant money may even pay the cost of their tuition.</a:t>
            </a:r>
          </a:p>
          <a:p>
            <a:pPr fontAlgn="base"/>
            <a:endParaRPr lang="en-US" sz="1400" dirty="0" smtClean="0">
              <a:latin typeface="Times New Roman" panose="02020603050405020304" pitchFamily="18" charset="0"/>
              <a:cs typeface="Times New Roman" panose="02020603050405020304" pitchFamily="18" charset="0"/>
            </a:endParaRPr>
          </a:p>
          <a:p>
            <a:pPr fontAlgn="base"/>
            <a:endParaRPr lang="en-US" sz="1400" dirty="0" smtClean="0">
              <a:latin typeface="Times New Roman" panose="02020603050405020304" pitchFamily="18" charset="0"/>
              <a:cs typeface="Times New Roman" panose="02020603050405020304" pitchFamily="18" charset="0"/>
            </a:endParaRPr>
          </a:p>
          <a:p>
            <a:pPr algn="ctr" fontAlgn="base"/>
            <a:r>
              <a:rPr lang="en-US" sz="1400" u="sng" dirty="0" smtClean="0">
                <a:latin typeface="Times New Roman" panose="02020603050405020304" pitchFamily="18" charset="0"/>
                <a:cs typeface="Times New Roman" panose="02020603050405020304" pitchFamily="18" charset="0"/>
              </a:rPr>
              <a:t>Classes Included:</a:t>
            </a:r>
          </a:p>
          <a:p>
            <a:pPr algn="ctr" fontAlgn="base"/>
            <a:endParaRPr lang="en-US" sz="800" u="sng" dirty="0">
              <a:latin typeface="Times New Roman" panose="02020603050405020304" pitchFamily="18" charset="0"/>
              <a:cs typeface="Times New Roman" panose="02020603050405020304" pitchFamily="18" charset="0"/>
            </a:endParaRPr>
          </a:p>
          <a:p>
            <a:pPr fontAlgn="base"/>
            <a:r>
              <a:rPr lang="en-US" sz="1400" dirty="0" smtClean="0">
                <a:latin typeface="Times New Roman" panose="02020603050405020304" pitchFamily="18" charset="0"/>
                <a:cs typeface="Times New Roman" panose="02020603050405020304" pitchFamily="18" charset="0"/>
              </a:rPr>
              <a:t>Semester 1  -  AMT 101 – Basic Electricity</a:t>
            </a:r>
          </a:p>
          <a:p>
            <a:pPr fontAlgn="base"/>
            <a:r>
              <a:rPr lang="en-US" sz="1400" dirty="0">
                <a:latin typeface="Times New Roman" panose="02020603050405020304" pitchFamily="18" charset="0"/>
                <a:cs typeface="Times New Roman" panose="02020603050405020304" pitchFamily="18" charset="0"/>
              </a:rPr>
              <a:t>	</a:t>
            </a:r>
            <a:r>
              <a:rPr lang="en-US" sz="1400" dirty="0" smtClean="0">
                <a:latin typeface="Times New Roman" panose="02020603050405020304" pitchFamily="18" charset="0"/>
                <a:cs typeface="Times New Roman" panose="02020603050405020304" pitchFamily="18" charset="0"/>
              </a:rPr>
              <a:t>  AMT 102 – Materials and Processes</a:t>
            </a:r>
          </a:p>
          <a:p>
            <a:pPr fontAlgn="base"/>
            <a:endParaRPr lang="en-US" sz="1400" dirty="0">
              <a:latin typeface="Times New Roman" panose="02020603050405020304" pitchFamily="18" charset="0"/>
              <a:cs typeface="Times New Roman" panose="02020603050405020304" pitchFamily="18" charset="0"/>
            </a:endParaRPr>
          </a:p>
          <a:p>
            <a:pPr fontAlgn="base"/>
            <a:r>
              <a:rPr lang="en-US" sz="1400" dirty="0" smtClean="0">
                <a:latin typeface="Times New Roman" panose="02020603050405020304" pitchFamily="18" charset="0"/>
                <a:cs typeface="Times New Roman" panose="02020603050405020304" pitchFamily="18" charset="0"/>
              </a:rPr>
              <a:t>Semester 2  -  AMT 100 – Technical Prep</a:t>
            </a:r>
          </a:p>
          <a:p>
            <a:pPr fontAlgn="base"/>
            <a:r>
              <a:rPr lang="en-US" sz="1400" dirty="0">
                <a:latin typeface="Times New Roman" panose="02020603050405020304" pitchFamily="18" charset="0"/>
                <a:cs typeface="Times New Roman" panose="02020603050405020304" pitchFamily="18" charset="0"/>
              </a:rPr>
              <a:t>	</a:t>
            </a:r>
            <a:r>
              <a:rPr lang="en-US" sz="1400" dirty="0" smtClean="0">
                <a:latin typeface="Times New Roman" panose="02020603050405020304" pitchFamily="18" charset="0"/>
                <a:cs typeface="Times New Roman" panose="02020603050405020304" pitchFamily="18" charset="0"/>
              </a:rPr>
              <a:t>  AMT 111 – Aircraft </a:t>
            </a:r>
            <a:r>
              <a:rPr lang="en-US" sz="1400" dirty="0" err="1" smtClean="0">
                <a:latin typeface="Times New Roman" panose="02020603050405020304" pitchFamily="18" charset="0"/>
                <a:cs typeface="Times New Roman" panose="02020603050405020304" pitchFamily="18" charset="0"/>
              </a:rPr>
              <a:t>Sheetmetals</a:t>
            </a:r>
            <a:endParaRPr lang="en-US" sz="1400" dirty="0"/>
          </a:p>
        </p:txBody>
      </p:sp>
      <p:sp>
        <p:nvSpPr>
          <p:cNvPr id="7" name="Rectangle 6"/>
          <p:cNvSpPr/>
          <p:nvPr/>
        </p:nvSpPr>
        <p:spPr>
          <a:xfrm>
            <a:off x="0" y="420130"/>
            <a:ext cx="12192000" cy="1050324"/>
          </a:xfrm>
          <a:prstGeom prst="rect">
            <a:avLst/>
          </a:prstGeom>
          <a:solidFill>
            <a:schemeClr val="accent5">
              <a:lumMod val="20000"/>
              <a:lumOff val="8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8" name="TextBox 7"/>
          <p:cNvSpPr txBox="1"/>
          <p:nvPr/>
        </p:nvSpPr>
        <p:spPr>
          <a:xfrm>
            <a:off x="0" y="543700"/>
            <a:ext cx="12192000" cy="769441"/>
          </a:xfrm>
          <a:prstGeom prst="rect">
            <a:avLst/>
          </a:prstGeom>
          <a:noFill/>
        </p:spPr>
        <p:txBody>
          <a:bodyPr wrap="square" rtlCol="0">
            <a:spAutoFit/>
          </a:bodyPr>
          <a:lstStyle/>
          <a:p>
            <a:pPr algn="ctr"/>
            <a:r>
              <a:rPr lang="en-US" sz="4400" dirty="0" smtClean="0">
                <a:latin typeface="Berlin Sans FB Demi" panose="020E0802020502020306" pitchFamily="34" charset="0"/>
              </a:rPr>
              <a:t>AVIATION</a:t>
            </a:r>
            <a:endParaRPr lang="en-US" sz="4400" dirty="0">
              <a:latin typeface="Berlin Sans FB Demi" panose="020E0802020502020306" pitchFamily="34" charset="0"/>
            </a:endParaRPr>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8858" y="86498"/>
            <a:ext cx="2171915" cy="1804086"/>
          </a:xfrm>
          <a:prstGeom prst="rect">
            <a:avLst/>
          </a:prstGeom>
        </p:spPr>
      </p:pic>
      <p:pic>
        <p:nvPicPr>
          <p:cNvPr id="10" name="Picture 9"/>
          <p:cNvPicPr>
            <a:picLocks noChangeAspect="1"/>
          </p:cNvPicPr>
          <p:nvPr/>
        </p:nvPicPr>
        <p:blipFill rotWithShape="1">
          <a:blip r:embed="rId6" cstate="print">
            <a:extLst>
              <a:ext uri="{28A0092B-C50C-407E-A947-70E740481C1C}">
                <a14:useLocalDpi xmlns:a14="http://schemas.microsoft.com/office/drawing/2010/main" val="0"/>
              </a:ext>
            </a:extLst>
          </a:blip>
          <a:srcRect l="7484" t="7460" r="9869" b="3460"/>
          <a:stretch/>
        </p:blipFill>
        <p:spPr>
          <a:xfrm>
            <a:off x="8872152" y="4151873"/>
            <a:ext cx="3138616" cy="2545492"/>
          </a:xfrm>
          <a:prstGeom prst="rect">
            <a:avLst/>
          </a:prstGeom>
        </p:spPr>
      </p:pic>
      <p:pic>
        <p:nvPicPr>
          <p:cNvPr id="11" name="Picture 10"/>
          <p:cNvPicPr>
            <a:picLocks noChangeAspect="1"/>
          </p:cNvPicPr>
          <p:nvPr/>
        </p:nvPicPr>
        <p:blipFill rotWithShape="1">
          <a:blip r:embed="rId7" cstate="print">
            <a:extLst>
              <a:ext uri="{28A0092B-C50C-407E-A947-70E740481C1C}">
                <a14:useLocalDpi xmlns:a14="http://schemas.microsoft.com/office/drawing/2010/main" val="0"/>
              </a:ext>
            </a:extLst>
          </a:blip>
          <a:srcRect t="14414" r="45" b="13874"/>
          <a:stretch/>
        </p:blipFill>
        <p:spPr>
          <a:xfrm>
            <a:off x="6968239" y="1713437"/>
            <a:ext cx="4416907" cy="2376651"/>
          </a:xfrm>
          <a:prstGeom prst="rect">
            <a:avLst/>
          </a:prstGeom>
        </p:spPr>
      </p:pic>
      <p:pic>
        <p:nvPicPr>
          <p:cNvPr id="12" name="Picture 11"/>
          <p:cNvPicPr>
            <a:picLocks noChangeAspect="1"/>
          </p:cNvPicPr>
          <p:nvPr/>
        </p:nvPicPr>
        <p:blipFill>
          <a:blip r:embed="rId8">
            <a:duotone>
              <a:prstClr val="black"/>
              <a:srgbClr val="0B15C2">
                <a:tint val="45000"/>
                <a:satMod val="400000"/>
              </a:srgbClr>
            </a:duotone>
          </a:blip>
          <a:stretch>
            <a:fillRect/>
          </a:stretch>
        </p:blipFill>
        <p:spPr>
          <a:xfrm rot="256849" flipH="1">
            <a:off x="5801487" y="4679167"/>
            <a:ext cx="2838450" cy="1609725"/>
          </a:xfrm>
          <a:prstGeom prst="rect">
            <a:avLst/>
          </a:prstGeom>
        </p:spPr>
      </p:pic>
    </p:spTree>
    <p:extLst>
      <p:ext uri="{BB962C8B-B14F-4D97-AF65-F5344CB8AC3E}">
        <p14:creationId xmlns:p14="http://schemas.microsoft.com/office/powerpoint/2010/main" val="35241726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endCondLst>
                                    <p:cond evt="onNext" delay="0">
                                      <p:tgtEl>
                                        <p:sldTgt/>
                                      </p:tgtEl>
                                    </p:cond>
                                  </p:endCondLst>
                                  <p:childTnLst>
                                    <p:animRot by="120000">
                                      <p:cBhvr>
                                        <p:cTn id="6" dur="300" fill="hold">
                                          <p:stCondLst>
                                            <p:cond delay="0"/>
                                          </p:stCondLst>
                                        </p:cTn>
                                        <p:tgtEl>
                                          <p:spTgt spid="12"/>
                                        </p:tgtEl>
                                        <p:attrNameLst>
                                          <p:attrName>r</p:attrName>
                                        </p:attrNameLst>
                                      </p:cBhvr>
                                    </p:animRot>
                                    <p:animRot by="-240000">
                                      <p:cBhvr>
                                        <p:cTn id="7" dur="600" fill="hold">
                                          <p:stCondLst>
                                            <p:cond delay="600"/>
                                          </p:stCondLst>
                                        </p:cTn>
                                        <p:tgtEl>
                                          <p:spTgt spid="12"/>
                                        </p:tgtEl>
                                        <p:attrNameLst>
                                          <p:attrName>r</p:attrName>
                                        </p:attrNameLst>
                                      </p:cBhvr>
                                    </p:animRot>
                                    <p:animRot by="240000">
                                      <p:cBhvr>
                                        <p:cTn id="8" dur="600" fill="hold">
                                          <p:stCondLst>
                                            <p:cond delay="1200"/>
                                          </p:stCondLst>
                                        </p:cTn>
                                        <p:tgtEl>
                                          <p:spTgt spid="12"/>
                                        </p:tgtEl>
                                        <p:attrNameLst>
                                          <p:attrName>r</p:attrName>
                                        </p:attrNameLst>
                                      </p:cBhvr>
                                    </p:animRot>
                                    <p:animRot by="-240000">
                                      <p:cBhvr>
                                        <p:cTn id="9" dur="600" fill="hold">
                                          <p:stCondLst>
                                            <p:cond delay="1800"/>
                                          </p:stCondLst>
                                        </p:cTn>
                                        <p:tgtEl>
                                          <p:spTgt spid="12"/>
                                        </p:tgtEl>
                                        <p:attrNameLst>
                                          <p:attrName>r</p:attrName>
                                        </p:attrNameLst>
                                      </p:cBhvr>
                                    </p:animRot>
                                    <p:animRot by="120000">
                                      <p:cBhvr>
                                        <p:cTn id="10" dur="600" fill="hold">
                                          <p:stCondLst>
                                            <p:cond delay="2400"/>
                                          </p:stCondLst>
                                        </p:cTn>
                                        <p:tgtEl>
                                          <p:spTgt spid="1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3826933"/>
            <a:ext cx="12192000" cy="3031067"/>
          </a:xfrm>
          <a:prstGeom prst="rect">
            <a:avLst/>
          </a:prstGeom>
          <a:solidFill>
            <a:srgbClr val="FAF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0" y="-1"/>
            <a:ext cx="12192000" cy="4028303"/>
          </a:xfrm>
          <a:prstGeom prst="rect">
            <a:avLst/>
          </a:prstGeom>
        </p:spPr>
      </p:pic>
      <p:sp>
        <p:nvSpPr>
          <p:cNvPr id="5" name="TextBox 4"/>
          <p:cNvSpPr txBox="1"/>
          <p:nvPr/>
        </p:nvSpPr>
        <p:spPr>
          <a:xfrm>
            <a:off x="456566" y="2206824"/>
            <a:ext cx="5270466" cy="4401205"/>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The EMT level of training is completed in one semester and allows the entry-level EMT to manage both medical and trauma patients. The AEMT level of training is also completed in one semester and allows those at an EMT level to advance in skill preparation and job opportunities. Specific tasks that those certified at this level are allowed to perform vary greatly from state to state, but students learn advanced skills such the use of advanced airway devices, intravenous fluids, and some medications. </a:t>
            </a:r>
            <a:endParaRPr lang="en-US" sz="1400" dirty="0" smtClean="0">
              <a:latin typeface="Times New Roman" panose="02020603050405020304" pitchFamily="18" charset="0"/>
              <a:cs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a:p>
            <a:r>
              <a:rPr lang="en-US" sz="1400" dirty="0" smtClean="0">
                <a:latin typeface="Times New Roman" panose="02020603050405020304" pitchFamily="18" charset="0"/>
                <a:cs typeface="Times New Roman" panose="02020603050405020304" pitchFamily="18" charset="0"/>
              </a:rPr>
              <a:t>The </a:t>
            </a:r>
            <a:r>
              <a:rPr lang="en-US" sz="1400" dirty="0">
                <a:latin typeface="Times New Roman" panose="02020603050405020304" pitchFamily="18" charset="0"/>
                <a:cs typeface="Times New Roman" panose="02020603050405020304" pitchFamily="18" charset="0"/>
              </a:rPr>
              <a:t>Paramedic level of certification requires three additional semesters of program training and is combined with degree and/or certificate-required academic courses. Paramedics provide more extensive pre-hospital care than do EMTs or AEMTs. In addition to carrying out the procedures of the other levels, paramedics administer medications orally and intravenously, interpret electrocardiograms (EKGs), perform endotracheal intubations, and use monitors and other complex equipment. However, like the AEMT, procedures paramedics are permitted to do vary by state. EMTs, AEMTs and Paramedics work in a variety of settings including industry, fire-rescue, ambulance, aircraft and emergency centers. </a:t>
            </a:r>
            <a:endParaRPr lang="en-US" sz="1400" dirty="0" smtClean="0">
              <a:latin typeface="Times New Roman" panose="02020603050405020304" pitchFamily="18" charset="0"/>
              <a:cs typeface="Times New Roman" panose="02020603050405020304" pitchFamily="18" charset="0"/>
            </a:endParaRPr>
          </a:p>
        </p:txBody>
      </p:sp>
      <p:sp>
        <p:nvSpPr>
          <p:cNvPr id="6" name="Rectangle 5"/>
          <p:cNvSpPr/>
          <p:nvPr/>
        </p:nvSpPr>
        <p:spPr>
          <a:xfrm>
            <a:off x="0" y="420130"/>
            <a:ext cx="12192000" cy="1050324"/>
          </a:xfrm>
          <a:prstGeom prst="rect">
            <a:avLst/>
          </a:prstGeom>
          <a:solidFill>
            <a:schemeClr val="accent5">
              <a:lumMod val="20000"/>
              <a:lumOff val="8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7" name="TextBox 6"/>
          <p:cNvSpPr txBox="1"/>
          <p:nvPr/>
        </p:nvSpPr>
        <p:spPr>
          <a:xfrm>
            <a:off x="0" y="543700"/>
            <a:ext cx="12192000" cy="769441"/>
          </a:xfrm>
          <a:prstGeom prst="rect">
            <a:avLst/>
          </a:prstGeom>
          <a:noFill/>
        </p:spPr>
        <p:txBody>
          <a:bodyPr wrap="square" rtlCol="0">
            <a:spAutoFit/>
          </a:bodyPr>
          <a:lstStyle/>
          <a:p>
            <a:pPr algn="ctr"/>
            <a:r>
              <a:rPr lang="en-US" sz="4400" dirty="0" smtClean="0">
                <a:latin typeface="Berlin Sans FB Demi" panose="020E0802020502020306" pitchFamily="34" charset="0"/>
              </a:rPr>
              <a:t>EMS</a:t>
            </a:r>
            <a:endParaRPr lang="en-US" sz="4400" dirty="0">
              <a:latin typeface="Berlin Sans FB Demi" panose="020E0802020502020306" pitchFamily="34" charset="0"/>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8858" y="69565"/>
            <a:ext cx="2171915" cy="1804086"/>
          </a:xfrm>
          <a:prstGeom prst="rect">
            <a:avLst/>
          </a:prstGeom>
        </p:spPr>
      </p:pic>
      <p:sp>
        <p:nvSpPr>
          <p:cNvPr id="12" name="Rectangle 11"/>
          <p:cNvSpPr/>
          <p:nvPr/>
        </p:nvSpPr>
        <p:spPr>
          <a:xfrm>
            <a:off x="6063343" y="2514603"/>
            <a:ext cx="5617028" cy="1828800"/>
          </a:xfrm>
          <a:prstGeom prst="rect">
            <a:avLst/>
          </a:prstGeom>
          <a:solidFill>
            <a:schemeClr val="accent1">
              <a:lumMod val="40000"/>
              <a:lumOff val="6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6242418" y="2849079"/>
            <a:ext cx="5270466" cy="954107"/>
          </a:xfrm>
          <a:prstGeom prst="rect">
            <a:avLst/>
          </a:prstGeom>
          <a:noFill/>
        </p:spPr>
        <p:txBody>
          <a:bodyPr wrap="square" rtlCol="0">
            <a:spAutoFit/>
          </a:bodyPr>
          <a:lstStyle/>
          <a:p>
            <a:pPr algn="ctr" fontAlgn="base"/>
            <a:r>
              <a:rPr lang="en-US" sz="1400" u="sng" dirty="0" smtClean="0">
                <a:latin typeface="Times New Roman" panose="02020603050405020304" pitchFamily="18" charset="0"/>
                <a:cs typeface="Times New Roman" panose="02020603050405020304" pitchFamily="18" charset="0"/>
              </a:rPr>
              <a:t>Classes Included:</a:t>
            </a:r>
          </a:p>
          <a:p>
            <a:pPr algn="ctr" fontAlgn="base"/>
            <a:endParaRPr lang="en-US" sz="1400" u="sng" dirty="0" smtClean="0">
              <a:latin typeface="Times New Roman" panose="02020603050405020304" pitchFamily="18" charset="0"/>
              <a:cs typeface="Times New Roman" panose="02020603050405020304" pitchFamily="18" charset="0"/>
            </a:endParaRPr>
          </a:p>
          <a:p>
            <a:pPr fontAlgn="base"/>
            <a:r>
              <a:rPr lang="en-US" sz="1400" dirty="0" smtClean="0">
                <a:latin typeface="Times New Roman" panose="02020603050405020304" pitchFamily="18" charset="0"/>
                <a:cs typeface="Times New Roman" panose="02020603050405020304" pitchFamily="18" charset="0"/>
              </a:rPr>
              <a:t>Semester 1  -  EMS 118 – Emergency Medical Technician</a:t>
            </a:r>
          </a:p>
          <a:p>
            <a:pPr fontAlgn="base"/>
            <a:r>
              <a:rPr lang="en-US" sz="1400" dirty="0">
                <a:latin typeface="Times New Roman" panose="02020603050405020304" pitchFamily="18" charset="0"/>
                <a:cs typeface="Times New Roman" panose="02020603050405020304" pitchFamily="18" charset="0"/>
              </a:rPr>
              <a:t>	 </a:t>
            </a:r>
            <a:r>
              <a:rPr lang="en-US" sz="1400" dirty="0" smtClean="0">
                <a:latin typeface="Times New Roman" panose="02020603050405020304" pitchFamily="18" charset="0"/>
                <a:cs typeface="Times New Roman" panose="02020603050405020304" pitchFamily="18" charset="0"/>
              </a:rPr>
              <a:t> EMS 119 – Emergency Medical Technician Clinical</a:t>
            </a:r>
          </a:p>
        </p:txBody>
      </p:sp>
      <p:pic>
        <p:nvPicPr>
          <p:cNvPr id="13" name="Picture 12"/>
          <p:cNvPicPr>
            <a:picLocks noChangeAspect="1"/>
          </p:cNvPicPr>
          <p:nvPr/>
        </p:nvPicPr>
        <p:blipFill>
          <a:blip r:embed="rId4"/>
          <a:stretch>
            <a:fillRect/>
          </a:stretch>
        </p:blipFill>
        <p:spPr>
          <a:xfrm>
            <a:off x="9030381" y="5349087"/>
            <a:ext cx="2905125" cy="1419225"/>
          </a:xfrm>
          <a:prstGeom prst="rect">
            <a:avLst/>
          </a:prstGeom>
        </p:spPr>
      </p:pic>
    </p:spTree>
    <p:extLst>
      <p:ext uri="{BB962C8B-B14F-4D97-AF65-F5344CB8AC3E}">
        <p14:creationId xmlns:p14="http://schemas.microsoft.com/office/powerpoint/2010/main" val="18170762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3826933"/>
            <a:ext cx="12192000" cy="3031067"/>
          </a:xfrm>
          <a:prstGeom prst="rect">
            <a:avLst/>
          </a:prstGeom>
          <a:solidFill>
            <a:srgbClr val="FAF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0" y="-1"/>
            <a:ext cx="12192000" cy="4028303"/>
          </a:xfrm>
          <a:prstGeom prst="rect">
            <a:avLst/>
          </a:prstGeom>
        </p:spPr>
      </p:pic>
      <p:sp>
        <p:nvSpPr>
          <p:cNvPr id="5" name="TextBox 4"/>
          <p:cNvSpPr txBox="1"/>
          <p:nvPr/>
        </p:nvSpPr>
        <p:spPr>
          <a:xfrm>
            <a:off x="456566" y="2375272"/>
            <a:ext cx="4884397" cy="2462213"/>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The Medical Assisting Program </a:t>
            </a:r>
            <a:r>
              <a:rPr lang="en-US" sz="1400" dirty="0" smtClean="0">
                <a:latin typeface="Times New Roman" panose="02020603050405020304" pitchFamily="18" charset="0"/>
                <a:cs typeface="Times New Roman" panose="02020603050405020304" pitchFamily="18" charset="0"/>
              </a:rPr>
              <a:t>has been made available to our students as a Dual Enrollment class from Wallace </a:t>
            </a:r>
            <a:r>
              <a:rPr lang="en-US" sz="1400" dirty="0">
                <a:latin typeface="Times New Roman" panose="02020603050405020304" pitchFamily="18" charset="0"/>
                <a:cs typeface="Times New Roman" panose="02020603050405020304" pitchFamily="18" charset="0"/>
              </a:rPr>
              <a:t>Community </a:t>
            </a:r>
            <a:r>
              <a:rPr lang="en-US" sz="1400" dirty="0" smtClean="0">
                <a:latin typeface="Times New Roman" panose="02020603050405020304" pitchFamily="18" charset="0"/>
                <a:cs typeface="Times New Roman" panose="02020603050405020304" pitchFamily="18" charset="0"/>
              </a:rPr>
              <a:t>College.  The </a:t>
            </a:r>
            <a:r>
              <a:rPr lang="en-US" sz="1400" dirty="0">
                <a:latin typeface="Times New Roman" panose="02020603050405020304" pitchFamily="18" charset="0"/>
                <a:cs typeface="Times New Roman" panose="02020603050405020304" pitchFamily="18" charset="0"/>
              </a:rPr>
              <a:t>program seeks to ensure students have opportunities to acquire the knowledge and skills necessary for the practice of medical assisting and also prepare them to successfully write the American Association of Medical Assistant Certifying Board examination and become a Certified Medical Assistant (CMA). </a:t>
            </a:r>
            <a:endParaRPr lang="en-US" sz="1400" dirty="0" smtClean="0">
              <a:latin typeface="Times New Roman" panose="02020603050405020304" pitchFamily="18" charset="0"/>
              <a:cs typeface="Times New Roman" panose="02020603050405020304" pitchFamily="18" charset="0"/>
            </a:endParaRPr>
          </a:p>
          <a:p>
            <a:endParaRPr lang="en-US" sz="1400" dirty="0" smtClean="0">
              <a:latin typeface="Times New Roman" panose="02020603050405020304" pitchFamily="18" charset="0"/>
              <a:cs typeface="Times New Roman" panose="02020603050405020304" pitchFamily="18" charset="0"/>
            </a:endParaRPr>
          </a:p>
          <a:p>
            <a:endParaRPr lang="en-US" sz="1400" dirty="0" smtClean="0">
              <a:latin typeface="Times New Roman" panose="02020603050405020304" pitchFamily="18" charset="0"/>
              <a:cs typeface="Times New Roman" panose="02020603050405020304" pitchFamily="18" charset="0"/>
            </a:endParaRPr>
          </a:p>
          <a:p>
            <a:r>
              <a:rPr lang="en-US" sz="1400" dirty="0">
                <a:latin typeface="Times New Roman" panose="02020603050405020304" pitchFamily="18" charset="0"/>
                <a:cs typeface="Times New Roman" panose="02020603050405020304" pitchFamily="18" charset="0"/>
              </a:rPr>
              <a:t> </a:t>
            </a:r>
          </a:p>
        </p:txBody>
      </p:sp>
      <p:sp>
        <p:nvSpPr>
          <p:cNvPr id="6" name="Rectangle 5"/>
          <p:cNvSpPr/>
          <p:nvPr/>
        </p:nvSpPr>
        <p:spPr>
          <a:xfrm>
            <a:off x="0" y="420130"/>
            <a:ext cx="12192000" cy="1050324"/>
          </a:xfrm>
          <a:prstGeom prst="rect">
            <a:avLst/>
          </a:prstGeom>
          <a:solidFill>
            <a:schemeClr val="accent5">
              <a:lumMod val="20000"/>
              <a:lumOff val="8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8858" y="86498"/>
            <a:ext cx="2171915" cy="1804086"/>
          </a:xfrm>
          <a:prstGeom prst="rect">
            <a:avLst/>
          </a:prstGeom>
        </p:spPr>
      </p:pic>
      <p:sp>
        <p:nvSpPr>
          <p:cNvPr id="8" name="TextBox 7"/>
          <p:cNvSpPr txBox="1"/>
          <p:nvPr/>
        </p:nvSpPr>
        <p:spPr>
          <a:xfrm>
            <a:off x="0" y="543700"/>
            <a:ext cx="12192000" cy="769441"/>
          </a:xfrm>
          <a:prstGeom prst="rect">
            <a:avLst/>
          </a:prstGeom>
          <a:noFill/>
        </p:spPr>
        <p:txBody>
          <a:bodyPr wrap="square" rtlCol="0">
            <a:spAutoFit/>
          </a:bodyPr>
          <a:lstStyle/>
          <a:p>
            <a:pPr algn="ctr"/>
            <a:r>
              <a:rPr lang="en-US" sz="4400" dirty="0" smtClean="0">
                <a:latin typeface="Berlin Sans FB Demi" panose="020E0802020502020306" pitchFamily="34" charset="0"/>
              </a:rPr>
              <a:t>MEDICAL ASSISTING</a:t>
            </a:r>
            <a:endParaRPr lang="en-US" sz="4400" dirty="0">
              <a:latin typeface="Berlin Sans FB Demi" panose="020E0802020502020306" pitchFamily="34" charset="0"/>
            </a:endParaRPr>
          </a:p>
        </p:txBody>
      </p:sp>
      <p:pic>
        <p:nvPicPr>
          <p:cNvPr id="13" name="Picture 12"/>
          <p:cNvPicPr>
            <a:picLocks noChangeAspect="1"/>
          </p:cNvPicPr>
          <p:nvPr/>
        </p:nvPicPr>
        <p:blipFill>
          <a:blip r:embed="rId4"/>
          <a:stretch>
            <a:fillRect/>
          </a:stretch>
        </p:blipFill>
        <p:spPr>
          <a:xfrm>
            <a:off x="9030381" y="5349087"/>
            <a:ext cx="2905125" cy="1419225"/>
          </a:xfrm>
          <a:prstGeom prst="rect">
            <a:avLst/>
          </a:prstGeom>
        </p:spPr>
      </p:pic>
      <p:sp>
        <p:nvSpPr>
          <p:cNvPr id="9" name="Rectangle 8"/>
          <p:cNvSpPr/>
          <p:nvPr/>
        </p:nvSpPr>
        <p:spPr>
          <a:xfrm>
            <a:off x="6063343" y="2514603"/>
            <a:ext cx="5617028" cy="1828800"/>
          </a:xfrm>
          <a:prstGeom prst="rect">
            <a:avLst/>
          </a:prstGeom>
          <a:solidFill>
            <a:schemeClr val="accent1">
              <a:lumMod val="40000"/>
              <a:lumOff val="6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6242418" y="2436951"/>
            <a:ext cx="5270466" cy="1815882"/>
          </a:xfrm>
          <a:prstGeom prst="rect">
            <a:avLst/>
          </a:prstGeom>
          <a:noFill/>
        </p:spPr>
        <p:txBody>
          <a:bodyPr wrap="square" rtlCol="0">
            <a:spAutoFit/>
          </a:bodyPr>
          <a:lstStyle/>
          <a:p>
            <a:endParaRPr lang="en-US" sz="1400" dirty="0">
              <a:latin typeface="Times New Roman" panose="02020603050405020304" pitchFamily="18" charset="0"/>
              <a:cs typeface="Times New Roman" panose="02020603050405020304" pitchFamily="18" charset="0"/>
            </a:endParaRPr>
          </a:p>
          <a:p>
            <a:pPr algn="ctr" fontAlgn="base"/>
            <a:r>
              <a:rPr lang="en-US" sz="1400" u="sng" dirty="0">
                <a:latin typeface="Times New Roman" panose="02020603050405020304" pitchFamily="18" charset="0"/>
                <a:cs typeface="Times New Roman" panose="02020603050405020304" pitchFamily="18" charset="0"/>
              </a:rPr>
              <a:t>Classes Included:</a:t>
            </a:r>
          </a:p>
          <a:p>
            <a:pPr algn="ctr" fontAlgn="base"/>
            <a:endParaRPr lang="en-US" sz="1400" u="sng" dirty="0">
              <a:latin typeface="Times New Roman" panose="02020603050405020304" pitchFamily="18" charset="0"/>
              <a:cs typeface="Times New Roman" panose="02020603050405020304" pitchFamily="18" charset="0"/>
            </a:endParaRPr>
          </a:p>
          <a:p>
            <a:pPr fontAlgn="base"/>
            <a:r>
              <a:rPr lang="en-US" sz="1400" dirty="0">
                <a:latin typeface="Times New Roman" panose="02020603050405020304" pitchFamily="18" charset="0"/>
                <a:cs typeface="Times New Roman" panose="02020603050405020304" pitchFamily="18" charset="0"/>
              </a:rPr>
              <a:t>Semester 1  -  MAT 101 – Medical Terminology</a:t>
            </a:r>
          </a:p>
          <a:p>
            <a:pPr fontAlgn="base"/>
            <a:r>
              <a:rPr lang="en-US" sz="1400" dirty="0">
                <a:latin typeface="Times New Roman" panose="02020603050405020304" pitchFamily="18" charset="0"/>
                <a:cs typeface="Times New Roman" panose="02020603050405020304" pitchFamily="18" charset="0"/>
              </a:rPr>
              <a:t>	  MAT 102 – Theory I</a:t>
            </a:r>
          </a:p>
          <a:p>
            <a:pPr fontAlgn="base"/>
            <a:endParaRPr lang="en-US" sz="1400" dirty="0">
              <a:latin typeface="Times New Roman" panose="02020603050405020304" pitchFamily="18" charset="0"/>
              <a:cs typeface="Times New Roman" panose="02020603050405020304" pitchFamily="18" charset="0"/>
            </a:endParaRPr>
          </a:p>
          <a:p>
            <a:pPr fontAlgn="base"/>
            <a:r>
              <a:rPr lang="en-US" sz="1400" dirty="0">
                <a:latin typeface="Times New Roman" panose="02020603050405020304" pitchFamily="18" charset="0"/>
                <a:cs typeface="Times New Roman" panose="02020603050405020304" pitchFamily="18" charset="0"/>
              </a:rPr>
              <a:t>Semester 2  -  MAT 103 – Theory II</a:t>
            </a:r>
          </a:p>
          <a:p>
            <a:pPr fontAlgn="base"/>
            <a:r>
              <a:rPr lang="en-US" sz="1400" dirty="0">
                <a:latin typeface="Times New Roman" panose="02020603050405020304" pitchFamily="18" charset="0"/>
                <a:cs typeface="Times New Roman" panose="02020603050405020304" pitchFamily="18" charset="0"/>
              </a:rPr>
              <a:t>	  MAT 122 – Interpersonal Skills</a:t>
            </a:r>
            <a:endParaRPr lang="en-US" sz="1400" dirty="0"/>
          </a:p>
        </p:txBody>
      </p:sp>
    </p:spTree>
    <p:extLst>
      <p:ext uri="{BB962C8B-B14F-4D97-AF65-F5344CB8AC3E}">
        <p14:creationId xmlns:p14="http://schemas.microsoft.com/office/powerpoint/2010/main" val="25903239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3826933"/>
            <a:ext cx="12192000" cy="3031067"/>
          </a:xfrm>
          <a:prstGeom prst="rect">
            <a:avLst/>
          </a:prstGeom>
          <a:solidFill>
            <a:srgbClr val="FAF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169003" y="4743323"/>
            <a:ext cx="5088797" cy="1828800"/>
          </a:xfrm>
          <a:prstGeom prst="rect">
            <a:avLst/>
          </a:prstGeom>
          <a:solidFill>
            <a:schemeClr val="accent1">
              <a:lumMod val="40000"/>
              <a:lumOff val="6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0" y="-1"/>
            <a:ext cx="12192000" cy="4028303"/>
          </a:xfrm>
          <a:prstGeom prst="rect">
            <a:avLst/>
          </a:prstGeom>
        </p:spPr>
      </p:pic>
      <p:sp>
        <p:nvSpPr>
          <p:cNvPr id="5" name="TextBox 4"/>
          <p:cNvSpPr txBox="1"/>
          <p:nvPr/>
        </p:nvSpPr>
        <p:spPr>
          <a:xfrm>
            <a:off x="456566" y="2206824"/>
            <a:ext cx="4884397" cy="4247317"/>
          </a:xfrm>
          <a:prstGeom prst="rect">
            <a:avLst/>
          </a:prstGeom>
          <a:noFill/>
        </p:spPr>
        <p:txBody>
          <a:bodyPr wrap="square" rtlCol="0">
            <a:spAutoFit/>
          </a:bodyPr>
          <a:lstStyle/>
          <a:p>
            <a:r>
              <a:rPr lang="en-US" sz="1400" dirty="0" smtClean="0">
                <a:latin typeface="Times New Roman" panose="02020603050405020304" pitchFamily="18" charset="0"/>
                <a:cs typeface="Times New Roman" panose="02020603050405020304" pitchFamily="18" charset="0"/>
              </a:rPr>
              <a:t>Offered through a partnership with Wallace Community College, the dual enrollment welding program prepares students with the principles of welding, as well as the nature of metals and types of gases used in welding.  The welding curriculum also includes skills in welding and fusing of various metal types using an array of techniques and methods.</a:t>
            </a:r>
          </a:p>
          <a:p>
            <a:endParaRPr lang="en-US" sz="800" dirty="0" smtClean="0">
              <a:latin typeface="Times New Roman" panose="02020603050405020304" pitchFamily="18" charset="0"/>
              <a:cs typeface="Times New Roman" panose="02020603050405020304" pitchFamily="18" charset="0"/>
            </a:endParaRPr>
          </a:p>
          <a:p>
            <a:r>
              <a:rPr lang="en-US" sz="1400" dirty="0" smtClean="0">
                <a:latin typeface="Times New Roman" panose="02020603050405020304" pitchFamily="18" charset="0"/>
                <a:cs typeface="Times New Roman" panose="02020603050405020304" pitchFamily="18" charset="0"/>
              </a:rPr>
              <a:t>Employment opportunities available for students who pursue a welding career include but are not limited to the following:</a:t>
            </a:r>
          </a:p>
          <a:p>
            <a:pPr marL="285750" indent="-285750">
              <a:buFont typeface="Arial" panose="020B0604020202020204" pitchFamily="34" charset="0"/>
              <a:buChar char="•"/>
            </a:pPr>
            <a:r>
              <a:rPr lang="en-US" sz="1200" dirty="0" smtClean="0">
                <a:latin typeface="Times New Roman" panose="02020603050405020304" pitchFamily="18" charset="0"/>
                <a:cs typeface="Times New Roman" panose="02020603050405020304" pitchFamily="18" charset="0"/>
              </a:rPr>
              <a:t>Welder, Cutter, Machine Operator, Technician, Supervisor, Inspector, Instructor, and more</a:t>
            </a:r>
          </a:p>
          <a:p>
            <a:pPr marL="285750" indent="-285750">
              <a:buFont typeface="Arial" panose="020B0604020202020204" pitchFamily="34" charset="0"/>
              <a:buChar char="•"/>
            </a:pPr>
            <a:endParaRPr lang="en-US" sz="1200" dirty="0" smtClean="0">
              <a:latin typeface="Times New Roman" panose="02020603050405020304" pitchFamily="18" charset="0"/>
              <a:cs typeface="Times New Roman" panose="02020603050405020304" pitchFamily="18" charset="0"/>
            </a:endParaRPr>
          </a:p>
          <a:p>
            <a:endParaRPr lang="en-US" sz="600" dirty="0" smtClean="0">
              <a:latin typeface="Times New Roman" panose="02020603050405020304" pitchFamily="18" charset="0"/>
              <a:cs typeface="Times New Roman" panose="02020603050405020304" pitchFamily="18" charset="0"/>
            </a:endParaRPr>
          </a:p>
          <a:p>
            <a:pPr algn="ctr"/>
            <a:endParaRPr lang="en-US" sz="1200" u="sng" dirty="0" smtClean="0">
              <a:latin typeface="Times New Roman" panose="02020603050405020304" pitchFamily="18" charset="0"/>
              <a:cs typeface="Times New Roman" panose="02020603050405020304" pitchFamily="18" charset="0"/>
            </a:endParaRPr>
          </a:p>
          <a:p>
            <a:pPr algn="ctr"/>
            <a:r>
              <a:rPr lang="en-US" sz="1200" u="sng" dirty="0" smtClean="0">
                <a:latin typeface="Times New Roman" panose="02020603050405020304" pitchFamily="18" charset="0"/>
                <a:cs typeface="Times New Roman" panose="02020603050405020304" pitchFamily="18" charset="0"/>
              </a:rPr>
              <a:t>Classes Included:</a:t>
            </a:r>
          </a:p>
          <a:p>
            <a:pPr algn="ctr"/>
            <a:endParaRPr lang="en-US" sz="1200" u="sng" dirty="0" smtClean="0">
              <a:latin typeface="Times New Roman" panose="02020603050405020304" pitchFamily="18" charset="0"/>
              <a:cs typeface="Times New Roman" panose="02020603050405020304" pitchFamily="18" charset="0"/>
            </a:endParaRPr>
          </a:p>
          <a:p>
            <a:r>
              <a:rPr lang="en-US" sz="1200" dirty="0" smtClean="0">
                <a:latin typeface="Times New Roman" panose="02020603050405020304" pitchFamily="18" charset="0"/>
                <a:cs typeface="Times New Roman" panose="02020603050405020304" pitchFamily="18" charset="0"/>
              </a:rPr>
              <a:t>Semester 1  -  WDT 108 – SMAW Fillet/OFC</a:t>
            </a:r>
          </a:p>
          <a:p>
            <a:r>
              <a:rPr lang="en-US" sz="1200" dirty="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                      WDT 109 – SMAW Fillet/PAC/CAC</a:t>
            </a:r>
          </a:p>
          <a:p>
            <a:r>
              <a:rPr lang="en-US" sz="1200" dirty="0" smtClean="0">
                <a:latin typeface="Times New Roman" panose="02020603050405020304" pitchFamily="18" charset="0"/>
                <a:cs typeface="Times New Roman" panose="02020603050405020304" pitchFamily="18" charset="0"/>
              </a:rPr>
              <a:t>                       WDT 123 – SMAW Fillet/PAC/CAC Lab</a:t>
            </a:r>
          </a:p>
          <a:p>
            <a:r>
              <a:rPr lang="en-US" sz="1200" dirty="0" smtClean="0">
                <a:latin typeface="Times New Roman" panose="02020603050405020304" pitchFamily="18" charset="0"/>
                <a:cs typeface="Times New Roman" panose="02020603050405020304" pitchFamily="18" charset="0"/>
              </a:rPr>
              <a:t>Semester 2  -  WDT 122 – SMAW Fillet/OFC Club</a:t>
            </a:r>
          </a:p>
          <a:p>
            <a:r>
              <a:rPr lang="en-US" sz="1200" dirty="0" smtClean="0">
                <a:latin typeface="Times New Roman" panose="02020603050405020304" pitchFamily="18" charset="0"/>
                <a:cs typeface="Times New Roman" panose="02020603050405020304" pitchFamily="18" charset="0"/>
              </a:rPr>
              <a:t>                       WDT 110 – Industrial Blueprint Reading</a:t>
            </a:r>
          </a:p>
          <a:p>
            <a:r>
              <a:rPr lang="en-US" sz="1200" dirty="0" smtClean="0">
                <a:latin typeface="Times New Roman" panose="02020603050405020304" pitchFamily="18" charset="0"/>
                <a:cs typeface="Times New Roman" panose="02020603050405020304" pitchFamily="18" charset="0"/>
              </a:rPr>
              <a:t>                       WDT 120 – SMAW Groove</a:t>
            </a:r>
            <a:endParaRPr lang="en-US" sz="1200" dirty="0">
              <a:latin typeface="Times New Roman" panose="02020603050405020304" pitchFamily="18" charset="0"/>
              <a:cs typeface="Times New Roman" panose="02020603050405020304" pitchFamily="18" charset="0"/>
            </a:endParaRPr>
          </a:p>
        </p:txBody>
      </p:sp>
      <p:sp>
        <p:nvSpPr>
          <p:cNvPr id="6" name="Rectangle 5"/>
          <p:cNvSpPr/>
          <p:nvPr/>
        </p:nvSpPr>
        <p:spPr>
          <a:xfrm>
            <a:off x="0" y="420130"/>
            <a:ext cx="12192000" cy="1050324"/>
          </a:xfrm>
          <a:prstGeom prst="rect">
            <a:avLst/>
          </a:prstGeom>
          <a:solidFill>
            <a:schemeClr val="accent5">
              <a:lumMod val="20000"/>
              <a:lumOff val="8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7" name="TextBox 6"/>
          <p:cNvSpPr txBox="1"/>
          <p:nvPr/>
        </p:nvSpPr>
        <p:spPr>
          <a:xfrm>
            <a:off x="0" y="543700"/>
            <a:ext cx="12192000" cy="738664"/>
          </a:xfrm>
          <a:prstGeom prst="rect">
            <a:avLst/>
          </a:prstGeom>
          <a:noFill/>
        </p:spPr>
        <p:txBody>
          <a:bodyPr wrap="square" rtlCol="0">
            <a:spAutoFit/>
          </a:bodyPr>
          <a:lstStyle/>
          <a:p>
            <a:pPr algn="ctr"/>
            <a:r>
              <a:rPr lang="en-US" sz="4200" dirty="0" smtClean="0">
                <a:latin typeface="Berlin Sans FB Demi" panose="020E0802020502020306" pitchFamily="34" charset="0"/>
              </a:rPr>
              <a:t>WELDING</a:t>
            </a:r>
            <a:endParaRPr lang="en-US" sz="4200" dirty="0">
              <a:latin typeface="Berlin Sans FB Demi" panose="020E0802020502020306" pitchFamily="34" charset="0"/>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8858" y="86498"/>
            <a:ext cx="2171915" cy="1804086"/>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31602" y="1952369"/>
            <a:ext cx="3987113" cy="2990335"/>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9394373" y="2326140"/>
            <a:ext cx="2990166" cy="2242625"/>
          </a:xfrm>
          <a:prstGeom prst="rect">
            <a:avLst/>
          </a:prstGeom>
        </p:spPr>
      </p:pic>
      <p:pic>
        <p:nvPicPr>
          <p:cNvPr id="11" name="Picture 10"/>
          <p:cNvPicPr>
            <a:picLocks noChangeAspect="1"/>
          </p:cNvPicPr>
          <p:nvPr/>
        </p:nvPicPr>
        <p:blipFill rotWithShape="1">
          <a:blip r:embed="rId6" cstate="print">
            <a:extLst>
              <a:ext uri="{28A0092B-C50C-407E-A947-70E740481C1C}">
                <a14:useLocalDpi xmlns:a14="http://schemas.microsoft.com/office/drawing/2010/main" val="0"/>
              </a:ext>
            </a:extLst>
          </a:blip>
          <a:srcRect l="27518" t="16380" r="32064" b="8709"/>
          <a:stretch/>
        </p:blipFill>
        <p:spPr>
          <a:xfrm>
            <a:off x="8896992" y="5041557"/>
            <a:ext cx="1742302" cy="1816443"/>
          </a:xfrm>
          <a:prstGeom prst="rect">
            <a:avLst/>
          </a:prstGeom>
        </p:spPr>
      </p:pic>
      <p:sp>
        <p:nvSpPr>
          <p:cNvPr id="2" name="Explosion 1 1"/>
          <p:cNvSpPr/>
          <p:nvPr/>
        </p:nvSpPr>
        <p:spPr>
          <a:xfrm>
            <a:off x="9882045" y="5949778"/>
            <a:ext cx="549842" cy="622345"/>
          </a:xfrm>
          <a:prstGeom prst="irregularSeal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456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indefinite" fill="hold" grpId="0" nodeType="withEffect">
                                  <p:stCondLst>
                                    <p:cond delay="0"/>
                                  </p:stCondLst>
                                  <p:endCondLst>
                                    <p:cond evt="onNext" delay="0">
                                      <p:tgtEl>
                                        <p:sldTgt/>
                                      </p:tgtEl>
                                    </p:cond>
                                  </p:endCondLst>
                                  <p:childTnLst>
                                    <p:animEffect transition="out" filter="fade">
                                      <p:cBhvr>
                                        <p:cTn id="6" dur="500" tmFilter="0, 0; .2, .5; .8, .5; 1, 0"/>
                                        <p:tgtEl>
                                          <p:spTgt spid="2"/>
                                        </p:tgtEl>
                                      </p:cBhvr>
                                    </p:animEffect>
                                    <p:animScale>
                                      <p:cBhvr>
                                        <p:cTn id="7"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3826933"/>
            <a:ext cx="12192000" cy="3031067"/>
          </a:xfrm>
          <a:prstGeom prst="rect">
            <a:avLst/>
          </a:prstGeom>
          <a:solidFill>
            <a:srgbClr val="FAF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0" y="-1"/>
            <a:ext cx="12192000" cy="4028303"/>
          </a:xfrm>
          <a:prstGeom prst="rect">
            <a:avLst/>
          </a:prstGeom>
        </p:spPr>
      </p:pic>
      <p:sp>
        <p:nvSpPr>
          <p:cNvPr id="4" name="TextBox 3"/>
          <p:cNvSpPr txBox="1"/>
          <p:nvPr/>
        </p:nvSpPr>
        <p:spPr>
          <a:xfrm>
            <a:off x="456566" y="2206824"/>
            <a:ext cx="4884397" cy="2462213"/>
          </a:xfrm>
          <a:prstGeom prst="rect">
            <a:avLst/>
          </a:prstGeom>
          <a:noFill/>
        </p:spPr>
        <p:txBody>
          <a:bodyPr wrap="square" rtlCol="0">
            <a:spAutoFit/>
          </a:bodyPr>
          <a:lstStyle/>
          <a:p>
            <a:r>
              <a:rPr lang="en-US" sz="1400" dirty="0" smtClean="0">
                <a:latin typeface="Times New Roman" panose="02020603050405020304" pitchFamily="18" charset="0"/>
                <a:cs typeface="Times New Roman" panose="02020603050405020304" pitchFamily="18" charset="0"/>
              </a:rPr>
              <a:t>The Fire Science class was implemented in the fall of 2016 and allows senior level students the opportunity to gain fire and safety knowledge as well as potentially earn certification as a volunteer fire fighter. Students must be 18 years old or turn 18 by the end of the school year in order to enroll in this class.  After completion of the course, students have the option to complete the bridge program which will certify them in five weeks to be a level one fire-fighter. </a:t>
            </a:r>
          </a:p>
          <a:p>
            <a:endParaRPr lang="en-US" sz="1400" dirty="0" smtClean="0">
              <a:latin typeface="Times New Roman" panose="02020603050405020304" pitchFamily="18" charset="0"/>
              <a:cs typeface="Times New Roman" panose="02020603050405020304" pitchFamily="18" charset="0"/>
            </a:endParaRPr>
          </a:p>
          <a:p>
            <a:r>
              <a:rPr lang="en-US" sz="1400" dirty="0" smtClean="0">
                <a:latin typeface="Times New Roman" panose="02020603050405020304" pitchFamily="18" charset="0"/>
                <a:cs typeface="Times New Roman" panose="02020603050405020304" pitchFamily="18" charset="0"/>
              </a:rPr>
              <a:t>This program will cover the 160 hours required to complete the firefighter training program</a:t>
            </a:r>
            <a:endParaRPr lang="en-US" sz="1400" dirty="0"/>
          </a:p>
        </p:txBody>
      </p:sp>
      <p:sp>
        <p:nvSpPr>
          <p:cNvPr id="8" name="Rectangle 7"/>
          <p:cNvSpPr/>
          <p:nvPr/>
        </p:nvSpPr>
        <p:spPr>
          <a:xfrm>
            <a:off x="0" y="420130"/>
            <a:ext cx="12192000" cy="1050324"/>
          </a:xfrm>
          <a:prstGeom prst="rect">
            <a:avLst/>
          </a:prstGeom>
          <a:solidFill>
            <a:schemeClr val="accent5">
              <a:lumMod val="20000"/>
              <a:lumOff val="8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1" name="TextBox 10"/>
          <p:cNvSpPr txBox="1"/>
          <p:nvPr/>
        </p:nvSpPr>
        <p:spPr>
          <a:xfrm>
            <a:off x="0" y="543700"/>
            <a:ext cx="12192000" cy="769441"/>
          </a:xfrm>
          <a:prstGeom prst="rect">
            <a:avLst/>
          </a:prstGeom>
          <a:noFill/>
        </p:spPr>
        <p:txBody>
          <a:bodyPr wrap="square" rtlCol="0">
            <a:spAutoFit/>
          </a:bodyPr>
          <a:lstStyle/>
          <a:p>
            <a:pPr algn="ctr"/>
            <a:r>
              <a:rPr lang="en-US" sz="4400" dirty="0" smtClean="0">
                <a:latin typeface="Berlin Sans FB Demi" panose="020E0802020502020306" pitchFamily="34" charset="0"/>
              </a:rPr>
              <a:t>FIRE SCIENCE</a:t>
            </a:r>
            <a:endParaRPr lang="en-US" sz="4400" dirty="0">
              <a:latin typeface="Berlin Sans FB Demi" panose="020E0802020502020306" pitchFamily="34" charset="0"/>
            </a:endParaRPr>
          </a:p>
        </p:txBody>
      </p:sp>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8858" y="86498"/>
            <a:ext cx="2171915" cy="1804086"/>
          </a:xfrm>
          <a:prstGeom prst="rect">
            <a:avLst/>
          </a:prstGeom>
        </p:spPr>
      </p:pic>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l="7252" t="13154" b="7027"/>
          <a:stretch/>
        </p:blipFill>
        <p:spPr>
          <a:xfrm>
            <a:off x="8695037" y="4627609"/>
            <a:ext cx="3282779" cy="2118899"/>
          </a:xfrm>
          <a:prstGeom prst="rect">
            <a:avLst/>
          </a:prstGeom>
        </p:spPr>
      </p:pic>
      <p:pic>
        <p:nvPicPr>
          <p:cNvPr id="5" name="Picture 4"/>
          <p:cNvPicPr>
            <a:picLocks noChangeAspect="1"/>
          </p:cNvPicPr>
          <p:nvPr/>
        </p:nvPicPr>
        <p:blipFill rotWithShape="1">
          <a:blip r:embed="rId5"/>
          <a:srcRect t="37657"/>
          <a:stretch/>
        </p:blipFill>
        <p:spPr>
          <a:xfrm>
            <a:off x="7451124" y="2372505"/>
            <a:ext cx="4526692" cy="2116535"/>
          </a:xfrm>
          <a:prstGeom prst="rect">
            <a:avLst/>
          </a:prstGeom>
        </p:spPr>
      </p:pic>
      <p:pic>
        <p:nvPicPr>
          <p:cNvPr id="6" name="Picture 5"/>
          <p:cNvPicPr>
            <a:picLocks noChangeAspect="1"/>
          </p:cNvPicPr>
          <p:nvPr/>
        </p:nvPicPr>
        <p:blipFill rotWithShape="1">
          <a:blip r:embed="rId6"/>
          <a:srcRect l="24443" r="24099"/>
          <a:stretch/>
        </p:blipFill>
        <p:spPr>
          <a:xfrm>
            <a:off x="5857410" y="2372505"/>
            <a:ext cx="1453976" cy="2119187"/>
          </a:xfrm>
          <a:prstGeom prst="rect">
            <a:avLst/>
          </a:prstGeom>
        </p:spPr>
      </p:pic>
      <p:pic>
        <p:nvPicPr>
          <p:cNvPr id="7" name="Picture 6"/>
          <p:cNvPicPr>
            <a:picLocks noChangeAspect="1"/>
          </p:cNvPicPr>
          <p:nvPr/>
        </p:nvPicPr>
        <p:blipFill rotWithShape="1">
          <a:blip r:embed="rId7" cstate="print">
            <a:extLst>
              <a:ext uri="{28A0092B-C50C-407E-A947-70E740481C1C}">
                <a14:useLocalDpi xmlns:a14="http://schemas.microsoft.com/office/drawing/2010/main" val="0"/>
              </a:ext>
            </a:extLst>
          </a:blip>
          <a:srcRect l="19164" t="13978" r="20270" b="9800"/>
          <a:stretch/>
        </p:blipFill>
        <p:spPr>
          <a:xfrm>
            <a:off x="5927100" y="4930354"/>
            <a:ext cx="2553753" cy="1807829"/>
          </a:xfrm>
          <a:prstGeom prst="rect">
            <a:avLst/>
          </a:prstGeom>
        </p:spPr>
      </p:pic>
      <p:pic>
        <p:nvPicPr>
          <p:cNvPr id="12" name="Picture 11"/>
          <p:cNvPicPr>
            <a:picLocks noChangeAspect="1"/>
          </p:cNvPicPr>
          <p:nvPr/>
        </p:nvPicPr>
        <p:blipFill rotWithShape="1">
          <a:blip r:embed="rId8" cstate="print">
            <a:extLst>
              <a:ext uri="{BEBA8EAE-BF5A-486C-A8C5-ECC9F3942E4B}">
                <a14:imgProps xmlns:a14="http://schemas.microsoft.com/office/drawing/2010/main">
                  <a14:imgLayer r:embed="rId9">
                    <a14:imgEffect>
                      <a14:backgroundRemoval t="9615" b="93881" l="13623" r="84403">
                        <a14:foregroundMark x1="69200" y1="83916" x2="69990" y2="88636"/>
                        <a14:backgroundMark x1="42053" y1="29021" x2="57256" y2="68182"/>
                        <a14:backgroundMark x1="60908" y1="68531" x2="43929" y2="27098"/>
                        <a14:backgroundMark x1="40178" y1="30420" x2="63672" y2="41084"/>
                        <a14:backgroundMark x1="64166" y1="44580" x2="33268" y2="51399"/>
                        <a14:backgroundMark x1="34057" y1="52448" x2="37710" y2="65210"/>
                        <a14:backgroundMark x1="38105" y1="68357" x2="44028" y2="60140"/>
                        <a14:backgroundMark x1="40967" y1="69406" x2="45410" y2="60839"/>
                        <a14:backgroundMark x1="39783" y1="71678" x2="40573" y2="73601"/>
                        <a14:backgroundMark x1="42448" y1="74126" x2="44324" y2="75699"/>
                        <a14:backgroundMark x1="44324" y1="75699" x2="44324" y2="75699"/>
                        <a14:backgroundMark x1="59033" y1="73252" x2="53406" y2="75175"/>
                        <a14:backgroundMark x1="54294" y1="75350" x2="50444" y2="78671"/>
                        <a14:backgroundMark x1="50247" y1="78671" x2="47384" y2="78671"/>
                        <a14:backgroundMark x1="60217" y1="63636" x2="60118" y2="55944"/>
                        <a14:backgroundMark x1="61500" y1="66084" x2="64265" y2="52972"/>
                        <a14:backgroundMark x1="36525" y1="83741" x2="62981" y2="84965"/>
                      </a14:backgroundRemoval>
                    </a14:imgEffect>
                  </a14:imgLayer>
                </a14:imgProps>
              </a:ext>
              <a:ext uri="{28A0092B-C50C-407E-A947-70E740481C1C}">
                <a14:useLocalDpi xmlns:a14="http://schemas.microsoft.com/office/drawing/2010/main" val="0"/>
              </a:ext>
            </a:extLst>
          </a:blip>
          <a:srcRect l="19164" t="13978" r="20270" b="9800"/>
          <a:stretch/>
        </p:blipFill>
        <p:spPr>
          <a:xfrm>
            <a:off x="5927099" y="4930354"/>
            <a:ext cx="2553753" cy="1807829"/>
          </a:xfrm>
          <a:prstGeom prst="rect">
            <a:avLst/>
          </a:prstGeom>
        </p:spPr>
      </p:pic>
    </p:spTree>
    <p:extLst>
      <p:ext uri="{BB962C8B-B14F-4D97-AF65-F5344CB8AC3E}">
        <p14:creationId xmlns:p14="http://schemas.microsoft.com/office/powerpoint/2010/main" val="3478768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indefinite" fill="hold" nodeType="withEffect">
                                  <p:stCondLst>
                                    <p:cond delay="0"/>
                                  </p:stCondLst>
                                  <p:endCondLst>
                                    <p:cond evt="onNext" delay="0">
                                      <p:tgtEl>
                                        <p:sldTgt/>
                                      </p:tgtEl>
                                    </p:cond>
                                  </p:endCondLst>
                                  <p:childTnLst>
                                    <p:animEffect transition="out" filter="fade">
                                      <p:cBhvr>
                                        <p:cTn id="6" dur="3000" tmFilter="0, 0; .2, .5; .8, .5; 1, 0"/>
                                        <p:tgtEl>
                                          <p:spTgt spid="12"/>
                                        </p:tgtEl>
                                      </p:cBhvr>
                                    </p:animEffect>
                                    <p:animScale>
                                      <p:cBhvr>
                                        <p:cTn id="7" dur="150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b="34665"/>
          <a:stretch/>
        </p:blipFill>
        <p:spPr>
          <a:xfrm rot="10800000">
            <a:off x="-1" y="-12358"/>
            <a:ext cx="12193057" cy="6870357"/>
          </a:xfrm>
          <a:prstGeom prst="rect">
            <a:avLst/>
          </a:prstGeom>
        </p:spPr>
      </p:pic>
      <p:sp>
        <p:nvSpPr>
          <p:cNvPr id="6" name="Snip Diagonal Corner Rectangle 5"/>
          <p:cNvSpPr/>
          <p:nvPr/>
        </p:nvSpPr>
        <p:spPr>
          <a:xfrm>
            <a:off x="609600" y="1905003"/>
            <a:ext cx="10972800" cy="4648200"/>
          </a:xfrm>
          <a:prstGeom prst="snip2DiagRect">
            <a:avLst/>
          </a:prstGeom>
          <a:solidFill>
            <a:srgbClr val="E7E6E6">
              <a:alpha val="83922"/>
            </a:srgbClr>
          </a:solidFill>
          <a:ln w="76200">
            <a:solidFill>
              <a:srgbClr val="910401">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406699" y="2494063"/>
            <a:ext cx="5225143" cy="2323713"/>
          </a:xfrm>
          <a:prstGeom prst="rect">
            <a:avLst/>
          </a:prstGeom>
          <a:noFill/>
        </p:spPr>
        <p:txBody>
          <a:bodyPr wrap="square" rtlCol="0">
            <a:spAutoFit/>
          </a:bodyPr>
          <a:lstStyle/>
          <a:p>
            <a:pPr algn="ctr">
              <a:spcAft>
                <a:spcPts val="1200"/>
              </a:spcAft>
            </a:pPr>
            <a:r>
              <a:rPr lang="en-US" sz="2100" b="1" u="sng" dirty="0" smtClean="0">
                <a:solidFill>
                  <a:schemeClr val="bg2">
                    <a:lumMod val="25000"/>
                  </a:schemeClr>
                </a:solidFill>
                <a:latin typeface="Century Gothic" panose="020B0502020202020204" pitchFamily="34" charset="0"/>
              </a:rPr>
              <a:t>FALL 2020</a:t>
            </a:r>
          </a:p>
          <a:p>
            <a:pPr algn="ctr">
              <a:spcAft>
                <a:spcPts val="1200"/>
              </a:spcAft>
            </a:pPr>
            <a:r>
              <a:rPr lang="en-US" sz="2100" dirty="0" smtClean="0">
                <a:solidFill>
                  <a:schemeClr val="bg2">
                    <a:lumMod val="25000"/>
                  </a:schemeClr>
                </a:solidFill>
                <a:latin typeface="Century Gothic" panose="020B0502020202020204" pitchFamily="34" charset="0"/>
              </a:rPr>
              <a:t>History 202</a:t>
            </a:r>
          </a:p>
          <a:p>
            <a:pPr algn="ctr">
              <a:spcAft>
                <a:spcPts val="1200"/>
              </a:spcAft>
            </a:pPr>
            <a:r>
              <a:rPr lang="en-US" sz="2100" dirty="0" smtClean="0">
                <a:solidFill>
                  <a:schemeClr val="bg2">
                    <a:lumMod val="25000"/>
                  </a:schemeClr>
                </a:solidFill>
                <a:latin typeface="Century Gothic" panose="020B0502020202020204" pitchFamily="34" charset="0"/>
              </a:rPr>
              <a:t>Math 112</a:t>
            </a:r>
          </a:p>
          <a:p>
            <a:pPr algn="ctr">
              <a:spcAft>
                <a:spcPts val="1200"/>
              </a:spcAft>
            </a:pPr>
            <a:r>
              <a:rPr lang="en-US" sz="2100" dirty="0" smtClean="0">
                <a:solidFill>
                  <a:schemeClr val="bg2">
                    <a:lumMod val="25000"/>
                  </a:schemeClr>
                </a:solidFill>
                <a:latin typeface="Century Gothic" panose="020B0502020202020204" pitchFamily="34" charset="0"/>
              </a:rPr>
              <a:t>Psychology 200</a:t>
            </a:r>
          </a:p>
          <a:p>
            <a:pPr algn="ctr">
              <a:spcAft>
                <a:spcPts val="1200"/>
              </a:spcAft>
            </a:pPr>
            <a:r>
              <a:rPr lang="en-US" sz="2100" dirty="0" smtClean="0">
                <a:solidFill>
                  <a:schemeClr val="bg2">
                    <a:lumMod val="25000"/>
                  </a:schemeClr>
                </a:solidFill>
                <a:latin typeface="Century Gothic" panose="020B0502020202020204" pitchFamily="34" charset="0"/>
              </a:rPr>
              <a:t>English 101</a:t>
            </a:r>
          </a:p>
        </p:txBody>
      </p:sp>
      <p:sp>
        <p:nvSpPr>
          <p:cNvPr id="12" name="Rectangle 11"/>
          <p:cNvSpPr/>
          <p:nvPr/>
        </p:nvSpPr>
        <p:spPr>
          <a:xfrm>
            <a:off x="-5" y="212293"/>
            <a:ext cx="12192005" cy="1323439"/>
          </a:xfrm>
          <a:prstGeom prst="rect">
            <a:avLst/>
          </a:prstGeom>
          <a:solidFill>
            <a:srgbClr val="933E4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4865" y="86499"/>
            <a:ext cx="1830202" cy="1520244"/>
          </a:xfrm>
          <a:prstGeom prst="rect">
            <a:avLst/>
          </a:prstGeom>
        </p:spPr>
      </p:pic>
      <p:sp>
        <p:nvSpPr>
          <p:cNvPr id="10" name="TextBox 9"/>
          <p:cNvSpPr txBox="1"/>
          <p:nvPr/>
        </p:nvSpPr>
        <p:spPr>
          <a:xfrm>
            <a:off x="6662585" y="2494063"/>
            <a:ext cx="5225143" cy="3277820"/>
          </a:xfrm>
          <a:prstGeom prst="rect">
            <a:avLst/>
          </a:prstGeom>
          <a:noFill/>
        </p:spPr>
        <p:txBody>
          <a:bodyPr wrap="square" rtlCol="0">
            <a:spAutoFit/>
          </a:bodyPr>
          <a:lstStyle/>
          <a:p>
            <a:pPr algn="ctr">
              <a:spcAft>
                <a:spcPts val="1200"/>
              </a:spcAft>
            </a:pPr>
            <a:r>
              <a:rPr lang="en-US" sz="2100" b="1" u="sng" dirty="0" smtClean="0">
                <a:solidFill>
                  <a:schemeClr val="bg2">
                    <a:lumMod val="25000"/>
                  </a:schemeClr>
                </a:solidFill>
                <a:latin typeface="Century Gothic" panose="020B0502020202020204" pitchFamily="34" charset="0"/>
              </a:rPr>
              <a:t>SPRING 2021</a:t>
            </a:r>
          </a:p>
          <a:p>
            <a:pPr algn="ctr">
              <a:spcAft>
                <a:spcPts val="1200"/>
              </a:spcAft>
            </a:pPr>
            <a:r>
              <a:rPr lang="en-US" sz="2100" dirty="0" smtClean="0">
                <a:solidFill>
                  <a:schemeClr val="bg2">
                    <a:lumMod val="25000"/>
                  </a:schemeClr>
                </a:solidFill>
                <a:latin typeface="Century Gothic" panose="020B0502020202020204" pitchFamily="34" charset="0"/>
              </a:rPr>
              <a:t>History 201</a:t>
            </a:r>
          </a:p>
          <a:p>
            <a:pPr algn="ctr">
              <a:spcAft>
                <a:spcPts val="1200"/>
              </a:spcAft>
            </a:pPr>
            <a:r>
              <a:rPr lang="en-US" sz="2100" dirty="0" smtClean="0">
                <a:solidFill>
                  <a:schemeClr val="bg2">
                    <a:lumMod val="25000"/>
                  </a:schemeClr>
                </a:solidFill>
                <a:latin typeface="Century Gothic" panose="020B0502020202020204" pitchFamily="34" charset="0"/>
              </a:rPr>
              <a:t>Math 113</a:t>
            </a:r>
          </a:p>
          <a:p>
            <a:pPr algn="ctr">
              <a:spcAft>
                <a:spcPts val="1200"/>
              </a:spcAft>
            </a:pPr>
            <a:r>
              <a:rPr lang="en-US" sz="2100" dirty="0" smtClean="0">
                <a:solidFill>
                  <a:schemeClr val="bg2">
                    <a:lumMod val="25000"/>
                  </a:schemeClr>
                </a:solidFill>
                <a:latin typeface="Century Gothic" panose="020B0502020202020204" pitchFamily="34" charset="0"/>
              </a:rPr>
              <a:t>Biology 103</a:t>
            </a:r>
          </a:p>
          <a:p>
            <a:pPr algn="ctr">
              <a:spcAft>
                <a:spcPts val="1200"/>
              </a:spcAft>
            </a:pPr>
            <a:r>
              <a:rPr lang="en-US" sz="2100" dirty="0" smtClean="0">
                <a:solidFill>
                  <a:schemeClr val="bg2">
                    <a:lumMod val="25000"/>
                  </a:schemeClr>
                </a:solidFill>
                <a:latin typeface="Century Gothic" panose="020B0502020202020204" pitchFamily="34" charset="0"/>
              </a:rPr>
              <a:t>Music/Art</a:t>
            </a:r>
          </a:p>
          <a:p>
            <a:pPr algn="ctr">
              <a:spcAft>
                <a:spcPts val="1200"/>
              </a:spcAft>
            </a:pPr>
            <a:r>
              <a:rPr lang="en-US" sz="2100" dirty="0" smtClean="0">
                <a:solidFill>
                  <a:schemeClr val="bg2">
                    <a:lumMod val="25000"/>
                  </a:schemeClr>
                </a:solidFill>
                <a:latin typeface="Century Gothic" panose="020B0502020202020204" pitchFamily="34" charset="0"/>
              </a:rPr>
              <a:t>Speech 107</a:t>
            </a:r>
          </a:p>
          <a:p>
            <a:pPr algn="ctr">
              <a:spcAft>
                <a:spcPts val="1200"/>
              </a:spcAft>
            </a:pPr>
            <a:r>
              <a:rPr lang="en-US" sz="2100" dirty="0" smtClean="0">
                <a:solidFill>
                  <a:schemeClr val="bg2">
                    <a:lumMod val="25000"/>
                  </a:schemeClr>
                </a:solidFill>
                <a:latin typeface="Century Gothic" panose="020B0502020202020204" pitchFamily="34" charset="0"/>
              </a:rPr>
              <a:t>English 102</a:t>
            </a:r>
          </a:p>
        </p:txBody>
      </p:sp>
      <p:sp>
        <p:nvSpPr>
          <p:cNvPr id="11" name="TextBox 10"/>
          <p:cNvSpPr txBox="1"/>
          <p:nvPr/>
        </p:nvSpPr>
        <p:spPr>
          <a:xfrm>
            <a:off x="184527" y="2494063"/>
            <a:ext cx="5225143" cy="1846659"/>
          </a:xfrm>
          <a:prstGeom prst="rect">
            <a:avLst/>
          </a:prstGeom>
          <a:noFill/>
        </p:spPr>
        <p:txBody>
          <a:bodyPr wrap="square" rtlCol="0">
            <a:spAutoFit/>
          </a:bodyPr>
          <a:lstStyle/>
          <a:p>
            <a:pPr algn="ctr">
              <a:spcAft>
                <a:spcPts val="1200"/>
              </a:spcAft>
            </a:pPr>
            <a:r>
              <a:rPr lang="en-US" sz="2100" b="1" u="sng" dirty="0" smtClean="0">
                <a:solidFill>
                  <a:schemeClr val="bg2">
                    <a:lumMod val="25000"/>
                  </a:schemeClr>
                </a:solidFill>
                <a:latin typeface="Century Gothic" panose="020B0502020202020204" pitchFamily="34" charset="0"/>
              </a:rPr>
              <a:t>SUMMER 2020</a:t>
            </a:r>
          </a:p>
          <a:p>
            <a:pPr algn="ctr">
              <a:spcAft>
                <a:spcPts val="1200"/>
              </a:spcAft>
            </a:pPr>
            <a:r>
              <a:rPr lang="en-US" sz="2100" dirty="0" smtClean="0">
                <a:solidFill>
                  <a:schemeClr val="bg2">
                    <a:lumMod val="25000"/>
                  </a:schemeClr>
                </a:solidFill>
                <a:latin typeface="Century Gothic" panose="020B0502020202020204" pitchFamily="34" charset="0"/>
              </a:rPr>
              <a:t>Speech 107</a:t>
            </a:r>
          </a:p>
          <a:p>
            <a:pPr algn="ctr">
              <a:spcAft>
                <a:spcPts val="1200"/>
              </a:spcAft>
            </a:pPr>
            <a:r>
              <a:rPr lang="en-US" sz="2100" dirty="0" smtClean="0">
                <a:solidFill>
                  <a:schemeClr val="bg2">
                    <a:lumMod val="25000"/>
                  </a:schemeClr>
                </a:solidFill>
                <a:latin typeface="Century Gothic" panose="020B0502020202020204" pitchFamily="34" charset="0"/>
              </a:rPr>
              <a:t>Music/Art</a:t>
            </a:r>
            <a:endParaRPr lang="en-US" sz="2100" dirty="0">
              <a:solidFill>
                <a:schemeClr val="bg2">
                  <a:lumMod val="25000"/>
                </a:schemeClr>
              </a:solidFill>
              <a:latin typeface="Century Gothic" panose="020B0502020202020204" pitchFamily="34" charset="0"/>
            </a:endParaRPr>
          </a:p>
          <a:p>
            <a:pPr algn="ctr">
              <a:spcAft>
                <a:spcPts val="1200"/>
              </a:spcAft>
            </a:pPr>
            <a:endParaRPr lang="en-US" sz="2100" b="1" u="sng" dirty="0" smtClean="0">
              <a:solidFill>
                <a:schemeClr val="bg2">
                  <a:lumMod val="25000"/>
                </a:schemeClr>
              </a:solidFill>
              <a:latin typeface="Century Gothic" panose="020B0502020202020204" pitchFamily="34" charset="0"/>
            </a:endParaRPr>
          </a:p>
        </p:txBody>
      </p:sp>
      <p:sp>
        <p:nvSpPr>
          <p:cNvPr id="13" name="TextBox 12"/>
          <p:cNvSpPr txBox="1"/>
          <p:nvPr/>
        </p:nvSpPr>
        <p:spPr>
          <a:xfrm>
            <a:off x="-5" y="220760"/>
            <a:ext cx="12193057" cy="1323439"/>
          </a:xfrm>
          <a:prstGeom prst="rect">
            <a:avLst/>
          </a:prstGeom>
          <a:noFill/>
        </p:spPr>
        <p:txBody>
          <a:bodyPr wrap="square" rtlCol="0">
            <a:spAutoFit/>
          </a:bodyPr>
          <a:lstStyle/>
          <a:p>
            <a:pPr algn="ctr"/>
            <a:r>
              <a:rPr lang="en-US" sz="4000" dirty="0" smtClean="0">
                <a:solidFill>
                  <a:schemeClr val="bg1"/>
                </a:solidFill>
                <a:latin typeface="Century Gothic" panose="020B0502020202020204" pitchFamily="34" charset="0"/>
              </a:rPr>
              <a:t>Dual Enrollment </a:t>
            </a:r>
          </a:p>
          <a:p>
            <a:pPr algn="ctr"/>
            <a:r>
              <a:rPr lang="en-US" sz="4000" dirty="0" smtClean="0">
                <a:solidFill>
                  <a:schemeClr val="bg1"/>
                </a:solidFill>
                <a:latin typeface="Century Gothic" panose="020B0502020202020204" pitchFamily="34" charset="0"/>
              </a:rPr>
              <a:t>Academic Programs Offered</a:t>
            </a:r>
            <a:endParaRPr lang="en-US" sz="40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2415732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b="34665"/>
          <a:stretch/>
        </p:blipFill>
        <p:spPr>
          <a:xfrm rot="10800000">
            <a:off x="-1" y="-12358"/>
            <a:ext cx="12193057" cy="6870357"/>
          </a:xfrm>
          <a:prstGeom prst="rect">
            <a:avLst/>
          </a:prstGeom>
        </p:spPr>
      </p:pic>
      <p:sp>
        <p:nvSpPr>
          <p:cNvPr id="6" name="Rectangle 5"/>
          <p:cNvSpPr/>
          <p:nvPr/>
        </p:nvSpPr>
        <p:spPr>
          <a:xfrm>
            <a:off x="-5" y="212293"/>
            <a:ext cx="12192005" cy="1323439"/>
          </a:xfrm>
          <a:prstGeom prst="rect">
            <a:avLst/>
          </a:prstGeom>
          <a:solidFill>
            <a:srgbClr val="933E4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2438400" y="1918728"/>
            <a:ext cx="7321165" cy="443048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3" name="Table 12"/>
          <p:cNvGraphicFramePr>
            <a:graphicFrameLocks noGrp="1"/>
          </p:cNvGraphicFramePr>
          <p:nvPr>
            <p:extLst>
              <p:ext uri="{D42A27DB-BD31-4B8C-83A1-F6EECF244321}">
                <p14:modId xmlns:p14="http://schemas.microsoft.com/office/powerpoint/2010/main" val="741766277"/>
              </p:ext>
            </p:extLst>
          </p:nvPr>
        </p:nvGraphicFramePr>
        <p:xfrm>
          <a:off x="2449287" y="1918728"/>
          <a:ext cx="7321164" cy="4430480"/>
        </p:xfrm>
        <a:graphic>
          <a:graphicData uri="http://schemas.openxmlformats.org/drawingml/2006/table">
            <a:tbl>
              <a:tblPr/>
              <a:tblGrid>
                <a:gridCol w="2469099">
                  <a:extLst>
                    <a:ext uri="{9D8B030D-6E8A-4147-A177-3AD203B41FA5}">
                      <a16:colId xmlns:a16="http://schemas.microsoft.com/office/drawing/2014/main" xmlns="" val="20000"/>
                    </a:ext>
                  </a:extLst>
                </a:gridCol>
                <a:gridCol w="2009731">
                  <a:extLst>
                    <a:ext uri="{9D8B030D-6E8A-4147-A177-3AD203B41FA5}">
                      <a16:colId xmlns:a16="http://schemas.microsoft.com/office/drawing/2014/main" xmlns="" val="20001"/>
                    </a:ext>
                  </a:extLst>
                </a:gridCol>
                <a:gridCol w="2842334">
                  <a:extLst>
                    <a:ext uri="{9D8B030D-6E8A-4147-A177-3AD203B41FA5}">
                      <a16:colId xmlns:a16="http://schemas.microsoft.com/office/drawing/2014/main" xmlns="" val="20002"/>
                    </a:ext>
                  </a:extLst>
                </a:gridCol>
              </a:tblGrid>
              <a:tr h="443048">
                <a:tc>
                  <a:txBody>
                    <a:bodyPr/>
                    <a:lstStyle/>
                    <a:p>
                      <a:pPr algn="ctr" fontAlgn="b"/>
                      <a:r>
                        <a:rPr lang="en-US" sz="2400" b="1" i="0" u="none" strike="noStrike" dirty="0">
                          <a:solidFill>
                            <a:srgbClr val="000000"/>
                          </a:solidFill>
                          <a:effectLst/>
                          <a:latin typeface="Calibri" panose="020F0502020204030204" pitchFamily="34" charset="0"/>
                        </a:rPr>
                        <a:t>School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1" i="0" u="none" strike="noStrike" dirty="0">
                          <a:solidFill>
                            <a:srgbClr val="000000"/>
                          </a:solidFill>
                          <a:effectLst/>
                          <a:latin typeface="Calibri" panose="020F0502020204030204" pitchFamily="34" charset="0"/>
                        </a:rPr>
                        <a:t>Semester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1" i="0" u="none" strike="noStrike" dirty="0">
                          <a:solidFill>
                            <a:srgbClr val="000000"/>
                          </a:solidFill>
                          <a:effectLst/>
                          <a:latin typeface="Calibri" panose="020F0502020204030204" pitchFamily="34" charset="0"/>
                        </a:rPr>
                        <a:t>Class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443048">
                <a:tc>
                  <a:txBody>
                    <a:bodyPr/>
                    <a:lstStyle/>
                    <a:p>
                      <a:pPr algn="ctr" fontAlgn="b"/>
                      <a:r>
                        <a:rPr lang="en-US" sz="2400" b="0" i="0" u="none" strike="noStrike" dirty="0">
                          <a:solidFill>
                            <a:srgbClr val="000000"/>
                          </a:solidFill>
                          <a:effectLst/>
                          <a:latin typeface="Calibri" panose="020F0502020204030204" pitchFamily="34" charset="0"/>
                        </a:rPr>
                        <a:t>AHS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2400" b="0" i="0" u="none" strike="noStrike">
                          <a:solidFill>
                            <a:srgbClr val="000000"/>
                          </a:solidFill>
                          <a:effectLst/>
                          <a:latin typeface="Calibri" panose="020F0502020204030204" pitchFamily="34" charset="0"/>
                        </a:rPr>
                        <a:t>Fall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dirty="0">
                          <a:solidFill>
                            <a:srgbClr val="000000"/>
                          </a:solidFill>
                          <a:effectLst/>
                          <a:latin typeface="Calibri" panose="020F0502020204030204" pitchFamily="34" charset="0"/>
                        </a:rPr>
                        <a:t>ENG 101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443048">
                <a:tc>
                  <a:txBody>
                    <a:bodyPr/>
                    <a:lstStyle/>
                    <a:p>
                      <a:pPr algn="ctr" fontAlgn="b"/>
                      <a:r>
                        <a:rPr lang="en-US" sz="2400" b="0" i="0" u="none" strike="noStrike" dirty="0">
                          <a:solidFill>
                            <a:srgbClr val="FFFFFF"/>
                          </a:solidFill>
                          <a:effectLst/>
                          <a:latin typeface="Calibri" panose="020F0502020204030204" pitchFamily="34" charset="0"/>
                        </a:rPr>
                        <a:t>CHS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2400" b="0" i="0" u="none" strike="noStrike" dirty="0">
                          <a:solidFill>
                            <a:srgbClr val="000000"/>
                          </a:solidFill>
                          <a:effectLst/>
                          <a:latin typeface="Calibri" panose="020F0502020204030204" pitchFamily="34" charset="0"/>
                        </a:rPr>
                        <a:t>Fall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dirty="0">
                          <a:solidFill>
                            <a:srgbClr val="000000"/>
                          </a:solidFill>
                          <a:effectLst/>
                          <a:latin typeface="Calibri" panose="020F0502020204030204" pitchFamily="34" charset="0"/>
                        </a:rPr>
                        <a:t>ENG 101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443048">
                <a:tc>
                  <a:txBody>
                    <a:bodyPr/>
                    <a:lstStyle/>
                    <a:p>
                      <a:pPr algn="ctr" fontAlgn="b"/>
                      <a:r>
                        <a:rPr lang="en-US" sz="2400" b="0" i="0" u="none" strike="noStrike">
                          <a:solidFill>
                            <a:srgbClr val="FFFFFF"/>
                          </a:solidFill>
                          <a:effectLst/>
                          <a:latin typeface="Calibri" panose="020F0502020204030204" pitchFamily="34" charset="0"/>
                        </a:rPr>
                        <a:t>CHS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2400" b="0" i="0" u="none" strike="noStrike" dirty="0">
                          <a:solidFill>
                            <a:srgbClr val="000000"/>
                          </a:solidFill>
                          <a:effectLst/>
                          <a:latin typeface="Calibri" panose="020F0502020204030204" pitchFamily="34" charset="0"/>
                        </a:rPr>
                        <a:t>Fall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dirty="0">
                          <a:solidFill>
                            <a:srgbClr val="000000"/>
                          </a:solidFill>
                          <a:effectLst/>
                          <a:latin typeface="Calibri" panose="020F0502020204030204" pitchFamily="34" charset="0"/>
                        </a:rPr>
                        <a:t>HIS 202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443048">
                <a:tc>
                  <a:txBody>
                    <a:bodyPr/>
                    <a:lstStyle/>
                    <a:p>
                      <a:pPr algn="ctr" fontAlgn="b"/>
                      <a:r>
                        <a:rPr lang="en-US" sz="2400" b="0" i="0" u="none" strike="noStrike" dirty="0" smtClean="0">
                          <a:solidFill>
                            <a:srgbClr val="FFFFFF"/>
                          </a:solidFill>
                          <a:effectLst/>
                          <a:latin typeface="Calibri" panose="020F0502020204030204" pitchFamily="34" charset="0"/>
                        </a:rPr>
                        <a:t>HCHS</a:t>
                      </a:r>
                      <a:endParaRPr lang="en-US" sz="2400" b="0" i="0" u="none" strike="noStrike" dirty="0">
                        <a:solidFill>
                          <a:srgbClr val="FFFFFF"/>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1"/>
                    </a:solidFill>
                  </a:tcPr>
                </a:tc>
                <a:tc>
                  <a:txBody>
                    <a:bodyPr/>
                    <a:lstStyle/>
                    <a:p>
                      <a:pPr algn="ctr" fontAlgn="b"/>
                      <a:r>
                        <a:rPr lang="en-US" sz="2400" b="0" i="0" u="none" strike="noStrike" dirty="0">
                          <a:solidFill>
                            <a:srgbClr val="000000"/>
                          </a:solidFill>
                          <a:effectLst/>
                          <a:latin typeface="Calibri" panose="020F0502020204030204" pitchFamily="34" charset="0"/>
                        </a:rPr>
                        <a:t>Fall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dirty="0">
                          <a:solidFill>
                            <a:srgbClr val="000000"/>
                          </a:solidFill>
                          <a:effectLst/>
                          <a:latin typeface="Calibri" panose="020F0502020204030204" pitchFamily="34" charset="0"/>
                        </a:rPr>
                        <a:t>ENG 101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443048">
                <a:tc>
                  <a:txBody>
                    <a:bodyPr/>
                    <a:lstStyle/>
                    <a:p>
                      <a:pPr algn="ctr" fontAlgn="b"/>
                      <a:r>
                        <a:rPr lang="en-US" sz="2400" b="0" i="0" u="none" strike="noStrike" dirty="0">
                          <a:solidFill>
                            <a:srgbClr val="FFFFFF"/>
                          </a:solidFill>
                          <a:effectLst/>
                          <a:latin typeface="Calibri" panose="020F0502020204030204" pitchFamily="34" charset="0"/>
                        </a:rPr>
                        <a:t>RHS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fontAlgn="b"/>
                      <a:r>
                        <a:rPr lang="en-US" sz="2400" b="0" i="0" u="none" strike="noStrike" dirty="0">
                          <a:solidFill>
                            <a:srgbClr val="000000"/>
                          </a:solidFill>
                          <a:effectLst/>
                          <a:latin typeface="Calibri" panose="020F0502020204030204" pitchFamily="34" charset="0"/>
                        </a:rPr>
                        <a:t>Fall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dirty="0">
                          <a:solidFill>
                            <a:srgbClr val="000000"/>
                          </a:solidFill>
                          <a:effectLst/>
                          <a:latin typeface="Calibri" panose="020F0502020204030204" pitchFamily="34" charset="0"/>
                        </a:rPr>
                        <a:t>ENG 101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443048">
                <a:tc>
                  <a:txBody>
                    <a:bodyPr/>
                    <a:lstStyle/>
                    <a:p>
                      <a:pPr algn="ctr" fontAlgn="b"/>
                      <a:r>
                        <a:rPr lang="en-US" sz="2400" b="0" i="0" u="none" strike="noStrike">
                          <a:solidFill>
                            <a:srgbClr val="FFFFFF"/>
                          </a:solidFill>
                          <a:effectLst/>
                          <a:latin typeface="Calibri" panose="020F0502020204030204" pitchFamily="34" charset="0"/>
                        </a:rPr>
                        <a:t>RHS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fontAlgn="b"/>
                      <a:r>
                        <a:rPr lang="en-US" sz="2400" b="0" i="0" u="none" strike="noStrike" dirty="0">
                          <a:solidFill>
                            <a:srgbClr val="000000"/>
                          </a:solidFill>
                          <a:effectLst/>
                          <a:latin typeface="Calibri" panose="020F0502020204030204" pitchFamily="34" charset="0"/>
                        </a:rPr>
                        <a:t>Fall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dirty="0" smtClean="0">
                          <a:solidFill>
                            <a:srgbClr val="000000"/>
                          </a:solidFill>
                          <a:effectLst/>
                          <a:latin typeface="Calibri" panose="020F0502020204030204" pitchFamily="34" charset="0"/>
                        </a:rPr>
                        <a:t>ENG 101</a:t>
                      </a:r>
                      <a:endParaRPr lang="en-US" sz="24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443048">
                <a:tc>
                  <a:txBody>
                    <a:bodyPr/>
                    <a:lstStyle/>
                    <a:p>
                      <a:pPr algn="ctr" fontAlgn="b"/>
                      <a:r>
                        <a:rPr lang="en-US" sz="2400" b="0" i="0" u="none" strike="noStrike">
                          <a:solidFill>
                            <a:srgbClr val="FFFFFF"/>
                          </a:solidFill>
                          <a:effectLst/>
                          <a:latin typeface="Calibri" panose="020F0502020204030204" pitchFamily="34" charset="0"/>
                        </a:rPr>
                        <a:t>RHS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fontAlgn="b"/>
                      <a:r>
                        <a:rPr lang="en-US" sz="2400" b="0" i="0" u="none" strike="noStrike">
                          <a:solidFill>
                            <a:srgbClr val="000000"/>
                          </a:solidFill>
                          <a:effectLst/>
                          <a:latin typeface="Calibri" panose="020F0502020204030204" pitchFamily="34" charset="0"/>
                        </a:rPr>
                        <a:t>Fall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dirty="0" smtClean="0">
                          <a:solidFill>
                            <a:srgbClr val="000000"/>
                          </a:solidFill>
                          <a:effectLst/>
                          <a:latin typeface="Calibri" panose="020F0502020204030204" pitchFamily="34" charset="0"/>
                        </a:rPr>
                        <a:t>ART</a:t>
                      </a:r>
                      <a:r>
                        <a:rPr lang="en-US" sz="2400" b="0" i="0" u="none" strike="noStrike" baseline="0" dirty="0" smtClean="0">
                          <a:solidFill>
                            <a:srgbClr val="000000"/>
                          </a:solidFill>
                          <a:effectLst/>
                          <a:latin typeface="Calibri" panose="020F0502020204030204" pitchFamily="34" charset="0"/>
                        </a:rPr>
                        <a:t> 200</a:t>
                      </a:r>
                      <a:endParaRPr lang="en-US" sz="24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r h="443048">
                <a:tc>
                  <a:txBody>
                    <a:bodyPr/>
                    <a:lstStyle/>
                    <a:p>
                      <a:pPr algn="ctr" fontAlgn="b"/>
                      <a:r>
                        <a:rPr lang="en-US" sz="2400" b="0" i="0" u="none" strike="noStrike">
                          <a:solidFill>
                            <a:srgbClr val="000000"/>
                          </a:solidFill>
                          <a:effectLst/>
                          <a:latin typeface="Calibri" panose="020F0502020204030204" pitchFamily="34" charset="0"/>
                        </a:rPr>
                        <a:t>WHS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b"/>
                      <a:r>
                        <a:rPr lang="en-US" sz="2400" b="0" i="0" u="none" strike="noStrike">
                          <a:solidFill>
                            <a:srgbClr val="000000"/>
                          </a:solidFill>
                          <a:effectLst/>
                          <a:latin typeface="Calibri" panose="020F0502020204030204" pitchFamily="34" charset="0"/>
                        </a:rPr>
                        <a:t>Fall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dirty="0">
                          <a:solidFill>
                            <a:srgbClr val="000000"/>
                          </a:solidFill>
                          <a:effectLst/>
                          <a:latin typeface="Calibri" panose="020F0502020204030204" pitchFamily="34" charset="0"/>
                        </a:rPr>
                        <a:t>ENG 101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8"/>
                  </a:ext>
                </a:extLst>
              </a:tr>
              <a:tr h="443048">
                <a:tc>
                  <a:txBody>
                    <a:bodyPr/>
                    <a:lstStyle/>
                    <a:p>
                      <a:pPr algn="ctr" fontAlgn="b"/>
                      <a:r>
                        <a:rPr lang="en-US" sz="2400" b="0" i="0" u="none" strike="noStrike" dirty="0">
                          <a:solidFill>
                            <a:srgbClr val="000000"/>
                          </a:solidFill>
                          <a:effectLst/>
                          <a:latin typeface="Calibri" panose="020F0502020204030204" pitchFamily="34" charset="0"/>
                        </a:rPr>
                        <a:t>WHS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b"/>
                      <a:r>
                        <a:rPr lang="en-US" sz="2400" b="0" i="0" u="none" strike="noStrike">
                          <a:solidFill>
                            <a:srgbClr val="000000"/>
                          </a:solidFill>
                          <a:effectLst/>
                          <a:latin typeface="Calibri" panose="020F0502020204030204" pitchFamily="34" charset="0"/>
                        </a:rPr>
                        <a:t>Fall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dirty="0">
                          <a:solidFill>
                            <a:srgbClr val="000000"/>
                          </a:solidFill>
                          <a:effectLst/>
                          <a:latin typeface="Calibri" panose="020F0502020204030204" pitchFamily="34" charset="0"/>
                        </a:rPr>
                        <a:t>PSY 200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9"/>
                  </a:ext>
                </a:extLst>
              </a:tr>
            </a:tbl>
          </a:graphicData>
        </a:graphic>
      </p:graphicFrame>
      <p:sp>
        <p:nvSpPr>
          <p:cNvPr id="7" name="TextBox 6"/>
          <p:cNvSpPr txBox="1"/>
          <p:nvPr/>
        </p:nvSpPr>
        <p:spPr>
          <a:xfrm>
            <a:off x="-5" y="220760"/>
            <a:ext cx="12193057" cy="1323439"/>
          </a:xfrm>
          <a:prstGeom prst="rect">
            <a:avLst/>
          </a:prstGeom>
          <a:noFill/>
        </p:spPr>
        <p:txBody>
          <a:bodyPr wrap="square" rtlCol="0">
            <a:spAutoFit/>
          </a:bodyPr>
          <a:lstStyle/>
          <a:p>
            <a:pPr algn="ctr"/>
            <a:r>
              <a:rPr lang="en-US" sz="4000" dirty="0" smtClean="0">
                <a:solidFill>
                  <a:schemeClr val="bg1"/>
                </a:solidFill>
                <a:latin typeface="Century Gothic" panose="020B0502020202020204" pitchFamily="34" charset="0"/>
              </a:rPr>
              <a:t>Fall Dual Enrollment </a:t>
            </a:r>
          </a:p>
          <a:p>
            <a:pPr algn="ctr"/>
            <a:r>
              <a:rPr lang="en-US" sz="4000" dirty="0" smtClean="0">
                <a:solidFill>
                  <a:schemeClr val="bg1"/>
                </a:solidFill>
                <a:latin typeface="Century Gothic" panose="020B0502020202020204" pitchFamily="34" charset="0"/>
              </a:rPr>
              <a:t>Offered At Home Schools:</a:t>
            </a:r>
            <a:endParaRPr lang="en-US" sz="4000" dirty="0">
              <a:solidFill>
                <a:schemeClr val="bg1"/>
              </a:solidFill>
              <a:latin typeface="Century Gothic" panose="020B0502020202020204" pitchFamily="34" charset="0"/>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4865" y="86499"/>
            <a:ext cx="1830202" cy="1520244"/>
          </a:xfrm>
          <a:prstGeom prst="rect">
            <a:avLst/>
          </a:prstGeom>
        </p:spPr>
      </p:pic>
    </p:spTree>
    <p:extLst>
      <p:ext uri="{BB962C8B-B14F-4D97-AF65-F5344CB8AC3E}">
        <p14:creationId xmlns:p14="http://schemas.microsoft.com/office/powerpoint/2010/main" val="28428973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b="34665"/>
          <a:stretch/>
        </p:blipFill>
        <p:spPr>
          <a:xfrm rot="10800000">
            <a:off x="-1" y="-12358"/>
            <a:ext cx="12193057" cy="6870357"/>
          </a:xfrm>
          <a:prstGeom prst="rect">
            <a:avLst/>
          </a:prstGeom>
        </p:spPr>
      </p:pic>
      <p:sp>
        <p:nvSpPr>
          <p:cNvPr id="14" name="Rectangle 13"/>
          <p:cNvSpPr/>
          <p:nvPr/>
        </p:nvSpPr>
        <p:spPr>
          <a:xfrm>
            <a:off x="2438400" y="1918728"/>
            <a:ext cx="7321165" cy="443048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5" name="Table 14"/>
          <p:cNvGraphicFramePr>
            <a:graphicFrameLocks noGrp="1"/>
          </p:cNvGraphicFramePr>
          <p:nvPr>
            <p:extLst>
              <p:ext uri="{D42A27DB-BD31-4B8C-83A1-F6EECF244321}">
                <p14:modId xmlns:p14="http://schemas.microsoft.com/office/powerpoint/2010/main" val="3758674815"/>
              </p:ext>
            </p:extLst>
          </p:nvPr>
        </p:nvGraphicFramePr>
        <p:xfrm>
          <a:off x="2449287" y="1918728"/>
          <a:ext cx="7310278" cy="4430480"/>
        </p:xfrm>
        <a:graphic>
          <a:graphicData uri="http://schemas.openxmlformats.org/drawingml/2006/table">
            <a:tbl>
              <a:tblPr/>
              <a:tblGrid>
                <a:gridCol w="2465427">
                  <a:extLst>
                    <a:ext uri="{9D8B030D-6E8A-4147-A177-3AD203B41FA5}">
                      <a16:colId xmlns:a16="http://schemas.microsoft.com/office/drawing/2014/main" xmlns="" val="20000"/>
                    </a:ext>
                  </a:extLst>
                </a:gridCol>
                <a:gridCol w="2006743">
                  <a:extLst>
                    <a:ext uri="{9D8B030D-6E8A-4147-A177-3AD203B41FA5}">
                      <a16:colId xmlns:a16="http://schemas.microsoft.com/office/drawing/2014/main" xmlns="" val="20001"/>
                    </a:ext>
                  </a:extLst>
                </a:gridCol>
                <a:gridCol w="2838108">
                  <a:extLst>
                    <a:ext uri="{9D8B030D-6E8A-4147-A177-3AD203B41FA5}">
                      <a16:colId xmlns:a16="http://schemas.microsoft.com/office/drawing/2014/main" xmlns="" val="20002"/>
                    </a:ext>
                  </a:extLst>
                </a:gridCol>
              </a:tblGrid>
              <a:tr h="443048">
                <a:tc>
                  <a:txBody>
                    <a:bodyPr/>
                    <a:lstStyle/>
                    <a:p>
                      <a:pPr algn="ctr" fontAlgn="b"/>
                      <a:r>
                        <a:rPr lang="en-US" sz="2400" b="1" i="0" u="none" strike="noStrike" dirty="0">
                          <a:solidFill>
                            <a:srgbClr val="000000"/>
                          </a:solidFill>
                          <a:effectLst/>
                          <a:latin typeface="Calibri" panose="020F0502020204030204" pitchFamily="34" charset="0"/>
                        </a:rPr>
                        <a:t>School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1" i="0" u="none" strike="noStrike" dirty="0">
                          <a:solidFill>
                            <a:srgbClr val="000000"/>
                          </a:solidFill>
                          <a:effectLst/>
                          <a:latin typeface="Calibri" panose="020F0502020204030204" pitchFamily="34" charset="0"/>
                        </a:rPr>
                        <a:t>Semester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1" i="0" u="none" strike="noStrike" dirty="0">
                          <a:solidFill>
                            <a:srgbClr val="000000"/>
                          </a:solidFill>
                          <a:effectLst/>
                          <a:latin typeface="Calibri" panose="020F0502020204030204" pitchFamily="34" charset="0"/>
                        </a:rPr>
                        <a:t>Class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443048">
                <a:tc>
                  <a:txBody>
                    <a:bodyPr/>
                    <a:lstStyle/>
                    <a:p>
                      <a:pPr algn="ctr" fontAlgn="b"/>
                      <a:r>
                        <a:rPr lang="en-US" sz="2400" b="0" i="0" u="none" strike="noStrike" dirty="0">
                          <a:solidFill>
                            <a:srgbClr val="000000"/>
                          </a:solidFill>
                          <a:effectLst/>
                          <a:latin typeface="Calibri" panose="020F0502020204030204" pitchFamily="34" charset="0"/>
                        </a:rPr>
                        <a:t>AHS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2400" b="0" i="0" u="none" strike="noStrike">
                          <a:solidFill>
                            <a:srgbClr val="000000"/>
                          </a:solidFill>
                          <a:effectLst/>
                          <a:latin typeface="Calibri" panose="020F0502020204030204" pitchFamily="34" charset="0"/>
                        </a:rPr>
                        <a:t>Spring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effectLst/>
                          <a:latin typeface="Calibri" panose="020F0502020204030204" pitchFamily="34" charset="0"/>
                        </a:rPr>
                        <a:t>ENG 102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443048">
                <a:tc>
                  <a:txBody>
                    <a:bodyPr/>
                    <a:lstStyle/>
                    <a:p>
                      <a:pPr algn="ctr" fontAlgn="b"/>
                      <a:r>
                        <a:rPr lang="en-US" sz="2400" b="0" i="0" u="none" strike="noStrike" dirty="0">
                          <a:solidFill>
                            <a:srgbClr val="FFFFFF"/>
                          </a:solidFill>
                          <a:effectLst/>
                          <a:latin typeface="Calibri" panose="020F0502020204030204" pitchFamily="34" charset="0"/>
                        </a:rPr>
                        <a:t>CHS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2400" b="0" i="0" u="none" strike="noStrike" dirty="0">
                          <a:solidFill>
                            <a:srgbClr val="000000"/>
                          </a:solidFill>
                          <a:effectLst/>
                          <a:latin typeface="Calibri" panose="020F0502020204030204" pitchFamily="34" charset="0"/>
                        </a:rPr>
                        <a:t>Spring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effectLst/>
                          <a:latin typeface="Calibri" panose="020F0502020204030204" pitchFamily="34" charset="0"/>
                        </a:rPr>
                        <a:t>ENG 102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443048">
                <a:tc>
                  <a:txBody>
                    <a:bodyPr/>
                    <a:lstStyle/>
                    <a:p>
                      <a:pPr algn="ctr" fontAlgn="b"/>
                      <a:r>
                        <a:rPr lang="en-US" sz="2400" b="0" i="0" u="none" strike="noStrike" dirty="0">
                          <a:solidFill>
                            <a:srgbClr val="FFFFFF"/>
                          </a:solidFill>
                          <a:effectLst/>
                          <a:latin typeface="Calibri" panose="020F0502020204030204" pitchFamily="34" charset="0"/>
                        </a:rPr>
                        <a:t>CHS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2400" b="0" i="0" u="none" strike="noStrike" dirty="0">
                          <a:solidFill>
                            <a:srgbClr val="000000"/>
                          </a:solidFill>
                          <a:effectLst/>
                          <a:latin typeface="Calibri" panose="020F0502020204030204" pitchFamily="34" charset="0"/>
                        </a:rPr>
                        <a:t>Spring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effectLst/>
                          <a:latin typeface="Calibri" panose="020F0502020204030204" pitchFamily="34" charset="0"/>
                        </a:rPr>
                        <a:t>HIS 201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443048">
                <a:tc>
                  <a:txBody>
                    <a:bodyPr/>
                    <a:lstStyle/>
                    <a:p>
                      <a:pPr algn="ctr" fontAlgn="b"/>
                      <a:r>
                        <a:rPr lang="en-US" sz="2400" b="0" i="0" u="none" strike="noStrike" dirty="0" smtClean="0">
                          <a:solidFill>
                            <a:srgbClr val="FFFFFF"/>
                          </a:solidFill>
                          <a:effectLst/>
                          <a:latin typeface="Calibri" panose="020F0502020204030204" pitchFamily="34" charset="0"/>
                        </a:rPr>
                        <a:t>HCHS</a:t>
                      </a:r>
                      <a:endParaRPr lang="en-US" sz="2400" b="0" i="0" u="none" strike="noStrike" dirty="0">
                        <a:solidFill>
                          <a:srgbClr val="FFFFFF"/>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1"/>
                    </a:solidFill>
                  </a:tcPr>
                </a:tc>
                <a:tc>
                  <a:txBody>
                    <a:bodyPr/>
                    <a:lstStyle/>
                    <a:p>
                      <a:pPr algn="ctr" fontAlgn="b"/>
                      <a:r>
                        <a:rPr lang="en-US" sz="2400" b="0" i="0" u="none" strike="noStrike" dirty="0">
                          <a:solidFill>
                            <a:srgbClr val="000000"/>
                          </a:solidFill>
                          <a:effectLst/>
                          <a:latin typeface="Calibri" panose="020F0502020204030204" pitchFamily="34" charset="0"/>
                        </a:rPr>
                        <a:t>Spring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dirty="0">
                          <a:solidFill>
                            <a:srgbClr val="000000"/>
                          </a:solidFill>
                          <a:effectLst/>
                          <a:latin typeface="Calibri" panose="020F0502020204030204" pitchFamily="34" charset="0"/>
                        </a:rPr>
                        <a:t>ENG 102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443048">
                <a:tc>
                  <a:txBody>
                    <a:bodyPr/>
                    <a:lstStyle/>
                    <a:p>
                      <a:pPr algn="ctr" fontAlgn="b"/>
                      <a:r>
                        <a:rPr lang="en-US" sz="2400" b="0" i="0" u="none" strike="noStrike" dirty="0">
                          <a:solidFill>
                            <a:srgbClr val="FFFFFF"/>
                          </a:solidFill>
                          <a:effectLst/>
                          <a:latin typeface="Calibri" panose="020F0502020204030204" pitchFamily="34" charset="0"/>
                        </a:rPr>
                        <a:t>RHS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fontAlgn="b"/>
                      <a:r>
                        <a:rPr lang="en-US" sz="2400" b="0" i="0" u="none" strike="noStrike" dirty="0">
                          <a:solidFill>
                            <a:srgbClr val="000000"/>
                          </a:solidFill>
                          <a:effectLst/>
                          <a:latin typeface="Calibri" panose="020F0502020204030204" pitchFamily="34" charset="0"/>
                        </a:rPr>
                        <a:t>Spring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dirty="0">
                          <a:solidFill>
                            <a:srgbClr val="000000"/>
                          </a:solidFill>
                          <a:effectLst/>
                          <a:latin typeface="Calibri" panose="020F0502020204030204" pitchFamily="34" charset="0"/>
                        </a:rPr>
                        <a:t>ENG 102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443048">
                <a:tc>
                  <a:txBody>
                    <a:bodyPr/>
                    <a:lstStyle/>
                    <a:p>
                      <a:pPr algn="ctr" fontAlgn="b"/>
                      <a:r>
                        <a:rPr lang="en-US" sz="2400" b="0" i="0" u="none" strike="noStrike" dirty="0">
                          <a:solidFill>
                            <a:srgbClr val="FFFFFF"/>
                          </a:solidFill>
                          <a:effectLst/>
                          <a:latin typeface="Calibri" panose="020F0502020204030204" pitchFamily="34" charset="0"/>
                        </a:rPr>
                        <a:t>RHS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fontAlgn="b"/>
                      <a:r>
                        <a:rPr lang="en-US" sz="2400" b="0" i="0" u="none" strike="noStrike">
                          <a:solidFill>
                            <a:srgbClr val="000000"/>
                          </a:solidFill>
                          <a:effectLst/>
                          <a:latin typeface="Calibri" panose="020F0502020204030204" pitchFamily="34" charset="0"/>
                        </a:rPr>
                        <a:t>Spring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dirty="0" smtClean="0">
                          <a:solidFill>
                            <a:srgbClr val="000000"/>
                          </a:solidFill>
                          <a:effectLst/>
                          <a:latin typeface="Calibri" panose="020F0502020204030204" pitchFamily="34" charset="0"/>
                        </a:rPr>
                        <a:t>ENG 102</a:t>
                      </a:r>
                      <a:endParaRPr lang="en-US" sz="24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443048">
                <a:tc>
                  <a:txBody>
                    <a:bodyPr/>
                    <a:lstStyle/>
                    <a:p>
                      <a:pPr algn="ctr" fontAlgn="b"/>
                      <a:r>
                        <a:rPr lang="en-US" sz="2400" b="0" i="0" u="none" strike="noStrike" dirty="0">
                          <a:solidFill>
                            <a:srgbClr val="FFFFFF"/>
                          </a:solidFill>
                          <a:effectLst/>
                          <a:latin typeface="Calibri" panose="020F0502020204030204" pitchFamily="34" charset="0"/>
                        </a:rPr>
                        <a:t>RHS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fontAlgn="b"/>
                      <a:r>
                        <a:rPr lang="en-US" sz="2400" b="0" i="0" u="none" strike="noStrike">
                          <a:solidFill>
                            <a:srgbClr val="000000"/>
                          </a:solidFill>
                          <a:effectLst/>
                          <a:latin typeface="Calibri" panose="020F0502020204030204" pitchFamily="34" charset="0"/>
                        </a:rPr>
                        <a:t>Spring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dirty="0" smtClean="0">
                          <a:solidFill>
                            <a:srgbClr val="000000"/>
                          </a:solidFill>
                          <a:effectLst/>
                          <a:latin typeface="Calibri" panose="020F0502020204030204" pitchFamily="34" charset="0"/>
                        </a:rPr>
                        <a:t>PSY 200</a:t>
                      </a:r>
                      <a:endParaRPr lang="en-US" sz="24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r h="443048">
                <a:tc>
                  <a:txBody>
                    <a:bodyPr/>
                    <a:lstStyle/>
                    <a:p>
                      <a:pPr algn="ctr" fontAlgn="b"/>
                      <a:r>
                        <a:rPr lang="en-US" sz="2400" b="0" i="0" u="none" strike="noStrike" dirty="0">
                          <a:solidFill>
                            <a:srgbClr val="000000"/>
                          </a:solidFill>
                          <a:effectLst/>
                          <a:latin typeface="Calibri" panose="020F0502020204030204" pitchFamily="34" charset="0"/>
                        </a:rPr>
                        <a:t>WHS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b"/>
                      <a:r>
                        <a:rPr lang="en-US" sz="2400" b="0" i="0" u="none" strike="noStrike">
                          <a:solidFill>
                            <a:srgbClr val="000000"/>
                          </a:solidFill>
                          <a:effectLst/>
                          <a:latin typeface="Calibri" panose="020F0502020204030204" pitchFamily="34" charset="0"/>
                        </a:rPr>
                        <a:t>Spring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dirty="0">
                          <a:solidFill>
                            <a:srgbClr val="000000"/>
                          </a:solidFill>
                          <a:effectLst/>
                          <a:latin typeface="Calibri" panose="020F0502020204030204" pitchFamily="34" charset="0"/>
                        </a:rPr>
                        <a:t>ENG 102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8"/>
                  </a:ext>
                </a:extLst>
              </a:tr>
              <a:tr h="443048">
                <a:tc>
                  <a:txBody>
                    <a:bodyPr/>
                    <a:lstStyle/>
                    <a:p>
                      <a:pPr algn="ctr" fontAlgn="b"/>
                      <a:r>
                        <a:rPr lang="en-US" sz="2400" b="0" i="0" u="none" strike="noStrike" dirty="0">
                          <a:solidFill>
                            <a:srgbClr val="000000"/>
                          </a:solidFill>
                          <a:effectLst/>
                          <a:latin typeface="Calibri" panose="020F0502020204030204" pitchFamily="34" charset="0"/>
                        </a:rPr>
                        <a:t>WHS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b"/>
                      <a:r>
                        <a:rPr lang="en-US" sz="2400" b="0" i="0" u="none" strike="noStrike" dirty="0">
                          <a:solidFill>
                            <a:srgbClr val="000000"/>
                          </a:solidFill>
                          <a:effectLst/>
                          <a:latin typeface="Calibri" panose="020F0502020204030204" pitchFamily="34" charset="0"/>
                        </a:rPr>
                        <a:t>Spring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dirty="0">
                          <a:solidFill>
                            <a:srgbClr val="000000"/>
                          </a:solidFill>
                          <a:effectLst/>
                          <a:latin typeface="Calibri" panose="020F0502020204030204" pitchFamily="34" charset="0"/>
                        </a:rPr>
                        <a:t>ART 200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9"/>
                  </a:ext>
                </a:extLst>
              </a:tr>
            </a:tbl>
          </a:graphicData>
        </a:graphic>
      </p:graphicFrame>
      <p:sp>
        <p:nvSpPr>
          <p:cNvPr id="2" name="Rectangle 1"/>
          <p:cNvSpPr/>
          <p:nvPr/>
        </p:nvSpPr>
        <p:spPr>
          <a:xfrm>
            <a:off x="-5" y="212293"/>
            <a:ext cx="12192005" cy="1323439"/>
          </a:xfrm>
          <a:prstGeom prst="rect">
            <a:avLst/>
          </a:prstGeom>
          <a:solidFill>
            <a:srgbClr val="933E4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5" y="220760"/>
            <a:ext cx="12193057" cy="1323439"/>
          </a:xfrm>
          <a:prstGeom prst="rect">
            <a:avLst/>
          </a:prstGeom>
          <a:noFill/>
        </p:spPr>
        <p:txBody>
          <a:bodyPr wrap="square" rtlCol="0">
            <a:spAutoFit/>
          </a:bodyPr>
          <a:lstStyle/>
          <a:p>
            <a:pPr algn="ctr"/>
            <a:r>
              <a:rPr lang="en-US" sz="4000" dirty="0" smtClean="0">
                <a:solidFill>
                  <a:schemeClr val="bg1"/>
                </a:solidFill>
                <a:latin typeface="Century Gothic" panose="020B0502020202020204" pitchFamily="34" charset="0"/>
              </a:rPr>
              <a:t>Spring Dual Enrollment </a:t>
            </a:r>
          </a:p>
          <a:p>
            <a:pPr algn="ctr"/>
            <a:r>
              <a:rPr lang="en-US" sz="4000" dirty="0" smtClean="0">
                <a:solidFill>
                  <a:schemeClr val="bg1"/>
                </a:solidFill>
                <a:latin typeface="Century Gothic" panose="020B0502020202020204" pitchFamily="34" charset="0"/>
              </a:rPr>
              <a:t>Offered At Home Schools:</a:t>
            </a:r>
            <a:endParaRPr lang="en-US" sz="4000" dirty="0">
              <a:solidFill>
                <a:schemeClr val="bg1"/>
              </a:solidFill>
              <a:latin typeface="Century Gothic" panose="020B0502020202020204"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4865" y="86499"/>
            <a:ext cx="1830202" cy="1520244"/>
          </a:xfrm>
          <a:prstGeom prst="rect">
            <a:avLst/>
          </a:prstGeom>
        </p:spPr>
      </p:pic>
    </p:spTree>
    <p:extLst>
      <p:ext uri="{BB962C8B-B14F-4D97-AF65-F5344CB8AC3E}">
        <p14:creationId xmlns:p14="http://schemas.microsoft.com/office/powerpoint/2010/main" val="770043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b="34665"/>
          <a:stretch/>
        </p:blipFill>
        <p:spPr>
          <a:xfrm rot="10800000">
            <a:off x="-1" y="-12358"/>
            <a:ext cx="12193057" cy="6870357"/>
          </a:xfrm>
          <a:prstGeom prst="rect">
            <a:avLst/>
          </a:prstGeom>
        </p:spPr>
      </p:pic>
      <p:sp>
        <p:nvSpPr>
          <p:cNvPr id="14" name="Rectangle 13"/>
          <p:cNvSpPr/>
          <p:nvPr/>
        </p:nvSpPr>
        <p:spPr>
          <a:xfrm>
            <a:off x="1392382" y="1705608"/>
            <a:ext cx="9414164" cy="491764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5" y="212293"/>
            <a:ext cx="12192005" cy="1323439"/>
          </a:xfrm>
          <a:prstGeom prst="rect">
            <a:avLst/>
          </a:prstGeom>
          <a:solidFill>
            <a:srgbClr val="933E4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5" y="220760"/>
            <a:ext cx="12193057" cy="1323439"/>
          </a:xfrm>
          <a:prstGeom prst="rect">
            <a:avLst/>
          </a:prstGeom>
          <a:noFill/>
        </p:spPr>
        <p:txBody>
          <a:bodyPr wrap="square" rtlCol="0">
            <a:spAutoFit/>
          </a:bodyPr>
          <a:lstStyle/>
          <a:p>
            <a:pPr algn="ctr"/>
            <a:r>
              <a:rPr lang="en-US" sz="4000" dirty="0" smtClean="0">
                <a:solidFill>
                  <a:schemeClr val="bg1"/>
                </a:solidFill>
                <a:latin typeface="Century Gothic" panose="020B0502020202020204" pitchFamily="34" charset="0"/>
              </a:rPr>
              <a:t>Fall Dual Enrollment </a:t>
            </a:r>
          </a:p>
          <a:p>
            <a:pPr algn="ctr"/>
            <a:r>
              <a:rPr lang="en-US" sz="4000" dirty="0" smtClean="0">
                <a:solidFill>
                  <a:schemeClr val="bg1"/>
                </a:solidFill>
                <a:latin typeface="Century Gothic" panose="020B0502020202020204" pitchFamily="34" charset="0"/>
              </a:rPr>
              <a:t>Offered At HCCA Campus:</a:t>
            </a:r>
            <a:endParaRPr lang="en-US" sz="4000" dirty="0">
              <a:solidFill>
                <a:schemeClr val="bg1"/>
              </a:solidFill>
              <a:latin typeface="Century Gothic" panose="020B0502020202020204"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4865" y="86499"/>
            <a:ext cx="1830202" cy="1520244"/>
          </a:xfrm>
          <a:prstGeom prst="rect">
            <a:avLst/>
          </a:prstGeom>
        </p:spPr>
      </p:pic>
      <p:graphicFrame>
        <p:nvGraphicFramePr>
          <p:cNvPr id="8" name="Table 7"/>
          <p:cNvGraphicFramePr>
            <a:graphicFrameLocks noGrp="1"/>
          </p:cNvGraphicFramePr>
          <p:nvPr>
            <p:extLst>
              <p:ext uri="{D42A27DB-BD31-4B8C-83A1-F6EECF244321}">
                <p14:modId xmlns:p14="http://schemas.microsoft.com/office/powerpoint/2010/main" val="2913637953"/>
              </p:ext>
            </p:extLst>
          </p:nvPr>
        </p:nvGraphicFramePr>
        <p:xfrm>
          <a:off x="1392380" y="1705601"/>
          <a:ext cx="9414166" cy="4917649"/>
        </p:xfrm>
        <a:graphic>
          <a:graphicData uri="http://schemas.openxmlformats.org/drawingml/2006/table">
            <a:tbl>
              <a:tblPr/>
              <a:tblGrid>
                <a:gridCol w="832605">
                  <a:extLst>
                    <a:ext uri="{9D8B030D-6E8A-4147-A177-3AD203B41FA5}">
                      <a16:colId xmlns:a16="http://schemas.microsoft.com/office/drawing/2014/main" xmlns="" val="20000"/>
                    </a:ext>
                  </a:extLst>
                </a:gridCol>
                <a:gridCol w="1136572">
                  <a:extLst>
                    <a:ext uri="{9D8B030D-6E8A-4147-A177-3AD203B41FA5}">
                      <a16:colId xmlns:a16="http://schemas.microsoft.com/office/drawing/2014/main" xmlns="" val="20001"/>
                    </a:ext>
                  </a:extLst>
                </a:gridCol>
                <a:gridCol w="1321595">
                  <a:extLst>
                    <a:ext uri="{9D8B030D-6E8A-4147-A177-3AD203B41FA5}">
                      <a16:colId xmlns:a16="http://schemas.microsoft.com/office/drawing/2014/main" xmlns="" val="20002"/>
                    </a:ext>
                  </a:extLst>
                </a:gridCol>
                <a:gridCol w="872253">
                  <a:extLst>
                    <a:ext uri="{9D8B030D-6E8A-4147-A177-3AD203B41FA5}">
                      <a16:colId xmlns:a16="http://schemas.microsoft.com/office/drawing/2014/main" xmlns="" val="20003"/>
                    </a:ext>
                  </a:extLst>
                </a:gridCol>
                <a:gridCol w="1268732">
                  <a:extLst>
                    <a:ext uri="{9D8B030D-6E8A-4147-A177-3AD203B41FA5}">
                      <a16:colId xmlns:a16="http://schemas.microsoft.com/office/drawing/2014/main" xmlns="" val="20004"/>
                    </a:ext>
                  </a:extLst>
                </a:gridCol>
                <a:gridCol w="1533051">
                  <a:extLst>
                    <a:ext uri="{9D8B030D-6E8A-4147-A177-3AD203B41FA5}">
                      <a16:colId xmlns:a16="http://schemas.microsoft.com/office/drawing/2014/main" xmlns="" val="20005"/>
                    </a:ext>
                  </a:extLst>
                </a:gridCol>
                <a:gridCol w="1374461">
                  <a:extLst>
                    <a:ext uri="{9D8B030D-6E8A-4147-A177-3AD203B41FA5}">
                      <a16:colId xmlns:a16="http://schemas.microsoft.com/office/drawing/2014/main" xmlns="" val="20006"/>
                    </a:ext>
                  </a:extLst>
                </a:gridCol>
                <a:gridCol w="1074897">
                  <a:extLst>
                    <a:ext uri="{9D8B030D-6E8A-4147-A177-3AD203B41FA5}">
                      <a16:colId xmlns:a16="http://schemas.microsoft.com/office/drawing/2014/main" xmlns="" val="20007"/>
                    </a:ext>
                  </a:extLst>
                </a:gridCol>
              </a:tblGrid>
              <a:tr h="290002">
                <a:tc gridSpan="8">
                  <a:txBody>
                    <a:bodyPr/>
                    <a:lstStyle/>
                    <a:p>
                      <a:pPr algn="ctr" fontAlgn="ctr"/>
                      <a:r>
                        <a:rPr lang="nn-NO" sz="1400" b="1" i="0" u="none" strike="noStrike">
                          <a:solidFill>
                            <a:srgbClr val="000000"/>
                          </a:solidFill>
                          <a:effectLst/>
                          <a:latin typeface="Berlin Sans FB Demi" panose="020E0802020502020306" pitchFamily="34" charset="0"/>
                        </a:rPr>
                        <a:t>Dual Enrollment Offerings for 2020-2021</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0"/>
                  </a:ext>
                </a:extLst>
              </a:tr>
              <a:tr h="322224">
                <a:tc gridSpan="8">
                  <a:txBody>
                    <a:bodyPr/>
                    <a:lstStyle/>
                    <a:p>
                      <a:pPr algn="ctr" fontAlgn="ctr"/>
                      <a:r>
                        <a:rPr lang="en-US" sz="1100" b="1" i="0" u="none" strike="noStrike">
                          <a:solidFill>
                            <a:srgbClr val="FFFFFF"/>
                          </a:solidFill>
                          <a:effectLst/>
                          <a:latin typeface="Calibri" panose="020F0502020204030204" pitchFamily="34" charset="0"/>
                        </a:rPr>
                        <a:t>Fall Offerings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1"/>
                  </a:ext>
                </a:extLst>
              </a:tr>
              <a:tr h="263564">
                <a:tc>
                  <a:txBody>
                    <a:bodyPr/>
                    <a:lstStyle/>
                    <a:p>
                      <a:pPr algn="ctr" fontAlgn="ctr"/>
                      <a:r>
                        <a:rPr lang="en-US" sz="1000" b="1" i="1" u="none" strike="noStrike">
                          <a:solidFill>
                            <a:srgbClr val="000000"/>
                          </a:solidFill>
                          <a:effectLst/>
                          <a:latin typeface="Calibri" panose="020F0502020204030204" pitchFamily="34" charset="0"/>
                        </a:rPr>
                        <a:t>School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1" u="none" strike="noStrike">
                          <a:solidFill>
                            <a:srgbClr val="000000"/>
                          </a:solidFill>
                          <a:effectLst/>
                          <a:latin typeface="Calibri" panose="020F0502020204030204" pitchFamily="34" charset="0"/>
                        </a:rPr>
                        <a:t>Semester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1" u="none" strike="noStrike">
                          <a:solidFill>
                            <a:srgbClr val="000000"/>
                          </a:solidFill>
                          <a:effectLst/>
                          <a:latin typeface="Calibri" panose="020F0502020204030204" pitchFamily="34" charset="0"/>
                        </a:rPr>
                        <a:t>Class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1" u="none" strike="noStrike">
                          <a:solidFill>
                            <a:srgbClr val="000000"/>
                          </a:solidFill>
                          <a:effectLst/>
                          <a:latin typeface="Calibri" panose="020F0502020204030204" pitchFamily="34" charset="0"/>
                        </a:rPr>
                        <a:t>Day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1" u="none" strike="noStrike">
                          <a:solidFill>
                            <a:srgbClr val="000000"/>
                          </a:solidFill>
                          <a:effectLst/>
                          <a:latin typeface="Calibri" panose="020F0502020204030204" pitchFamily="34" charset="0"/>
                        </a:rPr>
                        <a:t>Time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1" u="none" strike="noStrike">
                          <a:solidFill>
                            <a:srgbClr val="000000"/>
                          </a:solidFill>
                          <a:effectLst/>
                          <a:latin typeface="Calibri" panose="020F0502020204030204" pitchFamily="34" charset="0"/>
                        </a:rPr>
                        <a:t>Instructor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1" u="none" strike="noStrike">
                          <a:solidFill>
                            <a:srgbClr val="000000"/>
                          </a:solidFill>
                          <a:effectLst/>
                          <a:latin typeface="Calibri" panose="020F0502020204030204" pitchFamily="34" charset="0"/>
                        </a:rPr>
                        <a:t>Grade Level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1" u="none" strike="noStrike">
                          <a:solidFill>
                            <a:srgbClr val="000000"/>
                          </a:solidFill>
                          <a:effectLst/>
                          <a:latin typeface="Calibri" panose="020F0502020204030204" pitchFamily="34" charset="0"/>
                        </a:rPr>
                        <a:t>ACT Req.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263564">
                <a:tc>
                  <a:txBody>
                    <a:bodyPr/>
                    <a:lstStyle/>
                    <a:p>
                      <a:pPr algn="ctr" fontAlgn="ctr"/>
                      <a:r>
                        <a:rPr lang="en-US" sz="1000" b="1" i="0" u="none" strike="noStrike">
                          <a:solidFill>
                            <a:srgbClr val="FFFFFF"/>
                          </a:solidFill>
                          <a:effectLst/>
                          <a:latin typeface="Calibri" panose="020F0502020204030204" pitchFamily="34" charset="0"/>
                        </a:rPr>
                        <a:t>HCCA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r>
                        <a:rPr lang="en-US" sz="1000" b="0" i="0" u="none" strike="noStrike">
                          <a:solidFill>
                            <a:srgbClr val="000000"/>
                          </a:solidFill>
                          <a:effectLst/>
                          <a:latin typeface="Calibri" panose="020F0502020204030204" pitchFamily="34" charset="0"/>
                        </a:rPr>
                        <a:t>Fall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HIS 202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T, TH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7:30-8:45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Carter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10-12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263564">
                <a:tc>
                  <a:txBody>
                    <a:bodyPr/>
                    <a:lstStyle/>
                    <a:p>
                      <a:pPr algn="ctr" fontAlgn="ctr"/>
                      <a:r>
                        <a:rPr lang="en-US" sz="1000" b="1" i="0" u="none" strike="noStrike">
                          <a:solidFill>
                            <a:srgbClr val="FFFFFF"/>
                          </a:solidFill>
                          <a:effectLst/>
                          <a:latin typeface="Calibri" panose="020F0502020204030204" pitchFamily="34" charset="0"/>
                        </a:rPr>
                        <a:t>HCCA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r>
                        <a:rPr lang="en-US" sz="1000" b="0" i="0" u="none" strike="noStrike">
                          <a:solidFill>
                            <a:srgbClr val="000000"/>
                          </a:solidFill>
                          <a:effectLst/>
                          <a:latin typeface="Calibri" panose="020F0502020204030204" pitchFamily="34" charset="0"/>
                        </a:rPr>
                        <a:t>Fall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effectLst/>
                          <a:latin typeface="Calibri" panose="020F0502020204030204" pitchFamily="34" charset="0"/>
                        </a:rPr>
                        <a:t>HIS 202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effectLst/>
                          <a:latin typeface="Calibri" panose="020F0502020204030204" pitchFamily="34" charset="0"/>
                        </a:rPr>
                        <a:t>M, W</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effectLst/>
                          <a:latin typeface="Calibri" panose="020F0502020204030204" pitchFamily="34" charset="0"/>
                        </a:rPr>
                        <a:t>7:30-8:45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effectLst/>
                          <a:latin typeface="Calibri" panose="020F0502020204030204" pitchFamily="34" charset="0"/>
                        </a:rPr>
                        <a:t>Carter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effectLst/>
                          <a:latin typeface="Calibri" panose="020F0502020204030204" pitchFamily="34" charset="0"/>
                        </a:rPr>
                        <a:t>10-12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effectLst/>
                          <a:latin typeface="Calibri" panose="020F050202020403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4"/>
                  </a:ext>
                </a:extLst>
              </a:tr>
              <a:tr h="458550">
                <a:tc>
                  <a:txBody>
                    <a:bodyPr/>
                    <a:lstStyle/>
                    <a:p>
                      <a:pPr algn="ctr" fontAlgn="ctr"/>
                      <a:r>
                        <a:rPr lang="en-US" sz="1000" b="1" i="0" u="none" strike="noStrike">
                          <a:solidFill>
                            <a:srgbClr val="FFFFFF"/>
                          </a:solidFill>
                          <a:effectLst/>
                          <a:latin typeface="Calibri" panose="020F0502020204030204" pitchFamily="34" charset="0"/>
                        </a:rPr>
                        <a:t>HCCA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r>
                        <a:rPr lang="en-US" sz="1000" b="0" i="0" u="none" strike="noStrike">
                          <a:solidFill>
                            <a:srgbClr val="000000"/>
                          </a:solidFill>
                          <a:effectLst/>
                          <a:latin typeface="Calibri" panose="020F0502020204030204" pitchFamily="34" charset="0"/>
                        </a:rPr>
                        <a:t>Fall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MTH 112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M,W</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9:15-10:30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WCC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11-12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22 on math portion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263564">
                <a:tc>
                  <a:txBody>
                    <a:bodyPr/>
                    <a:lstStyle/>
                    <a:p>
                      <a:pPr algn="ctr" fontAlgn="ctr"/>
                      <a:r>
                        <a:rPr lang="en-US" sz="1000" b="1" i="0" u="none" strike="noStrike">
                          <a:solidFill>
                            <a:srgbClr val="FFFFFF"/>
                          </a:solidFill>
                          <a:effectLst/>
                          <a:latin typeface="Calibri" panose="020F0502020204030204" pitchFamily="34" charset="0"/>
                        </a:rPr>
                        <a:t>HCCA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r>
                        <a:rPr lang="en-US" sz="1000" b="0" i="0" u="none" strike="noStrike">
                          <a:solidFill>
                            <a:srgbClr val="000000"/>
                          </a:solidFill>
                          <a:effectLst/>
                          <a:latin typeface="Calibri" panose="020F0502020204030204" pitchFamily="34" charset="0"/>
                        </a:rPr>
                        <a:t>Fall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PSY 200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M, W</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2:15-3:30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WCC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10-12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263564">
                <a:tc>
                  <a:txBody>
                    <a:bodyPr/>
                    <a:lstStyle/>
                    <a:p>
                      <a:pPr algn="ctr" fontAlgn="ctr"/>
                      <a:r>
                        <a:rPr lang="en-US" sz="1000" b="1" i="0" u="none" strike="noStrike">
                          <a:solidFill>
                            <a:srgbClr val="FFFFFF"/>
                          </a:solidFill>
                          <a:effectLst/>
                          <a:latin typeface="Calibri" panose="020F0502020204030204" pitchFamily="34" charset="0"/>
                        </a:rPr>
                        <a:t>HCCA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r>
                        <a:rPr lang="en-US" sz="1000" b="0" i="0" u="none" strike="noStrike">
                          <a:solidFill>
                            <a:srgbClr val="000000"/>
                          </a:solidFill>
                          <a:effectLst/>
                          <a:latin typeface="Calibri" panose="020F0502020204030204" pitchFamily="34" charset="0"/>
                        </a:rPr>
                        <a:t>Fall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MAT 101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M, W</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12:30-2:15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WCC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11-12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r h="263564">
                <a:tc>
                  <a:txBody>
                    <a:bodyPr/>
                    <a:lstStyle/>
                    <a:p>
                      <a:pPr algn="ctr" fontAlgn="ctr"/>
                      <a:r>
                        <a:rPr lang="en-US" sz="1000" b="1" i="0" u="none" strike="noStrike">
                          <a:solidFill>
                            <a:srgbClr val="FFFFFF"/>
                          </a:solidFill>
                          <a:effectLst/>
                          <a:latin typeface="Calibri" panose="020F0502020204030204" pitchFamily="34" charset="0"/>
                        </a:rPr>
                        <a:t>HCCA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r>
                        <a:rPr lang="en-US" sz="1000" b="0" i="0" u="none" strike="noStrike">
                          <a:solidFill>
                            <a:srgbClr val="000000"/>
                          </a:solidFill>
                          <a:effectLst/>
                          <a:latin typeface="Calibri" panose="020F0502020204030204" pitchFamily="34" charset="0"/>
                        </a:rPr>
                        <a:t>Fall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MAT 102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T, TH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12:30-2:15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WCC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11-12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8"/>
                  </a:ext>
                </a:extLst>
              </a:tr>
              <a:tr h="644448">
                <a:tc>
                  <a:txBody>
                    <a:bodyPr/>
                    <a:lstStyle/>
                    <a:p>
                      <a:pPr algn="ctr" fontAlgn="ctr"/>
                      <a:r>
                        <a:rPr lang="en-US" sz="1000" b="1" i="0" u="none" strike="noStrike">
                          <a:solidFill>
                            <a:srgbClr val="FFFFFF"/>
                          </a:solidFill>
                          <a:effectLst/>
                          <a:latin typeface="Calibri" panose="020F0502020204030204" pitchFamily="34" charset="0"/>
                        </a:rPr>
                        <a:t>HCCA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r>
                        <a:rPr lang="en-US" sz="1000" b="0" i="0" u="none" strike="noStrike">
                          <a:solidFill>
                            <a:srgbClr val="000000"/>
                          </a:solidFill>
                          <a:effectLst/>
                          <a:latin typeface="Calibri" panose="020F0502020204030204" pitchFamily="34" charset="0"/>
                        </a:rPr>
                        <a:t>Fall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EMS 118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M-F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PM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WCC - Woods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12 (must be 18 before the end of the year)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9"/>
                  </a:ext>
                </a:extLst>
              </a:tr>
              <a:tr h="408978">
                <a:tc>
                  <a:txBody>
                    <a:bodyPr/>
                    <a:lstStyle/>
                    <a:p>
                      <a:pPr algn="ctr" fontAlgn="ctr"/>
                      <a:r>
                        <a:rPr lang="en-US" sz="1000" b="1" i="0" u="none" strike="noStrike">
                          <a:solidFill>
                            <a:srgbClr val="FFFFFF"/>
                          </a:solidFill>
                          <a:effectLst/>
                          <a:latin typeface="Calibri" panose="020F0502020204030204" pitchFamily="34" charset="0"/>
                        </a:rPr>
                        <a:t>HCCA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r>
                        <a:rPr lang="en-US" sz="1000" b="0" i="0" u="none" strike="noStrike">
                          <a:solidFill>
                            <a:srgbClr val="000000"/>
                          </a:solidFill>
                          <a:effectLst/>
                          <a:latin typeface="Calibri" panose="020F0502020204030204" pitchFamily="34" charset="0"/>
                        </a:rPr>
                        <a:t>Fall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AMT 101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M-F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PM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ESCC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12 (returning students)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0"/>
                  </a:ext>
                </a:extLst>
              </a:tr>
              <a:tr h="263564">
                <a:tc>
                  <a:txBody>
                    <a:bodyPr/>
                    <a:lstStyle/>
                    <a:p>
                      <a:pPr algn="ctr" fontAlgn="ctr"/>
                      <a:r>
                        <a:rPr lang="en-US" sz="1000" b="1" i="0" u="none" strike="noStrike">
                          <a:solidFill>
                            <a:srgbClr val="FFFFFF"/>
                          </a:solidFill>
                          <a:effectLst/>
                          <a:latin typeface="Calibri" panose="020F0502020204030204" pitchFamily="34" charset="0"/>
                        </a:rPr>
                        <a:t>HCCA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r>
                        <a:rPr lang="en-US" sz="1000" b="0" i="0" u="none" strike="noStrike">
                          <a:solidFill>
                            <a:srgbClr val="000000"/>
                          </a:solidFill>
                          <a:effectLst/>
                          <a:latin typeface="Calibri" panose="020F0502020204030204" pitchFamily="34" charset="0"/>
                        </a:rPr>
                        <a:t>Fall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AMT 102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M-F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AM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ESCC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10-12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1"/>
                  </a:ext>
                </a:extLst>
              </a:tr>
              <a:tr h="263564">
                <a:tc>
                  <a:txBody>
                    <a:bodyPr/>
                    <a:lstStyle/>
                    <a:p>
                      <a:pPr algn="ctr" fontAlgn="ctr"/>
                      <a:r>
                        <a:rPr lang="en-US" sz="1000" b="1" i="0" u="none" strike="noStrike">
                          <a:solidFill>
                            <a:srgbClr val="FFFFFF"/>
                          </a:solidFill>
                          <a:effectLst/>
                          <a:latin typeface="Calibri" panose="020F0502020204030204" pitchFamily="34" charset="0"/>
                        </a:rPr>
                        <a:t>HCCA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r>
                        <a:rPr lang="en-US" sz="1000" b="0" i="0" u="none" strike="noStrike">
                          <a:solidFill>
                            <a:srgbClr val="000000"/>
                          </a:solidFill>
                          <a:effectLst/>
                          <a:latin typeface="Calibri" panose="020F0502020204030204" pitchFamily="34" charset="0"/>
                        </a:rPr>
                        <a:t>Fall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WDT 107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M-TH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AM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WCC - Dean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2"/>
                  </a:ext>
                </a:extLst>
              </a:tr>
              <a:tr h="263564">
                <a:tc>
                  <a:txBody>
                    <a:bodyPr/>
                    <a:lstStyle/>
                    <a:p>
                      <a:pPr algn="ctr" fontAlgn="ctr"/>
                      <a:r>
                        <a:rPr lang="en-US" sz="1000" b="1" i="0" u="none" strike="noStrike">
                          <a:solidFill>
                            <a:srgbClr val="FFFFFF"/>
                          </a:solidFill>
                          <a:effectLst/>
                          <a:latin typeface="Calibri" panose="020F0502020204030204" pitchFamily="34" charset="0"/>
                        </a:rPr>
                        <a:t>HCCA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r>
                        <a:rPr lang="en-US" sz="1000" b="0" i="0" u="none" strike="noStrike">
                          <a:solidFill>
                            <a:srgbClr val="000000"/>
                          </a:solidFill>
                          <a:effectLst/>
                          <a:latin typeface="Calibri" panose="020F0502020204030204" pitchFamily="34" charset="0"/>
                        </a:rPr>
                        <a:t>Fall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WDT 110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M-TH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AM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WCC - Dean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3"/>
                  </a:ext>
                </a:extLst>
              </a:tr>
              <a:tr h="421371">
                <a:tc>
                  <a:txBody>
                    <a:bodyPr/>
                    <a:lstStyle/>
                    <a:p>
                      <a:pPr algn="ctr" fontAlgn="ctr"/>
                      <a:r>
                        <a:rPr lang="en-US" sz="1000" b="1" i="0" u="none" strike="noStrike">
                          <a:solidFill>
                            <a:srgbClr val="FFFFFF"/>
                          </a:solidFill>
                          <a:effectLst/>
                          <a:latin typeface="Calibri" panose="020F0502020204030204" pitchFamily="34" charset="0"/>
                        </a:rPr>
                        <a:t>HCCA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r>
                        <a:rPr lang="en-US" sz="1000" b="0" i="0" u="none" strike="noStrike">
                          <a:solidFill>
                            <a:srgbClr val="000000"/>
                          </a:solidFill>
                          <a:effectLst/>
                          <a:latin typeface="Calibri" panose="020F0502020204030204" pitchFamily="34" charset="0"/>
                        </a:rPr>
                        <a:t>Fall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WDT 122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M-TH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PM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WCC - Dean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12 (returning students)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panose="020F0502020204030204" pitchFamily="34" charset="0"/>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4"/>
                  </a:ext>
                </a:extLst>
              </a:tr>
            </a:tbl>
          </a:graphicData>
        </a:graphic>
      </p:graphicFrame>
    </p:spTree>
    <p:extLst>
      <p:ext uri="{BB962C8B-B14F-4D97-AF65-F5344CB8AC3E}">
        <p14:creationId xmlns:p14="http://schemas.microsoft.com/office/powerpoint/2010/main" val="15479922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b="34665"/>
          <a:stretch/>
        </p:blipFill>
        <p:spPr>
          <a:xfrm rot="10800000">
            <a:off x="-1" y="-12358"/>
            <a:ext cx="12193057" cy="6870357"/>
          </a:xfrm>
          <a:prstGeom prst="rect">
            <a:avLst/>
          </a:prstGeom>
        </p:spPr>
      </p:pic>
      <p:sp>
        <p:nvSpPr>
          <p:cNvPr id="14" name="Rectangle 13"/>
          <p:cNvSpPr/>
          <p:nvPr/>
        </p:nvSpPr>
        <p:spPr>
          <a:xfrm>
            <a:off x="1553707" y="1661527"/>
            <a:ext cx="9253358" cy="50510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5" y="212293"/>
            <a:ext cx="12192005" cy="1323439"/>
          </a:xfrm>
          <a:prstGeom prst="rect">
            <a:avLst/>
          </a:prstGeom>
          <a:solidFill>
            <a:srgbClr val="933E4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5" y="220760"/>
            <a:ext cx="12193057" cy="1323439"/>
          </a:xfrm>
          <a:prstGeom prst="rect">
            <a:avLst/>
          </a:prstGeom>
          <a:noFill/>
        </p:spPr>
        <p:txBody>
          <a:bodyPr wrap="square" rtlCol="0">
            <a:spAutoFit/>
          </a:bodyPr>
          <a:lstStyle/>
          <a:p>
            <a:pPr algn="ctr"/>
            <a:r>
              <a:rPr lang="en-US" sz="4000" dirty="0" smtClean="0">
                <a:solidFill>
                  <a:schemeClr val="bg1"/>
                </a:solidFill>
                <a:latin typeface="Century Gothic" panose="020B0502020202020204" pitchFamily="34" charset="0"/>
              </a:rPr>
              <a:t>Spring Dual Enrollment </a:t>
            </a:r>
          </a:p>
          <a:p>
            <a:pPr algn="ctr"/>
            <a:r>
              <a:rPr lang="en-US" sz="4000" dirty="0" smtClean="0">
                <a:solidFill>
                  <a:schemeClr val="bg1"/>
                </a:solidFill>
                <a:latin typeface="Century Gothic" panose="020B0502020202020204" pitchFamily="34" charset="0"/>
              </a:rPr>
              <a:t>Offered At HCCA Campus:</a:t>
            </a:r>
            <a:endParaRPr lang="en-US" sz="4000" dirty="0">
              <a:solidFill>
                <a:schemeClr val="bg1"/>
              </a:solidFill>
              <a:latin typeface="Century Gothic" panose="020B0502020202020204"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4865" y="86499"/>
            <a:ext cx="1830202" cy="1520244"/>
          </a:xfrm>
          <a:prstGeom prst="rect">
            <a:avLst/>
          </a:prstGeom>
        </p:spPr>
      </p:pic>
      <p:graphicFrame>
        <p:nvGraphicFramePr>
          <p:cNvPr id="8" name="Table 7"/>
          <p:cNvGraphicFramePr>
            <a:graphicFrameLocks noGrp="1"/>
          </p:cNvGraphicFramePr>
          <p:nvPr>
            <p:extLst>
              <p:ext uri="{D42A27DB-BD31-4B8C-83A1-F6EECF244321}">
                <p14:modId xmlns:p14="http://schemas.microsoft.com/office/powerpoint/2010/main" val="729141916"/>
              </p:ext>
            </p:extLst>
          </p:nvPr>
        </p:nvGraphicFramePr>
        <p:xfrm>
          <a:off x="1558637" y="1661526"/>
          <a:ext cx="9247909" cy="5051001"/>
        </p:xfrm>
        <a:graphic>
          <a:graphicData uri="http://schemas.openxmlformats.org/drawingml/2006/table">
            <a:tbl>
              <a:tblPr/>
              <a:tblGrid>
                <a:gridCol w="817901">
                  <a:extLst>
                    <a:ext uri="{9D8B030D-6E8A-4147-A177-3AD203B41FA5}">
                      <a16:colId xmlns:a16="http://schemas.microsoft.com/office/drawing/2014/main" xmlns="" val="20000"/>
                    </a:ext>
                  </a:extLst>
                </a:gridCol>
                <a:gridCol w="1116500">
                  <a:extLst>
                    <a:ext uri="{9D8B030D-6E8A-4147-A177-3AD203B41FA5}">
                      <a16:colId xmlns:a16="http://schemas.microsoft.com/office/drawing/2014/main" xmlns="" val="20001"/>
                    </a:ext>
                  </a:extLst>
                </a:gridCol>
                <a:gridCol w="1298255">
                  <a:extLst>
                    <a:ext uri="{9D8B030D-6E8A-4147-A177-3AD203B41FA5}">
                      <a16:colId xmlns:a16="http://schemas.microsoft.com/office/drawing/2014/main" xmlns="" val="20002"/>
                    </a:ext>
                  </a:extLst>
                </a:gridCol>
                <a:gridCol w="856849">
                  <a:extLst>
                    <a:ext uri="{9D8B030D-6E8A-4147-A177-3AD203B41FA5}">
                      <a16:colId xmlns:a16="http://schemas.microsoft.com/office/drawing/2014/main" xmlns="" val="20003"/>
                    </a:ext>
                  </a:extLst>
                </a:gridCol>
                <a:gridCol w="1246325">
                  <a:extLst>
                    <a:ext uri="{9D8B030D-6E8A-4147-A177-3AD203B41FA5}">
                      <a16:colId xmlns:a16="http://schemas.microsoft.com/office/drawing/2014/main" xmlns="" val="20004"/>
                    </a:ext>
                  </a:extLst>
                </a:gridCol>
                <a:gridCol w="1505976">
                  <a:extLst>
                    <a:ext uri="{9D8B030D-6E8A-4147-A177-3AD203B41FA5}">
                      <a16:colId xmlns:a16="http://schemas.microsoft.com/office/drawing/2014/main" xmlns="" val="20005"/>
                    </a:ext>
                  </a:extLst>
                </a:gridCol>
                <a:gridCol w="1350187">
                  <a:extLst>
                    <a:ext uri="{9D8B030D-6E8A-4147-A177-3AD203B41FA5}">
                      <a16:colId xmlns:a16="http://schemas.microsoft.com/office/drawing/2014/main" xmlns="" val="20006"/>
                    </a:ext>
                  </a:extLst>
                </a:gridCol>
                <a:gridCol w="1055916">
                  <a:extLst>
                    <a:ext uri="{9D8B030D-6E8A-4147-A177-3AD203B41FA5}">
                      <a16:colId xmlns:a16="http://schemas.microsoft.com/office/drawing/2014/main" xmlns="" val="20007"/>
                    </a:ext>
                  </a:extLst>
                </a:gridCol>
              </a:tblGrid>
              <a:tr h="240700">
                <a:tc gridSpan="8">
                  <a:txBody>
                    <a:bodyPr/>
                    <a:lstStyle/>
                    <a:p>
                      <a:pPr algn="ctr" fontAlgn="ctr"/>
                      <a:r>
                        <a:rPr lang="en-US" sz="900" b="1" i="0" u="none" strike="noStrike">
                          <a:solidFill>
                            <a:srgbClr val="FFFFFF"/>
                          </a:solidFill>
                          <a:effectLst/>
                          <a:latin typeface="Calibri" panose="020F0502020204030204" pitchFamily="34" charset="0"/>
                        </a:rPr>
                        <a:t>Spring Offerings</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0"/>
                  </a:ext>
                </a:extLst>
              </a:tr>
              <a:tr h="196880">
                <a:tc>
                  <a:txBody>
                    <a:bodyPr/>
                    <a:lstStyle/>
                    <a:p>
                      <a:pPr algn="ctr" fontAlgn="ctr"/>
                      <a:r>
                        <a:rPr lang="en-US" sz="800" b="1" i="1" u="none" strike="noStrike">
                          <a:solidFill>
                            <a:srgbClr val="000000"/>
                          </a:solidFill>
                          <a:effectLst/>
                          <a:latin typeface="Calibri" panose="020F0502020204030204" pitchFamily="34" charset="0"/>
                        </a:rPr>
                        <a:t>School</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1" u="none" strike="noStrike">
                          <a:solidFill>
                            <a:srgbClr val="000000"/>
                          </a:solidFill>
                          <a:effectLst/>
                          <a:latin typeface="Calibri" panose="020F0502020204030204" pitchFamily="34" charset="0"/>
                        </a:rPr>
                        <a:t>Semester</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1" u="none" strike="noStrike">
                          <a:solidFill>
                            <a:srgbClr val="000000"/>
                          </a:solidFill>
                          <a:effectLst/>
                          <a:latin typeface="Calibri" panose="020F0502020204030204" pitchFamily="34" charset="0"/>
                        </a:rPr>
                        <a:t>Class</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1" u="none" strike="noStrike">
                          <a:solidFill>
                            <a:srgbClr val="000000"/>
                          </a:solidFill>
                          <a:effectLst/>
                          <a:latin typeface="Calibri" panose="020F0502020204030204" pitchFamily="34" charset="0"/>
                        </a:rPr>
                        <a:t>Day</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1" u="none" strike="noStrike">
                          <a:solidFill>
                            <a:srgbClr val="000000"/>
                          </a:solidFill>
                          <a:effectLst/>
                          <a:latin typeface="Calibri" panose="020F0502020204030204" pitchFamily="34" charset="0"/>
                        </a:rPr>
                        <a:t>Time</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1" u="none" strike="noStrike">
                          <a:solidFill>
                            <a:srgbClr val="000000"/>
                          </a:solidFill>
                          <a:effectLst/>
                          <a:latin typeface="Calibri" panose="020F0502020204030204" pitchFamily="34" charset="0"/>
                        </a:rPr>
                        <a:t>Instructor</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1" u="none" strike="noStrike">
                          <a:solidFill>
                            <a:srgbClr val="000000"/>
                          </a:solidFill>
                          <a:effectLst/>
                          <a:latin typeface="Calibri" panose="020F0502020204030204" pitchFamily="34" charset="0"/>
                        </a:rPr>
                        <a:t>Grade Level</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1" u="none" strike="noStrike">
                          <a:solidFill>
                            <a:srgbClr val="000000"/>
                          </a:solidFill>
                          <a:effectLst/>
                          <a:latin typeface="Calibri" panose="020F0502020204030204" pitchFamily="34" charset="0"/>
                        </a:rPr>
                        <a:t>ACT Req. </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196880">
                <a:tc>
                  <a:txBody>
                    <a:bodyPr/>
                    <a:lstStyle/>
                    <a:p>
                      <a:pPr algn="ctr" fontAlgn="ctr"/>
                      <a:r>
                        <a:rPr lang="en-US" sz="800" b="1" i="0" u="none" strike="noStrike">
                          <a:solidFill>
                            <a:srgbClr val="FFFFFF"/>
                          </a:solidFill>
                          <a:effectLst/>
                          <a:latin typeface="Calibri" panose="020F0502020204030204" pitchFamily="34" charset="0"/>
                        </a:rPr>
                        <a:t>HCCA</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r>
                        <a:rPr lang="en-US" sz="800" b="0" i="0" u="none" strike="noStrike">
                          <a:solidFill>
                            <a:srgbClr val="000000"/>
                          </a:solidFill>
                          <a:effectLst/>
                          <a:latin typeface="Calibri" panose="020F0502020204030204" pitchFamily="34" charset="0"/>
                        </a:rPr>
                        <a:t>Spring</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HIS 201</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T, TH</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7:30-8:45</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Carter</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10-12</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n/a</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196880">
                <a:tc>
                  <a:txBody>
                    <a:bodyPr/>
                    <a:lstStyle/>
                    <a:p>
                      <a:pPr algn="ctr" fontAlgn="ctr"/>
                      <a:r>
                        <a:rPr lang="en-US" sz="800" b="1" i="0" u="none" strike="noStrike">
                          <a:solidFill>
                            <a:srgbClr val="FFFFFF"/>
                          </a:solidFill>
                          <a:effectLst/>
                          <a:latin typeface="Calibri" panose="020F0502020204030204" pitchFamily="34" charset="0"/>
                        </a:rPr>
                        <a:t>HCCA</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r>
                        <a:rPr lang="en-US" sz="800" b="0" i="0" u="none" strike="noStrike">
                          <a:solidFill>
                            <a:srgbClr val="000000"/>
                          </a:solidFill>
                          <a:effectLst/>
                          <a:latin typeface="Calibri" panose="020F0502020204030204" pitchFamily="34" charset="0"/>
                        </a:rPr>
                        <a:t>Spring</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HIS 201</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M, W</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7:30-8:45</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Carter</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10-12</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 </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314762">
                <a:tc>
                  <a:txBody>
                    <a:bodyPr/>
                    <a:lstStyle/>
                    <a:p>
                      <a:pPr algn="ctr" fontAlgn="ctr"/>
                      <a:r>
                        <a:rPr lang="en-US" sz="800" b="1" i="0" u="none" strike="noStrike">
                          <a:solidFill>
                            <a:srgbClr val="FFFFFF"/>
                          </a:solidFill>
                          <a:effectLst/>
                          <a:latin typeface="Calibri" panose="020F0502020204030204" pitchFamily="34" charset="0"/>
                        </a:rPr>
                        <a:t>HCCA</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r>
                        <a:rPr lang="en-US" sz="800" b="0" i="0" u="none" strike="noStrike">
                          <a:solidFill>
                            <a:srgbClr val="000000"/>
                          </a:solidFill>
                          <a:effectLst/>
                          <a:latin typeface="Calibri" panose="020F0502020204030204" pitchFamily="34" charset="0"/>
                        </a:rPr>
                        <a:t>Spring</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MTH 113</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M, W</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9:15-10:30</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WCC</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11-12</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23 on math portion</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333277">
                <a:tc>
                  <a:txBody>
                    <a:bodyPr/>
                    <a:lstStyle/>
                    <a:p>
                      <a:pPr algn="ctr" fontAlgn="ctr"/>
                      <a:r>
                        <a:rPr lang="en-US" sz="800" b="1" i="0" u="none" strike="noStrike">
                          <a:solidFill>
                            <a:srgbClr val="FFFFFF"/>
                          </a:solidFill>
                          <a:effectLst/>
                          <a:latin typeface="Calibri" panose="020F0502020204030204" pitchFamily="34" charset="0"/>
                        </a:rPr>
                        <a:t>HCCA</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r>
                        <a:rPr lang="en-US" sz="800" b="0" i="0" u="none" strike="noStrike">
                          <a:solidFill>
                            <a:srgbClr val="000000"/>
                          </a:solidFill>
                          <a:effectLst/>
                          <a:latin typeface="Calibri" panose="020F0502020204030204" pitchFamily="34" charset="0"/>
                        </a:rPr>
                        <a:t>Spring</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MTH 125</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M, W</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2:15-3:30</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WCC</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11-12</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25 on math portion</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333277">
                <a:tc>
                  <a:txBody>
                    <a:bodyPr/>
                    <a:lstStyle/>
                    <a:p>
                      <a:pPr algn="ctr" fontAlgn="ctr"/>
                      <a:r>
                        <a:rPr lang="en-US" sz="800" b="1" i="0" u="none" strike="noStrike">
                          <a:solidFill>
                            <a:srgbClr val="FFFFFF"/>
                          </a:solidFill>
                          <a:effectLst/>
                          <a:latin typeface="Calibri" panose="020F0502020204030204" pitchFamily="34" charset="0"/>
                        </a:rPr>
                        <a:t>HCCA</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r>
                        <a:rPr lang="en-US" sz="800" b="0" i="0" u="none" strike="noStrike">
                          <a:solidFill>
                            <a:srgbClr val="000000"/>
                          </a:solidFill>
                          <a:effectLst/>
                          <a:latin typeface="Calibri" panose="020F0502020204030204" pitchFamily="34" charset="0"/>
                        </a:rPr>
                        <a:t>Spring</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BIO 103</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T/TH</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9:20-11:35</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Brantley</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10-12</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n/a</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196880">
                <a:tc>
                  <a:txBody>
                    <a:bodyPr/>
                    <a:lstStyle/>
                    <a:p>
                      <a:pPr algn="ctr" fontAlgn="ctr"/>
                      <a:r>
                        <a:rPr lang="en-US" sz="800" b="1" i="0" u="none" strike="noStrike">
                          <a:solidFill>
                            <a:srgbClr val="FFFFFF"/>
                          </a:solidFill>
                          <a:effectLst/>
                          <a:latin typeface="Calibri" panose="020F0502020204030204" pitchFamily="34" charset="0"/>
                        </a:rPr>
                        <a:t>HCCA</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r>
                        <a:rPr lang="en-US" sz="800" b="0" i="0" u="none" strike="noStrike">
                          <a:solidFill>
                            <a:srgbClr val="000000"/>
                          </a:solidFill>
                          <a:effectLst/>
                          <a:latin typeface="Calibri" panose="020F0502020204030204" pitchFamily="34" charset="0"/>
                        </a:rPr>
                        <a:t>Spring</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MUSIC/ART</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M, W</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2:15-3:30</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WCC</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10-12</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n/a</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r h="196880">
                <a:tc>
                  <a:txBody>
                    <a:bodyPr/>
                    <a:lstStyle/>
                    <a:p>
                      <a:pPr algn="ctr" fontAlgn="ctr"/>
                      <a:r>
                        <a:rPr lang="en-US" sz="800" b="1" i="0" u="none" strike="noStrike">
                          <a:solidFill>
                            <a:srgbClr val="FFFFFF"/>
                          </a:solidFill>
                          <a:effectLst/>
                          <a:latin typeface="Calibri" panose="020F0502020204030204" pitchFamily="34" charset="0"/>
                        </a:rPr>
                        <a:t>HCCA</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r>
                        <a:rPr lang="en-US" sz="800" b="0" i="0" u="none" strike="noStrike">
                          <a:solidFill>
                            <a:srgbClr val="000000"/>
                          </a:solidFill>
                          <a:effectLst/>
                          <a:latin typeface="Calibri" panose="020F0502020204030204" pitchFamily="34" charset="0"/>
                        </a:rPr>
                        <a:t>Spring</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SPEECH</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T, TH</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2:15-3:30</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WCC</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10-12</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n/a</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8"/>
                  </a:ext>
                </a:extLst>
              </a:tr>
              <a:tr h="196880">
                <a:tc>
                  <a:txBody>
                    <a:bodyPr/>
                    <a:lstStyle/>
                    <a:p>
                      <a:pPr algn="ctr" fontAlgn="ctr"/>
                      <a:r>
                        <a:rPr lang="en-US" sz="800" b="1" i="0" u="none" strike="noStrike">
                          <a:solidFill>
                            <a:srgbClr val="FFFFFF"/>
                          </a:solidFill>
                          <a:effectLst/>
                          <a:latin typeface="Calibri" panose="020F0502020204030204" pitchFamily="34" charset="0"/>
                        </a:rPr>
                        <a:t>HCCA</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r>
                        <a:rPr lang="en-US" sz="800" b="0" i="0" u="none" strike="noStrike">
                          <a:solidFill>
                            <a:srgbClr val="000000"/>
                          </a:solidFill>
                          <a:effectLst/>
                          <a:latin typeface="Calibri" panose="020F0502020204030204" pitchFamily="34" charset="0"/>
                        </a:rPr>
                        <a:t>Spring</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MAT 103</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M, W</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12:45-2:15</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WCC</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11-12</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n/a</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9"/>
                  </a:ext>
                </a:extLst>
              </a:tr>
              <a:tr h="185154">
                <a:tc>
                  <a:txBody>
                    <a:bodyPr/>
                    <a:lstStyle/>
                    <a:p>
                      <a:pPr algn="ctr" fontAlgn="ctr"/>
                      <a:r>
                        <a:rPr lang="en-US" sz="800" b="1" i="0" u="none" strike="noStrike">
                          <a:solidFill>
                            <a:srgbClr val="FFFFFF"/>
                          </a:solidFill>
                          <a:effectLst/>
                          <a:latin typeface="Calibri" panose="020F0502020204030204" pitchFamily="34" charset="0"/>
                        </a:rPr>
                        <a:t>HCCA</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r>
                        <a:rPr lang="en-US" sz="800" b="0" i="0" u="none" strike="noStrike">
                          <a:solidFill>
                            <a:srgbClr val="000000"/>
                          </a:solidFill>
                          <a:effectLst/>
                          <a:latin typeface="Calibri" panose="020F0502020204030204" pitchFamily="34" charset="0"/>
                        </a:rPr>
                        <a:t>Spring</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MAT 122</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T, TH</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12:45-2:15</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WCC</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11-12</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n/a</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0"/>
                  </a:ext>
                </a:extLst>
              </a:tr>
              <a:tr h="472144">
                <a:tc>
                  <a:txBody>
                    <a:bodyPr/>
                    <a:lstStyle/>
                    <a:p>
                      <a:pPr algn="ctr" fontAlgn="ctr"/>
                      <a:r>
                        <a:rPr lang="en-US" sz="800" b="1" i="0" u="none" strike="noStrike">
                          <a:solidFill>
                            <a:srgbClr val="FFFFFF"/>
                          </a:solidFill>
                          <a:effectLst/>
                          <a:latin typeface="Calibri" panose="020F0502020204030204" pitchFamily="34" charset="0"/>
                        </a:rPr>
                        <a:t>HCCA</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r>
                        <a:rPr lang="en-US" sz="800" b="0" i="0" u="none" strike="noStrike">
                          <a:solidFill>
                            <a:srgbClr val="000000"/>
                          </a:solidFill>
                          <a:effectLst/>
                          <a:latin typeface="Calibri" panose="020F0502020204030204" pitchFamily="34" charset="0"/>
                        </a:rPr>
                        <a:t>Spring </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EMS 119</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M-F</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PM</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WCC - Woods</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12 (must be 18 before the end of the year)</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n/a</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1"/>
                  </a:ext>
                </a:extLst>
              </a:tr>
              <a:tr h="185154">
                <a:tc>
                  <a:txBody>
                    <a:bodyPr/>
                    <a:lstStyle/>
                    <a:p>
                      <a:pPr algn="ctr" fontAlgn="ctr"/>
                      <a:r>
                        <a:rPr lang="en-US" sz="800" b="1" i="0" u="none" strike="noStrike">
                          <a:solidFill>
                            <a:srgbClr val="FFFFFF"/>
                          </a:solidFill>
                          <a:effectLst/>
                          <a:latin typeface="Calibri" panose="020F0502020204030204" pitchFamily="34" charset="0"/>
                        </a:rPr>
                        <a:t>HCCA</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r>
                        <a:rPr lang="en-US" sz="800" b="0" i="0" u="none" strike="noStrike">
                          <a:solidFill>
                            <a:srgbClr val="000000"/>
                          </a:solidFill>
                          <a:effectLst/>
                          <a:latin typeface="Calibri" panose="020F0502020204030204" pitchFamily="34" charset="0"/>
                        </a:rPr>
                        <a:t>Spring</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WDT 122</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M-TH</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AM</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WCC - </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11</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n/a</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2"/>
                  </a:ext>
                </a:extLst>
              </a:tr>
              <a:tr h="185154">
                <a:tc>
                  <a:txBody>
                    <a:bodyPr/>
                    <a:lstStyle/>
                    <a:p>
                      <a:pPr algn="ctr" fontAlgn="ctr"/>
                      <a:r>
                        <a:rPr lang="en-US" sz="800" b="1" i="0" u="none" strike="noStrike">
                          <a:solidFill>
                            <a:srgbClr val="FFFFFF"/>
                          </a:solidFill>
                          <a:effectLst/>
                          <a:latin typeface="Calibri" panose="020F0502020204030204" pitchFamily="34" charset="0"/>
                        </a:rPr>
                        <a:t>HCCA</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r>
                        <a:rPr lang="en-US" sz="800" b="0" i="0" u="none" strike="noStrike">
                          <a:solidFill>
                            <a:srgbClr val="000000"/>
                          </a:solidFill>
                          <a:effectLst/>
                          <a:latin typeface="Calibri" panose="020F0502020204030204" pitchFamily="34" charset="0"/>
                        </a:rPr>
                        <a:t>Spring</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WDT 122</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M-TH</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AM</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WCC  </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12</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n/a</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3"/>
                  </a:ext>
                </a:extLst>
              </a:tr>
              <a:tr h="314762">
                <a:tc>
                  <a:txBody>
                    <a:bodyPr/>
                    <a:lstStyle/>
                    <a:p>
                      <a:pPr algn="ctr" fontAlgn="ctr"/>
                      <a:r>
                        <a:rPr lang="en-US" sz="800" b="1" i="0" u="none" strike="noStrike">
                          <a:solidFill>
                            <a:srgbClr val="FFFFFF"/>
                          </a:solidFill>
                          <a:effectLst/>
                          <a:latin typeface="Calibri" panose="020F0502020204030204" pitchFamily="34" charset="0"/>
                        </a:rPr>
                        <a:t>HCCA</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r>
                        <a:rPr lang="en-US" sz="800" b="0" i="0" u="none" strike="noStrike">
                          <a:solidFill>
                            <a:srgbClr val="000000"/>
                          </a:solidFill>
                          <a:effectLst/>
                          <a:latin typeface="Calibri" panose="020F0502020204030204" pitchFamily="34" charset="0"/>
                        </a:rPr>
                        <a:t>Spring</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WDT 123</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M-TH</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PM</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WCC </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12 (returning students)</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n/a</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4"/>
                  </a:ext>
                </a:extLst>
              </a:tr>
              <a:tr h="185154">
                <a:tc>
                  <a:txBody>
                    <a:bodyPr/>
                    <a:lstStyle/>
                    <a:p>
                      <a:pPr algn="ctr" fontAlgn="ctr"/>
                      <a:r>
                        <a:rPr lang="en-US" sz="800" b="1" i="0" u="none" strike="noStrike">
                          <a:solidFill>
                            <a:srgbClr val="FFFFFF"/>
                          </a:solidFill>
                          <a:effectLst/>
                          <a:latin typeface="Calibri" panose="020F0502020204030204" pitchFamily="34" charset="0"/>
                        </a:rPr>
                        <a:t>HCCA</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r>
                        <a:rPr lang="en-US" sz="800" b="0" i="0" u="none" strike="noStrike">
                          <a:solidFill>
                            <a:srgbClr val="000000"/>
                          </a:solidFill>
                          <a:effectLst/>
                          <a:latin typeface="Calibri" panose="020F0502020204030204" pitchFamily="34" charset="0"/>
                        </a:rPr>
                        <a:t>Spring</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AMT 100</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M-FR</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AM</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ESCC</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10-12</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n/a</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5"/>
                  </a:ext>
                </a:extLst>
              </a:tr>
              <a:tr h="314762">
                <a:tc>
                  <a:txBody>
                    <a:bodyPr/>
                    <a:lstStyle/>
                    <a:p>
                      <a:pPr algn="ctr" fontAlgn="ctr"/>
                      <a:r>
                        <a:rPr lang="en-US" sz="800" b="1" i="0" u="none" strike="noStrike">
                          <a:solidFill>
                            <a:srgbClr val="FFFFFF"/>
                          </a:solidFill>
                          <a:effectLst/>
                          <a:latin typeface="Calibri" panose="020F0502020204030204" pitchFamily="34" charset="0"/>
                        </a:rPr>
                        <a:t>HCCA</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r>
                        <a:rPr lang="en-US" sz="800" b="0" i="0" u="none" strike="noStrike">
                          <a:solidFill>
                            <a:srgbClr val="000000"/>
                          </a:solidFill>
                          <a:effectLst/>
                          <a:latin typeface="Calibri" panose="020F0502020204030204" pitchFamily="34" charset="0"/>
                        </a:rPr>
                        <a:t>Spring</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AMT 111</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M-FR</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PM</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ESCC</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12 (returning students)</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n/a</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6"/>
                  </a:ext>
                </a:extLst>
              </a:tr>
              <a:tr h="314762">
                <a:tc>
                  <a:txBody>
                    <a:bodyPr/>
                    <a:lstStyle/>
                    <a:p>
                      <a:pPr algn="ctr" fontAlgn="ctr"/>
                      <a:r>
                        <a:rPr lang="en-US" sz="800" b="1" i="0" u="none" strike="noStrike">
                          <a:solidFill>
                            <a:srgbClr val="FFFFFF"/>
                          </a:solidFill>
                          <a:effectLst/>
                          <a:latin typeface="Calibri" panose="020F0502020204030204" pitchFamily="34" charset="0"/>
                        </a:rPr>
                        <a:t>HCCA</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r>
                        <a:rPr lang="en-US" sz="800" b="0" i="0" u="none" strike="noStrike">
                          <a:solidFill>
                            <a:srgbClr val="000000"/>
                          </a:solidFill>
                          <a:effectLst/>
                          <a:latin typeface="Calibri" panose="020F0502020204030204" pitchFamily="34" charset="0"/>
                        </a:rPr>
                        <a:t>Spring</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Fire Science 530011</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M-FR</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PM</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Hayes</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11 or 12 grade</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n/a</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7"/>
                  </a:ext>
                </a:extLst>
              </a:tr>
              <a:tr h="490659">
                <a:tc>
                  <a:txBody>
                    <a:bodyPr/>
                    <a:lstStyle/>
                    <a:p>
                      <a:pPr algn="ctr" fontAlgn="ctr"/>
                      <a:r>
                        <a:rPr lang="en-US" sz="800" b="1" i="0" u="none" strike="noStrike">
                          <a:solidFill>
                            <a:srgbClr val="FFFFFF"/>
                          </a:solidFill>
                          <a:effectLst/>
                          <a:latin typeface="Calibri" panose="020F0502020204030204" pitchFamily="34" charset="0"/>
                        </a:rPr>
                        <a:t>HCCA</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r>
                        <a:rPr lang="en-US" sz="800" b="0" i="0" u="none" strike="noStrike">
                          <a:solidFill>
                            <a:srgbClr val="000000"/>
                          </a:solidFill>
                          <a:effectLst/>
                          <a:latin typeface="Calibri" panose="020F0502020204030204" pitchFamily="34" charset="0"/>
                        </a:rPr>
                        <a:t>Spring</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Fire Science 50012</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M-FR</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PM</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Hayes</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11 or 12 grade</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dirty="0">
                          <a:solidFill>
                            <a:srgbClr val="000000"/>
                          </a:solidFill>
                          <a:effectLst/>
                          <a:latin typeface="Calibri" panose="020F0502020204030204" pitchFamily="34" charset="0"/>
                        </a:rPr>
                        <a:t>n/a</a:t>
                      </a:r>
                    </a:p>
                  </a:txBody>
                  <a:tcPr marL="7975" marR="7975" marT="79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8"/>
                  </a:ext>
                </a:extLst>
              </a:tr>
            </a:tbl>
          </a:graphicData>
        </a:graphic>
      </p:graphicFrame>
    </p:spTree>
    <p:extLst>
      <p:ext uri="{BB962C8B-B14F-4D97-AF65-F5344CB8AC3E}">
        <p14:creationId xmlns:p14="http://schemas.microsoft.com/office/powerpoint/2010/main" val="20529687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b="34665"/>
          <a:stretch/>
        </p:blipFill>
        <p:spPr>
          <a:xfrm rot="10800000">
            <a:off x="-1" y="-12358"/>
            <a:ext cx="12193057" cy="6870357"/>
          </a:xfrm>
          <a:prstGeom prst="rect">
            <a:avLst/>
          </a:prstGeom>
        </p:spPr>
      </p:pic>
      <p:sp>
        <p:nvSpPr>
          <p:cNvPr id="6" name="Snip Diagonal Corner Rectangle 5"/>
          <p:cNvSpPr/>
          <p:nvPr/>
        </p:nvSpPr>
        <p:spPr>
          <a:xfrm>
            <a:off x="609600" y="1905003"/>
            <a:ext cx="10972800" cy="4648200"/>
          </a:xfrm>
          <a:prstGeom prst="snip2DiagRect">
            <a:avLst/>
          </a:prstGeom>
          <a:solidFill>
            <a:srgbClr val="E7E6E6">
              <a:alpha val="83922"/>
            </a:srgbClr>
          </a:solidFill>
          <a:ln w="76200">
            <a:solidFill>
              <a:srgbClr val="910401">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609600" y="2556752"/>
            <a:ext cx="10972799" cy="3416320"/>
          </a:xfrm>
          <a:prstGeom prst="rect">
            <a:avLst/>
          </a:prstGeom>
          <a:noFill/>
        </p:spPr>
        <p:txBody>
          <a:bodyPr wrap="square" rtlCol="0">
            <a:spAutoFit/>
          </a:bodyPr>
          <a:lstStyle/>
          <a:p>
            <a:pPr algn="ctr">
              <a:lnSpc>
                <a:spcPct val="150000"/>
              </a:lnSpc>
            </a:pPr>
            <a:r>
              <a:rPr lang="en-US" sz="3600" b="1" dirty="0" smtClean="0">
                <a:solidFill>
                  <a:schemeClr val="bg2">
                    <a:lumMod val="25000"/>
                  </a:schemeClr>
                </a:solidFill>
                <a:latin typeface="Century Gothic" panose="020B0502020202020204" pitchFamily="34" charset="0"/>
              </a:rPr>
              <a:t>Students </a:t>
            </a:r>
            <a:r>
              <a:rPr lang="en-US" sz="3600" dirty="0" smtClean="0">
                <a:solidFill>
                  <a:schemeClr val="bg2">
                    <a:lumMod val="25000"/>
                  </a:schemeClr>
                </a:solidFill>
                <a:latin typeface="Century Gothic" panose="020B0502020202020204" pitchFamily="34" charset="0"/>
              </a:rPr>
              <a:t>participating in Dual Enrollment </a:t>
            </a:r>
          </a:p>
          <a:p>
            <a:pPr algn="ctr">
              <a:lnSpc>
                <a:spcPct val="150000"/>
              </a:lnSpc>
            </a:pPr>
            <a:r>
              <a:rPr lang="en-US" sz="3600" dirty="0" smtClean="0">
                <a:solidFill>
                  <a:schemeClr val="bg2">
                    <a:lumMod val="25000"/>
                  </a:schemeClr>
                </a:solidFill>
                <a:latin typeface="Century Gothic" panose="020B0502020202020204" pitchFamily="34" charset="0"/>
              </a:rPr>
              <a:t>classes</a:t>
            </a:r>
            <a:r>
              <a:rPr lang="en-US" sz="3600" b="1" dirty="0" smtClean="0">
                <a:solidFill>
                  <a:schemeClr val="bg2">
                    <a:lumMod val="25000"/>
                  </a:schemeClr>
                </a:solidFill>
                <a:latin typeface="Century Gothic" panose="020B0502020202020204" pitchFamily="34" charset="0"/>
              </a:rPr>
              <a:t>, as well as their parents or guardians, </a:t>
            </a:r>
          </a:p>
          <a:p>
            <a:pPr algn="ctr">
              <a:lnSpc>
                <a:spcPct val="150000"/>
              </a:lnSpc>
            </a:pPr>
            <a:r>
              <a:rPr lang="en-US" sz="3600" dirty="0" smtClean="0">
                <a:solidFill>
                  <a:schemeClr val="bg2">
                    <a:lumMod val="25000"/>
                  </a:schemeClr>
                </a:solidFill>
                <a:latin typeface="Century Gothic" panose="020B0502020202020204" pitchFamily="34" charset="0"/>
              </a:rPr>
              <a:t>will be asked to sign an enrollment/attendance agreement prior to registration</a:t>
            </a:r>
            <a:r>
              <a:rPr lang="en-US" sz="3600" b="1" dirty="0" smtClean="0">
                <a:solidFill>
                  <a:schemeClr val="bg2">
                    <a:lumMod val="25000"/>
                  </a:schemeClr>
                </a:solidFill>
                <a:latin typeface="Century Gothic" panose="020B0502020202020204" pitchFamily="34" charset="0"/>
              </a:rPr>
              <a:t>.</a:t>
            </a:r>
          </a:p>
        </p:txBody>
      </p:sp>
      <p:sp>
        <p:nvSpPr>
          <p:cNvPr id="10" name="Rectangle 9"/>
          <p:cNvSpPr/>
          <p:nvPr/>
        </p:nvSpPr>
        <p:spPr>
          <a:xfrm>
            <a:off x="-5" y="212293"/>
            <a:ext cx="12192005" cy="1323439"/>
          </a:xfrm>
          <a:prstGeom prst="rect">
            <a:avLst/>
          </a:prstGeom>
          <a:solidFill>
            <a:srgbClr val="933E4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5" y="474764"/>
            <a:ext cx="12193057" cy="707886"/>
          </a:xfrm>
          <a:prstGeom prst="rect">
            <a:avLst/>
          </a:prstGeom>
          <a:noFill/>
        </p:spPr>
        <p:txBody>
          <a:bodyPr wrap="square" rtlCol="0">
            <a:spAutoFit/>
          </a:bodyPr>
          <a:lstStyle/>
          <a:p>
            <a:pPr algn="ctr"/>
            <a:r>
              <a:rPr lang="en-US" sz="4000" dirty="0" smtClean="0">
                <a:solidFill>
                  <a:schemeClr val="bg1"/>
                </a:solidFill>
                <a:latin typeface="Century Gothic" panose="020B0502020202020204" pitchFamily="34" charset="0"/>
              </a:rPr>
              <a:t>Dual Enrollment Agreement</a:t>
            </a:r>
            <a:endParaRPr lang="en-US" sz="4000" dirty="0">
              <a:solidFill>
                <a:schemeClr val="bg1"/>
              </a:solidFill>
              <a:latin typeface="Century Gothic" panose="020B0502020202020204" pitchFamily="34" charset="0"/>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4865" y="86499"/>
            <a:ext cx="1830202" cy="1520244"/>
          </a:xfrm>
          <a:prstGeom prst="rect">
            <a:avLst/>
          </a:prstGeom>
        </p:spPr>
      </p:pic>
    </p:spTree>
    <p:extLst>
      <p:ext uri="{BB962C8B-B14F-4D97-AF65-F5344CB8AC3E}">
        <p14:creationId xmlns:p14="http://schemas.microsoft.com/office/powerpoint/2010/main" val="1478125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3688" cy="6858000"/>
          </a:xfrm>
          <a:prstGeom prst="rect">
            <a:avLst/>
          </a:prstGeom>
        </p:spPr>
      </p:pic>
      <p:pic>
        <p:nvPicPr>
          <p:cNvPr id="2" name="Picture 1"/>
          <p:cNvPicPr>
            <a:picLocks noChangeAspect="1"/>
          </p:cNvPicPr>
          <p:nvPr/>
        </p:nvPicPr>
        <p:blipFill rotWithShape="1">
          <a:blip r:embed="rId3"/>
          <a:srcRect l="10446" t="20551" r="59688" b="11865"/>
          <a:stretch/>
        </p:blipFill>
        <p:spPr>
          <a:xfrm>
            <a:off x="574503" y="-12360"/>
            <a:ext cx="5397520" cy="6870360"/>
          </a:xfrm>
          <a:prstGeom prst="rect">
            <a:avLst/>
          </a:prstGeom>
        </p:spPr>
      </p:pic>
      <p:pic>
        <p:nvPicPr>
          <p:cNvPr id="3" name="Picture 2"/>
          <p:cNvPicPr>
            <a:picLocks noChangeAspect="1"/>
          </p:cNvPicPr>
          <p:nvPr/>
        </p:nvPicPr>
        <p:blipFill rotWithShape="1">
          <a:blip r:embed="rId4"/>
          <a:srcRect l="10714" t="18073" r="60039" b="12488"/>
          <a:stretch/>
        </p:blipFill>
        <p:spPr>
          <a:xfrm>
            <a:off x="6546526" y="12361"/>
            <a:ext cx="5134970" cy="6858000"/>
          </a:xfrm>
          <a:prstGeom prst="rect">
            <a:avLst/>
          </a:prstGeom>
        </p:spPr>
      </p:pic>
    </p:spTree>
    <p:extLst>
      <p:ext uri="{BB962C8B-B14F-4D97-AF65-F5344CB8AC3E}">
        <p14:creationId xmlns:p14="http://schemas.microsoft.com/office/powerpoint/2010/main" val="16265608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b="34665"/>
          <a:stretch/>
        </p:blipFill>
        <p:spPr>
          <a:xfrm rot="10800000">
            <a:off x="-1" y="-12358"/>
            <a:ext cx="12193057" cy="6870357"/>
          </a:xfrm>
          <a:prstGeom prst="rect">
            <a:avLst/>
          </a:prstGeom>
        </p:spPr>
      </p:pic>
      <p:sp>
        <p:nvSpPr>
          <p:cNvPr id="6" name="Snip Diagonal Corner Rectangle 5"/>
          <p:cNvSpPr/>
          <p:nvPr/>
        </p:nvSpPr>
        <p:spPr>
          <a:xfrm>
            <a:off x="609600" y="1905003"/>
            <a:ext cx="10972800" cy="4648200"/>
          </a:xfrm>
          <a:prstGeom prst="snip2DiagRect">
            <a:avLst/>
          </a:prstGeom>
          <a:solidFill>
            <a:srgbClr val="E7E6E6">
              <a:alpha val="83922"/>
            </a:srgbClr>
          </a:solidFill>
          <a:ln w="76200">
            <a:solidFill>
              <a:srgbClr val="910401">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609600" y="2383935"/>
            <a:ext cx="10972799" cy="3662541"/>
          </a:xfrm>
          <a:prstGeom prst="rect">
            <a:avLst/>
          </a:prstGeom>
          <a:noFill/>
        </p:spPr>
        <p:txBody>
          <a:bodyPr wrap="square" rtlCol="0">
            <a:spAutoFit/>
          </a:bodyPr>
          <a:lstStyle/>
          <a:p>
            <a:pPr algn="ctr">
              <a:spcAft>
                <a:spcPts val="1200"/>
              </a:spcAft>
            </a:pPr>
            <a:r>
              <a:rPr lang="en-US" sz="3600" b="1" dirty="0" smtClean="0">
                <a:solidFill>
                  <a:schemeClr val="bg2">
                    <a:lumMod val="25000"/>
                  </a:schemeClr>
                </a:solidFill>
                <a:latin typeface="Century Gothic" panose="020B0502020202020204" pitchFamily="34" charset="0"/>
              </a:rPr>
              <a:t>Houston County Deadline for </a:t>
            </a:r>
          </a:p>
          <a:p>
            <a:pPr algn="ctr">
              <a:spcAft>
                <a:spcPts val="1200"/>
              </a:spcAft>
            </a:pPr>
            <a:r>
              <a:rPr lang="en-US" sz="3600" b="1" dirty="0" smtClean="0">
                <a:solidFill>
                  <a:schemeClr val="bg2">
                    <a:lumMod val="25000"/>
                  </a:schemeClr>
                </a:solidFill>
                <a:latin typeface="Century Gothic" panose="020B0502020202020204" pitchFamily="34" charset="0"/>
              </a:rPr>
              <a:t>submitting completed DE packets:</a:t>
            </a:r>
          </a:p>
          <a:p>
            <a:pPr algn="ctr">
              <a:lnSpc>
                <a:spcPct val="150000"/>
              </a:lnSpc>
              <a:spcAft>
                <a:spcPts val="1200"/>
              </a:spcAft>
            </a:pPr>
            <a:endParaRPr lang="en-US" sz="800" b="1" dirty="0" smtClean="0">
              <a:solidFill>
                <a:schemeClr val="bg2">
                  <a:lumMod val="25000"/>
                </a:schemeClr>
              </a:solidFill>
              <a:latin typeface="Century Gothic" panose="020B0502020202020204" pitchFamily="34" charset="0"/>
            </a:endParaRPr>
          </a:p>
          <a:p>
            <a:pPr algn="ctr">
              <a:lnSpc>
                <a:spcPct val="150000"/>
              </a:lnSpc>
              <a:spcAft>
                <a:spcPts val="1200"/>
              </a:spcAft>
            </a:pPr>
            <a:r>
              <a:rPr lang="en-US" sz="3600" b="1" u="sng" dirty="0" smtClean="0">
                <a:solidFill>
                  <a:schemeClr val="bg2">
                    <a:lumMod val="25000"/>
                  </a:schemeClr>
                </a:solidFill>
                <a:effectLst>
                  <a:glow rad="139700">
                    <a:schemeClr val="accent4">
                      <a:satMod val="175000"/>
                      <a:alpha val="40000"/>
                    </a:schemeClr>
                  </a:glow>
                </a:effectLst>
                <a:uFill>
                  <a:solidFill>
                    <a:srgbClr val="FFFF00"/>
                  </a:solidFill>
                </a:uFill>
                <a:latin typeface="Century Gothic" panose="020B0502020202020204" pitchFamily="34" charset="0"/>
              </a:rPr>
              <a:t>March 6</a:t>
            </a:r>
            <a:r>
              <a:rPr lang="en-US" sz="3600" b="1" u="sng" baseline="30000" dirty="0" smtClean="0">
                <a:solidFill>
                  <a:schemeClr val="bg2">
                    <a:lumMod val="25000"/>
                  </a:schemeClr>
                </a:solidFill>
                <a:effectLst>
                  <a:glow rad="139700">
                    <a:schemeClr val="accent4">
                      <a:satMod val="175000"/>
                      <a:alpha val="40000"/>
                    </a:schemeClr>
                  </a:glow>
                </a:effectLst>
                <a:uFill>
                  <a:solidFill>
                    <a:srgbClr val="FFFF00"/>
                  </a:solidFill>
                </a:uFill>
                <a:latin typeface="Century Gothic" panose="020B0502020202020204" pitchFamily="34" charset="0"/>
              </a:rPr>
              <a:t>th</a:t>
            </a:r>
            <a:r>
              <a:rPr lang="en-US" sz="3600" b="1" dirty="0" smtClean="0">
                <a:solidFill>
                  <a:schemeClr val="bg2">
                    <a:lumMod val="25000"/>
                  </a:schemeClr>
                </a:solidFill>
                <a:latin typeface="Century Gothic" panose="020B0502020202020204" pitchFamily="34" charset="0"/>
              </a:rPr>
              <a:t> – </a:t>
            </a:r>
            <a:r>
              <a:rPr lang="en-US" sz="3600" dirty="0" smtClean="0">
                <a:solidFill>
                  <a:schemeClr val="bg2">
                    <a:lumMod val="25000"/>
                  </a:schemeClr>
                </a:solidFill>
                <a:latin typeface="Century Gothic" panose="020B0502020202020204" pitchFamily="34" charset="0"/>
              </a:rPr>
              <a:t>for summer classes</a:t>
            </a:r>
          </a:p>
          <a:p>
            <a:pPr algn="ctr">
              <a:lnSpc>
                <a:spcPct val="150000"/>
              </a:lnSpc>
              <a:spcAft>
                <a:spcPts val="1200"/>
              </a:spcAft>
            </a:pPr>
            <a:r>
              <a:rPr lang="en-US" sz="3600" b="1" u="sng" dirty="0" smtClean="0">
                <a:solidFill>
                  <a:schemeClr val="bg2">
                    <a:lumMod val="25000"/>
                  </a:schemeClr>
                </a:solidFill>
                <a:effectLst>
                  <a:glow rad="139700">
                    <a:schemeClr val="accent4">
                      <a:satMod val="175000"/>
                      <a:alpha val="40000"/>
                    </a:schemeClr>
                  </a:glow>
                </a:effectLst>
                <a:uFill>
                  <a:solidFill>
                    <a:srgbClr val="FFFF00"/>
                  </a:solidFill>
                </a:uFill>
                <a:latin typeface="Century Gothic" panose="020B0502020202020204" pitchFamily="34" charset="0"/>
              </a:rPr>
              <a:t>April 20</a:t>
            </a:r>
            <a:r>
              <a:rPr lang="en-US" sz="3600" b="1" u="sng" baseline="30000" dirty="0" smtClean="0">
                <a:solidFill>
                  <a:schemeClr val="bg2">
                    <a:lumMod val="25000"/>
                  </a:schemeClr>
                </a:solidFill>
                <a:effectLst>
                  <a:glow rad="139700">
                    <a:schemeClr val="accent4">
                      <a:satMod val="175000"/>
                      <a:alpha val="40000"/>
                    </a:schemeClr>
                  </a:glow>
                </a:effectLst>
                <a:uFill>
                  <a:solidFill>
                    <a:srgbClr val="FFFF00"/>
                  </a:solidFill>
                </a:uFill>
                <a:latin typeface="Century Gothic" panose="020B0502020202020204" pitchFamily="34" charset="0"/>
              </a:rPr>
              <a:t>th</a:t>
            </a:r>
            <a:r>
              <a:rPr lang="en-US" sz="3600" b="1" dirty="0" smtClean="0">
                <a:solidFill>
                  <a:schemeClr val="bg2">
                    <a:lumMod val="25000"/>
                  </a:schemeClr>
                </a:solidFill>
                <a:latin typeface="Century Gothic" panose="020B0502020202020204" pitchFamily="34" charset="0"/>
              </a:rPr>
              <a:t> – </a:t>
            </a:r>
            <a:r>
              <a:rPr lang="en-US" sz="3600" dirty="0" smtClean="0">
                <a:solidFill>
                  <a:schemeClr val="bg2">
                    <a:lumMod val="25000"/>
                  </a:schemeClr>
                </a:solidFill>
                <a:latin typeface="Century Gothic" panose="020B0502020202020204" pitchFamily="34" charset="0"/>
              </a:rPr>
              <a:t>for fall and spring classes</a:t>
            </a:r>
          </a:p>
        </p:txBody>
      </p:sp>
      <p:sp>
        <p:nvSpPr>
          <p:cNvPr id="10" name="Rectangle 9"/>
          <p:cNvSpPr/>
          <p:nvPr/>
        </p:nvSpPr>
        <p:spPr>
          <a:xfrm>
            <a:off x="-5" y="212293"/>
            <a:ext cx="12192005" cy="1323439"/>
          </a:xfrm>
          <a:prstGeom prst="rect">
            <a:avLst/>
          </a:prstGeom>
          <a:solidFill>
            <a:srgbClr val="933E4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5" y="449362"/>
            <a:ext cx="12193057" cy="707886"/>
          </a:xfrm>
          <a:prstGeom prst="rect">
            <a:avLst/>
          </a:prstGeom>
          <a:noFill/>
        </p:spPr>
        <p:txBody>
          <a:bodyPr wrap="square" rtlCol="0">
            <a:spAutoFit/>
          </a:bodyPr>
          <a:lstStyle/>
          <a:p>
            <a:pPr algn="ctr"/>
            <a:r>
              <a:rPr lang="en-US" sz="4000" dirty="0" smtClean="0">
                <a:solidFill>
                  <a:schemeClr val="bg1"/>
                </a:solidFill>
                <a:latin typeface="Century Gothic" panose="020B0502020202020204" pitchFamily="34" charset="0"/>
              </a:rPr>
              <a:t>Registration Deadlines:</a:t>
            </a:r>
            <a:endParaRPr lang="en-US" sz="4000" dirty="0">
              <a:solidFill>
                <a:schemeClr val="bg1"/>
              </a:solidFill>
              <a:latin typeface="Century Gothic" panose="020B0502020202020204" pitchFamily="34" charset="0"/>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4865" y="86499"/>
            <a:ext cx="1830202" cy="1520244"/>
          </a:xfrm>
          <a:prstGeom prst="rect">
            <a:avLst/>
          </a:prstGeom>
        </p:spPr>
      </p:pic>
    </p:spTree>
    <p:extLst>
      <p:ext uri="{BB962C8B-B14F-4D97-AF65-F5344CB8AC3E}">
        <p14:creationId xmlns:p14="http://schemas.microsoft.com/office/powerpoint/2010/main" val="25911640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Wallace Community College</a:t>
            </a:r>
            <a:endParaRPr lang="en-US" dirty="0"/>
          </a:p>
        </p:txBody>
      </p:sp>
      <p:pic>
        <p:nvPicPr>
          <p:cNvPr id="4" name="Content Placeholder 3" descr="globe_color_small"/>
          <p:cNvPicPr>
            <a:picLocks noGrp="1"/>
          </p:cNvPicPr>
          <p:nvPr>
            <p:ph sz="quarter" idx="13"/>
          </p:nvPr>
        </p:nvPicPr>
        <p:blipFill>
          <a:blip r:embed="rId2" cstate="print"/>
          <a:stretch>
            <a:fillRect/>
          </a:stretch>
        </p:blipFill>
        <p:spPr bwMode="auto">
          <a:xfrm>
            <a:off x="3778204" y="1837765"/>
            <a:ext cx="4212075" cy="3674035"/>
          </a:xfrm>
          <a:prstGeom prst="rect">
            <a:avLst/>
          </a:prstGeom>
          <a:noFill/>
          <a:ln w="9525">
            <a:noFill/>
            <a:miter lim="800000"/>
            <a:headEnd/>
            <a:tailEnd/>
          </a:ln>
        </p:spPr>
      </p:pic>
    </p:spTree>
    <p:extLst>
      <p:ext uri="{BB962C8B-B14F-4D97-AF65-F5344CB8AC3E}">
        <p14:creationId xmlns:p14="http://schemas.microsoft.com/office/powerpoint/2010/main" val="28375302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7490" y="164757"/>
            <a:ext cx="7024744" cy="1587843"/>
          </a:xfrm>
        </p:spPr>
        <p:txBody>
          <a:bodyPr>
            <a:normAutofit/>
          </a:bodyPr>
          <a:lstStyle/>
          <a:p>
            <a:pPr algn="ctr"/>
            <a:r>
              <a:rPr lang="en-US" dirty="0" smtClean="0">
                <a:solidFill>
                  <a:schemeClr val="tx1"/>
                </a:solidFill>
                <a:latin typeface="Arial Black" panose="020B0A04020102020204" pitchFamily="34" charset="0"/>
              </a:rPr>
              <a:t>Scholarship Opportunities </a:t>
            </a:r>
            <a:endParaRPr lang="en-US" dirty="0">
              <a:solidFill>
                <a:schemeClr val="tx1"/>
              </a:solidFill>
              <a:latin typeface="Arial Black" panose="020B0A04020102020204" pitchFamily="34" charset="0"/>
            </a:endParaRPr>
          </a:p>
        </p:txBody>
      </p:sp>
      <p:sp>
        <p:nvSpPr>
          <p:cNvPr id="3" name="Content Placeholder 2"/>
          <p:cNvSpPr>
            <a:spLocks noGrp="1"/>
          </p:cNvSpPr>
          <p:nvPr>
            <p:ph sz="quarter" idx="13"/>
          </p:nvPr>
        </p:nvSpPr>
        <p:spPr>
          <a:xfrm>
            <a:off x="642550" y="1519650"/>
            <a:ext cx="10584249" cy="4567881"/>
          </a:xfrm>
          <a:prstGeom prst="rect">
            <a:avLst/>
          </a:prstGeom>
        </p:spPr>
        <p:txBody>
          <a:bodyPr>
            <a:normAutofit/>
          </a:bodyPr>
          <a:lstStyle/>
          <a:p>
            <a:r>
              <a:rPr lang="en-US" sz="2600" b="1" dirty="0">
                <a:solidFill>
                  <a:schemeClr val="accent5">
                    <a:lumMod val="50000"/>
                  </a:schemeClr>
                </a:solidFill>
                <a:latin typeface="Arial Black" panose="020B0A04020102020204" pitchFamily="34" charset="0"/>
              </a:rPr>
              <a:t>Wiregrass Foundation </a:t>
            </a:r>
            <a:r>
              <a:rPr lang="en-US" sz="2600" b="1" dirty="0" smtClean="0">
                <a:solidFill>
                  <a:schemeClr val="accent5">
                    <a:lumMod val="50000"/>
                  </a:schemeClr>
                </a:solidFill>
                <a:latin typeface="Arial Black" panose="020B0A04020102020204" pitchFamily="34" charset="0"/>
              </a:rPr>
              <a:t>Scholarship</a:t>
            </a:r>
            <a:endParaRPr lang="en-US" dirty="0">
              <a:solidFill>
                <a:schemeClr val="accent5">
                  <a:lumMod val="50000"/>
                </a:schemeClr>
              </a:solidFill>
              <a:latin typeface="Arial Black" panose="020B0A04020102020204" pitchFamily="34" charset="0"/>
            </a:endParaRPr>
          </a:p>
          <a:p>
            <a:pPr marL="68580" indent="0">
              <a:buNone/>
            </a:pPr>
            <a:r>
              <a:rPr lang="en-US" sz="1600" dirty="0">
                <a:solidFill>
                  <a:schemeClr val="tx1"/>
                </a:solidFill>
                <a:latin typeface="Arial Black" panose="020B0A04020102020204" pitchFamily="34" charset="0"/>
              </a:rPr>
              <a:t>This scholarship, provided through the Wiregrass Foundation, is open to </a:t>
            </a:r>
            <a:r>
              <a:rPr lang="en-US" sz="1600" dirty="0" smtClean="0">
                <a:solidFill>
                  <a:schemeClr val="tx1"/>
                </a:solidFill>
                <a:latin typeface="Arial Black" panose="020B0A04020102020204" pitchFamily="34" charset="0"/>
              </a:rPr>
              <a:t>SENIORS in </a:t>
            </a:r>
            <a:r>
              <a:rPr lang="en-US" sz="1600" dirty="0">
                <a:solidFill>
                  <a:schemeClr val="tx1"/>
                </a:solidFill>
                <a:latin typeface="Arial Black" panose="020B0A04020102020204" pitchFamily="34" charset="0"/>
              </a:rPr>
              <a:t>the Dothan City Schools System (</a:t>
            </a:r>
            <a:r>
              <a:rPr lang="en-US" sz="1600" dirty="0">
                <a:solidFill>
                  <a:srgbClr val="C00000"/>
                </a:solidFill>
                <a:latin typeface="Arial Black" panose="020B0A04020102020204" pitchFamily="34" charset="0"/>
              </a:rPr>
              <a:t>Dothan </a:t>
            </a:r>
            <a:r>
              <a:rPr lang="en-US" sz="1600" dirty="0" smtClean="0">
                <a:solidFill>
                  <a:srgbClr val="C00000"/>
                </a:solidFill>
                <a:latin typeface="Arial Black" panose="020B0A04020102020204" pitchFamily="34" charset="0"/>
              </a:rPr>
              <a:t>High School</a:t>
            </a:r>
            <a:r>
              <a:rPr lang="en-US" sz="1600" dirty="0" smtClean="0">
                <a:solidFill>
                  <a:schemeClr val="tx1"/>
                </a:solidFill>
                <a:latin typeface="Arial Black" panose="020B0A04020102020204" pitchFamily="34" charset="0"/>
              </a:rPr>
              <a:t>—formally Dothan  and </a:t>
            </a:r>
            <a:r>
              <a:rPr lang="en-US" sz="1600" dirty="0">
                <a:solidFill>
                  <a:schemeClr val="tx1"/>
                </a:solidFill>
                <a:latin typeface="Arial Black" panose="020B0A04020102020204" pitchFamily="34" charset="0"/>
              </a:rPr>
              <a:t>Northview High) and Houston County Schools System (Ashford High, Cottonwood High, Houston County High, Rehobeth High, and Wicksburg High). </a:t>
            </a:r>
            <a:endParaRPr lang="en-US" sz="1600" dirty="0" smtClean="0">
              <a:solidFill>
                <a:schemeClr val="tx1"/>
              </a:solidFill>
              <a:latin typeface="Arial Black" panose="020B0A04020102020204" pitchFamily="34" charset="0"/>
            </a:endParaRPr>
          </a:p>
          <a:p>
            <a:pPr marL="68580" indent="0">
              <a:buNone/>
            </a:pPr>
            <a:r>
              <a:rPr lang="en-US" sz="1600" b="1" u="sng" dirty="0" smtClean="0">
                <a:solidFill>
                  <a:srgbClr val="C00000"/>
                </a:solidFill>
                <a:latin typeface="Arial Black" panose="020B0A04020102020204" pitchFamily="34" charset="0"/>
              </a:rPr>
              <a:t>Seniors</a:t>
            </a:r>
            <a:r>
              <a:rPr lang="en-US" sz="1600" dirty="0" smtClean="0">
                <a:solidFill>
                  <a:schemeClr val="tx1"/>
                </a:solidFill>
                <a:latin typeface="Arial Black" panose="020B0A04020102020204" pitchFamily="34" charset="0"/>
              </a:rPr>
              <a:t> </a:t>
            </a:r>
            <a:r>
              <a:rPr lang="en-US" sz="1600" dirty="0">
                <a:solidFill>
                  <a:schemeClr val="tx1"/>
                </a:solidFill>
                <a:latin typeface="Arial Black" panose="020B0A04020102020204" pitchFamily="34" charset="0"/>
              </a:rPr>
              <a:t>must have a </a:t>
            </a:r>
            <a:r>
              <a:rPr lang="en-US" sz="1600" b="1" u="sng" dirty="0">
                <a:solidFill>
                  <a:srgbClr val="C00000"/>
                </a:solidFill>
                <a:latin typeface="Arial Black" panose="020B0A04020102020204" pitchFamily="34" charset="0"/>
              </a:rPr>
              <a:t>3.0 or higher GPA </a:t>
            </a:r>
            <a:r>
              <a:rPr lang="en-US" sz="1600" dirty="0">
                <a:solidFill>
                  <a:schemeClr val="tx1"/>
                </a:solidFill>
                <a:latin typeface="Arial Black" panose="020B0A04020102020204" pitchFamily="34" charset="0"/>
              </a:rPr>
              <a:t>and </a:t>
            </a:r>
            <a:r>
              <a:rPr lang="en-US" sz="1600" dirty="0">
                <a:solidFill>
                  <a:srgbClr val="C00000"/>
                </a:solidFill>
                <a:latin typeface="Arial Black" panose="020B0A04020102020204" pitchFamily="34" charset="0"/>
              </a:rPr>
              <a:t>receive </a:t>
            </a:r>
            <a:r>
              <a:rPr lang="en-US" sz="1600" i="1" dirty="0">
                <a:solidFill>
                  <a:srgbClr val="C00000"/>
                </a:solidFill>
                <a:latin typeface="Arial Black" panose="020B0A04020102020204" pitchFamily="34" charset="0"/>
              </a:rPr>
              <a:t>free or reduced lunch </a:t>
            </a:r>
            <a:r>
              <a:rPr lang="en-US" sz="1600" i="1" dirty="0" smtClean="0">
                <a:solidFill>
                  <a:schemeClr val="tx1"/>
                </a:solidFill>
                <a:latin typeface="Arial Black" panose="020B0A04020102020204" pitchFamily="34" charset="0"/>
              </a:rPr>
              <a:t> </a:t>
            </a:r>
            <a:r>
              <a:rPr lang="en-US" sz="1600" dirty="0" smtClean="0">
                <a:solidFill>
                  <a:schemeClr val="tx1"/>
                </a:solidFill>
                <a:latin typeface="Arial Black" panose="020B0A04020102020204" pitchFamily="34" charset="0"/>
              </a:rPr>
              <a:t>in </a:t>
            </a:r>
            <a:r>
              <a:rPr lang="en-US" sz="1600" dirty="0">
                <a:solidFill>
                  <a:schemeClr val="tx1"/>
                </a:solidFill>
                <a:latin typeface="Arial Black" panose="020B0A04020102020204" pitchFamily="34" charset="0"/>
              </a:rPr>
              <a:t>order to be eligible. The scholarship will pay for </a:t>
            </a:r>
            <a:r>
              <a:rPr lang="en-US" sz="1600" i="1" dirty="0">
                <a:solidFill>
                  <a:schemeClr val="tx1"/>
                </a:solidFill>
                <a:latin typeface="Arial Black" panose="020B0A04020102020204" pitchFamily="34" charset="0"/>
              </a:rPr>
              <a:t>one</a:t>
            </a:r>
            <a:r>
              <a:rPr lang="en-US" sz="1600" dirty="0">
                <a:solidFill>
                  <a:schemeClr val="tx1"/>
                </a:solidFill>
                <a:latin typeface="Arial Black" panose="020B0A04020102020204" pitchFamily="34" charset="0"/>
              </a:rPr>
              <a:t> 3 credit hour academic course in the fall semester and </a:t>
            </a:r>
            <a:r>
              <a:rPr lang="en-US" sz="1600" i="1" dirty="0">
                <a:solidFill>
                  <a:schemeClr val="tx1"/>
                </a:solidFill>
                <a:latin typeface="Arial Black" panose="020B0A04020102020204" pitchFamily="34" charset="0"/>
              </a:rPr>
              <a:t>one</a:t>
            </a:r>
            <a:r>
              <a:rPr lang="en-US" sz="1600" dirty="0">
                <a:solidFill>
                  <a:schemeClr val="tx1"/>
                </a:solidFill>
                <a:latin typeface="Arial Black" panose="020B0A04020102020204" pitchFamily="34" charset="0"/>
              </a:rPr>
              <a:t> </a:t>
            </a:r>
            <a:r>
              <a:rPr lang="en-US" sz="1600" dirty="0" smtClean="0">
                <a:solidFill>
                  <a:schemeClr val="tx1"/>
                </a:solidFill>
                <a:latin typeface="Arial Black" panose="020B0A04020102020204" pitchFamily="34" charset="0"/>
              </a:rPr>
              <a:t> 3 </a:t>
            </a:r>
            <a:r>
              <a:rPr lang="en-US" sz="1600" dirty="0">
                <a:solidFill>
                  <a:schemeClr val="tx1"/>
                </a:solidFill>
                <a:latin typeface="Arial Black" panose="020B0A04020102020204" pitchFamily="34" charset="0"/>
              </a:rPr>
              <a:t>credit hour academic course in the spring semester. Books </a:t>
            </a:r>
            <a:r>
              <a:rPr lang="en-US" sz="1600" u="sng" dirty="0">
                <a:solidFill>
                  <a:schemeClr val="tx1"/>
                </a:solidFill>
                <a:latin typeface="Arial Black" panose="020B0A04020102020204" pitchFamily="34" charset="0"/>
              </a:rPr>
              <a:t>are </a:t>
            </a:r>
            <a:r>
              <a:rPr lang="en-US" sz="1600" u="sng" dirty="0" smtClean="0">
                <a:solidFill>
                  <a:schemeClr val="tx1"/>
                </a:solidFill>
                <a:latin typeface="Arial Black" panose="020B0A04020102020204" pitchFamily="34" charset="0"/>
              </a:rPr>
              <a:t>not </a:t>
            </a:r>
            <a:r>
              <a:rPr lang="en-US" sz="1600" dirty="0" smtClean="0">
                <a:solidFill>
                  <a:schemeClr val="tx1"/>
                </a:solidFill>
                <a:latin typeface="Arial Black" panose="020B0A04020102020204" pitchFamily="34" charset="0"/>
              </a:rPr>
              <a:t>included </a:t>
            </a:r>
            <a:r>
              <a:rPr lang="en-US" sz="1600" dirty="0">
                <a:solidFill>
                  <a:schemeClr val="tx1"/>
                </a:solidFill>
                <a:latin typeface="Arial Black" panose="020B0A04020102020204" pitchFamily="34" charset="0"/>
              </a:rPr>
              <a:t>as </a:t>
            </a:r>
            <a:r>
              <a:rPr lang="en-US" sz="1600" dirty="0" smtClean="0">
                <a:solidFill>
                  <a:schemeClr val="tx1"/>
                </a:solidFill>
                <a:latin typeface="Arial Black" panose="020B0A04020102020204" pitchFamily="34" charset="0"/>
              </a:rPr>
              <a:t>a part </a:t>
            </a:r>
            <a:r>
              <a:rPr lang="en-US" sz="1600" dirty="0">
                <a:solidFill>
                  <a:schemeClr val="tx1"/>
                </a:solidFill>
                <a:latin typeface="Arial Black" panose="020B0A04020102020204" pitchFamily="34" charset="0"/>
              </a:rPr>
              <a:t>of the scholarship. </a:t>
            </a:r>
            <a:r>
              <a:rPr lang="en-US" sz="1600" dirty="0" smtClean="0">
                <a:solidFill>
                  <a:schemeClr val="tx1"/>
                </a:solidFill>
                <a:latin typeface="Arial Black" panose="020B0A04020102020204" pitchFamily="34" charset="0"/>
              </a:rPr>
              <a:t>Eligible </a:t>
            </a:r>
            <a:r>
              <a:rPr lang="en-US" sz="1600" dirty="0">
                <a:solidFill>
                  <a:schemeClr val="tx1"/>
                </a:solidFill>
                <a:latin typeface="Arial Black" panose="020B0A04020102020204" pitchFamily="34" charset="0"/>
              </a:rPr>
              <a:t>students should contact their high school counselor.</a:t>
            </a:r>
          </a:p>
          <a:p>
            <a:pPr marL="68580" indent="0">
              <a:buNone/>
            </a:pP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2052" y="164757"/>
            <a:ext cx="1725438" cy="1299519"/>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47110" y="4936530"/>
            <a:ext cx="1433383" cy="1418969"/>
          </a:xfrm>
          <a:prstGeom prst="rect">
            <a:avLst/>
          </a:prstGeom>
        </p:spPr>
      </p:pic>
    </p:spTree>
    <p:extLst>
      <p:ext uri="{BB962C8B-B14F-4D97-AF65-F5344CB8AC3E}">
        <p14:creationId xmlns:p14="http://schemas.microsoft.com/office/powerpoint/2010/main" val="1009892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19181" y="111698"/>
            <a:ext cx="8907630" cy="548260"/>
          </a:xfrm>
        </p:spPr>
        <p:txBody>
          <a:bodyPr>
            <a:noAutofit/>
          </a:bodyPr>
          <a:lstStyle/>
          <a:p>
            <a:pPr algn="ctr"/>
            <a:r>
              <a:rPr lang="en-US" sz="4400" dirty="0" smtClean="0">
                <a:solidFill>
                  <a:schemeClr val="tx1"/>
                </a:solidFill>
              </a:rPr>
              <a:t>Scholarships—Cont’d</a:t>
            </a:r>
            <a:endParaRPr lang="en-US" sz="4400" dirty="0">
              <a:solidFill>
                <a:schemeClr val="tx1"/>
              </a:solidFill>
            </a:endParaRPr>
          </a:p>
        </p:txBody>
      </p:sp>
      <p:sp>
        <p:nvSpPr>
          <p:cNvPr id="3" name="Content Placeholder 2"/>
          <p:cNvSpPr>
            <a:spLocks noGrp="1"/>
          </p:cNvSpPr>
          <p:nvPr>
            <p:ph sz="quarter" idx="13"/>
          </p:nvPr>
        </p:nvSpPr>
        <p:spPr>
          <a:xfrm>
            <a:off x="1719180" y="659958"/>
            <a:ext cx="9929123" cy="5650227"/>
          </a:xfrm>
          <a:prstGeom prst="rect">
            <a:avLst/>
          </a:prstGeom>
        </p:spPr>
        <p:txBody>
          <a:bodyPr>
            <a:noAutofit/>
          </a:bodyPr>
          <a:lstStyle/>
          <a:p>
            <a:r>
              <a:rPr lang="en-US" sz="900" b="1" u="sng" dirty="0">
                <a:solidFill>
                  <a:schemeClr val="accent5">
                    <a:lumMod val="50000"/>
                  </a:schemeClr>
                </a:solidFill>
                <a:latin typeface="Arial Black" panose="020B0A04020102020204" pitchFamily="34" charset="0"/>
              </a:rPr>
              <a:t>Workforce Development Grant Scholarship </a:t>
            </a:r>
            <a:endParaRPr lang="en-US" sz="900" b="1" u="sng" dirty="0">
              <a:latin typeface="Arial Black" panose="020B0A04020102020204" pitchFamily="34" charset="0"/>
            </a:endParaRPr>
          </a:p>
          <a:p>
            <a:pPr marL="68580" indent="0">
              <a:buNone/>
            </a:pPr>
            <a:r>
              <a:rPr lang="en-US" sz="900" dirty="0">
                <a:solidFill>
                  <a:schemeClr val="tx1"/>
                </a:solidFill>
                <a:latin typeface="Arial Black" panose="020B0A04020102020204" pitchFamily="34" charset="0"/>
              </a:rPr>
              <a:t>This scholarship is provided through the Governor’s Office of Workforce Development to give area students a head start in several high demand careers. The scholarship pays tuition for career-technical courses. The funding budget for this scholarship </a:t>
            </a:r>
            <a:r>
              <a:rPr lang="en-US" sz="900" i="1" dirty="0">
                <a:solidFill>
                  <a:schemeClr val="tx1"/>
                </a:solidFill>
                <a:latin typeface="Arial Black" panose="020B0A04020102020204" pitchFamily="34" charset="0"/>
              </a:rPr>
              <a:t>varies from year to year</a:t>
            </a:r>
            <a:r>
              <a:rPr lang="en-US" sz="900" dirty="0">
                <a:solidFill>
                  <a:schemeClr val="tx1"/>
                </a:solidFill>
                <a:latin typeface="Arial Black" panose="020B0A04020102020204" pitchFamily="34" charset="0"/>
              </a:rPr>
              <a:t>, but it is an excellent avenue to obtain career-ready skills while still in high school. </a:t>
            </a:r>
            <a:r>
              <a:rPr lang="en-US" sz="900" dirty="0" smtClean="0">
                <a:solidFill>
                  <a:schemeClr val="tx1"/>
                </a:solidFill>
                <a:latin typeface="Arial Black" panose="020B0A04020102020204" pitchFamily="34" charset="0"/>
              </a:rPr>
              <a:t> </a:t>
            </a:r>
          </a:p>
          <a:p>
            <a:pPr marL="68580" indent="0">
              <a:buNone/>
            </a:pPr>
            <a:r>
              <a:rPr lang="en-US" sz="900" b="1" u="sng" dirty="0" smtClean="0">
                <a:solidFill>
                  <a:schemeClr val="tx1"/>
                </a:solidFill>
                <a:latin typeface="Arial Black" panose="020B0A04020102020204" pitchFamily="34" charset="0"/>
              </a:rPr>
              <a:t>These </a:t>
            </a:r>
            <a:r>
              <a:rPr lang="en-US" sz="900" b="1" u="sng" dirty="0">
                <a:solidFill>
                  <a:schemeClr val="tx1"/>
                </a:solidFill>
                <a:latin typeface="Arial Black" panose="020B0A04020102020204" pitchFamily="34" charset="0"/>
              </a:rPr>
              <a:t>courses would include: </a:t>
            </a:r>
            <a:endParaRPr lang="en-US" sz="900" b="1" u="sng" dirty="0" smtClean="0">
              <a:solidFill>
                <a:schemeClr val="tx1"/>
              </a:solidFill>
              <a:latin typeface="Arial Black" panose="020B0A04020102020204" pitchFamily="34" charset="0"/>
            </a:endParaRPr>
          </a:p>
          <a:p>
            <a:r>
              <a:rPr lang="en-US" sz="1050" b="1" dirty="0">
                <a:latin typeface="Arial Black" panose="020B0A04020102020204" pitchFamily="34" charset="0"/>
              </a:rPr>
              <a:t>Air Conditioning and Refrigeration, </a:t>
            </a:r>
          </a:p>
          <a:p>
            <a:r>
              <a:rPr lang="en-US" sz="1050" b="1" dirty="0">
                <a:latin typeface="Arial Black" panose="020B0A04020102020204" pitchFamily="34" charset="0"/>
              </a:rPr>
              <a:t>Automotive Technology</a:t>
            </a:r>
          </a:p>
          <a:p>
            <a:r>
              <a:rPr lang="en-US" sz="1050" b="1" dirty="0">
                <a:latin typeface="Arial Black" panose="020B0A04020102020204" pitchFamily="34" charset="0"/>
              </a:rPr>
              <a:t>Child Development </a:t>
            </a:r>
          </a:p>
          <a:p>
            <a:r>
              <a:rPr lang="en-US" sz="1050" b="1" dirty="0">
                <a:latin typeface="Arial Black" panose="020B0A04020102020204" pitchFamily="34" charset="0"/>
              </a:rPr>
              <a:t>Computer </a:t>
            </a:r>
            <a:r>
              <a:rPr lang="en-US" sz="1050" b="1" dirty="0" smtClean="0">
                <a:latin typeface="Arial Black" panose="020B0A04020102020204" pitchFamily="34" charset="0"/>
              </a:rPr>
              <a:t>Science </a:t>
            </a:r>
            <a:endParaRPr lang="en-US" sz="1050" b="1" dirty="0">
              <a:solidFill>
                <a:srgbClr val="FF0000"/>
              </a:solidFill>
              <a:latin typeface="Arial Black" panose="020B0A04020102020204" pitchFamily="34" charset="0"/>
            </a:endParaRPr>
          </a:p>
          <a:p>
            <a:r>
              <a:rPr lang="en-US" sz="1050" b="1" dirty="0" smtClean="0">
                <a:latin typeface="Arial Black" panose="020B0A04020102020204" pitchFamily="34" charset="0"/>
              </a:rPr>
              <a:t>Electrical </a:t>
            </a:r>
            <a:r>
              <a:rPr lang="en-US" sz="1050" b="1" dirty="0">
                <a:latin typeface="Arial Black" panose="020B0A04020102020204" pitchFamily="34" charset="0"/>
              </a:rPr>
              <a:t>Technology, </a:t>
            </a:r>
          </a:p>
          <a:p>
            <a:r>
              <a:rPr lang="en-US" sz="1050" b="1" dirty="0" smtClean="0">
                <a:latin typeface="Arial Black" panose="020B0A04020102020204" pitchFamily="34" charset="0"/>
              </a:rPr>
              <a:t>Graphic arts &amp; animation (dRAFTINg)</a:t>
            </a:r>
          </a:p>
          <a:p>
            <a:r>
              <a:rPr lang="en-US" sz="1050" b="1" dirty="0" smtClean="0">
                <a:latin typeface="Arial Black" panose="020B0A04020102020204" pitchFamily="34" charset="0"/>
              </a:rPr>
              <a:t>Industrial </a:t>
            </a:r>
            <a:r>
              <a:rPr lang="en-US" sz="1050" b="1" dirty="0">
                <a:latin typeface="Arial Black" panose="020B0A04020102020204" pitchFamily="34" charset="0"/>
              </a:rPr>
              <a:t>Maintenance, </a:t>
            </a:r>
          </a:p>
          <a:p>
            <a:r>
              <a:rPr lang="en-US" sz="1050" b="1" dirty="0">
                <a:solidFill>
                  <a:schemeClr val="accent2">
                    <a:lumMod val="50000"/>
                  </a:schemeClr>
                </a:solidFill>
                <a:latin typeface="Arial Black" panose="020B0A04020102020204" pitchFamily="34" charset="0"/>
              </a:rPr>
              <a:t>Emergency Medical Service Basic (EMS)—2.5 GPA required</a:t>
            </a:r>
          </a:p>
          <a:p>
            <a:pPr marL="68580" indent="0">
              <a:buNone/>
            </a:pPr>
            <a:r>
              <a:rPr lang="en-US" sz="1050" b="1" dirty="0">
                <a:latin typeface="Arial Black" panose="020B0A04020102020204" pitchFamily="34" charset="0"/>
              </a:rPr>
              <a:t>(seniors preferred due to testing requirements—18 years old)</a:t>
            </a:r>
          </a:p>
          <a:p>
            <a:r>
              <a:rPr lang="en-US" sz="1050" b="1" dirty="0">
                <a:solidFill>
                  <a:schemeClr val="accent2">
                    <a:lumMod val="50000"/>
                  </a:schemeClr>
                </a:solidFill>
                <a:latin typeface="Arial Black" panose="020B0A04020102020204" pitchFamily="34" charset="0"/>
              </a:rPr>
              <a:t>Medical Assisting—2.5 GPA required</a:t>
            </a:r>
          </a:p>
          <a:p>
            <a:r>
              <a:rPr lang="en-US" sz="1050" b="1" dirty="0">
                <a:latin typeface="Arial Black" panose="020B0A04020102020204" pitchFamily="34" charset="0"/>
              </a:rPr>
              <a:t>Office Administration</a:t>
            </a:r>
          </a:p>
          <a:p>
            <a:r>
              <a:rPr lang="en-US" sz="1050" b="1" dirty="0" smtClean="0">
                <a:latin typeface="Arial Black" panose="020B0A04020102020204" pitchFamily="34" charset="0"/>
              </a:rPr>
              <a:t>Welding</a:t>
            </a:r>
          </a:p>
          <a:p>
            <a:r>
              <a:rPr lang="en-US" sz="1050" b="1" dirty="0" smtClean="0">
                <a:latin typeface="Arial Black" panose="020B0A04020102020204" pitchFamily="34" charset="0"/>
              </a:rPr>
              <a:t>BIO201/202 (pre Healthcare majors—pre-rad, pre-PTA, </a:t>
            </a:r>
          </a:p>
          <a:p>
            <a:pPr marL="0" indent="0">
              <a:buNone/>
            </a:pPr>
            <a:r>
              <a:rPr lang="en-US" sz="1050" b="1" dirty="0">
                <a:latin typeface="Arial Black" panose="020B0A04020102020204" pitchFamily="34" charset="0"/>
              </a:rPr>
              <a:t>	 </a:t>
            </a:r>
            <a:r>
              <a:rPr lang="en-US" sz="1050" b="1" dirty="0" smtClean="0">
                <a:latin typeface="Arial Black" panose="020B0A04020102020204" pitchFamily="34" charset="0"/>
              </a:rPr>
              <a:t>      Pre-respiratory, pre-nursing) *bio103 is a pre-</a:t>
            </a:r>
            <a:r>
              <a:rPr lang="en-US" sz="1050" b="1" dirty="0" err="1" smtClean="0">
                <a:latin typeface="Arial Black" panose="020B0A04020102020204" pitchFamily="34" charset="0"/>
              </a:rPr>
              <a:t>req</a:t>
            </a:r>
            <a:r>
              <a:rPr lang="en-US" sz="1050" b="1" dirty="0" smtClean="0">
                <a:latin typeface="Arial Black" panose="020B0A04020102020204" pitchFamily="34" charset="0"/>
              </a:rPr>
              <a:t> not covered by the grant</a:t>
            </a:r>
            <a:endParaRPr lang="en-US" sz="1050" b="1" dirty="0">
              <a:latin typeface="Arial Black" panose="020B0A04020102020204"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3779" y="134043"/>
            <a:ext cx="1295401" cy="140359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51491" y="4762576"/>
            <a:ext cx="2438400" cy="114300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44745" y="4303795"/>
            <a:ext cx="1621136" cy="1548015"/>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25955" y="2660513"/>
            <a:ext cx="1640532" cy="1670857"/>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33005" y="2671168"/>
            <a:ext cx="2275373" cy="1085662"/>
          </a:xfrm>
          <a:prstGeom prst="rect">
            <a:avLst/>
          </a:prstGeom>
        </p:spPr>
      </p:pic>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884793" y="3756830"/>
            <a:ext cx="1132373" cy="994483"/>
          </a:xfrm>
          <a:prstGeom prst="rect">
            <a:avLst/>
          </a:prstGeom>
        </p:spPr>
      </p:pic>
      <p:sp>
        <p:nvSpPr>
          <p:cNvPr id="10" name="Right Arrow 9"/>
          <p:cNvSpPr/>
          <p:nvPr/>
        </p:nvSpPr>
        <p:spPr>
          <a:xfrm>
            <a:off x="1080655" y="5694218"/>
            <a:ext cx="706581" cy="422717"/>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New</a:t>
            </a:r>
            <a:endParaRPr lang="en-US" dirty="0"/>
          </a:p>
        </p:txBody>
      </p:sp>
    </p:spTree>
    <p:extLst>
      <p:ext uri="{BB962C8B-B14F-4D97-AF65-F5344CB8AC3E}">
        <p14:creationId xmlns:p14="http://schemas.microsoft.com/office/powerpoint/2010/main" val="21283717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5715" y="82379"/>
            <a:ext cx="10396882" cy="1392194"/>
          </a:xfrm>
        </p:spPr>
        <p:txBody>
          <a:bodyPr>
            <a:normAutofit fontScale="90000"/>
          </a:bodyPr>
          <a:lstStyle/>
          <a:p>
            <a:r>
              <a:rPr lang="en-ZW" dirty="0" smtClean="0">
                <a:solidFill>
                  <a:srgbClr val="AB0D01"/>
                </a:solidFill>
                <a:latin typeface="Arial Black" panose="020B0A04020102020204" pitchFamily="34" charset="0"/>
              </a:rPr>
              <a:t>privacy rights as a college student--FERPA</a:t>
            </a:r>
            <a:endParaRPr lang="en-ZW" dirty="0">
              <a:solidFill>
                <a:srgbClr val="AB0D01"/>
              </a:solidFill>
              <a:latin typeface="Arial Black" panose="020B0A04020102020204" pitchFamily="34" charset="0"/>
            </a:endParaRPr>
          </a:p>
        </p:txBody>
      </p:sp>
      <p:sp>
        <p:nvSpPr>
          <p:cNvPr id="3" name="Content Placeholder 2"/>
          <p:cNvSpPr>
            <a:spLocks noGrp="1"/>
          </p:cNvSpPr>
          <p:nvPr>
            <p:ph sz="quarter" idx="13"/>
          </p:nvPr>
        </p:nvSpPr>
        <p:spPr>
          <a:xfrm>
            <a:off x="214184" y="1474574"/>
            <a:ext cx="5502876" cy="4588476"/>
          </a:xfrm>
        </p:spPr>
        <p:txBody>
          <a:bodyPr>
            <a:noAutofit/>
          </a:bodyPr>
          <a:lstStyle/>
          <a:p>
            <a:r>
              <a:rPr lang="en-ZW" sz="1700" dirty="0">
                <a:latin typeface="Arial Black" panose="020B0A04020102020204" pitchFamily="34" charset="0"/>
              </a:rPr>
              <a:t>Under the </a:t>
            </a:r>
            <a:r>
              <a:rPr lang="en-ZW" sz="1700" dirty="0">
                <a:solidFill>
                  <a:srgbClr val="AB0D01"/>
                </a:solidFill>
                <a:latin typeface="Arial Black" panose="020B0A04020102020204" pitchFamily="34" charset="0"/>
              </a:rPr>
              <a:t>Federal Family Educational Rights and Privacy Act (FERPA), </a:t>
            </a:r>
            <a:r>
              <a:rPr lang="en-ZW" sz="1700" dirty="0">
                <a:latin typeface="Arial Black" panose="020B0A04020102020204" pitchFamily="34" charset="0"/>
              </a:rPr>
              <a:t>faculty and staff at WCC </a:t>
            </a:r>
            <a:r>
              <a:rPr lang="en-ZW" sz="1700" u="sng" dirty="0">
                <a:latin typeface="Arial Black" panose="020B0A04020102020204" pitchFamily="34" charset="0"/>
              </a:rPr>
              <a:t>cannot</a:t>
            </a:r>
            <a:r>
              <a:rPr lang="en-ZW" sz="1700" dirty="0">
                <a:latin typeface="Arial Black" panose="020B0A04020102020204" pitchFamily="34" charset="0"/>
              </a:rPr>
              <a:t> discuss grades, attendance, or other private educational records with anyone except the student without written permission of the student.  </a:t>
            </a:r>
            <a:endParaRPr lang="en-ZW" sz="1700" dirty="0" smtClean="0">
              <a:latin typeface="Arial Black" panose="020B0A04020102020204" pitchFamily="34" charset="0"/>
            </a:endParaRPr>
          </a:p>
          <a:p>
            <a:r>
              <a:rPr lang="en-US" sz="1700" dirty="0">
                <a:latin typeface="Arial Black" panose="020B0A04020102020204" pitchFamily="34" charset="0"/>
              </a:rPr>
              <a:t>Even though Dual Enrollment students are in high school—they are still covered by FERPA legislation!!</a:t>
            </a:r>
          </a:p>
          <a:p>
            <a:endParaRPr lang="en-ZW" sz="1800" dirty="0" smtClean="0">
              <a:latin typeface="Arial Black" panose="020B0A04020102020204" pitchFamily="34" charset="0"/>
            </a:endParaRPr>
          </a:p>
          <a:p>
            <a:pPr marL="0" indent="0">
              <a:buNone/>
            </a:pPr>
            <a:endParaRPr lang="en-ZW" sz="1800" dirty="0">
              <a:latin typeface="Arial Black" panose="020B0A04020102020204" pitchFamily="34" charset="0"/>
            </a:endParaRPr>
          </a:p>
        </p:txBody>
      </p:sp>
      <p:sp>
        <p:nvSpPr>
          <p:cNvPr id="4" name="Content Placeholder 3"/>
          <p:cNvSpPr>
            <a:spLocks noGrp="1"/>
          </p:cNvSpPr>
          <p:nvPr>
            <p:ph sz="quarter" idx="14"/>
          </p:nvPr>
        </p:nvSpPr>
        <p:spPr>
          <a:xfrm>
            <a:off x="5993971" y="1474573"/>
            <a:ext cx="5086538" cy="3900012"/>
          </a:xfrm>
        </p:spPr>
        <p:txBody>
          <a:bodyPr>
            <a:normAutofit/>
          </a:bodyPr>
          <a:lstStyle/>
          <a:p>
            <a:pPr marL="0" indent="0">
              <a:buNone/>
            </a:pPr>
            <a:endParaRPr lang="en-US" sz="1800" dirty="0" smtClean="0">
              <a:latin typeface="Arial Black" panose="020B0A04020102020204" pitchFamily="34"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55016" y="1474573"/>
            <a:ext cx="5224492" cy="4075437"/>
          </a:xfrm>
          <a:prstGeom prst="rect">
            <a:avLst/>
          </a:prstGeom>
        </p:spPr>
      </p:pic>
    </p:spTree>
    <p:extLst>
      <p:ext uri="{BB962C8B-B14F-4D97-AF65-F5344CB8AC3E}">
        <p14:creationId xmlns:p14="http://schemas.microsoft.com/office/powerpoint/2010/main" val="3286612309"/>
      </p:ext>
    </p:extLst>
  </p:cSld>
  <p:clrMapOvr>
    <a:masterClrMapping/>
  </p:clrMapOvr>
  <p:transition spd="slow">
    <p:push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9643" y="115330"/>
            <a:ext cx="9539416" cy="1375719"/>
          </a:xfrm>
        </p:spPr>
        <p:txBody>
          <a:bodyPr>
            <a:normAutofit fontScale="90000"/>
          </a:bodyPr>
          <a:lstStyle/>
          <a:p>
            <a:r>
              <a:rPr lang="en-US" dirty="0" smtClean="0">
                <a:solidFill>
                  <a:srgbClr val="AB0D01"/>
                </a:solidFill>
                <a:latin typeface="Arial Black" panose="020B0A04020102020204" pitchFamily="34" charset="0"/>
              </a:rPr>
              <a:t>Continuous Eligibility Policy</a:t>
            </a:r>
            <a:endParaRPr lang="en-US" dirty="0">
              <a:solidFill>
                <a:srgbClr val="AB0D01"/>
              </a:solidFill>
              <a:latin typeface="Arial Black" panose="020B0A04020102020204" pitchFamily="34" charset="0"/>
            </a:endParaRPr>
          </a:p>
        </p:txBody>
      </p:sp>
      <p:sp>
        <p:nvSpPr>
          <p:cNvPr id="3" name="Content Placeholder 2"/>
          <p:cNvSpPr>
            <a:spLocks noGrp="1"/>
          </p:cNvSpPr>
          <p:nvPr>
            <p:ph sz="quarter" idx="13"/>
          </p:nvPr>
        </p:nvSpPr>
        <p:spPr>
          <a:xfrm>
            <a:off x="1145059" y="1409602"/>
            <a:ext cx="8748584" cy="4168587"/>
          </a:xfrm>
          <a:prstGeom prst="rect">
            <a:avLst/>
          </a:prstGeom>
        </p:spPr>
        <p:txBody>
          <a:bodyPr>
            <a:normAutofit fontScale="85000" lnSpcReduction="10000"/>
          </a:bodyPr>
          <a:lstStyle/>
          <a:p>
            <a:r>
              <a:rPr lang="en-US" dirty="0" smtClean="0">
                <a:solidFill>
                  <a:schemeClr val="tx1"/>
                </a:solidFill>
                <a:latin typeface="Arial Black" panose="020B0A04020102020204" pitchFamily="34" charset="0"/>
              </a:rPr>
              <a:t>Students </a:t>
            </a:r>
            <a:r>
              <a:rPr lang="en-US" dirty="0">
                <a:solidFill>
                  <a:schemeClr val="tx1"/>
                </a:solidFill>
                <a:latin typeface="Arial Black" panose="020B0A04020102020204" pitchFamily="34" charset="0"/>
              </a:rPr>
              <a:t>who meet the criteria for initial admission for a Dual Enrollment for Dual Credit program as specified </a:t>
            </a:r>
            <a:r>
              <a:rPr lang="en-US" dirty="0" smtClean="0">
                <a:solidFill>
                  <a:schemeClr val="tx1"/>
                </a:solidFill>
                <a:latin typeface="Arial Black" panose="020B0A04020102020204" pitchFamily="34" charset="0"/>
              </a:rPr>
              <a:t>will </a:t>
            </a:r>
            <a:r>
              <a:rPr lang="en-US" dirty="0">
                <a:solidFill>
                  <a:schemeClr val="tx1"/>
                </a:solidFill>
                <a:latin typeface="Arial Black" panose="020B0A04020102020204" pitchFamily="34" charset="0"/>
              </a:rPr>
              <a:t>maintain continuous eligibility so long as they earn a </a:t>
            </a:r>
            <a:r>
              <a:rPr lang="en-US" u="sng" dirty="0">
                <a:solidFill>
                  <a:schemeClr val="tx1"/>
                </a:solidFill>
                <a:latin typeface="Arial Black" panose="020B0A04020102020204" pitchFamily="34" charset="0"/>
              </a:rPr>
              <a:t>grade of C or better </a:t>
            </a:r>
            <a:r>
              <a:rPr lang="en-US" dirty="0">
                <a:solidFill>
                  <a:schemeClr val="tx1"/>
                </a:solidFill>
                <a:latin typeface="Arial Black" panose="020B0A04020102020204" pitchFamily="34" charset="0"/>
              </a:rPr>
              <a:t>in all attempted college courses. </a:t>
            </a:r>
          </a:p>
          <a:p>
            <a:endParaRPr lang="en-US" dirty="0" smtClean="0">
              <a:solidFill>
                <a:schemeClr val="tx1"/>
              </a:solidFill>
              <a:latin typeface="Arial Black" panose="020B0A04020102020204" pitchFamily="34" charset="0"/>
            </a:endParaRPr>
          </a:p>
          <a:p>
            <a:r>
              <a:rPr lang="en-US" dirty="0" smtClean="0">
                <a:solidFill>
                  <a:schemeClr val="tx1"/>
                </a:solidFill>
                <a:latin typeface="Arial Black" panose="020B0A04020102020204" pitchFamily="34" charset="0"/>
              </a:rPr>
              <a:t>Students </a:t>
            </a:r>
            <a:r>
              <a:rPr lang="en-US" dirty="0">
                <a:solidFill>
                  <a:schemeClr val="tx1"/>
                </a:solidFill>
                <a:latin typeface="Arial Black" panose="020B0A04020102020204" pitchFamily="34" charset="0"/>
              </a:rPr>
              <a:t>who fail to meet this minimum grade requirement </a:t>
            </a:r>
            <a:r>
              <a:rPr lang="en-US" u="sng" dirty="0">
                <a:solidFill>
                  <a:schemeClr val="tx1"/>
                </a:solidFill>
                <a:latin typeface="Arial Black" panose="020B0A04020102020204" pitchFamily="34" charset="0"/>
              </a:rPr>
              <a:t>or who withdraw from a course </a:t>
            </a:r>
            <a:r>
              <a:rPr lang="en-US" dirty="0">
                <a:solidFill>
                  <a:schemeClr val="tx1"/>
                </a:solidFill>
                <a:latin typeface="Arial Black" panose="020B0A04020102020204" pitchFamily="34" charset="0"/>
              </a:rPr>
              <a:t>will be </a:t>
            </a:r>
            <a:r>
              <a:rPr lang="en-US" dirty="0" smtClean="0">
                <a:solidFill>
                  <a:srgbClr val="AB0D01"/>
                </a:solidFill>
                <a:latin typeface="Arial Black" panose="020B0A04020102020204" pitchFamily="34" charset="0"/>
              </a:rPr>
              <a:t>SUSPENDED</a:t>
            </a:r>
            <a:r>
              <a:rPr lang="en-US" dirty="0" smtClean="0">
                <a:solidFill>
                  <a:schemeClr val="tx1"/>
                </a:solidFill>
                <a:latin typeface="Arial Black" panose="020B0A04020102020204" pitchFamily="34" charset="0"/>
              </a:rPr>
              <a:t> from </a:t>
            </a:r>
            <a:r>
              <a:rPr lang="en-US" dirty="0">
                <a:solidFill>
                  <a:schemeClr val="tx1"/>
                </a:solidFill>
                <a:latin typeface="Arial Black" panose="020B0A04020102020204" pitchFamily="34" charset="0"/>
              </a:rPr>
              <a:t>the program for a minimum of one term. </a:t>
            </a:r>
            <a:r>
              <a:rPr lang="en-US" i="1" dirty="0">
                <a:solidFill>
                  <a:schemeClr val="tx1"/>
                </a:solidFill>
                <a:latin typeface="Arial Black" panose="020B0A04020102020204" pitchFamily="34" charset="0"/>
              </a:rPr>
              <a:t>The one-term suspension may not be served during the summer.</a:t>
            </a:r>
            <a:r>
              <a:rPr lang="en-US" dirty="0">
                <a:solidFill>
                  <a:schemeClr val="tx1"/>
                </a:solidFill>
                <a:latin typeface="Arial Black" panose="020B0A04020102020204" pitchFamily="34" charset="0"/>
              </a:rPr>
              <a:t> The student may not re-enroll until the suspension has been served. For re-entry, the student must reapply to the program and must meet the minimum grade point average </a:t>
            </a:r>
            <a:r>
              <a:rPr lang="en-US" dirty="0" smtClean="0">
                <a:solidFill>
                  <a:schemeClr val="tx1"/>
                </a:solidFill>
                <a:latin typeface="Arial Black" panose="020B0A04020102020204" pitchFamily="34" charset="0"/>
              </a:rPr>
              <a:t>requirements.  </a:t>
            </a:r>
            <a:endParaRPr lang="en-US" dirty="0">
              <a:solidFill>
                <a:schemeClr val="tx1"/>
              </a:solidFill>
              <a:latin typeface="Arial Black" panose="020B0A04020102020204" pitchFamily="34" charset="0"/>
            </a:endParaRPr>
          </a:p>
        </p:txBody>
      </p:sp>
    </p:spTree>
    <p:extLst>
      <p:ext uri="{BB962C8B-B14F-4D97-AF65-F5344CB8AC3E}">
        <p14:creationId xmlns:p14="http://schemas.microsoft.com/office/powerpoint/2010/main" val="155671796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1415" y="172995"/>
            <a:ext cx="7024744" cy="1112107"/>
          </a:xfrm>
        </p:spPr>
        <p:txBody>
          <a:bodyPr>
            <a:normAutofit/>
          </a:bodyPr>
          <a:lstStyle/>
          <a:p>
            <a:pPr algn="ctr"/>
            <a:r>
              <a:rPr lang="en-ZW" sz="4800" b="1" dirty="0">
                <a:solidFill>
                  <a:srgbClr val="AB0D01"/>
                </a:solidFill>
                <a:latin typeface="Arial Black" panose="020B0A04020102020204" pitchFamily="34" charset="0"/>
              </a:rPr>
              <a:t>Questions?</a:t>
            </a:r>
          </a:p>
        </p:txBody>
      </p:sp>
      <p:pic>
        <p:nvPicPr>
          <p:cNvPr id="4" name="Content Placeholder 3" descr="globe_color_small"/>
          <p:cNvPicPr>
            <a:picLocks noGrp="1"/>
          </p:cNvPicPr>
          <p:nvPr>
            <p:ph sz="quarter" idx="13"/>
          </p:nvPr>
        </p:nvPicPr>
        <p:blipFill>
          <a:blip r:embed="rId2" cstate="print"/>
          <a:stretch>
            <a:fillRect/>
          </a:stretch>
        </p:blipFill>
        <p:spPr bwMode="auto">
          <a:xfrm>
            <a:off x="4430927" y="1354095"/>
            <a:ext cx="3429000" cy="2990334"/>
          </a:xfrm>
          <a:prstGeom prst="rect">
            <a:avLst/>
          </a:prstGeom>
          <a:noFill/>
          <a:ln w="9525">
            <a:noFill/>
            <a:miter lim="800000"/>
            <a:headEnd/>
            <a:tailEnd/>
          </a:ln>
        </p:spPr>
      </p:pic>
      <p:sp>
        <p:nvSpPr>
          <p:cNvPr id="3" name="TextBox 2"/>
          <p:cNvSpPr txBox="1"/>
          <p:nvPr/>
        </p:nvSpPr>
        <p:spPr>
          <a:xfrm>
            <a:off x="2026508" y="4385729"/>
            <a:ext cx="8237838" cy="1754326"/>
          </a:xfrm>
          <a:prstGeom prst="rect">
            <a:avLst/>
          </a:prstGeom>
          <a:noFill/>
        </p:spPr>
        <p:txBody>
          <a:bodyPr wrap="square" rtlCol="0">
            <a:spAutoFit/>
          </a:bodyPr>
          <a:lstStyle/>
          <a:p>
            <a:pPr algn="ctr"/>
            <a:r>
              <a:rPr lang="en-US" sz="2400" dirty="0">
                <a:latin typeface="Arial Black" panose="020B0A04020102020204" pitchFamily="34" charset="0"/>
                <a:hlinkClick r:id="rId3"/>
              </a:rPr>
              <a:t>dualenrollment@wallace.edu</a:t>
            </a:r>
            <a:endParaRPr lang="en-US" sz="2400" dirty="0">
              <a:latin typeface="Arial Black" panose="020B0A04020102020204" pitchFamily="34" charset="0"/>
            </a:endParaRPr>
          </a:p>
          <a:p>
            <a:pPr algn="ctr"/>
            <a:endParaRPr lang="en-US" sz="2400" dirty="0">
              <a:latin typeface="Arial Black" panose="020B0A04020102020204" pitchFamily="34" charset="0"/>
            </a:endParaRPr>
          </a:p>
          <a:p>
            <a:pPr algn="ctr"/>
            <a:r>
              <a:rPr lang="en-US" sz="2400" dirty="0">
                <a:latin typeface="Arial Black" panose="020B0A04020102020204" pitchFamily="34" charset="0"/>
              </a:rPr>
              <a:t>(334)556-2423 </a:t>
            </a:r>
            <a:r>
              <a:rPr lang="en-US" sz="2400" dirty="0" smtClean="0">
                <a:latin typeface="Arial Black" panose="020B0A04020102020204" pitchFamily="34" charset="0"/>
              </a:rPr>
              <a:t>Or (</a:t>
            </a:r>
            <a:r>
              <a:rPr lang="en-US" sz="2400" dirty="0">
                <a:latin typeface="Arial Black" panose="020B0A04020102020204" pitchFamily="34" charset="0"/>
              </a:rPr>
              <a:t>334) 556-2624</a:t>
            </a:r>
          </a:p>
          <a:p>
            <a:pPr algn="ctr"/>
            <a:endParaRPr lang="en-US" dirty="0"/>
          </a:p>
          <a:p>
            <a:pPr algn="ctr"/>
            <a:endParaRPr lang="en-US" dirty="0"/>
          </a:p>
        </p:txBody>
      </p:sp>
    </p:spTree>
    <p:extLst>
      <p:ext uri="{BB962C8B-B14F-4D97-AF65-F5344CB8AC3E}">
        <p14:creationId xmlns:p14="http://schemas.microsoft.com/office/powerpoint/2010/main" val="251922957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Google Shape;89;p13"/>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90" name="Google Shape;90;p13"/>
          <p:cNvSpPr txBox="1"/>
          <p:nvPr/>
        </p:nvSpPr>
        <p:spPr>
          <a:xfrm>
            <a:off x="79825" y="5601300"/>
            <a:ext cx="1785000" cy="9291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hlink"/>
              </a:buClr>
              <a:buFont typeface="Arial"/>
              <a:buNone/>
            </a:pPr>
            <a:endParaRPr/>
          </a:p>
        </p:txBody>
      </p:sp>
      <p:sp>
        <p:nvSpPr>
          <p:cNvPr id="4" name="Google Shape;96;p13"/>
          <p:cNvSpPr txBox="1"/>
          <p:nvPr/>
        </p:nvSpPr>
        <p:spPr>
          <a:xfrm>
            <a:off x="972325" y="5050191"/>
            <a:ext cx="10515600" cy="715529"/>
          </a:xfrm>
          <a:prstGeom prst="rect">
            <a:avLst/>
          </a:prstGeom>
          <a:noFill/>
          <a:ln>
            <a:noFill/>
          </a:ln>
        </p:spPr>
        <p:txBody>
          <a:bodyPr spcFirstLastPara="1" wrap="square" lIns="36000" tIns="45700" rIns="36000" bIns="45700" anchor="ctr" anchorCtr="0">
            <a:noAutofit/>
          </a:bodyPr>
          <a:lstStyle/>
          <a:p>
            <a:pPr marL="0" marR="0" lvl="0" indent="0" algn="ctr" rtl="0">
              <a:lnSpc>
                <a:spcPct val="90000"/>
              </a:lnSpc>
              <a:spcBef>
                <a:spcPts val="0"/>
              </a:spcBef>
              <a:spcAft>
                <a:spcPts val="0"/>
              </a:spcAft>
              <a:buClr>
                <a:srgbClr val="485965"/>
              </a:buClr>
              <a:buSzPts val="3300"/>
              <a:buFont typeface="Arial"/>
              <a:buNone/>
            </a:pPr>
            <a:r>
              <a:rPr lang="en-US" sz="3300" b="1" i="0" u="none" strike="noStrike" cap="none" dirty="0">
                <a:solidFill>
                  <a:srgbClr val="485965"/>
                </a:solidFill>
                <a:latin typeface="Arial"/>
                <a:ea typeface="Arial"/>
                <a:cs typeface="Arial"/>
                <a:sym typeface="Arial"/>
              </a:rPr>
              <a:t>DUAL ENROLLMENT OPPORTUNITIES</a:t>
            </a:r>
            <a:endParaRPr sz="3300" b="1" i="0" u="none" strike="noStrike" cap="none" dirty="0">
              <a:solidFill>
                <a:srgbClr val="485965"/>
              </a:solidFill>
              <a:latin typeface="Arial"/>
              <a:ea typeface="Arial"/>
              <a:cs typeface="Arial"/>
              <a:sym typeface="Arial"/>
            </a:endParaRPr>
          </a:p>
        </p:txBody>
      </p:sp>
    </p:spTree>
    <p:extLst>
      <p:ext uri="{BB962C8B-B14F-4D97-AF65-F5344CB8AC3E}">
        <p14:creationId xmlns:p14="http://schemas.microsoft.com/office/powerpoint/2010/main" val="677347377"/>
      </p:ext>
    </p:extLst>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4"/>
          <p:cNvSpPr/>
          <p:nvPr/>
        </p:nvSpPr>
        <p:spPr>
          <a:xfrm>
            <a:off x="10876425" y="13018275"/>
            <a:ext cx="1166400" cy="5559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pic>
        <p:nvPicPr>
          <p:cNvPr id="96" name="Google Shape;96;p14"/>
          <p:cNvPicPr preferRelativeResize="0"/>
          <p:nvPr/>
        </p:nvPicPr>
        <p:blipFill rotWithShape="1">
          <a:blip r:embed="rId3">
            <a:alphaModFix/>
          </a:blip>
          <a:srcRect/>
          <a:stretch/>
        </p:blipFill>
        <p:spPr>
          <a:xfrm>
            <a:off x="-13850" y="-4475"/>
            <a:ext cx="12237772" cy="6858000"/>
          </a:xfrm>
          <a:prstGeom prst="rect">
            <a:avLst/>
          </a:prstGeom>
          <a:noFill/>
          <a:ln>
            <a:noFill/>
          </a:ln>
        </p:spPr>
      </p:pic>
      <p:sp>
        <p:nvSpPr>
          <p:cNvPr id="2" name="Rectangle 1"/>
          <p:cNvSpPr/>
          <p:nvPr/>
        </p:nvSpPr>
        <p:spPr>
          <a:xfrm>
            <a:off x="800276" y="459509"/>
            <a:ext cx="6096000" cy="1323439"/>
          </a:xfrm>
          <a:prstGeom prst="rect">
            <a:avLst/>
          </a:prstGeom>
        </p:spPr>
        <p:txBody>
          <a:bodyPr>
            <a:spAutoFit/>
          </a:bodyPr>
          <a:lstStyle/>
          <a:p>
            <a:r>
              <a:rPr lang="en-US" sz="4000" b="1" dirty="0"/>
              <a:t>DUAL ENROLLMENT FOR DUAL CREDIT</a:t>
            </a:r>
            <a:endParaRPr lang="en-US" dirty="0"/>
          </a:p>
        </p:txBody>
      </p:sp>
      <p:pic>
        <p:nvPicPr>
          <p:cNvPr id="10" name="Google Shape;106;p14"/>
          <p:cNvPicPr preferRelativeResize="0"/>
          <p:nvPr/>
        </p:nvPicPr>
        <p:blipFill rotWithShape="1">
          <a:blip r:embed="rId4">
            <a:alphaModFix/>
          </a:blip>
          <a:srcRect/>
          <a:stretch/>
        </p:blipFill>
        <p:spPr>
          <a:xfrm>
            <a:off x="8609034" y="539097"/>
            <a:ext cx="2962275" cy="3837765"/>
          </a:xfrm>
          <a:prstGeom prst="rect">
            <a:avLst/>
          </a:prstGeom>
          <a:noFill/>
          <a:ln>
            <a:noFill/>
          </a:ln>
        </p:spPr>
      </p:pic>
      <p:pic>
        <p:nvPicPr>
          <p:cNvPr id="11" name="Google Shape;107;p14"/>
          <p:cNvPicPr preferRelativeResize="0"/>
          <p:nvPr/>
        </p:nvPicPr>
        <p:blipFill rotWithShape="1">
          <a:blip r:embed="rId5">
            <a:alphaModFix/>
          </a:blip>
          <a:srcRect/>
          <a:stretch/>
        </p:blipFill>
        <p:spPr>
          <a:xfrm>
            <a:off x="6988203" y="2519151"/>
            <a:ext cx="2718087" cy="3505200"/>
          </a:xfrm>
          <a:prstGeom prst="rect">
            <a:avLst/>
          </a:prstGeom>
          <a:noFill/>
          <a:ln>
            <a:noFill/>
          </a:ln>
        </p:spPr>
      </p:pic>
      <p:sp>
        <p:nvSpPr>
          <p:cNvPr id="12" name="Google Shape;109;p14"/>
          <p:cNvSpPr/>
          <p:nvPr/>
        </p:nvSpPr>
        <p:spPr>
          <a:xfrm>
            <a:off x="9501690" y="3890751"/>
            <a:ext cx="706114" cy="762000"/>
          </a:xfrm>
          <a:prstGeom prst="bentUpArrow">
            <a:avLst>
              <a:gd name="adj1" fmla="val 25000"/>
              <a:gd name="adj2" fmla="val 25000"/>
              <a:gd name="adj3" fmla="val 25000"/>
            </a:avLst>
          </a:prstGeom>
          <a:solidFill>
            <a:schemeClr val="accent6"/>
          </a:solidFill>
          <a:ln w="12700" cap="flat" cmpd="sng">
            <a:solidFill>
              <a:srgbClr val="51237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accent4"/>
              </a:solidFill>
              <a:latin typeface="Lato"/>
              <a:ea typeface="Lato"/>
              <a:cs typeface="Lato"/>
              <a:sym typeface="Lato"/>
            </a:endParaRPr>
          </a:p>
        </p:txBody>
      </p:sp>
      <p:sp>
        <p:nvSpPr>
          <p:cNvPr id="13" name="Google Shape;105;p14"/>
          <p:cNvSpPr txBox="1"/>
          <p:nvPr/>
        </p:nvSpPr>
        <p:spPr>
          <a:xfrm>
            <a:off x="154548" y="2246932"/>
            <a:ext cx="6086936" cy="4023499"/>
          </a:xfrm>
          <a:prstGeom prst="rect">
            <a:avLst/>
          </a:prstGeom>
          <a:noFill/>
          <a:ln>
            <a:noFill/>
          </a:ln>
        </p:spPr>
        <p:txBody>
          <a:bodyPr spcFirstLastPara="1" wrap="square" lIns="91425" tIns="45700" rIns="91425" bIns="45700" anchor="t" anchorCtr="0">
            <a:noAutofit/>
          </a:bodyPr>
          <a:lstStyle/>
          <a:p>
            <a:pPr marL="228600" marR="0" lvl="0" indent="-228600" algn="l" rtl="0">
              <a:lnSpc>
                <a:spcPct val="120000"/>
              </a:lnSpc>
              <a:spcBef>
                <a:spcPts val="0"/>
              </a:spcBef>
              <a:spcAft>
                <a:spcPts val="0"/>
              </a:spcAft>
              <a:buClr>
                <a:srgbClr val="6E8697"/>
              </a:buClr>
              <a:buSzPts val="2800"/>
              <a:buFont typeface="Arial"/>
              <a:buChar char="•"/>
            </a:pPr>
            <a:r>
              <a:rPr lang="en-US" sz="2800" b="0" i="0" u="none" strike="noStrike" cap="none" dirty="0">
                <a:solidFill>
                  <a:schemeClr val="tx1"/>
                </a:solidFill>
                <a:latin typeface="Arial"/>
                <a:ea typeface="Arial"/>
                <a:cs typeface="Arial"/>
                <a:sym typeface="Arial"/>
              </a:rPr>
              <a:t>Dual Enrollment for Dual Credit allows eligible high school students to earn both college credit and high school credit for courses taken through </a:t>
            </a:r>
            <a:r>
              <a:rPr lang="en-US" sz="2800" b="0" i="0" u="none" strike="noStrike" cap="none" dirty="0" smtClean="0">
                <a:solidFill>
                  <a:schemeClr val="tx1"/>
                </a:solidFill>
                <a:latin typeface="Arial"/>
                <a:ea typeface="Arial"/>
                <a:cs typeface="Arial"/>
                <a:sym typeface="Arial"/>
              </a:rPr>
              <a:t>Enterprise State Community College while </a:t>
            </a:r>
            <a:r>
              <a:rPr lang="en-US" sz="2800" b="0" i="0" u="none" strike="noStrike" cap="none" dirty="0">
                <a:solidFill>
                  <a:schemeClr val="tx1"/>
                </a:solidFill>
                <a:sym typeface="Arial"/>
              </a:rPr>
              <a:t>still enrolled in high school.</a:t>
            </a:r>
            <a:endParaRPr dirty="0">
              <a:solidFill>
                <a:schemeClr val="tx1"/>
              </a:solidFill>
            </a:endParaRPr>
          </a:p>
        </p:txBody>
      </p:sp>
    </p:spTree>
    <p:extLst>
      <p:ext uri="{BB962C8B-B14F-4D97-AF65-F5344CB8AC3E}">
        <p14:creationId xmlns:p14="http://schemas.microsoft.com/office/powerpoint/2010/main" val="3199570170"/>
      </p:ext>
    </p:extLst>
  </p:cSld>
  <p:clrMapOvr>
    <a:masterClrMapping/>
  </p:clrMapOvr>
  <p:transition spd="med">
    <p:fade thruBlk="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4"/>
          <p:cNvSpPr/>
          <p:nvPr/>
        </p:nvSpPr>
        <p:spPr>
          <a:xfrm>
            <a:off x="10876425" y="13018275"/>
            <a:ext cx="1166400" cy="5559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pic>
        <p:nvPicPr>
          <p:cNvPr id="96" name="Google Shape;96;p14"/>
          <p:cNvPicPr preferRelativeResize="0"/>
          <p:nvPr/>
        </p:nvPicPr>
        <p:blipFill rotWithShape="1">
          <a:blip r:embed="rId3">
            <a:alphaModFix/>
          </a:blip>
          <a:srcRect/>
          <a:stretch/>
        </p:blipFill>
        <p:spPr>
          <a:xfrm>
            <a:off x="0" y="0"/>
            <a:ext cx="12237772" cy="6858000"/>
          </a:xfrm>
          <a:prstGeom prst="rect">
            <a:avLst/>
          </a:prstGeom>
          <a:noFill/>
          <a:ln>
            <a:noFill/>
          </a:ln>
        </p:spPr>
      </p:pic>
      <p:sp>
        <p:nvSpPr>
          <p:cNvPr id="2" name="Rectangle 1"/>
          <p:cNvSpPr/>
          <p:nvPr/>
        </p:nvSpPr>
        <p:spPr>
          <a:xfrm>
            <a:off x="417099" y="656609"/>
            <a:ext cx="10207358" cy="646331"/>
          </a:xfrm>
          <a:prstGeom prst="rect">
            <a:avLst/>
          </a:prstGeom>
        </p:spPr>
        <p:txBody>
          <a:bodyPr wrap="square">
            <a:spAutoFit/>
          </a:bodyPr>
          <a:lstStyle/>
          <a:p>
            <a:r>
              <a:rPr lang="en-US" sz="3600" dirty="0">
                <a:solidFill>
                  <a:schemeClr val="tx1"/>
                </a:solidFill>
              </a:rPr>
              <a:t>DUAL ENROLLMENT ALLOWS YOU TO:</a:t>
            </a:r>
            <a:endParaRPr lang="en-US" sz="3600" dirty="0"/>
          </a:p>
        </p:txBody>
      </p:sp>
      <p:sp>
        <p:nvSpPr>
          <p:cNvPr id="13" name="Google Shape;105;p14"/>
          <p:cNvSpPr txBox="1"/>
          <p:nvPr/>
        </p:nvSpPr>
        <p:spPr>
          <a:xfrm>
            <a:off x="259050" y="1959549"/>
            <a:ext cx="10975008" cy="4267080"/>
          </a:xfrm>
          <a:prstGeom prst="rect">
            <a:avLst/>
          </a:prstGeom>
          <a:noFill/>
          <a:ln>
            <a:noFill/>
          </a:ln>
        </p:spPr>
        <p:txBody>
          <a:bodyPr spcFirstLastPara="1" wrap="square" lIns="91425" tIns="45700" rIns="91425" bIns="45700" anchor="t" anchorCtr="0">
            <a:noAutofit/>
          </a:bodyPr>
          <a:lstStyle/>
          <a:p>
            <a:pPr marL="228600" lvl="0" indent="-228600">
              <a:lnSpc>
                <a:spcPct val="90000"/>
              </a:lnSpc>
              <a:buClr>
                <a:srgbClr val="6E8697"/>
              </a:buClr>
              <a:buSzPts val="2400"/>
              <a:buChar char="•"/>
            </a:pPr>
            <a:r>
              <a:rPr lang="en-US" sz="2000" dirty="0">
                <a:solidFill>
                  <a:schemeClr val="tx1"/>
                </a:solidFill>
              </a:rPr>
              <a:t>Earn college credits before leaving high school</a:t>
            </a:r>
          </a:p>
          <a:p>
            <a:pPr marL="228600" lvl="0" indent="-228600">
              <a:lnSpc>
                <a:spcPct val="90000"/>
              </a:lnSpc>
              <a:spcBef>
                <a:spcPts val="1000"/>
              </a:spcBef>
              <a:buClr>
                <a:srgbClr val="6E8697"/>
              </a:buClr>
              <a:buSzPts val="2400"/>
              <a:buChar char="•"/>
            </a:pPr>
            <a:r>
              <a:rPr lang="en-US" sz="2000" dirty="0">
                <a:solidFill>
                  <a:schemeClr val="tx1"/>
                </a:solidFill>
              </a:rPr>
              <a:t>Shorten the time it takes to earn a college degree</a:t>
            </a:r>
          </a:p>
          <a:p>
            <a:pPr marL="228600" lvl="0" indent="-228600">
              <a:lnSpc>
                <a:spcPct val="90000"/>
              </a:lnSpc>
              <a:spcBef>
                <a:spcPts val="1000"/>
              </a:spcBef>
              <a:buClr>
                <a:srgbClr val="6E8697"/>
              </a:buClr>
              <a:buSzPts val="2400"/>
              <a:buChar char="•"/>
            </a:pPr>
            <a:r>
              <a:rPr lang="en-US" sz="2000" dirty="0">
                <a:solidFill>
                  <a:schemeClr val="tx1"/>
                </a:solidFill>
              </a:rPr>
              <a:t>Experience the academic rigor of a college course while still in the supportive environment of high school</a:t>
            </a:r>
          </a:p>
          <a:p>
            <a:pPr marL="228600" lvl="0" indent="-228600">
              <a:lnSpc>
                <a:spcPct val="90000"/>
              </a:lnSpc>
              <a:spcBef>
                <a:spcPts val="1000"/>
              </a:spcBef>
              <a:buClr>
                <a:srgbClr val="6E8697"/>
              </a:buClr>
              <a:buSzPts val="2400"/>
              <a:buChar char="•"/>
            </a:pPr>
            <a:r>
              <a:rPr lang="en-US" sz="2000" dirty="0">
                <a:solidFill>
                  <a:schemeClr val="tx1"/>
                </a:solidFill>
              </a:rPr>
              <a:t>Develop good time management and study skills</a:t>
            </a:r>
          </a:p>
          <a:p>
            <a:pPr marL="228600" lvl="0" indent="-228600">
              <a:lnSpc>
                <a:spcPct val="90000"/>
              </a:lnSpc>
              <a:spcBef>
                <a:spcPts val="1000"/>
              </a:spcBef>
              <a:buClr>
                <a:srgbClr val="6E8697"/>
              </a:buClr>
              <a:buSzPts val="2400"/>
              <a:buChar char="•"/>
            </a:pPr>
            <a:r>
              <a:rPr lang="en-US" sz="2000" dirty="0">
                <a:solidFill>
                  <a:schemeClr val="tx1"/>
                </a:solidFill>
              </a:rPr>
              <a:t>Enhance your college admission application package or resume</a:t>
            </a:r>
          </a:p>
          <a:p>
            <a:pPr marL="228600" lvl="0" indent="-228600">
              <a:lnSpc>
                <a:spcPct val="90000"/>
              </a:lnSpc>
              <a:spcBef>
                <a:spcPts val="1000"/>
              </a:spcBef>
              <a:buClr>
                <a:srgbClr val="6E8697"/>
              </a:buClr>
              <a:buSzPts val="2400"/>
              <a:buChar char="•"/>
            </a:pPr>
            <a:r>
              <a:rPr lang="en-US" sz="2000" dirty="0">
                <a:solidFill>
                  <a:schemeClr val="tx1"/>
                </a:solidFill>
              </a:rPr>
              <a:t>Transition more easily from high school to college</a:t>
            </a:r>
          </a:p>
          <a:p>
            <a:pPr marL="228600" lvl="0" indent="-228600">
              <a:lnSpc>
                <a:spcPct val="90000"/>
              </a:lnSpc>
              <a:spcBef>
                <a:spcPts val="1000"/>
              </a:spcBef>
              <a:buClr>
                <a:srgbClr val="6E8697"/>
              </a:buClr>
              <a:buSzPts val="2400"/>
              <a:buChar char="•"/>
            </a:pPr>
            <a:r>
              <a:rPr lang="en-US" sz="2000" dirty="0">
                <a:solidFill>
                  <a:schemeClr val="tx1"/>
                </a:solidFill>
              </a:rPr>
              <a:t>Prepare for a career</a:t>
            </a:r>
          </a:p>
          <a:p>
            <a:pPr marL="228600" lvl="0" indent="-228600">
              <a:lnSpc>
                <a:spcPct val="90000"/>
              </a:lnSpc>
              <a:spcBef>
                <a:spcPts val="1000"/>
              </a:spcBef>
              <a:buClr>
                <a:srgbClr val="6E8697"/>
              </a:buClr>
              <a:buSzPts val="2400"/>
              <a:buChar char="•"/>
            </a:pPr>
            <a:r>
              <a:rPr lang="en-US" sz="2000" dirty="0">
                <a:solidFill>
                  <a:schemeClr val="tx1"/>
                </a:solidFill>
              </a:rPr>
              <a:t>Save money – Tuition and fees are </a:t>
            </a:r>
            <a:r>
              <a:rPr lang="en-US" sz="2000" dirty="0" smtClean="0">
                <a:solidFill>
                  <a:schemeClr val="tx1"/>
                </a:solidFill>
              </a:rPr>
              <a:t>less expensive at </a:t>
            </a:r>
            <a:r>
              <a:rPr lang="en-US" sz="2000" dirty="0">
                <a:solidFill>
                  <a:schemeClr val="tx1"/>
                </a:solidFill>
              </a:rPr>
              <a:t>a community college and scholarships may be </a:t>
            </a:r>
            <a:r>
              <a:rPr lang="en-US" sz="2000" dirty="0" smtClean="0">
                <a:solidFill>
                  <a:schemeClr val="tx1"/>
                </a:solidFill>
              </a:rPr>
              <a:t>available</a:t>
            </a:r>
            <a:endParaRPr lang="en-US" sz="2000" dirty="0">
              <a:solidFill>
                <a:schemeClr val="tx1"/>
              </a:solidFill>
            </a:endParaRPr>
          </a:p>
        </p:txBody>
      </p:sp>
    </p:spTree>
    <p:extLst>
      <p:ext uri="{BB962C8B-B14F-4D97-AF65-F5344CB8AC3E}">
        <p14:creationId xmlns:p14="http://schemas.microsoft.com/office/powerpoint/2010/main" val="3732987508"/>
      </p:ext>
    </p:extLst>
  </p:cSld>
  <p:clrMapOvr>
    <a:masterClrMapping/>
  </p:clrMapOvr>
  <p:transition spd="med">
    <p:fade thruBlk="1"/>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pic>
        <p:nvPicPr>
          <p:cNvPr id="96" name="Google Shape;96;p14"/>
          <p:cNvPicPr preferRelativeResize="0"/>
          <p:nvPr/>
        </p:nvPicPr>
        <p:blipFill rotWithShape="1">
          <a:blip r:embed="rId3">
            <a:alphaModFix/>
          </a:blip>
          <a:srcRect/>
          <a:stretch/>
        </p:blipFill>
        <p:spPr>
          <a:xfrm>
            <a:off x="0" y="0"/>
            <a:ext cx="12237772" cy="6858000"/>
          </a:xfrm>
          <a:prstGeom prst="rect">
            <a:avLst/>
          </a:prstGeom>
          <a:noFill/>
          <a:ln>
            <a:noFill/>
          </a:ln>
        </p:spPr>
      </p:pic>
      <p:pic>
        <p:nvPicPr>
          <p:cNvPr id="3" name="Picture 2"/>
          <p:cNvPicPr>
            <a:picLocks noChangeAspect="1"/>
          </p:cNvPicPr>
          <p:nvPr/>
        </p:nvPicPr>
        <p:blipFill>
          <a:blip r:embed="rId4"/>
          <a:stretch>
            <a:fillRect/>
          </a:stretch>
        </p:blipFill>
        <p:spPr>
          <a:xfrm>
            <a:off x="8391958" y="0"/>
            <a:ext cx="3800042" cy="5808490"/>
          </a:xfrm>
          <a:prstGeom prst="rect">
            <a:avLst/>
          </a:prstGeom>
        </p:spPr>
      </p:pic>
      <p:sp>
        <p:nvSpPr>
          <p:cNvPr id="7" name="Google Shape;126;p16"/>
          <p:cNvSpPr txBox="1"/>
          <p:nvPr/>
        </p:nvSpPr>
        <p:spPr>
          <a:xfrm>
            <a:off x="225564" y="2644903"/>
            <a:ext cx="8023396" cy="3329178"/>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rgbClr val="6E8697"/>
              </a:buClr>
              <a:buSzPts val="2400"/>
              <a:buFont typeface="Arial"/>
              <a:buChar char="•"/>
            </a:pPr>
            <a:r>
              <a:rPr lang="en-US" sz="2400" b="0" i="0" u="none" strike="noStrike" cap="none" dirty="0">
                <a:solidFill>
                  <a:schemeClr val="tx1"/>
                </a:solidFill>
                <a:sym typeface="Arial"/>
              </a:rPr>
              <a:t>Funded through Workforce Development grants </a:t>
            </a:r>
            <a:endParaRPr dirty="0">
              <a:solidFill>
                <a:schemeClr val="tx1"/>
              </a:solidFill>
            </a:endParaRPr>
          </a:p>
          <a:p>
            <a:pPr marL="228600" marR="0" lvl="0" indent="-228600" algn="l" rtl="0">
              <a:lnSpc>
                <a:spcPct val="90000"/>
              </a:lnSpc>
              <a:spcBef>
                <a:spcPts val="1000"/>
              </a:spcBef>
              <a:spcAft>
                <a:spcPts val="0"/>
              </a:spcAft>
              <a:buClr>
                <a:srgbClr val="6E8697"/>
              </a:buClr>
              <a:buSzPts val="2400"/>
              <a:buFont typeface="Arial"/>
              <a:buChar char="•"/>
            </a:pPr>
            <a:r>
              <a:rPr lang="en-US" sz="2400" b="0" i="0" u="none" strike="noStrike" cap="none" dirty="0">
                <a:solidFill>
                  <a:schemeClr val="tx1"/>
                </a:solidFill>
                <a:sym typeface="Arial"/>
              </a:rPr>
              <a:t>Available for courses in career/technical education (CTE) programs (High-Wage/High-Demand occupations</a:t>
            </a:r>
            <a:r>
              <a:rPr lang="en-US" sz="2400" b="0" i="0" u="none" strike="noStrike" cap="none" dirty="0" smtClean="0">
                <a:solidFill>
                  <a:schemeClr val="tx1"/>
                </a:solidFill>
                <a:sym typeface="Arial"/>
              </a:rPr>
              <a:t>)</a:t>
            </a:r>
          </a:p>
          <a:p>
            <a:pPr marR="0" lvl="0" algn="l" rtl="0">
              <a:lnSpc>
                <a:spcPct val="90000"/>
              </a:lnSpc>
              <a:spcBef>
                <a:spcPts val="1000"/>
              </a:spcBef>
              <a:spcAft>
                <a:spcPts val="0"/>
              </a:spcAft>
              <a:buClr>
                <a:srgbClr val="6E8697"/>
              </a:buClr>
              <a:buSzPts val="2400"/>
            </a:pPr>
            <a:endParaRPr dirty="0">
              <a:solidFill>
                <a:schemeClr val="tx1"/>
              </a:solidFill>
            </a:endParaRPr>
          </a:p>
          <a:p>
            <a:pPr marL="228600" marR="0" lvl="0" indent="-228600" algn="l" rtl="0">
              <a:lnSpc>
                <a:spcPct val="90000"/>
              </a:lnSpc>
              <a:spcBef>
                <a:spcPts val="1000"/>
              </a:spcBef>
              <a:spcAft>
                <a:spcPts val="0"/>
              </a:spcAft>
              <a:buClr>
                <a:srgbClr val="6E8697"/>
              </a:buClr>
              <a:buSzPts val="2400"/>
              <a:buFont typeface="Arial"/>
              <a:buChar char="•"/>
            </a:pPr>
            <a:r>
              <a:rPr lang="en-US" sz="2400" b="0" i="0" u="none" strike="noStrike" cap="none" dirty="0">
                <a:solidFill>
                  <a:schemeClr val="tx1"/>
                </a:solidFill>
                <a:latin typeface="Arial"/>
                <a:ea typeface="Arial"/>
                <a:cs typeface="Arial"/>
                <a:sym typeface="Arial"/>
              </a:rPr>
              <a:t>Will only cover the cost of English, Math, and Science courses that are required for completion of a qualifying CTE </a:t>
            </a:r>
            <a:r>
              <a:rPr lang="en-US" sz="2400" b="0" i="0" u="none" strike="noStrike" cap="none" dirty="0" smtClean="0">
                <a:solidFill>
                  <a:schemeClr val="tx1"/>
                </a:solidFill>
                <a:latin typeface="Arial"/>
                <a:ea typeface="Arial"/>
                <a:cs typeface="Arial"/>
                <a:sym typeface="Arial"/>
              </a:rPr>
              <a:t>credential/degree.</a:t>
            </a:r>
          </a:p>
        </p:txBody>
      </p:sp>
      <p:sp>
        <p:nvSpPr>
          <p:cNvPr id="4" name="Rectangle 3"/>
          <p:cNvSpPr/>
          <p:nvPr/>
        </p:nvSpPr>
        <p:spPr>
          <a:xfrm>
            <a:off x="548640" y="572525"/>
            <a:ext cx="6096000" cy="1323439"/>
          </a:xfrm>
          <a:prstGeom prst="rect">
            <a:avLst/>
          </a:prstGeom>
        </p:spPr>
        <p:txBody>
          <a:bodyPr>
            <a:spAutoFit/>
          </a:bodyPr>
          <a:lstStyle/>
          <a:p>
            <a:r>
              <a:rPr lang="en-US" sz="4000" b="1" dirty="0"/>
              <a:t>DUAL ENROLLMENT SCHOLARSHIPS</a:t>
            </a:r>
            <a:endParaRPr lang="en-US" dirty="0"/>
          </a:p>
        </p:txBody>
      </p:sp>
    </p:spTree>
    <p:extLst>
      <p:ext uri="{BB962C8B-B14F-4D97-AF65-F5344CB8AC3E}">
        <p14:creationId xmlns:p14="http://schemas.microsoft.com/office/powerpoint/2010/main" val="3346568779"/>
      </p:ext>
    </p:extLst>
  </p:cSld>
  <p:clrMapOvr>
    <a:masterClrMapping/>
  </p:clrMapOvr>
  <p:transition spd="med">
    <p:fade thruBlk="1"/>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15"/>
          <p:cNvSpPr/>
          <p:nvPr/>
        </p:nvSpPr>
        <p:spPr>
          <a:xfrm>
            <a:off x="11106525" y="6009475"/>
            <a:ext cx="865200" cy="7236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8" name="Google Shape;108;p15" descr="17.jpg"/>
          <p:cNvPicPr preferRelativeResize="0"/>
          <p:nvPr/>
        </p:nvPicPr>
        <p:blipFill rotWithShape="1">
          <a:blip r:embed="rId3">
            <a:alphaModFix amt="74000"/>
          </a:blip>
          <a:srcRect t="7749" b="7741"/>
          <a:stretch/>
        </p:blipFill>
        <p:spPr>
          <a:xfrm>
            <a:off x="0" y="-26550"/>
            <a:ext cx="12192000" cy="6858000"/>
          </a:xfrm>
          <a:prstGeom prst="rect">
            <a:avLst/>
          </a:prstGeom>
          <a:noFill/>
          <a:ln>
            <a:noFill/>
          </a:ln>
        </p:spPr>
      </p:pic>
      <p:sp>
        <p:nvSpPr>
          <p:cNvPr id="109" name="Google Shape;109;p15"/>
          <p:cNvSpPr/>
          <p:nvPr/>
        </p:nvSpPr>
        <p:spPr>
          <a:xfrm>
            <a:off x="4635917" y="1385740"/>
            <a:ext cx="3789600" cy="3789600"/>
          </a:xfrm>
          <a:prstGeom prst="ellipse">
            <a:avLst/>
          </a:prstGeom>
          <a:solidFill>
            <a:srgbClr val="2E8BE8">
              <a:alpha val="50980"/>
            </a:srgbClr>
          </a:solidFill>
          <a:ln w="12700" cap="flat" cmpd="sng">
            <a:solidFill>
              <a:srgbClr val="0C584A"/>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Lato"/>
              <a:ea typeface="Lato"/>
              <a:cs typeface="Lato"/>
              <a:sym typeface="Lato"/>
            </a:endParaRPr>
          </a:p>
        </p:txBody>
      </p:sp>
      <p:sp>
        <p:nvSpPr>
          <p:cNvPr id="110" name="Google Shape;110;p15"/>
          <p:cNvSpPr txBox="1"/>
          <p:nvPr/>
        </p:nvSpPr>
        <p:spPr>
          <a:xfrm>
            <a:off x="4885509" y="3480050"/>
            <a:ext cx="3291839" cy="882600"/>
          </a:xfrm>
          <a:prstGeom prst="rect">
            <a:avLst/>
          </a:prstGeom>
          <a:noFill/>
          <a:ln>
            <a:noFill/>
          </a:ln>
        </p:spPr>
        <p:txBody>
          <a:bodyPr spcFirstLastPara="1" wrap="square" lIns="36000" tIns="46800" rIns="36000" bIns="46800" anchor="t" anchorCtr="0">
            <a:noAutofit/>
          </a:bodyPr>
          <a:lstStyle/>
          <a:p>
            <a:pPr marL="0" marR="0" lvl="0" indent="0" algn="ctr" rtl="0">
              <a:lnSpc>
                <a:spcPct val="125000"/>
              </a:lnSpc>
              <a:spcBef>
                <a:spcPts val="0"/>
              </a:spcBef>
              <a:spcAft>
                <a:spcPts val="0"/>
              </a:spcAft>
              <a:buClr>
                <a:schemeClr val="lt1"/>
              </a:buClr>
              <a:buFont typeface="Lato"/>
              <a:buNone/>
            </a:pPr>
            <a:r>
              <a:rPr lang="en-US" sz="4000" b="1" dirty="0" smtClean="0">
                <a:solidFill>
                  <a:schemeClr val="lt1"/>
                </a:solidFill>
                <a:latin typeface="Lato"/>
                <a:ea typeface="Lato"/>
                <a:cs typeface="Lato"/>
                <a:sym typeface="Lato"/>
              </a:rPr>
              <a:t>AMT Program </a:t>
            </a:r>
            <a:endParaRPr sz="4000" b="1" dirty="0"/>
          </a:p>
        </p:txBody>
      </p:sp>
      <p:sp>
        <p:nvSpPr>
          <p:cNvPr id="111" name="Google Shape;111;p15"/>
          <p:cNvSpPr/>
          <p:nvPr/>
        </p:nvSpPr>
        <p:spPr>
          <a:xfrm>
            <a:off x="5805857" y="2113230"/>
            <a:ext cx="1300500" cy="1235400"/>
          </a:xfrm>
          <a:custGeom>
            <a:avLst/>
            <a:gdLst/>
            <a:ahLst/>
            <a:cxnLst/>
            <a:rect l="l" t="t" r="r" b="b"/>
            <a:pathLst>
              <a:path w="120000" h="120000" extrusionOk="0">
                <a:moveTo>
                  <a:pt x="6451" y="0"/>
                </a:moveTo>
                <a:cubicBezTo>
                  <a:pt x="114838" y="0"/>
                  <a:pt x="114838" y="0"/>
                  <a:pt x="114838" y="0"/>
                </a:cubicBezTo>
                <a:cubicBezTo>
                  <a:pt x="120000" y="0"/>
                  <a:pt x="120000" y="0"/>
                  <a:pt x="120000" y="0"/>
                </a:cubicBezTo>
                <a:cubicBezTo>
                  <a:pt x="120000" y="6818"/>
                  <a:pt x="120000" y="6818"/>
                  <a:pt x="120000" y="6818"/>
                </a:cubicBezTo>
                <a:cubicBezTo>
                  <a:pt x="120000" y="94090"/>
                  <a:pt x="120000" y="94090"/>
                  <a:pt x="120000" y="94090"/>
                </a:cubicBezTo>
                <a:cubicBezTo>
                  <a:pt x="120000" y="100909"/>
                  <a:pt x="120000" y="100909"/>
                  <a:pt x="120000" y="100909"/>
                </a:cubicBezTo>
                <a:cubicBezTo>
                  <a:pt x="114838" y="100909"/>
                  <a:pt x="114838" y="100909"/>
                  <a:pt x="114838" y="100909"/>
                </a:cubicBezTo>
                <a:cubicBezTo>
                  <a:pt x="104516" y="100909"/>
                  <a:pt x="104516" y="100909"/>
                  <a:pt x="104516" y="100909"/>
                </a:cubicBezTo>
                <a:cubicBezTo>
                  <a:pt x="103225" y="98181"/>
                  <a:pt x="103225" y="98181"/>
                  <a:pt x="103225" y="98181"/>
                </a:cubicBezTo>
                <a:cubicBezTo>
                  <a:pt x="104516" y="94090"/>
                  <a:pt x="105806" y="91363"/>
                  <a:pt x="105806" y="88636"/>
                </a:cubicBezTo>
                <a:cubicBezTo>
                  <a:pt x="108387" y="88636"/>
                  <a:pt x="108387" y="88636"/>
                  <a:pt x="108387" y="88636"/>
                </a:cubicBezTo>
                <a:cubicBezTo>
                  <a:pt x="108387" y="13636"/>
                  <a:pt x="108387" y="13636"/>
                  <a:pt x="108387" y="13636"/>
                </a:cubicBezTo>
                <a:cubicBezTo>
                  <a:pt x="12903" y="13636"/>
                  <a:pt x="12903" y="13636"/>
                  <a:pt x="12903" y="13636"/>
                </a:cubicBezTo>
                <a:cubicBezTo>
                  <a:pt x="12903" y="88636"/>
                  <a:pt x="12903" y="88636"/>
                  <a:pt x="12903" y="88636"/>
                </a:cubicBezTo>
                <a:cubicBezTo>
                  <a:pt x="59354" y="88636"/>
                  <a:pt x="59354" y="88636"/>
                  <a:pt x="59354" y="88636"/>
                </a:cubicBezTo>
                <a:cubicBezTo>
                  <a:pt x="59354" y="91363"/>
                  <a:pt x="60645" y="94090"/>
                  <a:pt x="61935" y="98181"/>
                </a:cubicBezTo>
                <a:cubicBezTo>
                  <a:pt x="60645" y="100909"/>
                  <a:pt x="60645" y="100909"/>
                  <a:pt x="60645" y="100909"/>
                </a:cubicBezTo>
                <a:cubicBezTo>
                  <a:pt x="6451" y="100909"/>
                  <a:pt x="6451" y="100909"/>
                  <a:pt x="6451" y="100909"/>
                </a:cubicBezTo>
                <a:cubicBezTo>
                  <a:pt x="0" y="100909"/>
                  <a:pt x="0" y="100909"/>
                  <a:pt x="0" y="100909"/>
                </a:cubicBezTo>
                <a:cubicBezTo>
                  <a:pt x="0" y="94090"/>
                  <a:pt x="0" y="94090"/>
                  <a:pt x="0" y="94090"/>
                </a:cubicBezTo>
                <a:cubicBezTo>
                  <a:pt x="0" y="6818"/>
                  <a:pt x="0" y="6818"/>
                  <a:pt x="0" y="6818"/>
                </a:cubicBezTo>
                <a:cubicBezTo>
                  <a:pt x="0" y="0"/>
                  <a:pt x="0" y="0"/>
                  <a:pt x="0" y="0"/>
                </a:cubicBezTo>
                <a:cubicBezTo>
                  <a:pt x="6451" y="0"/>
                  <a:pt x="6451" y="0"/>
                  <a:pt x="6451" y="0"/>
                </a:cubicBezTo>
                <a:close/>
                <a:moveTo>
                  <a:pt x="82580" y="69545"/>
                </a:moveTo>
                <a:cubicBezTo>
                  <a:pt x="73548" y="69545"/>
                  <a:pt x="67096" y="76363"/>
                  <a:pt x="67096" y="85909"/>
                </a:cubicBezTo>
                <a:cubicBezTo>
                  <a:pt x="67096" y="90000"/>
                  <a:pt x="68387" y="94090"/>
                  <a:pt x="70967" y="96818"/>
                </a:cubicBezTo>
                <a:cubicBezTo>
                  <a:pt x="64516" y="111818"/>
                  <a:pt x="64516" y="111818"/>
                  <a:pt x="64516" y="111818"/>
                </a:cubicBezTo>
                <a:cubicBezTo>
                  <a:pt x="73548" y="111818"/>
                  <a:pt x="73548" y="111818"/>
                  <a:pt x="73548" y="111818"/>
                </a:cubicBezTo>
                <a:cubicBezTo>
                  <a:pt x="78709" y="117272"/>
                  <a:pt x="78709" y="117272"/>
                  <a:pt x="78709" y="117272"/>
                </a:cubicBezTo>
                <a:cubicBezTo>
                  <a:pt x="82580" y="106363"/>
                  <a:pt x="82580" y="106363"/>
                  <a:pt x="82580" y="106363"/>
                </a:cubicBezTo>
                <a:cubicBezTo>
                  <a:pt x="87741" y="120000"/>
                  <a:pt x="87741" y="120000"/>
                  <a:pt x="87741" y="120000"/>
                </a:cubicBezTo>
                <a:cubicBezTo>
                  <a:pt x="92903" y="114545"/>
                  <a:pt x="92903" y="114545"/>
                  <a:pt x="92903" y="114545"/>
                </a:cubicBezTo>
                <a:cubicBezTo>
                  <a:pt x="100645" y="114545"/>
                  <a:pt x="100645" y="114545"/>
                  <a:pt x="100645" y="114545"/>
                </a:cubicBezTo>
                <a:cubicBezTo>
                  <a:pt x="95483" y="96818"/>
                  <a:pt x="95483" y="96818"/>
                  <a:pt x="95483" y="96818"/>
                </a:cubicBezTo>
                <a:cubicBezTo>
                  <a:pt x="96774" y="94090"/>
                  <a:pt x="98064" y="90000"/>
                  <a:pt x="98064" y="85909"/>
                </a:cubicBezTo>
                <a:cubicBezTo>
                  <a:pt x="98064" y="76363"/>
                  <a:pt x="91612" y="69545"/>
                  <a:pt x="82580" y="69545"/>
                </a:cubicBezTo>
                <a:close/>
                <a:moveTo>
                  <a:pt x="91612" y="91363"/>
                </a:moveTo>
                <a:cubicBezTo>
                  <a:pt x="89032" y="92727"/>
                  <a:pt x="86451" y="94090"/>
                  <a:pt x="82580" y="94090"/>
                </a:cubicBezTo>
                <a:cubicBezTo>
                  <a:pt x="80000" y="94090"/>
                  <a:pt x="76129" y="92727"/>
                  <a:pt x="73548" y="91363"/>
                </a:cubicBezTo>
                <a:cubicBezTo>
                  <a:pt x="74838" y="94090"/>
                  <a:pt x="78709" y="98181"/>
                  <a:pt x="82580" y="98181"/>
                </a:cubicBezTo>
                <a:cubicBezTo>
                  <a:pt x="86451" y="98181"/>
                  <a:pt x="90322" y="95454"/>
                  <a:pt x="91612" y="91363"/>
                </a:cubicBezTo>
                <a:close/>
                <a:moveTo>
                  <a:pt x="80000" y="75000"/>
                </a:moveTo>
                <a:cubicBezTo>
                  <a:pt x="82580" y="75000"/>
                  <a:pt x="85161" y="76363"/>
                  <a:pt x="87741" y="79090"/>
                </a:cubicBezTo>
                <a:cubicBezTo>
                  <a:pt x="90322" y="81818"/>
                  <a:pt x="91612" y="84545"/>
                  <a:pt x="91612" y="87272"/>
                </a:cubicBezTo>
                <a:cubicBezTo>
                  <a:pt x="94193" y="84545"/>
                  <a:pt x="92903" y="79090"/>
                  <a:pt x="90322" y="76363"/>
                </a:cubicBezTo>
                <a:cubicBezTo>
                  <a:pt x="87741" y="73636"/>
                  <a:pt x="83870" y="73636"/>
                  <a:pt x="80000" y="75000"/>
                </a:cubicBezTo>
                <a:close/>
                <a:moveTo>
                  <a:pt x="23225" y="55909"/>
                </a:moveTo>
                <a:cubicBezTo>
                  <a:pt x="23225" y="62727"/>
                  <a:pt x="23225" y="62727"/>
                  <a:pt x="23225" y="62727"/>
                </a:cubicBezTo>
                <a:cubicBezTo>
                  <a:pt x="99354" y="62727"/>
                  <a:pt x="99354" y="62727"/>
                  <a:pt x="99354" y="62727"/>
                </a:cubicBezTo>
                <a:cubicBezTo>
                  <a:pt x="99354" y="55909"/>
                  <a:pt x="99354" y="55909"/>
                  <a:pt x="99354" y="55909"/>
                </a:cubicBezTo>
                <a:cubicBezTo>
                  <a:pt x="23225" y="55909"/>
                  <a:pt x="23225" y="55909"/>
                  <a:pt x="23225" y="55909"/>
                </a:cubicBezTo>
                <a:close/>
                <a:moveTo>
                  <a:pt x="60645" y="39545"/>
                </a:moveTo>
                <a:cubicBezTo>
                  <a:pt x="60645" y="46363"/>
                  <a:pt x="60645" y="46363"/>
                  <a:pt x="60645" y="46363"/>
                </a:cubicBezTo>
                <a:cubicBezTo>
                  <a:pt x="99354" y="46363"/>
                  <a:pt x="99354" y="46363"/>
                  <a:pt x="99354" y="46363"/>
                </a:cubicBezTo>
                <a:cubicBezTo>
                  <a:pt x="99354" y="39545"/>
                  <a:pt x="99354" y="39545"/>
                  <a:pt x="99354" y="39545"/>
                </a:cubicBezTo>
                <a:cubicBezTo>
                  <a:pt x="60645" y="39545"/>
                  <a:pt x="60645" y="39545"/>
                  <a:pt x="60645" y="39545"/>
                </a:cubicBezTo>
                <a:close/>
                <a:moveTo>
                  <a:pt x="60645" y="23181"/>
                </a:moveTo>
                <a:cubicBezTo>
                  <a:pt x="60645" y="30000"/>
                  <a:pt x="60645" y="30000"/>
                  <a:pt x="60645" y="30000"/>
                </a:cubicBezTo>
                <a:cubicBezTo>
                  <a:pt x="99354" y="30000"/>
                  <a:pt x="99354" y="30000"/>
                  <a:pt x="99354" y="30000"/>
                </a:cubicBezTo>
                <a:cubicBezTo>
                  <a:pt x="99354" y="23181"/>
                  <a:pt x="99354" y="23181"/>
                  <a:pt x="99354" y="23181"/>
                </a:cubicBezTo>
                <a:cubicBezTo>
                  <a:pt x="60645" y="23181"/>
                  <a:pt x="60645" y="23181"/>
                  <a:pt x="60645" y="23181"/>
                </a:cubicBezTo>
                <a:close/>
                <a:moveTo>
                  <a:pt x="23225" y="23181"/>
                </a:moveTo>
                <a:cubicBezTo>
                  <a:pt x="23225" y="47727"/>
                  <a:pt x="23225" y="47727"/>
                  <a:pt x="23225" y="47727"/>
                </a:cubicBezTo>
                <a:cubicBezTo>
                  <a:pt x="51612" y="47727"/>
                  <a:pt x="51612" y="47727"/>
                  <a:pt x="51612" y="47727"/>
                </a:cubicBezTo>
                <a:cubicBezTo>
                  <a:pt x="51612" y="23181"/>
                  <a:pt x="51612" y="23181"/>
                  <a:pt x="51612" y="23181"/>
                </a:cubicBezTo>
                <a:lnTo>
                  <a:pt x="23225" y="23181"/>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rgbClr val="000000"/>
              </a:solidFill>
              <a:latin typeface="Lato"/>
              <a:ea typeface="Lato"/>
              <a:cs typeface="Lato"/>
              <a:sym typeface="Lato"/>
            </a:endParaRPr>
          </a:p>
        </p:txBody>
      </p:sp>
    </p:spTree>
    <p:extLst>
      <p:ext uri="{BB962C8B-B14F-4D97-AF65-F5344CB8AC3E}">
        <p14:creationId xmlns:p14="http://schemas.microsoft.com/office/powerpoint/2010/main" val="127947979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16"/>
          <p:cNvSpPr/>
          <p:nvPr/>
        </p:nvSpPr>
        <p:spPr>
          <a:xfrm>
            <a:off x="8013095" y="1718010"/>
            <a:ext cx="2993400" cy="1391400"/>
          </a:xfrm>
          <a:prstGeom prst="rect">
            <a:avLst/>
          </a:prstGeom>
          <a:solidFill>
            <a:srgbClr val="3399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Font typeface="Lato"/>
              <a:buNone/>
            </a:pPr>
            <a:r>
              <a:rPr lang="en-US" sz="1800" b="1" i="0" u="none" strike="noStrike" cap="none">
                <a:solidFill>
                  <a:schemeClr val="lt1"/>
                </a:solidFill>
                <a:latin typeface="Lato"/>
                <a:ea typeface="Lato"/>
                <a:cs typeface="Lato"/>
                <a:sym typeface="Lato"/>
              </a:rPr>
              <a:t>Become an Aircraft Mechanic in 2 years!</a:t>
            </a:r>
            <a:endParaRPr/>
          </a:p>
        </p:txBody>
      </p:sp>
      <p:sp>
        <p:nvSpPr>
          <p:cNvPr id="117" name="Google Shape;117;p16"/>
          <p:cNvSpPr/>
          <p:nvPr/>
        </p:nvSpPr>
        <p:spPr>
          <a:xfrm>
            <a:off x="11242675" y="6107950"/>
            <a:ext cx="813600" cy="6864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pic>
        <p:nvPicPr>
          <p:cNvPr id="118" name="Google Shape;118;p16"/>
          <p:cNvPicPr preferRelativeResize="0"/>
          <p:nvPr/>
        </p:nvPicPr>
        <p:blipFill rotWithShape="1">
          <a:blip r:embed="rId3">
            <a:alphaModFix/>
          </a:blip>
          <a:srcRect/>
          <a:stretch/>
        </p:blipFill>
        <p:spPr>
          <a:xfrm>
            <a:off x="11325" y="-4600"/>
            <a:ext cx="12192000" cy="6858000"/>
          </a:xfrm>
          <a:prstGeom prst="rect">
            <a:avLst/>
          </a:prstGeom>
          <a:noFill/>
          <a:ln>
            <a:noFill/>
          </a:ln>
        </p:spPr>
      </p:pic>
      <p:sp>
        <p:nvSpPr>
          <p:cNvPr id="119" name="Google Shape;119;p16"/>
          <p:cNvSpPr/>
          <p:nvPr/>
        </p:nvSpPr>
        <p:spPr>
          <a:xfrm>
            <a:off x="3713200" y="-4600"/>
            <a:ext cx="4717800" cy="5922300"/>
          </a:xfrm>
          <a:prstGeom prst="rect">
            <a:avLst/>
          </a:prstGeom>
          <a:solidFill>
            <a:srgbClr val="3C7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dk1"/>
              </a:solidFill>
              <a:highlight>
                <a:schemeClr val="lt2"/>
              </a:highlight>
              <a:latin typeface="Lato"/>
              <a:ea typeface="Lato"/>
              <a:cs typeface="Lato"/>
              <a:sym typeface="Lato"/>
            </a:endParaRPr>
          </a:p>
        </p:txBody>
      </p:sp>
      <p:sp>
        <p:nvSpPr>
          <p:cNvPr id="120" name="Google Shape;120;p16"/>
          <p:cNvSpPr txBox="1"/>
          <p:nvPr/>
        </p:nvSpPr>
        <p:spPr>
          <a:xfrm>
            <a:off x="3713200" y="403197"/>
            <a:ext cx="4717800" cy="14673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Font typeface="Lato"/>
              <a:buNone/>
            </a:pPr>
            <a:r>
              <a:rPr lang="en-US" sz="3600" b="1" i="0" u="none" strike="noStrike" cap="none">
                <a:solidFill>
                  <a:schemeClr val="lt1"/>
                </a:solidFill>
                <a:latin typeface="Lato"/>
                <a:ea typeface="Lato"/>
                <a:cs typeface="Lato"/>
                <a:sym typeface="Lato"/>
              </a:rPr>
              <a:t>Aviation Maintenance Technology</a:t>
            </a:r>
            <a:endParaRPr sz="3600" b="1"/>
          </a:p>
        </p:txBody>
      </p:sp>
      <p:sp>
        <p:nvSpPr>
          <p:cNvPr id="121" name="Google Shape;121;p16"/>
          <p:cNvSpPr txBox="1"/>
          <p:nvPr/>
        </p:nvSpPr>
        <p:spPr>
          <a:xfrm>
            <a:off x="4204853" y="2498556"/>
            <a:ext cx="3778800" cy="575100"/>
          </a:xfrm>
          <a:prstGeom prst="rect">
            <a:avLst/>
          </a:prstGeom>
          <a:noFill/>
          <a:ln>
            <a:noFill/>
          </a:ln>
        </p:spPr>
        <p:txBody>
          <a:bodyPr spcFirstLastPara="1" wrap="square" lIns="36000" tIns="46800" rIns="36000" bIns="46800" anchor="t" anchorCtr="0">
            <a:noAutofit/>
          </a:bodyPr>
          <a:lstStyle/>
          <a:p>
            <a:pPr marL="0" marR="0" lvl="0" indent="0" algn="ctr" rtl="0">
              <a:lnSpc>
                <a:spcPct val="125000"/>
              </a:lnSpc>
              <a:spcBef>
                <a:spcPts val="0"/>
              </a:spcBef>
              <a:spcAft>
                <a:spcPts val="0"/>
              </a:spcAft>
              <a:buClr>
                <a:srgbClr val="EBEEF1"/>
              </a:buClr>
              <a:buFont typeface="Lato"/>
              <a:buNone/>
            </a:pPr>
            <a:r>
              <a:rPr lang="en-US" sz="2800" b="1">
                <a:solidFill>
                  <a:srgbClr val="EBEEF1"/>
                </a:solidFill>
                <a:latin typeface="Lato"/>
                <a:ea typeface="Lato"/>
                <a:cs typeface="Lato"/>
                <a:sym typeface="Lato"/>
              </a:rPr>
              <a:t>Skill Sets Learned:</a:t>
            </a:r>
            <a:endParaRPr/>
          </a:p>
        </p:txBody>
      </p:sp>
      <p:sp>
        <p:nvSpPr>
          <p:cNvPr id="122" name="Google Shape;122;p16"/>
          <p:cNvSpPr txBox="1"/>
          <p:nvPr/>
        </p:nvSpPr>
        <p:spPr>
          <a:xfrm>
            <a:off x="858031" y="5116950"/>
            <a:ext cx="2409900" cy="338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485965"/>
              </a:buClr>
              <a:buFont typeface="Lato"/>
              <a:buNone/>
            </a:pPr>
            <a:r>
              <a:rPr lang="en-US" sz="1600" b="1" i="0" u="none" strike="noStrike" cap="none">
                <a:solidFill>
                  <a:srgbClr val="485965"/>
                </a:solidFill>
                <a:latin typeface="Lato"/>
                <a:ea typeface="Lato"/>
                <a:cs typeface="Lato"/>
                <a:sym typeface="Lato"/>
              </a:rPr>
              <a:t>Provides knowledge &amp; skills needed to take FAA exams</a:t>
            </a:r>
            <a:endParaRPr/>
          </a:p>
        </p:txBody>
      </p:sp>
      <p:sp>
        <p:nvSpPr>
          <p:cNvPr id="123" name="Google Shape;123;p16"/>
          <p:cNvSpPr txBox="1"/>
          <p:nvPr/>
        </p:nvSpPr>
        <p:spPr>
          <a:xfrm>
            <a:off x="8891488" y="3832975"/>
            <a:ext cx="3546900" cy="619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485965"/>
              </a:buClr>
              <a:buFont typeface="Lato"/>
              <a:buNone/>
            </a:pPr>
            <a:r>
              <a:rPr lang="en-US" sz="1600" b="1" i="0" u="none" strike="noStrike" cap="none" dirty="0">
                <a:solidFill>
                  <a:srgbClr val="485965"/>
                </a:solidFill>
                <a:latin typeface="Lato"/>
                <a:ea typeface="Lato"/>
                <a:cs typeface="Lato"/>
                <a:sym typeface="Lato"/>
              </a:rPr>
              <a:t>Airframe and </a:t>
            </a:r>
            <a:r>
              <a:rPr lang="en-US" sz="1600" b="1" i="0" u="none" strike="noStrike" cap="none" dirty="0" err="1">
                <a:solidFill>
                  <a:srgbClr val="485965"/>
                </a:solidFill>
                <a:latin typeface="Lato"/>
                <a:ea typeface="Lato"/>
                <a:cs typeface="Lato"/>
                <a:sym typeface="Lato"/>
              </a:rPr>
              <a:t>Powerplant</a:t>
            </a:r>
            <a:r>
              <a:rPr lang="en-US" sz="1600" b="1" i="0" u="none" strike="noStrike" cap="none" dirty="0">
                <a:solidFill>
                  <a:srgbClr val="485965"/>
                </a:solidFill>
                <a:latin typeface="Lato"/>
                <a:ea typeface="Lato"/>
                <a:cs typeface="Lato"/>
                <a:sym typeface="Lato"/>
              </a:rPr>
              <a:t> technicians are in high demand!</a:t>
            </a:r>
            <a:endParaRPr dirty="0"/>
          </a:p>
        </p:txBody>
      </p:sp>
      <p:sp>
        <p:nvSpPr>
          <p:cNvPr id="124" name="Google Shape;124;p16"/>
          <p:cNvSpPr txBox="1"/>
          <p:nvPr/>
        </p:nvSpPr>
        <p:spPr>
          <a:xfrm>
            <a:off x="8876342" y="4532354"/>
            <a:ext cx="1639257" cy="1385400"/>
          </a:xfrm>
          <a:prstGeom prst="rect">
            <a:avLst/>
          </a:prstGeom>
          <a:noFill/>
          <a:ln>
            <a:noFill/>
          </a:ln>
        </p:spPr>
        <p:txBody>
          <a:bodyPr spcFirstLastPara="1" wrap="square" lIns="91425" tIns="45700" rIns="91425" bIns="45700" anchor="t" anchorCtr="0">
            <a:noAutofit/>
          </a:bodyPr>
          <a:lstStyle/>
          <a:p>
            <a:pPr marL="171450" marR="0" lvl="0" indent="-184150" algn="l" rtl="0">
              <a:lnSpc>
                <a:spcPct val="120000"/>
              </a:lnSpc>
              <a:spcBef>
                <a:spcPts val="0"/>
              </a:spcBef>
              <a:spcAft>
                <a:spcPts val="0"/>
              </a:spcAft>
              <a:buClr>
                <a:srgbClr val="485965"/>
              </a:buClr>
              <a:buSzPts val="1400"/>
              <a:buFont typeface="Arial"/>
              <a:buChar char="•"/>
            </a:pPr>
            <a:r>
              <a:rPr lang="en-US" b="0" i="0" u="none" strike="noStrike" cap="none" dirty="0">
                <a:solidFill>
                  <a:srgbClr val="485965"/>
                </a:solidFill>
                <a:latin typeface="Lato"/>
                <a:ea typeface="Lato"/>
                <a:cs typeface="Lato"/>
                <a:sym typeface="Lato"/>
              </a:rPr>
              <a:t>Military</a:t>
            </a:r>
            <a:endParaRPr dirty="0"/>
          </a:p>
          <a:p>
            <a:pPr marL="171450" marR="0" lvl="0" indent="-184150" algn="l" rtl="0">
              <a:lnSpc>
                <a:spcPct val="120000"/>
              </a:lnSpc>
              <a:spcBef>
                <a:spcPts val="0"/>
              </a:spcBef>
              <a:spcAft>
                <a:spcPts val="0"/>
              </a:spcAft>
              <a:buClr>
                <a:srgbClr val="485965"/>
              </a:buClr>
              <a:buSzPts val="1400"/>
              <a:buFont typeface="Arial"/>
              <a:buChar char="•"/>
            </a:pPr>
            <a:r>
              <a:rPr lang="en-US" b="0" i="0" u="none" strike="noStrike" cap="none" dirty="0">
                <a:solidFill>
                  <a:srgbClr val="485965"/>
                </a:solidFill>
                <a:latin typeface="Lato"/>
                <a:ea typeface="Lato"/>
                <a:cs typeface="Lato"/>
                <a:sym typeface="Lato"/>
              </a:rPr>
              <a:t>Commercial Airlines</a:t>
            </a:r>
            <a:endParaRPr dirty="0"/>
          </a:p>
          <a:p>
            <a:pPr marL="171450" marR="0" lvl="0" indent="-184150" algn="l" rtl="0">
              <a:lnSpc>
                <a:spcPct val="120000"/>
              </a:lnSpc>
              <a:spcBef>
                <a:spcPts val="0"/>
              </a:spcBef>
              <a:spcAft>
                <a:spcPts val="0"/>
              </a:spcAft>
              <a:buClr>
                <a:srgbClr val="485965"/>
              </a:buClr>
              <a:buSzPts val="1400"/>
              <a:buFont typeface="Arial"/>
              <a:buChar char="•"/>
            </a:pPr>
            <a:r>
              <a:rPr lang="en-US" dirty="0">
                <a:solidFill>
                  <a:srgbClr val="485965"/>
                </a:solidFill>
                <a:latin typeface="Lato"/>
                <a:ea typeface="Lato"/>
                <a:cs typeface="Lato"/>
                <a:sym typeface="Lato"/>
              </a:rPr>
              <a:t>Industrial</a:t>
            </a:r>
            <a:endParaRPr dirty="0"/>
          </a:p>
        </p:txBody>
      </p:sp>
      <p:sp>
        <p:nvSpPr>
          <p:cNvPr id="125" name="Google Shape;125;p16"/>
          <p:cNvSpPr/>
          <p:nvPr/>
        </p:nvSpPr>
        <p:spPr>
          <a:xfrm>
            <a:off x="478222" y="5193762"/>
            <a:ext cx="228600" cy="228600"/>
          </a:xfrm>
          <a:prstGeom prst="ellipse">
            <a:avLst/>
          </a:prstGeom>
          <a:solidFill>
            <a:srgbClr val="3399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Lato"/>
              <a:ea typeface="Lato"/>
              <a:cs typeface="Lato"/>
              <a:sym typeface="Lato"/>
            </a:endParaRPr>
          </a:p>
        </p:txBody>
      </p:sp>
      <p:sp>
        <p:nvSpPr>
          <p:cNvPr id="126" name="Google Shape;126;p16"/>
          <p:cNvSpPr txBox="1"/>
          <p:nvPr/>
        </p:nvSpPr>
        <p:spPr>
          <a:xfrm>
            <a:off x="3713200" y="2191025"/>
            <a:ext cx="4717800" cy="400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Font typeface="Lato"/>
              <a:buNone/>
            </a:pPr>
            <a:r>
              <a:rPr lang="en-US" sz="1800" b="1" i="0" u="none" strike="noStrike" cap="none">
                <a:solidFill>
                  <a:schemeClr val="lt1"/>
                </a:solidFill>
                <a:latin typeface="Lato"/>
                <a:ea typeface="Lato"/>
                <a:cs typeface="Lato"/>
                <a:sym typeface="Lato"/>
              </a:rPr>
              <a:t>AIRFRAME &amp; POWERPLANT</a:t>
            </a:r>
            <a:endParaRPr sz="1800"/>
          </a:p>
        </p:txBody>
      </p:sp>
      <p:sp>
        <p:nvSpPr>
          <p:cNvPr id="127" name="Google Shape;127;p16"/>
          <p:cNvSpPr txBox="1"/>
          <p:nvPr/>
        </p:nvSpPr>
        <p:spPr>
          <a:xfrm>
            <a:off x="4301530" y="3144400"/>
            <a:ext cx="3047700" cy="338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EBEEF1"/>
              </a:buClr>
              <a:buFont typeface="Lato"/>
              <a:buNone/>
            </a:pPr>
            <a:r>
              <a:rPr lang="en-US" sz="1600" b="1">
                <a:solidFill>
                  <a:srgbClr val="EBEEF1"/>
                </a:solidFill>
                <a:latin typeface="Lato"/>
                <a:ea typeface="Lato"/>
                <a:cs typeface="Lato"/>
                <a:sym typeface="Lato"/>
              </a:rPr>
              <a:t>Airplanes and Helicopters </a:t>
            </a:r>
            <a:endParaRPr/>
          </a:p>
        </p:txBody>
      </p:sp>
      <p:sp>
        <p:nvSpPr>
          <p:cNvPr id="128" name="Google Shape;128;p16"/>
          <p:cNvSpPr txBox="1"/>
          <p:nvPr/>
        </p:nvSpPr>
        <p:spPr>
          <a:xfrm>
            <a:off x="4324724" y="3685462"/>
            <a:ext cx="3275400" cy="338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485965"/>
              </a:buClr>
              <a:buFont typeface="Lato"/>
              <a:buNone/>
            </a:pPr>
            <a:r>
              <a:rPr lang="en-US" sz="1600" b="1">
                <a:solidFill>
                  <a:srgbClr val="FFFFFF"/>
                </a:solidFill>
                <a:latin typeface="Lato"/>
                <a:ea typeface="Lato"/>
                <a:cs typeface="Lato"/>
                <a:sym typeface="Lato"/>
              </a:rPr>
              <a:t>2 year program teaching  students the skills, knowledge and ability  they need to land a high paying job</a:t>
            </a:r>
            <a:endParaRPr>
              <a:solidFill>
                <a:srgbClr val="FFFFFF"/>
              </a:solidFill>
            </a:endParaRPr>
          </a:p>
        </p:txBody>
      </p:sp>
      <p:grpSp>
        <p:nvGrpSpPr>
          <p:cNvPr id="129" name="Google Shape;129;p16"/>
          <p:cNvGrpSpPr/>
          <p:nvPr/>
        </p:nvGrpSpPr>
        <p:grpSpPr>
          <a:xfrm>
            <a:off x="3943924" y="3203133"/>
            <a:ext cx="277652" cy="276823"/>
            <a:chOff x="2138510" y="2464801"/>
            <a:chExt cx="354012" cy="352955"/>
          </a:xfrm>
        </p:grpSpPr>
        <p:sp>
          <p:nvSpPr>
            <p:cNvPr id="130" name="Google Shape;130;p16"/>
            <p:cNvSpPr/>
            <p:nvPr/>
          </p:nvSpPr>
          <p:spPr>
            <a:xfrm>
              <a:off x="2229830" y="2555416"/>
              <a:ext cx="171376" cy="171727"/>
            </a:xfrm>
            <a:prstGeom prst="ellipse">
              <a:avLst/>
            </a:prstGeom>
            <a:solidFill>
              <a:srgbClr val="CC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Lato"/>
                <a:ea typeface="Lato"/>
                <a:cs typeface="Lato"/>
                <a:sym typeface="Lato"/>
              </a:endParaRPr>
            </a:p>
          </p:txBody>
        </p:sp>
        <p:sp>
          <p:nvSpPr>
            <p:cNvPr id="131" name="Google Shape;131;p16"/>
            <p:cNvSpPr/>
            <p:nvPr/>
          </p:nvSpPr>
          <p:spPr>
            <a:xfrm>
              <a:off x="2138510" y="2464801"/>
              <a:ext cx="354012" cy="352955"/>
            </a:xfrm>
            <a:custGeom>
              <a:avLst/>
              <a:gdLst/>
              <a:ahLst/>
              <a:cxnLst/>
              <a:rect l="l" t="t" r="r" b="b"/>
              <a:pathLst>
                <a:path w="120000" h="120000" extrusionOk="0">
                  <a:moveTo>
                    <a:pt x="60141" y="0"/>
                  </a:moveTo>
                  <a:cubicBezTo>
                    <a:pt x="26950" y="0"/>
                    <a:pt x="0" y="26886"/>
                    <a:pt x="0" y="60000"/>
                  </a:cubicBezTo>
                  <a:cubicBezTo>
                    <a:pt x="0" y="93113"/>
                    <a:pt x="26950" y="120000"/>
                    <a:pt x="60141" y="120000"/>
                  </a:cubicBezTo>
                  <a:cubicBezTo>
                    <a:pt x="93333" y="120000"/>
                    <a:pt x="120000" y="93113"/>
                    <a:pt x="120000" y="60000"/>
                  </a:cubicBezTo>
                  <a:cubicBezTo>
                    <a:pt x="120000" y="26886"/>
                    <a:pt x="93333" y="0"/>
                    <a:pt x="60141" y="0"/>
                  </a:cubicBezTo>
                  <a:close/>
                  <a:moveTo>
                    <a:pt x="60141" y="109245"/>
                  </a:moveTo>
                  <a:cubicBezTo>
                    <a:pt x="32907" y="109245"/>
                    <a:pt x="10780" y="87169"/>
                    <a:pt x="10780" y="60000"/>
                  </a:cubicBezTo>
                  <a:cubicBezTo>
                    <a:pt x="10780" y="32830"/>
                    <a:pt x="32907" y="10754"/>
                    <a:pt x="60141" y="10754"/>
                  </a:cubicBezTo>
                  <a:cubicBezTo>
                    <a:pt x="87375" y="10754"/>
                    <a:pt x="109503" y="32830"/>
                    <a:pt x="109503" y="60000"/>
                  </a:cubicBezTo>
                  <a:cubicBezTo>
                    <a:pt x="109503" y="87169"/>
                    <a:pt x="87375" y="109245"/>
                    <a:pt x="60141" y="109245"/>
                  </a:cubicBezTo>
                  <a:close/>
                </a:path>
              </a:pathLst>
            </a:custGeom>
            <a:solidFill>
              <a:srgbClr val="CC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Lato"/>
                <a:ea typeface="Lato"/>
                <a:cs typeface="Lato"/>
                <a:sym typeface="Lato"/>
              </a:endParaRPr>
            </a:p>
          </p:txBody>
        </p:sp>
      </p:grpSp>
      <p:grpSp>
        <p:nvGrpSpPr>
          <p:cNvPr id="132" name="Google Shape;132;p16"/>
          <p:cNvGrpSpPr/>
          <p:nvPr/>
        </p:nvGrpSpPr>
        <p:grpSpPr>
          <a:xfrm>
            <a:off x="3958581" y="3733676"/>
            <a:ext cx="277652" cy="276823"/>
            <a:chOff x="2138510" y="2464801"/>
            <a:chExt cx="354012" cy="352955"/>
          </a:xfrm>
        </p:grpSpPr>
        <p:sp>
          <p:nvSpPr>
            <p:cNvPr id="133" name="Google Shape;133;p16"/>
            <p:cNvSpPr/>
            <p:nvPr/>
          </p:nvSpPr>
          <p:spPr>
            <a:xfrm>
              <a:off x="2229830" y="2555416"/>
              <a:ext cx="171376" cy="171727"/>
            </a:xfrm>
            <a:prstGeom prst="ellipse">
              <a:avLst/>
            </a:prstGeom>
            <a:solidFill>
              <a:srgbClr val="00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Lato"/>
                <a:ea typeface="Lato"/>
                <a:cs typeface="Lato"/>
                <a:sym typeface="Lato"/>
              </a:endParaRPr>
            </a:p>
          </p:txBody>
        </p:sp>
        <p:sp>
          <p:nvSpPr>
            <p:cNvPr id="134" name="Google Shape;134;p16"/>
            <p:cNvSpPr/>
            <p:nvPr/>
          </p:nvSpPr>
          <p:spPr>
            <a:xfrm>
              <a:off x="2138510" y="2464801"/>
              <a:ext cx="354012" cy="352955"/>
            </a:xfrm>
            <a:custGeom>
              <a:avLst/>
              <a:gdLst/>
              <a:ahLst/>
              <a:cxnLst/>
              <a:rect l="l" t="t" r="r" b="b"/>
              <a:pathLst>
                <a:path w="120000" h="120000" extrusionOk="0">
                  <a:moveTo>
                    <a:pt x="60141" y="0"/>
                  </a:moveTo>
                  <a:cubicBezTo>
                    <a:pt x="26950" y="0"/>
                    <a:pt x="0" y="26886"/>
                    <a:pt x="0" y="60000"/>
                  </a:cubicBezTo>
                  <a:cubicBezTo>
                    <a:pt x="0" y="93113"/>
                    <a:pt x="26950" y="120000"/>
                    <a:pt x="60141" y="120000"/>
                  </a:cubicBezTo>
                  <a:cubicBezTo>
                    <a:pt x="93333" y="120000"/>
                    <a:pt x="120000" y="93113"/>
                    <a:pt x="120000" y="60000"/>
                  </a:cubicBezTo>
                  <a:cubicBezTo>
                    <a:pt x="120000" y="26886"/>
                    <a:pt x="93333" y="0"/>
                    <a:pt x="60141" y="0"/>
                  </a:cubicBezTo>
                  <a:close/>
                  <a:moveTo>
                    <a:pt x="60141" y="109245"/>
                  </a:moveTo>
                  <a:cubicBezTo>
                    <a:pt x="32907" y="109245"/>
                    <a:pt x="10780" y="87169"/>
                    <a:pt x="10780" y="60000"/>
                  </a:cubicBezTo>
                  <a:cubicBezTo>
                    <a:pt x="10780" y="32830"/>
                    <a:pt x="32907" y="10754"/>
                    <a:pt x="60141" y="10754"/>
                  </a:cubicBezTo>
                  <a:cubicBezTo>
                    <a:pt x="87375" y="10754"/>
                    <a:pt x="109503" y="32830"/>
                    <a:pt x="109503" y="60000"/>
                  </a:cubicBezTo>
                  <a:cubicBezTo>
                    <a:pt x="109503" y="87169"/>
                    <a:pt x="87375" y="109245"/>
                    <a:pt x="60141" y="109245"/>
                  </a:cubicBezTo>
                  <a:close/>
                </a:path>
              </a:pathLst>
            </a:custGeom>
            <a:solidFill>
              <a:srgbClr val="00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Lato"/>
                <a:ea typeface="Lato"/>
                <a:cs typeface="Lato"/>
                <a:sym typeface="Lato"/>
              </a:endParaRPr>
            </a:p>
          </p:txBody>
        </p:sp>
      </p:grpSp>
      <p:sp>
        <p:nvSpPr>
          <p:cNvPr id="135" name="Google Shape;135;p16"/>
          <p:cNvSpPr txBox="1"/>
          <p:nvPr/>
        </p:nvSpPr>
        <p:spPr>
          <a:xfrm>
            <a:off x="10380133" y="4532350"/>
            <a:ext cx="1823192" cy="1385400"/>
          </a:xfrm>
          <a:prstGeom prst="rect">
            <a:avLst/>
          </a:prstGeom>
          <a:noFill/>
          <a:ln>
            <a:noFill/>
          </a:ln>
        </p:spPr>
        <p:txBody>
          <a:bodyPr spcFirstLastPara="1" wrap="square" lIns="91425" tIns="45700" rIns="91425" bIns="45700" anchor="t" anchorCtr="0">
            <a:noAutofit/>
          </a:bodyPr>
          <a:lstStyle/>
          <a:p>
            <a:pPr marL="171450" marR="0" lvl="0" indent="-184150" algn="l" rtl="0">
              <a:lnSpc>
                <a:spcPct val="120000"/>
              </a:lnSpc>
              <a:spcBef>
                <a:spcPts val="0"/>
              </a:spcBef>
              <a:spcAft>
                <a:spcPts val="0"/>
              </a:spcAft>
              <a:buClr>
                <a:srgbClr val="485965"/>
              </a:buClr>
              <a:buSzPts val="1400"/>
              <a:buFont typeface="Arial"/>
              <a:buChar char="•"/>
            </a:pPr>
            <a:r>
              <a:rPr lang="en-US" b="0" i="0" u="none" strike="noStrike" cap="none" dirty="0">
                <a:solidFill>
                  <a:srgbClr val="485965"/>
                </a:solidFill>
                <a:latin typeface="Lato"/>
                <a:ea typeface="Lato"/>
                <a:cs typeface="Lato"/>
                <a:sym typeface="Lato"/>
              </a:rPr>
              <a:t>Disney World</a:t>
            </a:r>
            <a:endParaRPr dirty="0"/>
          </a:p>
          <a:p>
            <a:pPr marL="171450" marR="0" lvl="0" indent="-184150" algn="l" rtl="0">
              <a:lnSpc>
                <a:spcPct val="120000"/>
              </a:lnSpc>
              <a:spcBef>
                <a:spcPts val="0"/>
              </a:spcBef>
              <a:spcAft>
                <a:spcPts val="0"/>
              </a:spcAft>
              <a:buClr>
                <a:srgbClr val="485965"/>
              </a:buClr>
              <a:buSzPts val="1400"/>
              <a:buFont typeface="Arial"/>
              <a:buChar char="•"/>
            </a:pPr>
            <a:r>
              <a:rPr lang="en-US" b="0" i="0" u="none" strike="noStrike" cap="none" dirty="0">
                <a:solidFill>
                  <a:srgbClr val="485965"/>
                </a:solidFill>
                <a:latin typeface="Lato"/>
                <a:ea typeface="Lato"/>
                <a:cs typeface="Lato"/>
                <a:sym typeface="Lato"/>
              </a:rPr>
              <a:t>Hospitals</a:t>
            </a:r>
            <a:endParaRPr dirty="0"/>
          </a:p>
          <a:p>
            <a:pPr marL="171450" marR="0" lvl="0" indent="-184150" algn="l" rtl="0">
              <a:lnSpc>
                <a:spcPct val="120000"/>
              </a:lnSpc>
              <a:spcBef>
                <a:spcPts val="0"/>
              </a:spcBef>
              <a:spcAft>
                <a:spcPts val="0"/>
              </a:spcAft>
              <a:buClr>
                <a:srgbClr val="485965"/>
              </a:buClr>
              <a:buSzPts val="1400"/>
              <a:buFont typeface="Arial"/>
              <a:buChar char="•"/>
            </a:pPr>
            <a:r>
              <a:rPr lang="en-US" b="0" i="0" u="none" strike="noStrike" cap="none" dirty="0">
                <a:solidFill>
                  <a:srgbClr val="485965"/>
                </a:solidFill>
                <a:latin typeface="Lato"/>
                <a:ea typeface="Lato"/>
                <a:cs typeface="Lato"/>
                <a:sym typeface="Lato"/>
              </a:rPr>
              <a:t>Manufacturing companies </a:t>
            </a:r>
            <a:endParaRPr dirty="0"/>
          </a:p>
        </p:txBody>
      </p:sp>
      <p:pic>
        <p:nvPicPr>
          <p:cNvPr id="136" name="Google Shape;136;p16" descr="342_1890.jpg"/>
          <p:cNvPicPr preferRelativeResize="0"/>
          <p:nvPr/>
        </p:nvPicPr>
        <p:blipFill>
          <a:blip r:embed="rId4">
            <a:alphaModFix/>
          </a:blip>
          <a:stretch>
            <a:fillRect/>
          </a:stretch>
        </p:blipFill>
        <p:spPr>
          <a:xfrm>
            <a:off x="8413200" y="-31600"/>
            <a:ext cx="3778801" cy="3717051"/>
          </a:xfrm>
          <a:prstGeom prst="rect">
            <a:avLst/>
          </a:prstGeom>
          <a:noFill/>
          <a:ln>
            <a:noFill/>
          </a:ln>
        </p:spPr>
      </p:pic>
      <p:pic>
        <p:nvPicPr>
          <p:cNvPr id="137" name="Google Shape;137;p16" descr="209_.jpg"/>
          <p:cNvPicPr preferRelativeResize="0"/>
          <p:nvPr/>
        </p:nvPicPr>
        <p:blipFill>
          <a:blip r:embed="rId5">
            <a:alphaModFix/>
          </a:blip>
          <a:stretch>
            <a:fillRect/>
          </a:stretch>
        </p:blipFill>
        <p:spPr>
          <a:xfrm>
            <a:off x="11325" y="0"/>
            <a:ext cx="3701873" cy="3109402"/>
          </a:xfrm>
          <a:prstGeom prst="rect">
            <a:avLst/>
          </a:prstGeom>
          <a:noFill/>
          <a:ln>
            <a:noFill/>
          </a:ln>
        </p:spPr>
      </p:pic>
      <p:sp>
        <p:nvSpPr>
          <p:cNvPr id="138" name="Google Shape;138;p16"/>
          <p:cNvSpPr/>
          <p:nvPr/>
        </p:nvSpPr>
        <p:spPr>
          <a:xfrm>
            <a:off x="8631622" y="3898362"/>
            <a:ext cx="228600" cy="228600"/>
          </a:xfrm>
          <a:prstGeom prst="ellipse">
            <a:avLst/>
          </a:prstGeom>
          <a:solidFill>
            <a:srgbClr val="3399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Lato"/>
              <a:ea typeface="Lato"/>
              <a:cs typeface="Lato"/>
              <a:sym typeface="Lato"/>
            </a:endParaRPr>
          </a:p>
        </p:txBody>
      </p:sp>
      <p:sp>
        <p:nvSpPr>
          <p:cNvPr id="139" name="Google Shape;139;p16"/>
          <p:cNvSpPr txBox="1"/>
          <p:nvPr/>
        </p:nvSpPr>
        <p:spPr>
          <a:xfrm>
            <a:off x="858031" y="3440550"/>
            <a:ext cx="2409900" cy="338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EBEEF1"/>
              </a:buClr>
              <a:buFont typeface="Lato"/>
              <a:buNone/>
            </a:pPr>
            <a:r>
              <a:rPr lang="en-US" sz="1600" b="1" dirty="0">
                <a:solidFill>
                  <a:srgbClr val="485965"/>
                </a:solidFill>
                <a:latin typeface="Lato"/>
                <a:ea typeface="Lato"/>
                <a:cs typeface="Lato"/>
                <a:sym typeface="Lato"/>
              </a:rPr>
              <a:t>Body,  Paint, Rigging, Engine Overhaul, Tire pressure, Electricity, Materials and Processes, </a:t>
            </a:r>
            <a:r>
              <a:rPr lang="en-US" sz="1600" b="1" dirty="0" err="1">
                <a:solidFill>
                  <a:srgbClr val="485965"/>
                </a:solidFill>
                <a:latin typeface="Lato"/>
                <a:ea typeface="Lato"/>
                <a:cs typeface="Lato"/>
                <a:sym typeface="Lato"/>
              </a:rPr>
              <a:t>etc</a:t>
            </a:r>
            <a:r>
              <a:rPr lang="en-US" sz="1600" b="1" dirty="0">
                <a:solidFill>
                  <a:srgbClr val="485965"/>
                </a:solidFill>
                <a:latin typeface="Lato"/>
                <a:ea typeface="Lato"/>
                <a:cs typeface="Lato"/>
                <a:sym typeface="Lato"/>
              </a:rPr>
              <a:t> … HANDS ON EXPERIENCE </a:t>
            </a:r>
            <a:endParaRPr dirty="0">
              <a:solidFill>
                <a:srgbClr val="485965"/>
              </a:solidFill>
            </a:endParaRPr>
          </a:p>
          <a:p>
            <a:pPr marL="0" marR="0" lvl="0" indent="0" algn="l" rtl="0">
              <a:lnSpc>
                <a:spcPct val="100000"/>
              </a:lnSpc>
              <a:spcBef>
                <a:spcPts val="0"/>
              </a:spcBef>
              <a:spcAft>
                <a:spcPts val="0"/>
              </a:spcAft>
              <a:buClr>
                <a:srgbClr val="485965"/>
              </a:buClr>
              <a:buFont typeface="Lato"/>
              <a:buNone/>
            </a:pPr>
            <a:endParaRPr dirty="0"/>
          </a:p>
        </p:txBody>
      </p:sp>
      <p:sp>
        <p:nvSpPr>
          <p:cNvPr id="140" name="Google Shape;140;p16"/>
          <p:cNvSpPr/>
          <p:nvPr/>
        </p:nvSpPr>
        <p:spPr>
          <a:xfrm>
            <a:off x="478222" y="3517362"/>
            <a:ext cx="228600" cy="228600"/>
          </a:xfrm>
          <a:prstGeom prst="ellipse">
            <a:avLst/>
          </a:prstGeom>
          <a:solidFill>
            <a:srgbClr val="3399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Lato"/>
              <a:ea typeface="Lato"/>
              <a:cs typeface="Lato"/>
              <a:sym typeface="Lato"/>
            </a:endParaRPr>
          </a:p>
        </p:txBody>
      </p:sp>
    </p:spTree>
    <p:extLst>
      <p:ext uri="{BB962C8B-B14F-4D97-AF65-F5344CB8AC3E}">
        <p14:creationId xmlns:p14="http://schemas.microsoft.com/office/powerpoint/2010/main" val="960917162"/>
      </p:ext>
    </p:extLst>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9"/>
                                        </p:tgtEl>
                                        <p:attrNameLst>
                                          <p:attrName>style.visibility</p:attrName>
                                        </p:attrNameLst>
                                      </p:cBhvr>
                                      <p:to>
                                        <p:strVal val="visible"/>
                                      </p:to>
                                    </p:set>
                                    <p:animEffect transition="in" filter="fade">
                                      <p:cBhvr>
                                        <p:cTn id="7" dur="500"/>
                                        <p:tgtEl>
                                          <p:spTgt spid="11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20"/>
                                        </p:tgtEl>
                                        <p:attrNameLst>
                                          <p:attrName>style.visibility</p:attrName>
                                        </p:attrNameLst>
                                      </p:cBhvr>
                                      <p:to>
                                        <p:strVal val="visible"/>
                                      </p:to>
                                    </p:set>
                                    <p:animEffect transition="in" filter="fade">
                                      <p:cBhvr>
                                        <p:cTn id="11" dur="1000"/>
                                        <p:tgtEl>
                                          <p:spTgt spid="120"/>
                                        </p:tgtEl>
                                      </p:cBhvr>
                                    </p:animEffect>
                                  </p:childTnLst>
                                </p:cTn>
                              </p:par>
                            </p:childTnLst>
                          </p:cTn>
                        </p:par>
                        <p:par>
                          <p:cTn id="12" fill="hold">
                            <p:stCondLst>
                              <p:cond delay="1500"/>
                            </p:stCondLst>
                            <p:childTnLst>
                              <p:par>
                                <p:cTn id="13" presetID="23" presetClass="entr" presetSubtype="16" fill="hold" nodeType="afterEffect">
                                  <p:stCondLst>
                                    <p:cond delay="0"/>
                                  </p:stCondLst>
                                  <p:childTnLst>
                                    <p:set>
                                      <p:cBhvr>
                                        <p:cTn id="14" dur="1" fill="hold">
                                          <p:stCondLst>
                                            <p:cond delay="0"/>
                                          </p:stCondLst>
                                        </p:cTn>
                                        <p:tgtEl>
                                          <p:spTgt spid="116"/>
                                        </p:tgtEl>
                                        <p:attrNameLst>
                                          <p:attrName>style.visibility</p:attrName>
                                        </p:attrNameLst>
                                      </p:cBhvr>
                                      <p:to>
                                        <p:strVal val="visible"/>
                                      </p:to>
                                    </p:set>
                                    <p:anim calcmode="lin" valueType="num">
                                      <p:cBhvr additive="base">
                                        <p:cTn id="15" dur="500"/>
                                        <p:tgtEl>
                                          <p:spTgt spid="116"/>
                                        </p:tgtEl>
                                        <p:attrNameLst>
                                          <p:attrName>ppt_w</p:attrName>
                                        </p:attrNameLst>
                                      </p:cBhvr>
                                      <p:tavLst>
                                        <p:tav tm="0">
                                          <p:val>
                                            <p:strVal val="0"/>
                                          </p:val>
                                        </p:tav>
                                        <p:tav tm="100000">
                                          <p:val>
                                            <p:strVal val="#ppt_w"/>
                                          </p:val>
                                        </p:tav>
                                      </p:tavLst>
                                    </p:anim>
                                    <p:anim calcmode="lin" valueType="num">
                                      <p:cBhvr additive="base">
                                        <p:cTn id="16" dur="500"/>
                                        <p:tgtEl>
                                          <p:spTgt spid="116"/>
                                        </p:tgtEl>
                                        <p:attrNameLst>
                                          <p:attrName>ppt_h</p:attrName>
                                        </p:attrNameLst>
                                      </p:cBhvr>
                                      <p:tavLst>
                                        <p:tav tm="0">
                                          <p:val>
                                            <p:strVal val="0"/>
                                          </p:val>
                                        </p:tav>
                                        <p:tav tm="100000">
                                          <p:val>
                                            <p:strVal val="#ppt_h"/>
                                          </p:val>
                                        </p:tav>
                                      </p:tavLst>
                                    </p:anim>
                                  </p:childTnLst>
                                </p:cTn>
                              </p:par>
                            </p:childTnLst>
                          </p:cTn>
                        </p:par>
                        <p:par>
                          <p:cTn id="17" fill="hold">
                            <p:stCondLst>
                              <p:cond delay="2000"/>
                            </p:stCondLst>
                            <p:childTnLst>
                              <p:par>
                                <p:cTn id="18" presetID="10" presetClass="entr" presetSubtype="0" fill="hold" nodeType="afterEffect">
                                  <p:stCondLst>
                                    <p:cond delay="0"/>
                                  </p:stCondLst>
                                  <p:childTnLst>
                                    <p:set>
                                      <p:cBhvr>
                                        <p:cTn id="19" dur="1" fill="hold">
                                          <p:stCondLst>
                                            <p:cond delay="0"/>
                                          </p:stCondLst>
                                        </p:cTn>
                                        <p:tgtEl>
                                          <p:spTgt spid="125"/>
                                        </p:tgtEl>
                                        <p:attrNameLst>
                                          <p:attrName>style.visibility</p:attrName>
                                        </p:attrNameLst>
                                      </p:cBhvr>
                                      <p:to>
                                        <p:strVal val="visible"/>
                                      </p:to>
                                    </p:set>
                                    <p:animEffect transition="in" filter="fade">
                                      <p:cBhvr>
                                        <p:cTn id="20" dur="500"/>
                                        <p:tgtEl>
                                          <p:spTgt spid="125"/>
                                        </p:tgtEl>
                                      </p:cBhvr>
                                    </p:animEffect>
                                  </p:childTnLst>
                                </p:cTn>
                              </p:par>
                              <p:par>
                                <p:cTn id="21" presetID="10" presetClass="entr" presetSubtype="0" fill="hold" nodeType="withEffect">
                                  <p:stCondLst>
                                    <p:cond delay="0"/>
                                  </p:stCondLst>
                                  <p:childTnLst>
                                    <p:set>
                                      <p:cBhvr>
                                        <p:cTn id="22" dur="1" fill="hold">
                                          <p:stCondLst>
                                            <p:cond delay="0"/>
                                          </p:stCondLst>
                                        </p:cTn>
                                        <p:tgtEl>
                                          <p:spTgt spid="122"/>
                                        </p:tgtEl>
                                        <p:attrNameLst>
                                          <p:attrName>style.visibility</p:attrName>
                                        </p:attrNameLst>
                                      </p:cBhvr>
                                      <p:to>
                                        <p:strVal val="visible"/>
                                      </p:to>
                                    </p:set>
                                    <p:animEffect transition="in" filter="fade">
                                      <p:cBhvr>
                                        <p:cTn id="23" dur="500"/>
                                        <p:tgtEl>
                                          <p:spTgt spid="122"/>
                                        </p:tgtEl>
                                      </p:cBhvr>
                                    </p:animEffect>
                                  </p:childTnLst>
                                </p:cTn>
                              </p:par>
                              <p:par>
                                <p:cTn id="24" presetID="10" presetClass="entr" presetSubtype="0" fill="hold" nodeType="withEffect">
                                  <p:stCondLst>
                                    <p:cond delay="0"/>
                                  </p:stCondLst>
                                  <p:childTnLst>
                                    <p:set>
                                      <p:cBhvr>
                                        <p:cTn id="25" dur="1" fill="hold">
                                          <p:stCondLst>
                                            <p:cond delay="0"/>
                                          </p:stCondLst>
                                        </p:cTn>
                                        <p:tgtEl>
                                          <p:spTgt spid="123"/>
                                        </p:tgtEl>
                                        <p:attrNameLst>
                                          <p:attrName>style.visibility</p:attrName>
                                        </p:attrNameLst>
                                      </p:cBhvr>
                                      <p:to>
                                        <p:strVal val="visible"/>
                                      </p:to>
                                    </p:set>
                                    <p:animEffect transition="in" filter="fade">
                                      <p:cBhvr>
                                        <p:cTn id="26" dur="500"/>
                                        <p:tgtEl>
                                          <p:spTgt spid="123"/>
                                        </p:tgtEl>
                                      </p:cBhvr>
                                    </p:animEffect>
                                  </p:childTnLst>
                                </p:cTn>
                              </p:par>
                              <p:par>
                                <p:cTn id="27" presetID="10" presetClass="entr" presetSubtype="0" fill="hold" nodeType="withEffect">
                                  <p:stCondLst>
                                    <p:cond delay="0"/>
                                  </p:stCondLst>
                                  <p:childTnLst>
                                    <p:set>
                                      <p:cBhvr>
                                        <p:cTn id="28" dur="1" fill="hold">
                                          <p:stCondLst>
                                            <p:cond delay="0"/>
                                          </p:stCondLst>
                                        </p:cTn>
                                        <p:tgtEl>
                                          <p:spTgt spid="124"/>
                                        </p:tgtEl>
                                        <p:attrNameLst>
                                          <p:attrName>style.visibility</p:attrName>
                                        </p:attrNameLst>
                                      </p:cBhvr>
                                      <p:to>
                                        <p:strVal val="visible"/>
                                      </p:to>
                                    </p:set>
                                    <p:animEffect transition="in" filter="fade">
                                      <p:cBhvr>
                                        <p:cTn id="29" dur="500"/>
                                        <p:tgtEl>
                                          <p:spTgt spid="124"/>
                                        </p:tgtEl>
                                      </p:cBhvr>
                                    </p:animEffect>
                                  </p:childTnLst>
                                </p:cTn>
                              </p:par>
                            </p:childTnLst>
                          </p:cTn>
                        </p:par>
                        <p:par>
                          <p:cTn id="30" fill="hold">
                            <p:stCondLst>
                              <p:cond delay="2500"/>
                            </p:stCondLst>
                            <p:childTnLst>
                              <p:par>
                                <p:cTn id="31" presetID="10" presetClass="entr" presetSubtype="0" fill="hold" nodeType="afterEffect">
                                  <p:stCondLst>
                                    <p:cond delay="0"/>
                                  </p:stCondLst>
                                  <p:childTnLst>
                                    <p:set>
                                      <p:cBhvr>
                                        <p:cTn id="32" dur="1" fill="hold">
                                          <p:stCondLst>
                                            <p:cond delay="0"/>
                                          </p:stCondLst>
                                        </p:cTn>
                                        <p:tgtEl>
                                          <p:spTgt spid="126"/>
                                        </p:tgtEl>
                                        <p:attrNameLst>
                                          <p:attrName>style.visibility</p:attrName>
                                        </p:attrNameLst>
                                      </p:cBhvr>
                                      <p:to>
                                        <p:strVal val="visible"/>
                                      </p:to>
                                    </p:set>
                                    <p:animEffect transition="in" filter="fade">
                                      <p:cBhvr>
                                        <p:cTn id="33" dur="1000"/>
                                        <p:tgtEl>
                                          <p:spTgt spid="126"/>
                                        </p:tgtEl>
                                      </p:cBhvr>
                                    </p:animEffect>
                                  </p:childTnLst>
                                </p:cTn>
                              </p:par>
                            </p:childTnLst>
                          </p:cTn>
                        </p:par>
                        <p:par>
                          <p:cTn id="34" fill="hold">
                            <p:stCondLst>
                              <p:cond delay="3500"/>
                            </p:stCondLst>
                            <p:childTnLst>
                              <p:par>
                                <p:cTn id="35" presetID="10" presetClass="entr" presetSubtype="0" fill="hold" nodeType="afterEffect">
                                  <p:stCondLst>
                                    <p:cond delay="0"/>
                                  </p:stCondLst>
                                  <p:childTnLst>
                                    <p:set>
                                      <p:cBhvr>
                                        <p:cTn id="36" dur="1" fill="hold">
                                          <p:stCondLst>
                                            <p:cond delay="0"/>
                                          </p:stCondLst>
                                        </p:cTn>
                                        <p:tgtEl>
                                          <p:spTgt spid="129"/>
                                        </p:tgtEl>
                                        <p:attrNameLst>
                                          <p:attrName>style.visibility</p:attrName>
                                        </p:attrNameLst>
                                      </p:cBhvr>
                                      <p:to>
                                        <p:strVal val="visible"/>
                                      </p:to>
                                    </p:set>
                                    <p:animEffect transition="in" filter="fade">
                                      <p:cBhvr>
                                        <p:cTn id="37" dur="500"/>
                                        <p:tgtEl>
                                          <p:spTgt spid="129"/>
                                        </p:tgtEl>
                                      </p:cBhvr>
                                    </p:animEffect>
                                  </p:childTnLst>
                                </p:cTn>
                              </p:par>
                              <p:par>
                                <p:cTn id="38" presetID="10" presetClass="entr" presetSubtype="0" fill="hold" nodeType="withEffect">
                                  <p:stCondLst>
                                    <p:cond delay="0"/>
                                  </p:stCondLst>
                                  <p:childTnLst>
                                    <p:set>
                                      <p:cBhvr>
                                        <p:cTn id="39" dur="1" fill="hold">
                                          <p:stCondLst>
                                            <p:cond delay="0"/>
                                          </p:stCondLst>
                                        </p:cTn>
                                        <p:tgtEl>
                                          <p:spTgt spid="127"/>
                                        </p:tgtEl>
                                        <p:attrNameLst>
                                          <p:attrName>style.visibility</p:attrName>
                                        </p:attrNameLst>
                                      </p:cBhvr>
                                      <p:to>
                                        <p:strVal val="visible"/>
                                      </p:to>
                                    </p:set>
                                    <p:animEffect transition="in" filter="fade">
                                      <p:cBhvr>
                                        <p:cTn id="40" dur="500"/>
                                        <p:tgtEl>
                                          <p:spTgt spid="127"/>
                                        </p:tgtEl>
                                      </p:cBhvr>
                                    </p:animEffect>
                                  </p:childTnLst>
                                </p:cTn>
                              </p:par>
                            </p:childTnLst>
                          </p:cTn>
                        </p:par>
                        <p:par>
                          <p:cTn id="41" fill="hold">
                            <p:stCondLst>
                              <p:cond delay="4000"/>
                            </p:stCondLst>
                            <p:childTnLst>
                              <p:par>
                                <p:cTn id="42" presetID="10" presetClass="entr" presetSubtype="0" fill="hold" nodeType="afterEffect">
                                  <p:stCondLst>
                                    <p:cond delay="0"/>
                                  </p:stCondLst>
                                  <p:childTnLst>
                                    <p:set>
                                      <p:cBhvr>
                                        <p:cTn id="43" dur="1" fill="hold">
                                          <p:stCondLst>
                                            <p:cond delay="0"/>
                                          </p:stCondLst>
                                        </p:cTn>
                                        <p:tgtEl>
                                          <p:spTgt spid="132"/>
                                        </p:tgtEl>
                                        <p:attrNameLst>
                                          <p:attrName>style.visibility</p:attrName>
                                        </p:attrNameLst>
                                      </p:cBhvr>
                                      <p:to>
                                        <p:strVal val="visible"/>
                                      </p:to>
                                    </p:set>
                                    <p:animEffect transition="in" filter="fade">
                                      <p:cBhvr>
                                        <p:cTn id="44" dur="500"/>
                                        <p:tgtEl>
                                          <p:spTgt spid="132"/>
                                        </p:tgtEl>
                                      </p:cBhvr>
                                    </p:animEffect>
                                  </p:childTnLst>
                                </p:cTn>
                              </p:par>
                              <p:par>
                                <p:cTn id="45" presetID="10" presetClass="entr" presetSubtype="0" fill="hold" nodeType="withEffect">
                                  <p:stCondLst>
                                    <p:cond delay="0"/>
                                  </p:stCondLst>
                                  <p:childTnLst>
                                    <p:set>
                                      <p:cBhvr>
                                        <p:cTn id="46" dur="1" fill="hold">
                                          <p:stCondLst>
                                            <p:cond delay="0"/>
                                          </p:stCondLst>
                                        </p:cTn>
                                        <p:tgtEl>
                                          <p:spTgt spid="128"/>
                                        </p:tgtEl>
                                        <p:attrNameLst>
                                          <p:attrName>style.visibility</p:attrName>
                                        </p:attrNameLst>
                                      </p:cBhvr>
                                      <p:to>
                                        <p:strVal val="visible"/>
                                      </p:to>
                                    </p:set>
                                    <p:animEffect transition="in" filter="fade">
                                      <p:cBhvr>
                                        <p:cTn id="47" dur="500"/>
                                        <p:tgtEl>
                                          <p:spTgt spid="128"/>
                                        </p:tgtEl>
                                      </p:cBhvr>
                                    </p:animEffect>
                                  </p:childTnLst>
                                </p:cTn>
                              </p:par>
                              <p:par>
                                <p:cTn id="48" presetID="10" presetClass="entr" presetSubtype="0" fill="hold" nodeType="withEffect">
                                  <p:stCondLst>
                                    <p:cond delay="0"/>
                                  </p:stCondLst>
                                  <p:childTnLst>
                                    <p:set>
                                      <p:cBhvr>
                                        <p:cTn id="49" dur="1" fill="hold">
                                          <p:stCondLst>
                                            <p:cond delay="0"/>
                                          </p:stCondLst>
                                        </p:cTn>
                                        <p:tgtEl>
                                          <p:spTgt spid="135"/>
                                        </p:tgtEl>
                                        <p:attrNameLst>
                                          <p:attrName>style.visibility</p:attrName>
                                        </p:attrNameLst>
                                      </p:cBhvr>
                                      <p:to>
                                        <p:strVal val="visible"/>
                                      </p:to>
                                    </p:set>
                                    <p:animEffect transition="in" filter="fade">
                                      <p:cBhvr>
                                        <p:cTn id="50" dur="5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16"/>
          <p:cNvSpPr/>
          <p:nvPr/>
        </p:nvSpPr>
        <p:spPr>
          <a:xfrm>
            <a:off x="8013095" y="1718010"/>
            <a:ext cx="2993400" cy="1391400"/>
          </a:xfrm>
          <a:prstGeom prst="rect">
            <a:avLst/>
          </a:prstGeom>
          <a:solidFill>
            <a:srgbClr val="3399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Font typeface="Lato"/>
              <a:buNone/>
            </a:pPr>
            <a:r>
              <a:rPr lang="en-US" sz="1800" b="1" i="0" u="none" strike="noStrike" cap="none">
                <a:solidFill>
                  <a:schemeClr val="lt1"/>
                </a:solidFill>
                <a:latin typeface="Lato"/>
                <a:ea typeface="Lato"/>
                <a:cs typeface="Lato"/>
                <a:sym typeface="Lato"/>
              </a:rPr>
              <a:t>Become an Aircraft Mechanic in 2 years!</a:t>
            </a:r>
            <a:endParaRPr/>
          </a:p>
        </p:txBody>
      </p:sp>
      <p:sp>
        <p:nvSpPr>
          <p:cNvPr id="117" name="Google Shape;117;p16"/>
          <p:cNvSpPr/>
          <p:nvPr/>
        </p:nvSpPr>
        <p:spPr>
          <a:xfrm>
            <a:off x="11242675" y="6107950"/>
            <a:ext cx="813600" cy="6864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pic>
        <p:nvPicPr>
          <p:cNvPr id="118" name="Google Shape;118;p16"/>
          <p:cNvPicPr preferRelativeResize="0"/>
          <p:nvPr/>
        </p:nvPicPr>
        <p:blipFill rotWithShape="1">
          <a:blip r:embed="rId3">
            <a:alphaModFix/>
          </a:blip>
          <a:srcRect/>
          <a:stretch/>
        </p:blipFill>
        <p:spPr>
          <a:xfrm>
            <a:off x="11325" y="134738"/>
            <a:ext cx="12192000" cy="6858000"/>
          </a:xfrm>
          <a:prstGeom prst="rect">
            <a:avLst/>
          </a:prstGeom>
          <a:noFill/>
          <a:ln>
            <a:noFill/>
          </a:ln>
        </p:spPr>
      </p:pic>
      <p:sp>
        <p:nvSpPr>
          <p:cNvPr id="119" name="Google Shape;119;p16"/>
          <p:cNvSpPr/>
          <p:nvPr/>
        </p:nvSpPr>
        <p:spPr>
          <a:xfrm>
            <a:off x="4197531" y="-4600"/>
            <a:ext cx="3580502" cy="3712296"/>
          </a:xfrm>
          <a:prstGeom prst="rect">
            <a:avLst/>
          </a:prstGeom>
          <a:solidFill>
            <a:srgbClr val="3C7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dk1"/>
              </a:solidFill>
              <a:highlight>
                <a:schemeClr val="lt2"/>
              </a:highlight>
              <a:latin typeface="Lato"/>
              <a:ea typeface="Lato"/>
              <a:cs typeface="Lato"/>
              <a:sym typeface="Lato"/>
            </a:endParaRPr>
          </a:p>
        </p:txBody>
      </p:sp>
      <p:sp>
        <p:nvSpPr>
          <p:cNvPr id="120" name="Google Shape;120;p16"/>
          <p:cNvSpPr txBox="1"/>
          <p:nvPr/>
        </p:nvSpPr>
        <p:spPr>
          <a:xfrm>
            <a:off x="3596289" y="250710"/>
            <a:ext cx="4717800" cy="14673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Font typeface="Lato"/>
              <a:buNone/>
            </a:pPr>
            <a:r>
              <a:rPr lang="en-US" sz="3600" b="1" i="0" u="none" strike="noStrike" cap="none" dirty="0" smtClean="0">
                <a:solidFill>
                  <a:schemeClr val="lt1"/>
                </a:solidFill>
                <a:latin typeface="Lato"/>
                <a:ea typeface="Lato"/>
                <a:cs typeface="Lato"/>
                <a:sym typeface="Lato"/>
              </a:rPr>
              <a:t>AIRFRAME </a:t>
            </a:r>
          </a:p>
          <a:p>
            <a:pPr marL="0" marR="0" lvl="0" indent="0" algn="ctr" rtl="0">
              <a:lnSpc>
                <a:spcPct val="100000"/>
              </a:lnSpc>
              <a:spcBef>
                <a:spcPts val="0"/>
              </a:spcBef>
              <a:spcAft>
                <a:spcPts val="0"/>
              </a:spcAft>
              <a:buClr>
                <a:schemeClr val="lt1"/>
              </a:buClr>
              <a:buFont typeface="Lato"/>
              <a:buNone/>
            </a:pPr>
            <a:r>
              <a:rPr lang="en-US" sz="3600" b="1" i="0" u="none" strike="noStrike" cap="none" dirty="0" smtClean="0">
                <a:solidFill>
                  <a:schemeClr val="lt1"/>
                </a:solidFill>
                <a:latin typeface="Lato"/>
                <a:ea typeface="Lato"/>
                <a:cs typeface="Lato"/>
                <a:sym typeface="Lato"/>
              </a:rPr>
              <a:t>COURSES </a:t>
            </a:r>
          </a:p>
          <a:p>
            <a:pPr marL="0" marR="0" lvl="0" indent="0" algn="ctr" rtl="0">
              <a:lnSpc>
                <a:spcPct val="100000"/>
              </a:lnSpc>
              <a:spcBef>
                <a:spcPts val="0"/>
              </a:spcBef>
              <a:spcAft>
                <a:spcPts val="0"/>
              </a:spcAft>
              <a:buClr>
                <a:schemeClr val="lt1"/>
              </a:buClr>
              <a:buFont typeface="Lato"/>
              <a:buNone/>
            </a:pPr>
            <a:r>
              <a:rPr lang="en-US" sz="3600" b="1" i="0" u="none" strike="noStrike" cap="none" dirty="0" smtClean="0">
                <a:solidFill>
                  <a:schemeClr val="lt1"/>
                </a:solidFill>
                <a:latin typeface="Lato"/>
                <a:ea typeface="Lato"/>
                <a:cs typeface="Lato"/>
                <a:sym typeface="Lato"/>
              </a:rPr>
              <a:t>OFFERED</a:t>
            </a:r>
          </a:p>
          <a:p>
            <a:pPr marL="0" marR="0" lvl="0" indent="0" algn="ctr" rtl="0">
              <a:lnSpc>
                <a:spcPct val="100000"/>
              </a:lnSpc>
              <a:spcBef>
                <a:spcPts val="0"/>
              </a:spcBef>
              <a:spcAft>
                <a:spcPts val="0"/>
              </a:spcAft>
              <a:buClr>
                <a:schemeClr val="lt1"/>
              </a:buClr>
              <a:buFont typeface="Lato"/>
              <a:buNone/>
            </a:pPr>
            <a:r>
              <a:rPr lang="en-US" sz="3600" b="1" dirty="0" smtClean="0">
                <a:solidFill>
                  <a:schemeClr val="lt1"/>
                </a:solidFill>
                <a:latin typeface="Lato"/>
                <a:cs typeface="Lato"/>
                <a:sym typeface="Lato"/>
              </a:rPr>
              <a:t>AT</a:t>
            </a:r>
          </a:p>
          <a:p>
            <a:pPr marL="0" marR="0" lvl="0" indent="0" algn="ctr" rtl="0">
              <a:lnSpc>
                <a:spcPct val="100000"/>
              </a:lnSpc>
              <a:spcBef>
                <a:spcPts val="0"/>
              </a:spcBef>
              <a:spcAft>
                <a:spcPts val="0"/>
              </a:spcAft>
              <a:buClr>
                <a:schemeClr val="lt1"/>
              </a:buClr>
              <a:buFont typeface="Lato"/>
              <a:buNone/>
            </a:pPr>
            <a:r>
              <a:rPr lang="en-US" sz="3600" b="1" dirty="0" smtClean="0">
                <a:solidFill>
                  <a:schemeClr val="lt1"/>
                </a:solidFill>
                <a:latin typeface="Lato"/>
                <a:cs typeface="Lato"/>
                <a:sym typeface="Lato"/>
              </a:rPr>
              <a:t>HCCA</a:t>
            </a:r>
            <a:endParaRPr sz="3600" b="1" dirty="0"/>
          </a:p>
        </p:txBody>
      </p:sp>
      <p:sp>
        <p:nvSpPr>
          <p:cNvPr id="122" name="Google Shape;122;p16"/>
          <p:cNvSpPr txBox="1"/>
          <p:nvPr/>
        </p:nvSpPr>
        <p:spPr>
          <a:xfrm>
            <a:off x="426054" y="5116950"/>
            <a:ext cx="2841877" cy="338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485965"/>
              </a:buClr>
              <a:buFont typeface="Lato"/>
              <a:buNone/>
            </a:pPr>
            <a:endParaRPr dirty="0"/>
          </a:p>
        </p:txBody>
      </p:sp>
      <p:sp>
        <p:nvSpPr>
          <p:cNvPr id="123" name="Google Shape;123;p16"/>
          <p:cNvSpPr txBox="1"/>
          <p:nvPr/>
        </p:nvSpPr>
        <p:spPr>
          <a:xfrm>
            <a:off x="9161418" y="3955178"/>
            <a:ext cx="3546900" cy="619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485965"/>
              </a:buClr>
              <a:buFont typeface="Lato"/>
              <a:buNone/>
            </a:pPr>
            <a:endParaRPr dirty="0"/>
          </a:p>
        </p:txBody>
      </p:sp>
      <p:sp>
        <p:nvSpPr>
          <p:cNvPr id="125" name="Google Shape;125;p16"/>
          <p:cNvSpPr/>
          <p:nvPr/>
        </p:nvSpPr>
        <p:spPr>
          <a:xfrm>
            <a:off x="138663" y="5116950"/>
            <a:ext cx="228600" cy="228600"/>
          </a:xfrm>
          <a:prstGeom prst="ellipse">
            <a:avLst/>
          </a:prstGeom>
          <a:solidFill>
            <a:srgbClr val="3399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Lato"/>
              <a:ea typeface="Lato"/>
              <a:cs typeface="Lato"/>
              <a:sym typeface="Lato"/>
            </a:endParaRPr>
          </a:p>
        </p:txBody>
      </p:sp>
      <p:pic>
        <p:nvPicPr>
          <p:cNvPr id="136" name="Google Shape;136;p16" descr="342_1890.jpg"/>
          <p:cNvPicPr preferRelativeResize="0"/>
          <p:nvPr/>
        </p:nvPicPr>
        <p:blipFill>
          <a:blip r:embed="rId4">
            <a:alphaModFix/>
          </a:blip>
          <a:stretch>
            <a:fillRect/>
          </a:stretch>
        </p:blipFill>
        <p:spPr>
          <a:xfrm>
            <a:off x="7778034" y="0"/>
            <a:ext cx="4413968" cy="3685451"/>
          </a:xfrm>
          <a:prstGeom prst="rect">
            <a:avLst/>
          </a:prstGeom>
          <a:noFill/>
          <a:ln>
            <a:noFill/>
          </a:ln>
        </p:spPr>
      </p:pic>
      <p:pic>
        <p:nvPicPr>
          <p:cNvPr id="137" name="Google Shape;137;p16" descr="209_.jpg"/>
          <p:cNvPicPr preferRelativeResize="0"/>
          <p:nvPr/>
        </p:nvPicPr>
        <p:blipFill>
          <a:blip r:embed="rId5">
            <a:alphaModFix/>
          </a:blip>
          <a:stretch>
            <a:fillRect/>
          </a:stretch>
        </p:blipFill>
        <p:spPr>
          <a:xfrm>
            <a:off x="11325" y="-1"/>
            <a:ext cx="4186205" cy="3707697"/>
          </a:xfrm>
          <a:prstGeom prst="rect">
            <a:avLst/>
          </a:prstGeom>
          <a:noFill/>
          <a:ln>
            <a:noFill/>
          </a:ln>
        </p:spPr>
      </p:pic>
      <p:sp>
        <p:nvSpPr>
          <p:cNvPr id="139" name="Google Shape;139;p16"/>
          <p:cNvSpPr txBox="1"/>
          <p:nvPr/>
        </p:nvSpPr>
        <p:spPr>
          <a:xfrm>
            <a:off x="460887" y="3782972"/>
            <a:ext cx="7621806" cy="1222816"/>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485965"/>
              </a:buClr>
              <a:buFont typeface="Lato"/>
              <a:buNone/>
            </a:pPr>
            <a:r>
              <a:rPr lang="en-US" sz="1400" dirty="0" smtClean="0">
                <a:latin typeface="Lato"/>
              </a:rPr>
              <a:t>Fall 2020</a:t>
            </a:r>
          </a:p>
          <a:p>
            <a:pPr marL="0" marR="0" lvl="0" indent="0" rtl="0">
              <a:lnSpc>
                <a:spcPct val="100000"/>
              </a:lnSpc>
              <a:spcBef>
                <a:spcPts val="0"/>
              </a:spcBef>
              <a:spcAft>
                <a:spcPts val="0"/>
              </a:spcAft>
              <a:buClr>
                <a:srgbClr val="485965"/>
              </a:buClr>
              <a:buFont typeface="Lato"/>
              <a:buNone/>
            </a:pPr>
            <a:endParaRPr lang="en-US" sz="1400" dirty="0" smtClean="0">
              <a:latin typeface="Lato"/>
            </a:endParaRPr>
          </a:p>
          <a:p>
            <a:pPr marL="0" marR="0" lvl="0" indent="0" rtl="0">
              <a:lnSpc>
                <a:spcPct val="100000"/>
              </a:lnSpc>
              <a:spcBef>
                <a:spcPts val="0"/>
              </a:spcBef>
              <a:spcAft>
                <a:spcPts val="0"/>
              </a:spcAft>
              <a:buClr>
                <a:srgbClr val="485965"/>
              </a:buClr>
              <a:buFont typeface="Lato"/>
              <a:buNone/>
            </a:pPr>
            <a:r>
              <a:rPr lang="en-US" sz="1400" dirty="0" smtClean="0">
                <a:latin typeface="Lato"/>
              </a:rPr>
              <a:t>AMT 102 – Material and Processes – 1</a:t>
            </a:r>
            <a:r>
              <a:rPr lang="en-US" sz="1400" baseline="30000" dirty="0" smtClean="0">
                <a:latin typeface="Lato"/>
              </a:rPr>
              <a:t>st</a:t>
            </a:r>
            <a:r>
              <a:rPr lang="en-US" sz="1400" dirty="0" smtClean="0">
                <a:latin typeface="Lato"/>
              </a:rPr>
              <a:t> year students  - Monday – Friday, 8:15 am – 9:55 am</a:t>
            </a:r>
          </a:p>
          <a:p>
            <a:pPr marL="0" marR="0" lvl="0" indent="0" rtl="0">
              <a:lnSpc>
                <a:spcPct val="100000"/>
              </a:lnSpc>
              <a:spcBef>
                <a:spcPts val="0"/>
              </a:spcBef>
              <a:spcAft>
                <a:spcPts val="0"/>
              </a:spcAft>
              <a:buClr>
                <a:srgbClr val="485965"/>
              </a:buClr>
              <a:buFont typeface="Lato"/>
              <a:buNone/>
            </a:pPr>
            <a:endParaRPr lang="en-US" sz="1400" dirty="0">
              <a:latin typeface="Lato"/>
            </a:endParaRPr>
          </a:p>
          <a:p>
            <a:pPr>
              <a:buClr>
                <a:srgbClr val="485965"/>
              </a:buClr>
            </a:pPr>
            <a:r>
              <a:rPr lang="en-US" sz="1400" dirty="0">
                <a:latin typeface="Lato"/>
              </a:rPr>
              <a:t>AMT </a:t>
            </a:r>
            <a:r>
              <a:rPr lang="en-US" sz="1400" dirty="0" smtClean="0">
                <a:latin typeface="Lato"/>
              </a:rPr>
              <a:t>101 </a:t>
            </a:r>
            <a:r>
              <a:rPr lang="en-US" sz="1400" dirty="0">
                <a:latin typeface="Lato"/>
              </a:rPr>
              <a:t>– </a:t>
            </a:r>
            <a:r>
              <a:rPr lang="en-US" sz="1400" dirty="0" smtClean="0">
                <a:latin typeface="Lato"/>
              </a:rPr>
              <a:t>Basic Electricity – 2nd </a:t>
            </a:r>
            <a:r>
              <a:rPr lang="en-US" sz="1400" dirty="0">
                <a:latin typeface="Lato"/>
              </a:rPr>
              <a:t>year students  - Monday – Friday, </a:t>
            </a:r>
            <a:r>
              <a:rPr lang="en-US" sz="1400" dirty="0" smtClean="0">
                <a:latin typeface="Lato"/>
              </a:rPr>
              <a:t>12:45 pm </a:t>
            </a:r>
            <a:r>
              <a:rPr lang="en-US" sz="1400" dirty="0">
                <a:latin typeface="Lato"/>
              </a:rPr>
              <a:t>– </a:t>
            </a:r>
            <a:r>
              <a:rPr lang="en-US" sz="1400" dirty="0" smtClean="0">
                <a:latin typeface="Lato"/>
              </a:rPr>
              <a:t>2:15 pm</a:t>
            </a:r>
            <a:endParaRPr lang="en-US" sz="1400" dirty="0">
              <a:latin typeface="Lato"/>
            </a:endParaRPr>
          </a:p>
        </p:txBody>
      </p:sp>
      <p:sp>
        <p:nvSpPr>
          <p:cNvPr id="140" name="Google Shape;140;p16"/>
          <p:cNvSpPr/>
          <p:nvPr/>
        </p:nvSpPr>
        <p:spPr>
          <a:xfrm>
            <a:off x="143466" y="3838431"/>
            <a:ext cx="228600" cy="228600"/>
          </a:xfrm>
          <a:prstGeom prst="ellipse">
            <a:avLst/>
          </a:prstGeom>
          <a:solidFill>
            <a:srgbClr val="3399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Lato"/>
              <a:ea typeface="Lato"/>
              <a:cs typeface="Lato"/>
              <a:sym typeface="Lato"/>
            </a:endParaRPr>
          </a:p>
        </p:txBody>
      </p:sp>
      <p:sp>
        <p:nvSpPr>
          <p:cNvPr id="27" name="Google Shape;139;p16"/>
          <p:cNvSpPr txBox="1"/>
          <p:nvPr/>
        </p:nvSpPr>
        <p:spPr>
          <a:xfrm>
            <a:off x="426054" y="5053241"/>
            <a:ext cx="12247431" cy="1222816"/>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485965"/>
              </a:buClr>
              <a:buFont typeface="Lato"/>
              <a:buNone/>
            </a:pPr>
            <a:r>
              <a:rPr lang="en-US" sz="1400" dirty="0" smtClean="0">
                <a:latin typeface="Lato"/>
              </a:rPr>
              <a:t>Spring 2021</a:t>
            </a:r>
          </a:p>
          <a:p>
            <a:pPr marL="0" marR="0" lvl="0" indent="0" rtl="0">
              <a:lnSpc>
                <a:spcPct val="100000"/>
              </a:lnSpc>
              <a:spcBef>
                <a:spcPts val="0"/>
              </a:spcBef>
              <a:spcAft>
                <a:spcPts val="0"/>
              </a:spcAft>
              <a:buClr>
                <a:srgbClr val="485965"/>
              </a:buClr>
              <a:buFont typeface="Lato"/>
              <a:buNone/>
            </a:pPr>
            <a:endParaRPr lang="en-US" sz="1400" dirty="0" smtClean="0">
              <a:latin typeface="Lato"/>
            </a:endParaRPr>
          </a:p>
          <a:p>
            <a:pPr marL="0" marR="0" lvl="0" indent="0" rtl="0">
              <a:lnSpc>
                <a:spcPct val="100000"/>
              </a:lnSpc>
              <a:spcBef>
                <a:spcPts val="0"/>
              </a:spcBef>
              <a:spcAft>
                <a:spcPts val="0"/>
              </a:spcAft>
              <a:buClr>
                <a:srgbClr val="485965"/>
              </a:buClr>
              <a:buFont typeface="Lato"/>
              <a:buNone/>
            </a:pPr>
            <a:r>
              <a:rPr lang="en-US" sz="1400" dirty="0" smtClean="0">
                <a:latin typeface="Lato"/>
              </a:rPr>
              <a:t>AMT 100 – Technical Prep – 1</a:t>
            </a:r>
            <a:r>
              <a:rPr lang="en-US" sz="1400" baseline="30000" dirty="0" smtClean="0">
                <a:latin typeface="Lato"/>
              </a:rPr>
              <a:t>st</a:t>
            </a:r>
            <a:r>
              <a:rPr lang="en-US" sz="1400" dirty="0" smtClean="0">
                <a:latin typeface="Lato"/>
              </a:rPr>
              <a:t> year students  - Monday – Friday, 8:15 am – 9:55 am</a:t>
            </a:r>
          </a:p>
          <a:p>
            <a:pPr marL="0" marR="0" lvl="0" indent="0" rtl="0">
              <a:lnSpc>
                <a:spcPct val="100000"/>
              </a:lnSpc>
              <a:spcBef>
                <a:spcPts val="0"/>
              </a:spcBef>
              <a:spcAft>
                <a:spcPts val="0"/>
              </a:spcAft>
              <a:buClr>
                <a:srgbClr val="485965"/>
              </a:buClr>
              <a:buFont typeface="Lato"/>
              <a:buNone/>
            </a:pPr>
            <a:endParaRPr lang="en-US" sz="1400" dirty="0">
              <a:latin typeface="Lato"/>
            </a:endParaRPr>
          </a:p>
          <a:p>
            <a:pPr>
              <a:buClr>
                <a:srgbClr val="485965"/>
              </a:buClr>
            </a:pPr>
            <a:r>
              <a:rPr lang="en-US" sz="1400" dirty="0">
                <a:latin typeface="Lato"/>
              </a:rPr>
              <a:t>AMT </a:t>
            </a:r>
            <a:r>
              <a:rPr lang="en-US" sz="1400" dirty="0" smtClean="0">
                <a:latin typeface="Lato"/>
              </a:rPr>
              <a:t>111 </a:t>
            </a:r>
            <a:r>
              <a:rPr lang="en-US" sz="1400" dirty="0">
                <a:latin typeface="Lato"/>
              </a:rPr>
              <a:t>– </a:t>
            </a:r>
            <a:r>
              <a:rPr lang="en-US" sz="1400" dirty="0" smtClean="0">
                <a:latin typeface="Lato"/>
              </a:rPr>
              <a:t>Aircraft </a:t>
            </a:r>
            <a:r>
              <a:rPr lang="en-US" sz="1400" dirty="0" err="1" smtClean="0">
                <a:latin typeface="Lato"/>
              </a:rPr>
              <a:t>Sheetmetal</a:t>
            </a:r>
            <a:r>
              <a:rPr lang="en-US" sz="1400" dirty="0" smtClean="0">
                <a:latin typeface="Lato"/>
              </a:rPr>
              <a:t> – 2nd </a:t>
            </a:r>
            <a:r>
              <a:rPr lang="en-US" sz="1400" dirty="0">
                <a:latin typeface="Lato"/>
              </a:rPr>
              <a:t>year students  - Monday – Friday, 12:45 pm – 2:15 </a:t>
            </a:r>
            <a:r>
              <a:rPr lang="en-US" sz="1400" dirty="0" smtClean="0">
                <a:latin typeface="Lato"/>
              </a:rPr>
              <a:t>pm </a:t>
            </a:r>
            <a:endParaRPr lang="en-US" sz="1400" dirty="0">
              <a:latin typeface="Lato"/>
            </a:endParaRPr>
          </a:p>
        </p:txBody>
      </p:sp>
      <p:sp>
        <p:nvSpPr>
          <p:cNvPr id="2" name="TextBox 1"/>
          <p:cNvSpPr txBox="1"/>
          <p:nvPr/>
        </p:nvSpPr>
        <p:spPr>
          <a:xfrm>
            <a:off x="8039350" y="4187604"/>
            <a:ext cx="4222766" cy="2062103"/>
          </a:xfrm>
          <a:prstGeom prst="rect">
            <a:avLst/>
          </a:prstGeom>
          <a:noFill/>
        </p:spPr>
        <p:txBody>
          <a:bodyPr wrap="square" rtlCol="0">
            <a:spAutoFit/>
          </a:bodyPr>
          <a:lstStyle/>
          <a:p>
            <a:pPr algn="ctr"/>
            <a:r>
              <a:rPr lang="en-US" sz="1600" b="1" dirty="0" smtClean="0">
                <a:solidFill>
                  <a:srgbClr val="0070C0"/>
                </a:solidFill>
                <a:latin typeface="Lato"/>
              </a:rPr>
              <a:t>SUMMER SEMESTER?? </a:t>
            </a:r>
          </a:p>
          <a:p>
            <a:r>
              <a:rPr lang="en-US" sz="1600" dirty="0" smtClean="0">
                <a:solidFill>
                  <a:srgbClr val="0070C0"/>
                </a:solidFill>
                <a:latin typeface="Lato"/>
              </a:rPr>
              <a:t>YES, Dual enrollment students may attend summer semester.  You’ll take the AMT courses at AAC, Ozark campus.  You will be responsible for your own transportation.   </a:t>
            </a:r>
          </a:p>
          <a:p>
            <a:endParaRPr lang="en-US" sz="1600" dirty="0">
              <a:solidFill>
                <a:srgbClr val="0070C0"/>
              </a:solidFill>
              <a:latin typeface="Lato"/>
            </a:endParaRPr>
          </a:p>
          <a:p>
            <a:r>
              <a:rPr lang="en-US" sz="1600" dirty="0" smtClean="0">
                <a:solidFill>
                  <a:srgbClr val="0070C0"/>
                </a:solidFill>
                <a:latin typeface="Lato"/>
              </a:rPr>
              <a:t>YES, the Workforce Grant will cover summer semester courses.  </a:t>
            </a:r>
            <a:endParaRPr lang="en-US" sz="1600" dirty="0">
              <a:solidFill>
                <a:srgbClr val="0070C0"/>
              </a:solidFill>
              <a:latin typeface="Lato"/>
            </a:endParaRPr>
          </a:p>
        </p:txBody>
      </p:sp>
    </p:spTree>
    <p:extLst>
      <p:ext uri="{BB962C8B-B14F-4D97-AF65-F5344CB8AC3E}">
        <p14:creationId xmlns:p14="http://schemas.microsoft.com/office/powerpoint/2010/main" val="2870001486"/>
      </p:ext>
    </p:extLst>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9"/>
                                        </p:tgtEl>
                                        <p:attrNameLst>
                                          <p:attrName>style.visibility</p:attrName>
                                        </p:attrNameLst>
                                      </p:cBhvr>
                                      <p:to>
                                        <p:strVal val="visible"/>
                                      </p:to>
                                    </p:set>
                                    <p:animEffect transition="in" filter="fade">
                                      <p:cBhvr>
                                        <p:cTn id="7" dur="500"/>
                                        <p:tgtEl>
                                          <p:spTgt spid="11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20"/>
                                        </p:tgtEl>
                                        <p:attrNameLst>
                                          <p:attrName>style.visibility</p:attrName>
                                        </p:attrNameLst>
                                      </p:cBhvr>
                                      <p:to>
                                        <p:strVal val="visible"/>
                                      </p:to>
                                    </p:set>
                                    <p:animEffect transition="in" filter="fade">
                                      <p:cBhvr>
                                        <p:cTn id="11" dur="1000"/>
                                        <p:tgtEl>
                                          <p:spTgt spid="120"/>
                                        </p:tgtEl>
                                      </p:cBhvr>
                                    </p:animEffect>
                                  </p:childTnLst>
                                </p:cTn>
                              </p:par>
                            </p:childTnLst>
                          </p:cTn>
                        </p:par>
                        <p:par>
                          <p:cTn id="12" fill="hold">
                            <p:stCondLst>
                              <p:cond delay="1500"/>
                            </p:stCondLst>
                            <p:childTnLst>
                              <p:par>
                                <p:cTn id="13" presetID="23" presetClass="entr" presetSubtype="16" fill="hold" nodeType="afterEffect">
                                  <p:stCondLst>
                                    <p:cond delay="0"/>
                                  </p:stCondLst>
                                  <p:childTnLst>
                                    <p:set>
                                      <p:cBhvr>
                                        <p:cTn id="14" dur="1" fill="hold">
                                          <p:stCondLst>
                                            <p:cond delay="0"/>
                                          </p:stCondLst>
                                        </p:cTn>
                                        <p:tgtEl>
                                          <p:spTgt spid="116"/>
                                        </p:tgtEl>
                                        <p:attrNameLst>
                                          <p:attrName>style.visibility</p:attrName>
                                        </p:attrNameLst>
                                      </p:cBhvr>
                                      <p:to>
                                        <p:strVal val="visible"/>
                                      </p:to>
                                    </p:set>
                                    <p:anim calcmode="lin" valueType="num">
                                      <p:cBhvr additive="base">
                                        <p:cTn id="15" dur="500"/>
                                        <p:tgtEl>
                                          <p:spTgt spid="116"/>
                                        </p:tgtEl>
                                        <p:attrNameLst>
                                          <p:attrName>ppt_w</p:attrName>
                                        </p:attrNameLst>
                                      </p:cBhvr>
                                      <p:tavLst>
                                        <p:tav tm="0">
                                          <p:val>
                                            <p:strVal val="0"/>
                                          </p:val>
                                        </p:tav>
                                        <p:tav tm="100000">
                                          <p:val>
                                            <p:strVal val="#ppt_w"/>
                                          </p:val>
                                        </p:tav>
                                      </p:tavLst>
                                    </p:anim>
                                    <p:anim calcmode="lin" valueType="num">
                                      <p:cBhvr additive="base">
                                        <p:cTn id="16" dur="500"/>
                                        <p:tgtEl>
                                          <p:spTgt spid="116"/>
                                        </p:tgtEl>
                                        <p:attrNameLst>
                                          <p:attrName>ppt_h</p:attrName>
                                        </p:attrNameLst>
                                      </p:cBhvr>
                                      <p:tavLst>
                                        <p:tav tm="0">
                                          <p:val>
                                            <p:strVal val="0"/>
                                          </p:val>
                                        </p:tav>
                                        <p:tav tm="100000">
                                          <p:val>
                                            <p:strVal val="#ppt_h"/>
                                          </p:val>
                                        </p:tav>
                                      </p:tavLst>
                                    </p:anim>
                                  </p:childTnLst>
                                </p:cTn>
                              </p:par>
                            </p:childTnLst>
                          </p:cTn>
                        </p:par>
                        <p:par>
                          <p:cTn id="17" fill="hold">
                            <p:stCondLst>
                              <p:cond delay="2000"/>
                            </p:stCondLst>
                            <p:childTnLst>
                              <p:par>
                                <p:cTn id="18" presetID="10" presetClass="entr" presetSubtype="0" fill="hold" nodeType="afterEffect">
                                  <p:stCondLst>
                                    <p:cond delay="0"/>
                                  </p:stCondLst>
                                  <p:childTnLst>
                                    <p:set>
                                      <p:cBhvr>
                                        <p:cTn id="19" dur="1" fill="hold">
                                          <p:stCondLst>
                                            <p:cond delay="0"/>
                                          </p:stCondLst>
                                        </p:cTn>
                                        <p:tgtEl>
                                          <p:spTgt spid="125"/>
                                        </p:tgtEl>
                                        <p:attrNameLst>
                                          <p:attrName>style.visibility</p:attrName>
                                        </p:attrNameLst>
                                      </p:cBhvr>
                                      <p:to>
                                        <p:strVal val="visible"/>
                                      </p:to>
                                    </p:set>
                                    <p:animEffect transition="in" filter="fade">
                                      <p:cBhvr>
                                        <p:cTn id="20" dur="500"/>
                                        <p:tgtEl>
                                          <p:spTgt spid="125"/>
                                        </p:tgtEl>
                                      </p:cBhvr>
                                    </p:animEffect>
                                  </p:childTnLst>
                                </p:cTn>
                              </p:par>
                              <p:par>
                                <p:cTn id="21" presetID="10" presetClass="entr" presetSubtype="0" fill="hold" nodeType="withEffect">
                                  <p:stCondLst>
                                    <p:cond delay="0"/>
                                  </p:stCondLst>
                                  <p:childTnLst>
                                    <p:set>
                                      <p:cBhvr>
                                        <p:cTn id="22" dur="1" fill="hold">
                                          <p:stCondLst>
                                            <p:cond delay="0"/>
                                          </p:stCondLst>
                                        </p:cTn>
                                        <p:tgtEl>
                                          <p:spTgt spid="122"/>
                                        </p:tgtEl>
                                        <p:attrNameLst>
                                          <p:attrName>style.visibility</p:attrName>
                                        </p:attrNameLst>
                                      </p:cBhvr>
                                      <p:to>
                                        <p:strVal val="visible"/>
                                      </p:to>
                                    </p:set>
                                    <p:animEffect transition="in" filter="fade">
                                      <p:cBhvr>
                                        <p:cTn id="23" dur="500"/>
                                        <p:tgtEl>
                                          <p:spTgt spid="122"/>
                                        </p:tgtEl>
                                      </p:cBhvr>
                                    </p:animEffect>
                                  </p:childTnLst>
                                </p:cTn>
                              </p:par>
                              <p:par>
                                <p:cTn id="24" presetID="10" presetClass="entr" presetSubtype="0" fill="hold" nodeType="withEffect">
                                  <p:stCondLst>
                                    <p:cond delay="0"/>
                                  </p:stCondLst>
                                  <p:childTnLst>
                                    <p:set>
                                      <p:cBhvr>
                                        <p:cTn id="25" dur="1" fill="hold">
                                          <p:stCondLst>
                                            <p:cond delay="0"/>
                                          </p:stCondLst>
                                        </p:cTn>
                                        <p:tgtEl>
                                          <p:spTgt spid="123"/>
                                        </p:tgtEl>
                                        <p:attrNameLst>
                                          <p:attrName>style.visibility</p:attrName>
                                        </p:attrNameLst>
                                      </p:cBhvr>
                                      <p:to>
                                        <p:strVal val="visible"/>
                                      </p:to>
                                    </p:set>
                                    <p:animEffect transition="in" filter="fade">
                                      <p:cBhvr>
                                        <p:cTn id="26" dur="5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204" name="Google Shape;204;p19"/>
          <p:cNvPicPr preferRelativeResize="0"/>
          <p:nvPr/>
        </p:nvPicPr>
        <p:blipFill rotWithShape="1">
          <a:blip r:embed="rId3">
            <a:alphaModFix/>
          </a:blip>
          <a:srcRect/>
          <a:stretch/>
        </p:blipFill>
        <p:spPr>
          <a:xfrm>
            <a:off x="40675" y="4950"/>
            <a:ext cx="12192000" cy="6858000"/>
          </a:xfrm>
          <a:prstGeom prst="rect">
            <a:avLst/>
          </a:prstGeom>
          <a:noFill/>
          <a:ln>
            <a:noFill/>
          </a:ln>
        </p:spPr>
      </p:pic>
      <p:sp>
        <p:nvSpPr>
          <p:cNvPr id="205" name="Google Shape;205;p19"/>
          <p:cNvSpPr/>
          <p:nvPr/>
        </p:nvSpPr>
        <p:spPr>
          <a:xfrm>
            <a:off x="0" y="-10246"/>
            <a:ext cx="6478845" cy="6244930"/>
          </a:xfrm>
          <a:prstGeom prst="rect">
            <a:avLst/>
          </a:prstGeom>
          <a:solidFill>
            <a:srgbClr val="3C7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dk1"/>
              </a:solidFill>
              <a:latin typeface="Lato"/>
              <a:ea typeface="Lato"/>
              <a:cs typeface="Lato"/>
              <a:sym typeface="Lato"/>
            </a:endParaRPr>
          </a:p>
        </p:txBody>
      </p:sp>
      <p:sp>
        <p:nvSpPr>
          <p:cNvPr id="207" name="Google Shape;207;p19"/>
          <p:cNvSpPr txBox="1"/>
          <p:nvPr/>
        </p:nvSpPr>
        <p:spPr>
          <a:xfrm>
            <a:off x="195925" y="2224909"/>
            <a:ext cx="6282920" cy="575100"/>
          </a:xfrm>
          <a:prstGeom prst="rect">
            <a:avLst/>
          </a:prstGeom>
          <a:noFill/>
          <a:ln>
            <a:noFill/>
          </a:ln>
        </p:spPr>
        <p:txBody>
          <a:bodyPr spcFirstLastPara="1" wrap="square" lIns="36000" tIns="46800" rIns="36000" bIns="46800" anchor="t" anchorCtr="0">
            <a:noAutofit/>
          </a:bodyPr>
          <a:lstStyle/>
          <a:p>
            <a:pPr marL="0" marR="0" lvl="0" indent="0" algn="ctr" rtl="0">
              <a:lnSpc>
                <a:spcPct val="125000"/>
              </a:lnSpc>
              <a:spcBef>
                <a:spcPts val="0"/>
              </a:spcBef>
              <a:spcAft>
                <a:spcPts val="0"/>
              </a:spcAft>
              <a:buClr>
                <a:srgbClr val="EBEEF1"/>
              </a:buClr>
              <a:buFont typeface="Lato"/>
              <a:buNone/>
            </a:pPr>
            <a:r>
              <a:rPr lang="en-US" sz="2400" b="1" i="0" u="none" strike="noStrike" cap="none" dirty="0" smtClean="0">
                <a:solidFill>
                  <a:srgbClr val="EBEEF1"/>
                </a:solidFill>
                <a:latin typeface="Lato"/>
                <a:ea typeface="Lato"/>
                <a:cs typeface="Lato"/>
                <a:sym typeface="Lato"/>
              </a:rPr>
              <a:t>What are the requirements to participate?</a:t>
            </a:r>
            <a:endParaRPr dirty="0"/>
          </a:p>
        </p:txBody>
      </p:sp>
      <p:sp>
        <p:nvSpPr>
          <p:cNvPr id="208" name="Google Shape;208;p19"/>
          <p:cNvSpPr txBox="1"/>
          <p:nvPr/>
        </p:nvSpPr>
        <p:spPr>
          <a:xfrm>
            <a:off x="6809716" y="3558754"/>
            <a:ext cx="5232600" cy="2675929"/>
          </a:xfrm>
          <a:prstGeom prst="rect">
            <a:avLst/>
          </a:prstGeom>
          <a:noFill/>
          <a:ln>
            <a:noFill/>
          </a:ln>
        </p:spPr>
        <p:txBody>
          <a:bodyPr spcFirstLastPara="1" wrap="square" lIns="91425" tIns="45700" rIns="91425" bIns="45700" anchor="t" anchorCtr="0">
            <a:noAutofit/>
          </a:bodyPr>
          <a:lstStyle/>
          <a:p>
            <a:pPr hangingPunct="0"/>
            <a:r>
              <a:rPr lang="en-US" sz="1400" b="1" dirty="0">
                <a:latin typeface="Lato"/>
              </a:rPr>
              <a:t>Continuous Eligibility for Dual Enrollment for Dual Credit – </a:t>
            </a:r>
            <a:r>
              <a:rPr lang="en-US" sz="1400" dirty="0">
                <a:latin typeface="Lato"/>
              </a:rPr>
              <a:t>Students who meet the criteria for </a:t>
            </a:r>
            <a:r>
              <a:rPr lang="en-US" sz="1400" dirty="0" smtClean="0">
                <a:latin typeface="Lato"/>
              </a:rPr>
              <a:t>initial admissions for a </a:t>
            </a:r>
            <a:r>
              <a:rPr lang="en-US" sz="1400" dirty="0">
                <a:latin typeface="Lato"/>
              </a:rPr>
              <a:t>Dual Enrollment for Dual Credit program as specified will maintain continuous eligibility so long as they earn </a:t>
            </a:r>
            <a:r>
              <a:rPr lang="en-US" sz="1400" b="1" u="sng" dirty="0">
                <a:latin typeface="Lato"/>
              </a:rPr>
              <a:t>a grade of C or better</a:t>
            </a:r>
            <a:r>
              <a:rPr lang="en-US" sz="1400" dirty="0">
                <a:latin typeface="Lato"/>
              </a:rPr>
              <a:t> in all attempted college courses.  Students who fail to meet this minimum grade requirement </a:t>
            </a:r>
            <a:r>
              <a:rPr lang="en-US" sz="1400" b="1" u="sng" dirty="0">
                <a:latin typeface="Lato"/>
              </a:rPr>
              <a:t>or who withdraw from a course</a:t>
            </a:r>
            <a:r>
              <a:rPr lang="en-US" sz="1400" dirty="0">
                <a:latin typeface="Lato"/>
              </a:rPr>
              <a:t> will be </a:t>
            </a:r>
            <a:r>
              <a:rPr lang="en-US" sz="1400" b="1" dirty="0">
                <a:latin typeface="Lato"/>
              </a:rPr>
              <a:t>SUSPENDED</a:t>
            </a:r>
            <a:r>
              <a:rPr lang="en-US" sz="1400" dirty="0">
                <a:latin typeface="Lato"/>
              </a:rPr>
              <a:t> from the program for a minimum of one term.  The one-term suspension may not be served during the summer.  The student may not re-enroll until the suspension has been served.  For re-entry, the student must reapply to the program and must meet the minimum grade point average requirements. </a:t>
            </a:r>
          </a:p>
        </p:txBody>
      </p:sp>
      <p:sp>
        <p:nvSpPr>
          <p:cNvPr id="211" name="Google Shape;211;p19"/>
          <p:cNvSpPr/>
          <p:nvPr/>
        </p:nvSpPr>
        <p:spPr>
          <a:xfrm>
            <a:off x="6581116" y="3627366"/>
            <a:ext cx="228600" cy="228600"/>
          </a:xfrm>
          <a:prstGeom prst="ellipse">
            <a:avLst/>
          </a:prstGeom>
          <a:solidFill>
            <a:srgbClr val="3399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Lato"/>
              <a:ea typeface="Lato"/>
              <a:cs typeface="Lato"/>
              <a:sym typeface="Lato"/>
            </a:endParaRPr>
          </a:p>
        </p:txBody>
      </p:sp>
      <p:sp>
        <p:nvSpPr>
          <p:cNvPr id="212" name="Google Shape;212;p19"/>
          <p:cNvSpPr txBox="1"/>
          <p:nvPr/>
        </p:nvSpPr>
        <p:spPr>
          <a:xfrm>
            <a:off x="252892" y="138830"/>
            <a:ext cx="4717800" cy="9258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Font typeface="Lato"/>
              <a:buNone/>
            </a:pPr>
            <a:r>
              <a:rPr lang="en-US" sz="3200" b="1" i="0" u="none" strike="noStrike" cap="none">
                <a:solidFill>
                  <a:schemeClr val="lt1"/>
                </a:solidFill>
                <a:latin typeface="Lato"/>
                <a:ea typeface="Lato"/>
                <a:cs typeface="Lato"/>
                <a:sym typeface="Lato"/>
              </a:rPr>
              <a:t>Dual Enrollment </a:t>
            </a:r>
            <a:endParaRPr/>
          </a:p>
        </p:txBody>
      </p:sp>
      <p:sp>
        <p:nvSpPr>
          <p:cNvPr id="213" name="Google Shape;213;p19"/>
          <p:cNvSpPr txBox="1"/>
          <p:nvPr/>
        </p:nvSpPr>
        <p:spPr>
          <a:xfrm>
            <a:off x="874264" y="2777450"/>
            <a:ext cx="3778800" cy="376569"/>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EBEEF1"/>
              </a:buClr>
              <a:buFont typeface="Lato"/>
              <a:buNone/>
            </a:pPr>
            <a:r>
              <a:rPr lang="en-US" sz="1800" i="0" u="none" strike="noStrike" cap="none" dirty="0" smtClean="0">
                <a:solidFill>
                  <a:srgbClr val="EBEEF1"/>
                </a:solidFill>
                <a:latin typeface="Lato"/>
                <a:ea typeface="Lato"/>
                <a:cs typeface="Lato"/>
                <a:sym typeface="Lato"/>
              </a:rPr>
              <a:t>In grade 10</a:t>
            </a:r>
            <a:r>
              <a:rPr lang="en-US" sz="1800" i="0" u="none" strike="noStrike" cap="none" baseline="30000" dirty="0" smtClean="0">
                <a:solidFill>
                  <a:srgbClr val="EBEEF1"/>
                </a:solidFill>
                <a:latin typeface="Lato"/>
                <a:ea typeface="Lato"/>
                <a:cs typeface="Lato"/>
                <a:sym typeface="Lato"/>
              </a:rPr>
              <a:t>th</a:t>
            </a:r>
            <a:r>
              <a:rPr lang="en-US" sz="1800" i="0" u="none" strike="noStrike" cap="none" dirty="0" smtClean="0">
                <a:solidFill>
                  <a:srgbClr val="EBEEF1"/>
                </a:solidFill>
                <a:latin typeface="Lato"/>
                <a:ea typeface="Lato"/>
                <a:cs typeface="Lato"/>
                <a:sym typeface="Lato"/>
              </a:rPr>
              <a:t>, 11</a:t>
            </a:r>
            <a:r>
              <a:rPr lang="en-US" sz="1800" i="0" u="none" strike="noStrike" cap="none" baseline="30000" dirty="0" smtClean="0">
                <a:solidFill>
                  <a:srgbClr val="EBEEF1"/>
                </a:solidFill>
                <a:latin typeface="Lato"/>
                <a:ea typeface="Lato"/>
                <a:cs typeface="Lato"/>
                <a:sym typeface="Lato"/>
              </a:rPr>
              <a:t>th</a:t>
            </a:r>
            <a:r>
              <a:rPr lang="en-US" sz="1800" i="0" u="none" strike="noStrike" cap="none" dirty="0" smtClean="0">
                <a:solidFill>
                  <a:srgbClr val="EBEEF1"/>
                </a:solidFill>
                <a:latin typeface="Lato"/>
                <a:ea typeface="Lato"/>
                <a:cs typeface="Lato"/>
                <a:sym typeface="Lato"/>
              </a:rPr>
              <a:t>, or 12th</a:t>
            </a:r>
            <a:endParaRPr sz="1800" dirty="0"/>
          </a:p>
        </p:txBody>
      </p:sp>
      <p:sp>
        <p:nvSpPr>
          <p:cNvPr id="214" name="Google Shape;214;p19"/>
          <p:cNvSpPr txBox="1"/>
          <p:nvPr/>
        </p:nvSpPr>
        <p:spPr>
          <a:xfrm>
            <a:off x="843317" y="3204893"/>
            <a:ext cx="5461684" cy="37521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Font typeface="Lato"/>
              <a:buNone/>
            </a:pPr>
            <a:r>
              <a:rPr lang="en-US" sz="2000" b="0" i="0" u="none" strike="noStrike" cap="none" dirty="0" smtClean="0">
                <a:solidFill>
                  <a:srgbClr val="FFFFFF"/>
                </a:solidFill>
                <a:latin typeface="Lato"/>
                <a:ea typeface="Lato"/>
                <a:cs typeface="Lato"/>
                <a:sym typeface="Lato"/>
              </a:rPr>
              <a:t>Have a cumulative unweighted GPA of 2.5 on a 4.0 scale. We have a waive for 2.0 GPA.</a:t>
            </a:r>
            <a:endParaRPr sz="1800" dirty="0"/>
          </a:p>
        </p:txBody>
      </p:sp>
      <p:sp>
        <p:nvSpPr>
          <p:cNvPr id="215" name="Google Shape;215;p19"/>
          <p:cNvSpPr txBox="1"/>
          <p:nvPr/>
        </p:nvSpPr>
        <p:spPr>
          <a:xfrm>
            <a:off x="780438" y="4358881"/>
            <a:ext cx="5461708" cy="757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EBEEF1"/>
              </a:buClr>
              <a:buFont typeface="Lato"/>
              <a:buNone/>
            </a:pPr>
            <a:r>
              <a:rPr lang="en-US" sz="2000" i="0" u="none" strike="noStrike" cap="none" dirty="0" smtClean="0">
                <a:solidFill>
                  <a:srgbClr val="EBEEF1"/>
                </a:solidFill>
                <a:latin typeface="Lato"/>
                <a:ea typeface="Lato"/>
                <a:cs typeface="Lato"/>
                <a:sym typeface="Lato"/>
              </a:rPr>
              <a:t>Be academically, physically, and socially ready for college classes.  </a:t>
            </a:r>
            <a:endParaRPr sz="1800" dirty="0"/>
          </a:p>
        </p:txBody>
      </p:sp>
      <p:grpSp>
        <p:nvGrpSpPr>
          <p:cNvPr id="216" name="Google Shape;216;p19"/>
          <p:cNvGrpSpPr/>
          <p:nvPr/>
        </p:nvGrpSpPr>
        <p:grpSpPr>
          <a:xfrm>
            <a:off x="525000" y="2835283"/>
            <a:ext cx="277642" cy="276936"/>
            <a:chOff x="2138510" y="2464801"/>
            <a:chExt cx="354000" cy="353100"/>
          </a:xfrm>
        </p:grpSpPr>
        <p:sp>
          <p:nvSpPr>
            <p:cNvPr id="217" name="Google Shape;217;p19"/>
            <p:cNvSpPr/>
            <p:nvPr/>
          </p:nvSpPr>
          <p:spPr>
            <a:xfrm>
              <a:off x="2229830" y="2555416"/>
              <a:ext cx="171300" cy="171600"/>
            </a:xfrm>
            <a:prstGeom prst="ellipse">
              <a:avLst/>
            </a:prstGeom>
            <a:solidFill>
              <a:srgbClr val="CC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Lato"/>
                <a:ea typeface="Lato"/>
                <a:cs typeface="Lato"/>
                <a:sym typeface="Lato"/>
              </a:endParaRPr>
            </a:p>
          </p:txBody>
        </p:sp>
        <p:sp>
          <p:nvSpPr>
            <p:cNvPr id="218" name="Google Shape;218;p19"/>
            <p:cNvSpPr/>
            <p:nvPr/>
          </p:nvSpPr>
          <p:spPr>
            <a:xfrm>
              <a:off x="2138510" y="2464801"/>
              <a:ext cx="354000" cy="353100"/>
            </a:xfrm>
            <a:custGeom>
              <a:avLst/>
              <a:gdLst/>
              <a:ahLst/>
              <a:cxnLst/>
              <a:rect l="l" t="t" r="r" b="b"/>
              <a:pathLst>
                <a:path w="120000" h="120000" extrusionOk="0">
                  <a:moveTo>
                    <a:pt x="60141" y="0"/>
                  </a:moveTo>
                  <a:cubicBezTo>
                    <a:pt x="26950" y="0"/>
                    <a:pt x="0" y="26886"/>
                    <a:pt x="0" y="60000"/>
                  </a:cubicBezTo>
                  <a:cubicBezTo>
                    <a:pt x="0" y="93113"/>
                    <a:pt x="26950" y="120000"/>
                    <a:pt x="60141" y="120000"/>
                  </a:cubicBezTo>
                  <a:cubicBezTo>
                    <a:pt x="93333" y="120000"/>
                    <a:pt x="120000" y="93113"/>
                    <a:pt x="120000" y="60000"/>
                  </a:cubicBezTo>
                  <a:cubicBezTo>
                    <a:pt x="120000" y="26886"/>
                    <a:pt x="93333" y="0"/>
                    <a:pt x="60141" y="0"/>
                  </a:cubicBezTo>
                  <a:close/>
                  <a:moveTo>
                    <a:pt x="60141" y="109245"/>
                  </a:moveTo>
                  <a:cubicBezTo>
                    <a:pt x="32907" y="109245"/>
                    <a:pt x="10780" y="87169"/>
                    <a:pt x="10780" y="60000"/>
                  </a:cubicBezTo>
                  <a:cubicBezTo>
                    <a:pt x="10780" y="32830"/>
                    <a:pt x="32907" y="10754"/>
                    <a:pt x="60141" y="10754"/>
                  </a:cubicBezTo>
                  <a:cubicBezTo>
                    <a:pt x="87375" y="10754"/>
                    <a:pt x="109503" y="32830"/>
                    <a:pt x="109503" y="60000"/>
                  </a:cubicBezTo>
                  <a:cubicBezTo>
                    <a:pt x="109503" y="87169"/>
                    <a:pt x="87375" y="109245"/>
                    <a:pt x="60141" y="109245"/>
                  </a:cubicBezTo>
                  <a:close/>
                </a:path>
              </a:pathLst>
            </a:custGeom>
            <a:solidFill>
              <a:srgbClr val="CC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Lato"/>
                <a:ea typeface="Lato"/>
                <a:cs typeface="Lato"/>
                <a:sym typeface="Lato"/>
              </a:endParaRPr>
            </a:p>
          </p:txBody>
        </p:sp>
      </p:grpSp>
      <p:grpSp>
        <p:nvGrpSpPr>
          <p:cNvPr id="219" name="Google Shape;219;p19"/>
          <p:cNvGrpSpPr/>
          <p:nvPr/>
        </p:nvGrpSpPr>
        <p:grpSpPr>
          <a:xfrm>
            <a:off x="525000" y="3254140"/>
            <a:ext cx="277642" cy="276936"/>
            <a:chOff x="2138510" y="2464801"/>
            <a:chExt cx="354000" cy="353100"/>
          </a:xfrm>
        </p:grpSpPr>
        <p:sp>
          <p:nvSpPr>
            <p:cNvPr id="220" name="Google Shape;220;p19"/>
            <p:cNvSpPr/>
            <p:nvPr/>
          </p:nvSpPr>
          <p:spPr>
            <a:xfrm>
              <a:off x="2229830" y="2555416"/>
              <a:ext cx="171300" cy="171600"/>
            </a:xfrm>
            <a:prstGeom prst="ellipse">
              <a:avLst/>
            </a:prstGeom>
            <a:solidFill>
              <a:srgbClr val="00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Lato"/>
                <a:ea typeface="Lato"/>
                <a:cs typeface="Lato"/>
                <a:sym typeface="Lato"/>
              </a:endParaRPr>
            </a:p>
          </p:txBody>
        </p:sp>
        <p:sp>
          <p:nvSpPr>
            <p:cNvPr id="221" name="Google Shape;221;p19"/>
            <p:cNvSpPr/>
            <p:nvPr/>
          </p:nvSpPr>
          <p:spPr>
            <a:xfrm>
              <a:off x="2138510" y="2464801"/>
              <a:ext cx="354000" cy="353100"/>
            </a:xfrm>
            <a:custGeom>
              <a:avLst/>
              <a:gdLst/>
              <a:ahLst/>
              <a:cxnLst/>
              <a:rect l="l" t="t" r="r" b="b"/>
              <a:pathLst>
                <a:path w="120000" h="120000" extrusionOk="0">
                  <a:moveTo>
                    <a:pt x="60141" y="0"/>
                  </a:moveTo>
                  <a:cubicBezTo>
                    <a:pt x="26950" y="0"/>
                    <a:pt x="0" y="26886"/>
                    <a:pt x="0" y="60000"/>
                  </a:cubicBezTo>
                  <a:cubicBezTo>
                    <a:pt x="0" y="93113"/>
                    <a:pt x="26950" y="120000"/>
                    <a:pt x="60141" y="120000"/>
                  </a:cubicBezTo>
                  <a:cubicBezTo>
                    <a:pt x="93333" y="120000"/>
                    <a:pt x="120000" y="93113"/>
                    <a:pt x="120000" y="60000"/>
                  </a:cubicBezTo>
                  <a:cubicBezTo>
                    <a:pt x="120000" y="26886"/>
                    <a:pt x="93333" y="0"/>
                    <a:pt x="60141" y="0"/>
                  </a:cubicBezTo>
                  <a:close/>
                  <a:moveTo>
                    <a:pt x="60141" y="109245"/>
                  </a:moveTo>
                  <a:cubicBezTo>
                    <a:pt x="32907" y="109245"/>
                    <a:pt x="10780" y="87169"/>
                    <a:pt x="10780" y="60000"/>
                  </a:cubicBezTo>
                  <a:cubicBezTo>
                    <a:pt x="10780" y="32830"/>
                    <a:pt x="32907" y="10754"/>
                    <a:pt x="60141" y="10754"/>
                  </a:cubicBezTo>
                  <a:cubicBezTo>
                    <a:pt x="87375" y="10754"/>
                    <a:pt x="109503" y="32830"/>
                    <a:pt x="109503" y="60000"/>
                  </a:cubicBezTo>
                  <a:cubicBezTo>
                    <a:pt x="109503" y="87169"/>
                    <a:pt x="87375" y="109245"/>
                    <a:pt x="60141" y="109245"/>
                  </a:cubicBezTo>
                  <a:close/>
                </a:path>
              </a:pathLst>
            </a:custGeom>
            <a:solidFill>
              <a:srgbClr val="00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Lato"/>
                <a:ea typeface="Lato"/>
                <a:cs typeface="Lato"/>
                <a:sym typeface="Lato"/>
              </a:endParaRPr>
            </a:p>
          </p:txBody>
        </p:sp>
      </p:grpSp>
      <p:grpSp>
        <p:nvGrpSpPr>
          <p:cNvPr id="222" name="Google Shape;222;p19"/>
          <p:cNvGrpSpPr/>
          <p:nvPr/>
        </p:nvGrpSpPr>
        <p:grpSpPr>
          <a:xfrm>
            <a:off x="524976" y="3941940"/>
            <a:ext cx="277642" cy="276936"/>
            <a:chOff x="2138510" y="2464801"/>
            <a:chExt cx="354000" cy="353100"/>
          </a:xfrm>
        </p:grpSpPr>
        <p:sp>
          <p:nvSpPr>
            <p:cNvPr id="223" name="Google Shape;223;p19"/>
            <p:cNvSpPr/>
            <p:nvPr/>
          </p:nvSpPr>
          <p:spPr>
            <a:xfrm>
              <a:off x="2229830" y="2555416"/>
              <a:ext cx="171300" cy="171600"/>
            </a:xfrm>
            <a:prstGeom prst="ellipse">
              <a:avLst/>
            </a:prstGeom>
            <a:solidFill>
              <a:srgbClr val="3399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Lato"/>
                <a:ea typeface="Lato"/>
                <a:cs typeface="Lato"/>
                <a:sym typeface="Lato"/>
              </a:endParaRPr>
            </a:p>
          </p:txBody>
        </p:sp>
        <p:sp>
          <p:nvSpPr>
            <p:cNvPr id="224" name="Google Shape;224;p19"/>
            <p:cNvSpPr/>
            <p:nvPr/>
          </p:nvSpPr>
          <p:spPr>
            <a:xfrm>
              <a:off x="2138510" y="2464801"/>
              <a:ext cx="354000" cy="353100"/>
            </a:xfrm>
            <a:custGeom>
              <a:avLst/>
              <a:gdLst/>
              <a:ahLst/>
              <a:cxnLst/>
              <a:rect l="l" t="t" r="r" b="b"/>
              <a:pathLst>
                <a:path w="120000" h="120000" extrusionOk="0">
                  <a:moveTo>
                    <a:pt x="60141" y="0"/>
                  </a:moveTo>
                  <a:cubicBezTo>
                    <a:pt x="26950" y="0"/>
                    <a:pt x="0" y="26886"/>
                    <a:pt x="0" y="60000"/>
                  </a:cubicBezTo>
                  <a:cubicBezTo>
                    <a:pt x="0" y="93113"/>
                    <a:pt x="26950" y="120000"/>
                    <a:pt x="60141" y="120000"/>
                  </a:cubicBezTo>
                  <a:cubicBezTo>
                    <a:pt x="93333" y="120000"/>
                    <a:pt x="120000" y="93113"/>
                    <a:pt x="120000" y="60000"/>
                  </a:cubicBezTo>
                  <a:cubicBezTo>
                    <a:pt x="120000" y="26886"/>
                    <a:pt x="93333" y="0"/>
                    <a:pt x="60141" y="0"/>
                  </a:cubicBezTo>
                  <a:close/>
                  <a:moveTo>
                    <a:pt x="60141" y="109245"/>
                  </a:moveTo>
                  <a:cubicBezTo>
                    <a:pt x="32907" y="109245"/>
                    <a:pt x="10780" y="87169"/>
                    <a:pt x="10780" y="60000"/>
                  </a:cubicBezTo>
                  <a:cubicBezTo>
                    <a:pt x="10780" y="32830"/>
                    <a:pt x="32907" y="10754"/>
                    <a:pt x="60141" y="10754"/>
                  </a:cubicBezTo>
                  <a:cubicBezTo>
                    <a:pt x="87375" y="10754"/>
                    <a:pt x="109503" y="32830"/>
                    <a:pt x="109503" y="60000"/>
                  </a:cubicBezTo>
                  <a:cubicBezTo>
                    <a:pt x="109503" y="87169"/>
                    <a:pt x="87375" y="109245"/>
                    <a:pt x="60141" y="109245"/>
                  </a:cubicBezTo>
                  <a:close/>
                </a:path>
              </a:pathLst>
            </a:custGeom>
            <a:solidFill>
              <a:srgbClr val="3399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Lato"/>
                <a:ea typeface="Lato"/>
                <a:cs typeface="Lato"/>
                <a:sym typeface="Lato"/>
              </a:endParaRPr>
            </a:p>
          </p:txBody>
        </p:sp>
      </p:grpSp>
      <p:sp>
        <p:nvSpPr>
          <p:cNvPr id="225" name="Google Shape;225;p19"/>
          <p:cNvSpPr/>
          <p:nvPr/>
        </p:nvSpPr>
        <p:spPr>
          <a:xfrm>
            <a:off x="1169718" y="762440"/>
            <a:ext cx="2993400" cy="1391400"/>
          </a:xfrm>
          <a:prstGeom prst="rect">
            <a:avLst/>
          </a:prstGeom>
          <a:solidFill>
            <a:srgbClr val="3399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Font typeface="Lato"/>
              <a:buNone/>
            </a:pPr>
            <a:r>
              <a:rPr lang="en-US" sz="1800" b="1">
                <a:solidFill>
                  <a:schemeClr val="lt1"/>
                </a:solidFill>
                <a:latin typeface="Lato"/>
                <a:ea typeface="Lato"/>
                <a:cs typeface="Lato"/>
                <a:sym typeface="Lato"/>
              </a:rPr>
              <a:t>AMT, AVT, MECH-</a:t>
            </a:r>
            <a:endParaRPr sz="1800" b="1">
              <a:solidFill>
                <a:schemeClr val="lt1"/>
              </a:solidFill>
              <a:latin typeface="Lato"/>
              <a:ea typeface="Lato"/>
              <a:cs typeface="Lato"/>
              <a:sym typeface="Lato"/>
            </a:endParaRPr>
          </a:p>
          <a:p>
            <a:pPr marL="0" marR="0" lvl="0" indent="0" algn="ctr" rtl="0">
              <a:lnSpc>
                <a:spcPct val="100000"/>
              </a:lnSpc>
              <a:spcBef>
                <a:spcPts val="0"/>
              </a:spcBef>
              <a:spcAft>
                <a:spcPts val="0"/>
              </a:spcAft>
              <a:buClr>
                <a:schemeClr val="lt1"/>
              </a:buClr>
              <a:buFont typeface="Lato"/>
              <a:buNone/>
            </a:pPr>
            <a:r>
              <a:rPr lang="en-US" sz="1800" b="1" i="0" u="none" strike="noStrike" cap="none">
                <a:solidFill>
                  <a:schemeClr val="lt1"/>
                </a:solidFill>
                <a:latin typeface="Lato"/>
                <a:ea typeface="Lato"/>
                <a:cs typeface="Lato"/>
                <a:sym typeface="Lato"/>
              </a:rPr>
              <a:t>Also includes academic courses through ESCC.</a:t>
            </a:r>
            <a:endParaRPr/>
          </a:p>
        </p:txBody>
      </p:sp>
      <p:pic>
        <p:nvPicPr>
          <p:cNvPr id="226" name="Google Shape;226;p19" descr="451_2159.jpg"/>
          <p:cNvPicPr preferRelativeResize="0"/>
          <p:nvPr/>
        </p:nvPicPr>
        <p:blipFill>
          <a:blip r:embed="rId4">
            <a:alphaModFix/>
          </a:blip>
          <a:stretch>
            <a:fillRect/>
          </a:stretch>
        </p:blipFill>
        <p:spPr>
          <a:xfrm>
            <a:off x="6478845" y="4950"/>
            <a:ext cx="5713155" cy="3454845"/>
          </a:xfrm>
          <a:prstGeom prst="rect">
            <a:avLst/>
          </a:prstGeom>
          <a:noFill/>
          <a:ln>
            <a:noFill/>
          </a:ln>
        </p:spPr>
      </p:pic>
      <p:sp>
        <p:nvSpPr>
          <p:cNvPr id="227" name="Google Shape;227;p19"/>
          <p:cNvSpPr txBox="1"/>
          <p:nvPr/>
        </p:nvSpPr>
        <p:spPr>
          <a:xfrm>
            <a:off x="11977350" y="3686575"/>
            <a:ext cx="9272700" cy="1081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grpSp>
        <p:nvGrpSpPr>
          <p:cNvPr id="26" name="Google Shape;216;p19"/>
          <p:cNvGrpSpPr/>
          <p:nvPr/>
        </p:nvGrpSpPr>
        <p:grpSpPr>
          <a:xfrm>
            <a:off x="516219" y="4476557"/>
            <a:ext cx="277642" cy="276936"/>
            <a:chOff x="2138510" y="2464801"/>
            <a:chExt cx="354000" cy="353100"/>
          </a:xfrm>
        </p:grpSpPr>
        <p:sp>
          <p:nvSpPr>
            <p:cNvPr id="27" name="Google Shape;217;p19"/>
            <p:cNvSpPr/>
            <p:nvPr/>
          </p:nvSpPr>
          <p:spPr>
            <a:xfrm>
              <a:off x="2229830" y="2555416"/>
              <a:ext cx="171300" cy="171600"/>
            </a:xfrm>
            <a:prstGeom prst="ellipse">
              <a:avLst/>
            </a:prstGeom>
            <a:solidFill>
              <a:srgbClr val="CC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Lato"/>
                <a:ea typeface="Lato"/>
                <a:cs typeface="Lato"/>
                <a:sym typeface="Lato"/>
              </a:endParaRPr>
            </a:p>
          </p:txBody>
        </p:sp>
        <p:sp>
          <p:nvSpPr>
            <p:cNvPr id="28" name="Google Shape;218;p19"/>
            <p:cNvSpPr/>
            <p:nvPr/>
          </p:nvSpPr>
          <p:spPr>
            <a:xfrm>
              <a:off x="2138510" y="2464801"/>
              <a:ext cx="354000" cy="353100"/>
            </a:xfrm>
            <a:custGeom>
              <a:avLst/>
              <a:gdLst/>
              <a:ahLst/>
              <a:cxnLst/>
              <a:rect l="l" t="t" r="r" b="b"/>
              <a:pathLst>
                <a:path w="120000" h="120000" extrusionOk="0">
                  <a:moveTo>
                    <a:pt x="60141" y="0"/>
                  </a:moveTo>
                  <a:cubicBezTo>
                    <a:pt x="26950" y="0"/>
                    <a:pt x="0" y="26886"/>
                    <a:pt x="0" y="60000"/>
                  </a:cubicBezTo>
                  <a:cubicBezTo>
                    <a:pt x="0" y="93113"/>
                    <a:pt x="26950" y="120000"/>
                    <a:pt x="60141" y="120000"/>
                  </a:cubicBezTo>
                  <a:cubicBezTo>
                    <a:pt x="93333" y="120000"/>
                    <a:pt x="120000" y="93113"/>
                    <a:pt x="120000" y="60000"/>
                  </a:cubicBezTo>
                  <a:cubicBezTo>
                    <a:pt x="120000" y="26886"/>
                    <a:pt x="93333" y="0"/>
                    <a:pt x="60141" y="0"/>
                  </a:cubicBezTo>
                  <a:close/>
                  <a:moveTo>
                    <a:pt x="60141" y="109245"/>
                  </a:moveTo>
                  <a:cubicBezTo>
                    <a:pt x="32907" y="109245"/>
                    <a:pt x="10780" y="87169"/>
                    <a:pt x="10780" y="60000"/>
                  </a:cubicBezTo>
                  <a:cubicBezTo>
                    <a:pt x="10780" y="32830"/>
                    <a:pt x="32907" y="10754"/>
                    <a:pt x="60141" y="10754"/>
                  </a:cubicBezTo>
                  <a:cubicBezTo>
                    <a:pt x="87375" y="10754"/>
                    <a:pt x="109503" y="32830"/>
                    <a:pt x="109503" y="60000"/>
                  </a:cubicBezTo>
                  <a:cubicBezTo>
                    <a:pt x="109503" y="87169"/>
                    <a:pt x="87375" y="109245"/>
                    <a:pt x="60141" y="109245"/>
                  </a:cubicBezTo>
                  <a:close/>
                </a:path>
              </a:pathLst>
            </a:custGeom>
            <a:solidFill>
              <a:srgbClr val="CC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Lato"/>
                <a:ea typeface="Lato"/>
                <a:cs typeface="Lato"/>
                <a:sym typeface="Lato"/>
              </a:endParaRPr>
            </a:p>
          </p:txBody>
        </p:sp>
      </p:grpSp>
      <p:sp>
        <p:nvSpPr>
          <p:cNvPr id="33" name="Google Shape;214;p19"/>
          <p:cNvSpPr txBox="1"/>
          <p:nvPr/>
        </p:nvSpPr>
        <p:spPr>
          <a:xfrm>
            <a:off x="843317" y="3861133"/>
            <a:ext cx="5461684" cy="37521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Font typeface="Lato"/>
              <a:buNone/>
            </a:pPr>
            <a:r>
              <a:rPr lang="en-US" sz="2000" b="0" i="0" u="none" strike="noStrike" cap="none" dirty="0" smtClean="0">
                <a:solidFill>
                  <a:srgbClr val="FFFFFF"/>
                </a:solidFill>
                <a:latin typeface="Lato"/>
                <a:ea typeface="Lato"/>
                <a:cs typeface="Lato"/>
                <a:sym typeface="Lato"/>
              </a:rPr>
              <a:t>Have written approval from the high school</a:t>
            </a:r>
            <a:endParaRPr sz="1800" dirty="0"/>
          </a:p>
        </p:txBody>
      </p:sp>
      <p:grpSp>
        <p:nvGrpSpPr>
          <p:cNvPr id="34" name="Google Shape;219;p19"/>
          <p:cNvGrpSpPr/>
          <p:nvPr/>
        </p:nvGrpSpPr>
        <p:grpSpPr>
          <a:xfrm>
            <a:off x="414766" y="5110985"/>
            <a:ext cx="277642" cy="276936"/>
            <a:chOff x="2138510" y="2464801"/>
            <a:chExt cx="354000" cy="353100"/>
          </a:xfrm>
        </p:grpSpPr>
        <p:sp>
          <p:nvSpPr>
            <p:cNvPr id="35" name="Google Shape;220;p19"/>
            <p:cNvSpPr/>
            <p:nvPr/>
          </p:nvSpPr>
          <p:spPr>
            <a:xfrm>
              <a:off x="2229830" y="2555416"/>
              <a:ext cx="171300" cy="171600"/>
            </a:xfrm>
            <a:prstGeom prst="ellipse">
              <a:avLst/>
            </a:prstGeom>
            <a:solidFill>
              <a:srgbClr val="00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Lato"/>
                <a:ea typeface="Lato"/>
                <a:cs typeface="Lato"/>
                <a:sym typeface="Lato"/>
              </a:endParaRPr>
            </a:p>
          </p:txBody>
        </p:sp>
        <p:sp>
          <p:nvSpPr>
            <p:cNvPr id="36" name="Google Shape;221;p19"/>
            <p:cNvSpPr/>
            <p:nvPr/>
          </p:nvSpPr>
          <p:spPr>
            <a:xfrm>
              <a:off x="2138510" y="2464801"/>
              <a:ext cx="354000" cy="353100"/>
            </a:xfrm>
            <a:custGeom>
              <a:avLst/>
              <a:gdLst/>
              <a:ahLst/>
              <a:cxnLst/>
              <a:rect l="l" t="t" r="r" b="b"/>
              <a:pathLst>
                <a:path w="120000" h="120000" extrusionOk="0">
                  <a:moveTo>
                    <a:pt x="60141" y="0"/>
                  </a:moveTo>
                  <a:cubicBezTo>
                    <a:pt x="26950" y="0"/>
                    <a:pt x="0" y="26886"/>
                    <a:pt x="0" y="60000"/>
                  </a:cubicBezTo>
                  <a:cubicBezTo>
                    <a:pt x="0" y="93113"/>
                    <a:pt x="26950" y="120000"/>
                    <a:pt x="60141" y="120000"/>
                  </a:cubicBezTo>
                  <a:cubicBezTo>
                    <a:pt x="93333" y="120000"/>
                    <a:pt x="120000" y="93113"/>
                    <a:pt x="120000" y="60000"/>
                  </a:cubicBezTo>
                  <a:cubicBezTo>
                    <a:pt x="120000" y="26886"/>
                    <a:pt x="93333" y="0"/>
                    <a:pt x="60141" y="0"/>
                  </a:cubicBezTo>
                  <a:close/>
                  <a:moveTo>
                    <a:pt x="60141" y="109245"/>
                  </a:moveTo>
                  <a:cubicBezTo>
                    <a:pt x="32907" y="109245"/>
                    <a:pt x="10780" y="87169"/>
                    <a:pt x="10780" y="60000"/>
                  </a:cubicBezTo>
                  <a:cubicBezTo>
                    <a:pt x="10780" y="32830"/>
                    <a:pt x="32907" y="10754"/>
                    <a:pt x="60141" y="10754"/>
                  </a:cubicBezTo>
                  <a:cubicBezTo>
                    <a:pt x="87375" y="10754"/>
                    <a:pt x="109503" y="32830"/>
                    <a:pt x="109503" y="60000"/>
                  </a:cubicBezTo>
                  <a:cubicBezTo>
                    <a:pt x="109503" y="87169"/>
                    <a:pt x="87375" y="109245"/>
                    <a:pt x="60141" y="109245"/>
                  </a:cubicBezTo>
                  <a:close/>
                </a:path>
              </a:pathLst>
            </a:custGeom>
            <a:solidFill>
              <a:srgbClr val="00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Lato"/>
                <a:ea typeface="Lato"/>
                <a:cs typeface="Lato"/>
                <a:sym typeface="Lato"/>
              </a:endParaRPr>
            </a:p>
          </p:txBody>
        </p:sp>
      </p:grpSp>
      <p:sp>
        <p:nvSpPr>
          <p:cNvPr id="4" name="TextBox 3"/>
          <p:cNvSpPr txBox="1"/>
          <p:nvPr/>
        </p:nvSpPr>
        <p:spPr>
          <a:xfrm>
            <a:off x="780438" y="5075217"/>
            <a:ext cx="5204456" cy="707886"/>
          </a:xfrm>
          <a:prstGeom prst="rect">
            <a:avLst/>
          </a:prstGeom>
          <a:noFill/>
        </p:spPr>
        <p:txBody>
          <a:bodyPr wrap="square" rtlCol="0">
            <a:spAutoFit/>
          </a:bodyPr>
          <a:lstStyle/>
          <a:p>
            <a:r>
              <a:rPr lang="en-US" sz="2000" dirty="0" smtClean="0">
                <a:solidFill>
                  <a:schemeClr val="bg1"/>
                </a:solidFill>
              </a:rPr>
              <a:t>Possible placement test required – for academic courses (English &amp; math)</a:t>
            </a:r>
            <a:endParaRPr lang="en-US" sz="2000" dirty="0">
              <a:solidFill>
                <a:schemeClr val="bg1"/>
              </a:solidFill>
            </a:endParaRPr>
          </a:p>
        </p:txBody>
      </p:sp>
    </p:spTree>
    <p:extLst>
      <p:ext uri="{BB962C8B-B14F-4D97-AF65-F5344CB8AC3E}">
        <p14:creationId xmlns:p14="http://schemas.microsoft.com/office/powerpoint/2010/main" val="312549795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pic>
        <p:nvPicPr>
          <p:cNvPr id="96" name="Google Shape;96;p14"/>
          <p:cNvPicPr preferRelativeResize="0"/>
          <p:nvPr/>
        </p:nvPicPr>
        <p:blipFill rotWithShape="1">
          <a:blip r:embed="rId3">
            <a:alphaModFix/>
          </a:blip>
          <a:srcRect/>
          <a:stretch/>
        </p:blipFill>
        <p:spPr>
          <a:xfrm>
            <a:off x="-13850" y="-4475"/>
            <a:ext cx="12237772" cy="6858000"/>
          </a:xfrm>
          <a:prstGeom prst="rect">
            <a:avLst/>
          </a:prstGeom>
          <a:noFill/>
          <a:ln>
            <a:noFill/>
          </a:ln>
        </p:spPr>
      </p:pic>
      <p:sp>
        <p:nvSpPr>
          <p:cNvPr id="97" name="Google Shape;97;p14"/>
          <p:cNvSpPr txBox="1"/>
          <p:nvPr/>
        </p:nvSpPr>
        <p:spPr>
          <a:xfrm>
            <a:off x="7156949" y="129125"/>
            <a:ext cx="4806300" cy="8619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485965"/>
              </a:buClr>
              <a:buFont typeface="Lato"/>
              <a:buNone/>
            </a:pPr>
            <a:r>
              <a:rPr lang="en-US" sz="4400" b="1" i="0" u="none" strike="noStrike" cap="none">
                <a:solidFill>
                  <a:srgbClr val="485965"/>
                </a:solidFill>
                <a:latin typeface="Lato"/>
                <a:ea typeface="Lato"/>
                <a:cs typeface="Lato"/>
                <a:sym typeface="Lato"/>
              </a:rPr>
              <a:t>AAC HISTORY!</a:t>
            </a:r>
            <a:endParaRPr/>
          </a:p>
        </p:txBody>
      </p:sp>
      <p:pic>
        <p:nvPicPr>
          <p:cNvPr id="98" name="Google Shape;98;p14" descr="16.jpg"/>
          <p:cNvPicPr preferRelativeResize="0"/>
          <p:nvPr/>
        </p:nvPicPr>
        <p:blipFill rotWithShape="1">
          <a:blip r:embed="rId4">
            <a:alphaModFix amt="90000"/>
          </a:blip>
          <a:srcRect/>
          <a:stretch/>
        </p:blipFill>
        <p:spPr>
          <a:xfrm>
            <a:off x="250950" y="152400"/>
            <a:ext cx="6440400" cy="5787900"/>
          </a:xfrm>
          <a:prstGeom prst="rect">
            <a:avLst/>
          </a:prstGeom>
          <a:noFill/>
          <a:ln>
            <a:noFill/>
          </a:ln>
        </p:spPr>
      </p:pic>
      <p:sp>
        <p:nvSpPr>
          <p:cNvPr id="99" name="Google Shape;99;p14"/>
          <p:cNvSpPr txBox="1"/>
          <p:nvPr/>
        </p:nvSpPr>
        <p:spPr>
          <a:xfrm>
            <a:off x="7083375" y="1336175"/>
            <a:ext cx="4879800" cy="4121400"/>
          </a:xfrm>
          <a:prstGeom prst="rect">
            <a:avLst/>
          </a:prstGeom>
          <a:noFill/>
          <a:ln>
            <a:noFill/>
          </a:ln>
        </p:spPr>
        <p:txBody>
          <a:bodyPr spcFirstLastPara="1" wrap="square" lIns="91425" tIns="45700" rIns="91425" bIns="45700" anchor="t" anchorCtr="0">
            <a:noAutofit/>
          </a:bodyPr>
          <a:lstStyle/>
          <a:p>
            <a:pPr marL="457200" marR="0" lvl="0" indent="-342900" algn="ctr" rtl="0">
              <a:lnSpc>
                <a:spcPct val="100000"/>
              </a:lnSpc>
              <a:spcBef>
                <a:spcPts val="0"/>
              </a:spcBef>
              <a:spcAft>
                <a:spcPts val="0"/>
              </a:spcAft>
              <a:buClr>
                <a:srgbClr val="000000"/>
              </a:buClr>
              <a:buSzPts val="1800"/>
              <a:buFont typeface="Lato"/>
              <a:buChar char="➔"/>
            </a:pPr>
            <a:r>
              <a:rPr lang="en-US" sz="1800" b="1" i="0" u="none" strike="noStrike" cap="none">
                <a:latin typeface="Lato"/>
                <a:ea typeface="Lato"/>
                <a:cs typeface="Lato"/>
                <a:sym typeface="Lato"/>
              </a:rPr>
              <a:t>The Alabama Aviation </a:t>
            </a:r>
            <a:r>
              <a:rPr lang="en-US" sz="1800" b="1">
                <a:latin typeface="Lato"/>
                <a:ea typeface="Lato"/>
                <a:cs typeface="Lato"/>
                <a:sym typeface="Lato"/>
              </a:rPr>
              <a:t>College</a:t>
            </a:r>
            <a:r>
              <a:rPr lang="en-US" sz="1800" b="1" i="0" u="none" strike="noStrike" cap="none">
                <a:latin typeface="Lato"/>
                <a:ea typeface="Lato"/>
                <a:cs typeface="Lato"/>
                <a:sym typeface="Lato"/>
              </a:rPr>
              <a:t> originated in 1960 </a:t>
            </a:r>
            <a:r>
              <a:rPr lang="en-US" sz="1800" b="1">
                <a:latin typeface="Lato"/>
                <a:ea typeface="Lato"/>
                <a:cs typeface="Lato"/>
                <a:sym typeface="Lato"/>
              </a:rPr>
              <a:t> in Ozark, Alabama. </a:t>
            </a:r>
            <a:endParaRPr sz="1800" b="1">
              <a:latin typeface="Lato"/>
              <a:ea typeface="Lato"/>
              <a:cs typeface="Lato"/>
              <a:sym typeface="Lato"/>
            </a:endParaRPr>
          </a:p>
          <a:p>
            <a:pPr marL="457200" marR="0" lvl="0" indent="-342900" algn="ctr" rtl="0">
              <a:lnSpc>
                <a:spcPct val="100000"/>
              </a:lnSpc>
              <a:spcBef>
                <a:spcPts val="0"/>
              </a:spcBef>
              <a:spcAft>
                <a:spcPts val="0"/>
              </a:spcAft>
              <a:buClr>
                <a:srgbClr val="000000"/>
              </a:buClr>
              <a:buSzPts val="1800"/>
              <a:buFont typeface="Lato"/>
              <a:buChar char="➔"/>
            </a:pPr>
            <a:r>
              <a:rPr lang="en-US" sz="1800" b="1" i="0" u="none" strike="noStrike" cap="none">
                <a:latin typeface="Lato"/>
                <a:ea typeface="Lato"/>
                <a:cs typeface="Lato"/>
                <a:sym typeface="Lato"/>
              </a:rPr>
              <a:t> 1962 the programs </a:t>
            </a:r>
            <a:r>
              <a:rPr lang="en-US" sz="1800" b="1">
                <a:latin typeface="Lato"/>
                <a:ea typeface="Lato"/>
                <a:cs typeface="Lato"/>
                <a:sym typeface="Lato"/>
              </a:rPr>
              <a:t>were</a:t>
            </a:r>
            <a:r>
              <a:rPr lang="en-US" sz="1800" b="1" i="0" u="none" strike="noStrike" cap="none">
                <a:latin typeface="Lato"/>
                <a:ea typeface="Lato"/>
                <a:cs typeface="Lato"/>
                <a:sym typeface="Lato"/>
              </a:rPr>
              <a:t> certified </a:t>
            </a:r>
            <a:r>
              <a:rPr lang="en-US" sz="1800" b="1">
                <a:latin typeface="Lato"/>
                <a:ea typeface="Lato"/>
                <a:cs typeface="Lato"/>
                <a:sym typeface="Lato"/>
              </a:rPr>
              <a:t>through</a:t>
            </a:r>
            <a:r>
              <a:rPr lang="en-US" sz="1800" b="1" i="0" u="none" strike="noStrike" cap="none">
                <a:latin typeface="Lato"/>
                <a:ea typeface="Lato"/>
                <a:cs typeface="Lato"/>
                <a:sym typeface="Lato"/>
              </a:rPr>
              <a:t> the FAA. </a:t>
            </a:r>
            <a:endParaRPr/>
          </a:p>
          <a:p>
            <a:pPr marL="0" marR="0" lvl="0" indent="0" algn="ctr" rtl="0">
              <a:lnSpc>
                <a:spcPct val="100000"/>
              </a:lnSpc>
              <a:spcBef>
                <a:spcPts val="0"/>
              </a:spcBef>
              <a:spcAft>
                <a:spcPts val="0"/>
              </a:spcAft>
              <a:buClr>
                <a:srgbClr val="000000"/>
              </a:buClr>
              <a:buFont typeface="Arial"/>
              <a:buNone/>
            </a:pPr>
            <a:endParaRPr sz="1800" b="1" i="0" u="none" strike="noStrike" cap="none">
              <a:latin typeface="Lato"/>
              <a:ea typeface="Lato"/>
              <a:cs typeface="Lato"/>
              <a:sym typeface="Lato"/>
            </a:endParaRPr>
          </a:p>
          <a:p>
            <a:pPr marL="0" marR="0" lvl="0" indent="0" algn="ctr" rtl="0">
              <a:lnSpc>
                <a:spcPct val="100000"/>
              </a:lnSpc>
              <a:spcBef>
                <a:spcPts val="0"/>
              </a:spcBef>
              <a:spcAft>
                <a:spcPts val="0"/>
              </a:spcAft>
              <a:buClr>
                <a:srgbClr val="000000"/>
              </a:buClr>
              <a:buFont typeface="Arial"/>
              <a:buNone/>
            </a:pPr>
            <a:endParaRPr sz="1800" b="1" i="0" u="none" strike="noStrike" cap="none">
              <a:latin typeface="Lato"/>
              <a:ea typeface="Lato"/>
              <a:cs typeface="Lato"/>
              <a:sym typeface="Lato"/>
            </a:endParaRPr>
          </a:p>
          <a:p>
            <a:pPr marL="457200" marR="0" lvl="0" indent="-381000" algn="ctr" rtl="0">
              <a:lnSpc>
                <a:spcPct val="100000"/>
              </a:lnSpc>
              <a:spcBef>
                <a:spcPts val="0"/>
              </a:spcBef>
              <a:spcAft>
                <a:spcPts val="0"/>
              </a:spcAft>
              <a:buClr>
                <a:srgbClr val="000000"/>
              </a:buClr>
              <a:buSzPts val="2400"/>
              <a:buFont typeface="Lato"/>
              <a:buChar char="➔"/>
            </a:pPr>
            <a:r>
              <a:rPr lang="en-US" sz="2400" b="1" i="0" u="none" strike="noStrike" cap="none">
                <a:latin typeface="Lato"/>
                <a:ea typeface="Lato"/>
                <a:cs typeface="Lato"/>
                <a:sym typeface="Lato"/>
              </a:rPr>
              <a:t>The only Aviation Maintenance Program in the state of Alabama </a:t>
            </a:r>
            <a:endParaRPr sz="2400"/>
          </a:p>
          <a:p>
            <a:pPr marL="0" marR="0" lvl="0" indent="0" algn="ctr" rtl="0">
              <a:lnSpc>
                <a:spcPct val="100000"/>
              </a:lnSpc>
              <a:spcBef>
                <a:spcPts val="0"/>
              </a:spcBef>
              <a:spcAft>
                <a:spcPts val="0"/>
              </a:spcAft>
              <a:buNone/>
            </a:pPr>
            <a:endParaRPr sz="1800" b="1" i="0" u="none" strike="noStrike" cap="none">
              <a:latin typeface="Lato"/>
              <a:ea typeface="Lato"/>
              <a:cs typeface="Lato"/>
              <a:sym typeface="Lato"/>
            </a:endParaRPr>
          </a:p>
          <a:p>
            <a:pPr marL="0" marR="0" lvl="0" indent="0" algn="ctr" rtl="0">
              <a:lnSpc>
                <a:spcPct val="100000"/>
              </a:lnSpc>
              <a:spcBef>
                <a:spcPts val="0"/>
              </a:spcBef>
              <a:spcAft>
                <a:spcPts val="0"/>
              </a:spcAft>
              <a:buNone/>
            </a:pPr>
            <a:endParaRPr sz="1800" b="1">
              <a:latin typeface="Lato"/>
              <a:ea typeface="Lato"/>
              <a:cs typeface="Lato"/>
              <a:sym typeface="Lato"/>
            </a:endParaRPr>
          </a:p>
          <a:p>
            <a:pPr marL="457200" marR="0" lvl="0" indent="-342900" algn="ctr" rtl="0">
              <a:lnSpc>
                <a:spcPct val="100000"/>
              </a:lnSpc>
              <a:spcBef>
                <a:spcPts val="0"/>
              </a:spcBef>
              <a:spcAft>
                <a:spcPts val="0"/>
              </a:spcAft>
              <a:buClr>
                <a:srgbClr val="000000"/>
              </a:buClr>
              <a:buSzPts val="1800"/>
              <a:buFont typeface="Lato"/>
              <a:buChar char="➔"/>
            </a:pPr>
            <a:r>
              <a:rPr lang="en-US" sz="1800" b="1" i="0" u="none" strike="noStrike" cap="none">
                <a:latin typeface="Lato"/>
                <a:ea typeface="Lato"/>
                <a:cs typeface="Lato"/>
                <a:sym typeface="Lato"/>
              </a:rPr>
              <a:t>One of the only Part 1- 147 schools that still allows students the opportunity to do a  complete overhaul and block test (run up)</a:t>
            </a:r>
            <a:endParaRPr/>
          </a:p>
        </p:txBody>
      </p:sp>
      <p:cxnSp>
        <p:nvCxnSpPr>
          <p:cNvPr id="100" name="Google Shape;100;p14"/>
          <p:cNvCxnSpPr/>
          <p:nvPr/>
        </p:nvCxnSpPr>
        <p:spPr>
          <a:xfrm>
            <a:off x="7546592" y="890025"/>
            <a:ext cx="1490100" cy="0"/>
          </a:xfrm>
          <a:prstGeom prst="straightConnector1">
            <a:avLst/>
          </a:prstGeom>
          <a:noFill/>
          <a:ln w="28575" cap="flat" cmpd="sng">
            <a:solidFill>
              <a:srgbClr val="485965"/>
            </a:solidFill>
            <a:prstDash val="solid"/>
            <a:miter lim="8000"/>
            <a:headEnd type="none" w="sm" len="sm"/>
            <a:tailEnd type="none" w="sm" len="sm"/>
          </a:ln>
        </p:spPr>
      </p:cxnSp>
      <p:cxnSp>
        <p:nvCxnSpPr>
          <p:cNvPr id="101" name="Google Shape;101;p14"/>
          <p:cNvCxnSpPr/>
          <p:nvPr/>
        </p:nvCxnSpPr>
        <p:spPr>
          <a:xfrm>
            <a:off x="7622792" y="991625"/>
            <a:ext cx="1185300" cy="0"/>
          </a:xfrm>
          <a:prstGeom prst="straightConnector1">
            <a:avLst/>
          </a:prstGeom>
          <a:noFill/>
          <a:ln w="28575" cap="flat" cmpd="sng">
            <a:solidFill>
              <a:srgbClr val="485965"/>
            </a:solidFill>
            <a:prstDash val="solid"/>
            <a:miter lim="8000"/>
            <a:headEnd type="none" w="sm" len="sm"/>
            <a:tailEnd type="none" w="sm" len="sm"/>
          </a:ln>
        </p:spPr>
      </p:cxnSp>
    </p:spTree>
    <p:extLst>
      <p:ext uri="{BB962C8B-B14F-4D97-AF65-F5344CB8AC3E}">
        <p14:creationId xmlns:p14="http://schemas.microsoft.com/office/powerpoint/2010/main" val="3429750458"/>
      </p:ext>
    </p:extLst>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7"/>
                                        </p:tgtEl>
                                        <p:attrNameLst>
                                          <p:attrName>style.visibility</p:attrName>
                                        </p:attrNameLst>
                                      </p:cBhvr>
                                      <p:to>
                                        <p:strVal val="visible"/>
                                      </p:to>
                                    </p:set>
                                    <p:animEffect transition="in" filter="fade">
                                      <p:cBhvr>
                                        <p:cTn id="7" dur="500"/>
                                        <p:tgtEl>
                                          <p:spTgt spid="9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9"/>
                                        </p:tgtEl>
                                        <p:attrNameLst>
                                          <p:attrName>style.visibility</p:attrName>
                                        </p:attrNameLst>
                                      </p:cBhvr>
                                      <p:to>
                                        <p:strVal val="visible"/>
                                      </p:to>
                                    </p:set>
                                    <p:animEffect transition="in" filter="fade">
                                      <p:cBhvr>
                                        <p:cTn id="11" dur="10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pic>
        <p:nvPicPr>
          <p:cNvPr id="317" name="Google Shape;317;p22" descr="422_2101.jpg"/>
          <p:cNvPicPr preferRelativeResize="0"/>
          <p:nvPr/>
        </p:nvPicPr>
        <p:blipFill rotWithShape="1">
          <a:blip r:embed="rId3">
            <a:alphaModFix amt="85000"/>
          </a:blip>
          <a:srcRect t="7741" b="7741"/>
          <a:stretch/>
        </p:blipFill>
        <p:spPr>
          <a:xfrm>
            <a:off x="0" y="0"/>
            <a:ext cx="12192000" cy="6858000"/>
          </a:xfrm>
          <a:prstGeom prst="rect">
            <a:avLst/>
          </a:prstGeom>
          <a:noFill/>
          <a:ln>
            <a:noFill/>
          </a:ln>
        </p:spPr>
      </p:pic>
      <p:sp>
        <p:nvSpPr>
          <p:cNvPr id="318" name="Google Shape;318;p22"/>
          <p:cNvSpPr/>
          <p:nvPr/>
        </p:nvSpPr>
        <p:spPr>
          <a:xfrm>
            <a:off x="4635917" y="1385740"/>
            <a:ext cx="3789600" cy="3789600"/>
          </a:xfrm>
          <a:prstGeom prst="ellipse">
            <a:avLst/>
          </a:prstGeom>
          <a:solidFill>
            <a:srgbClr val="2E8BE8">
              <a:alpha val="50980"/>
            </a:srgbClr>
          </a:solidFill>
          <a:ln w="12700" cap="flat" cmpd="sng">
            <a:solidFill>
              <a:srgbClr val="0C584A"/>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Lato"/>
              <a:ea typeface="Lato"/>
              <a:cs typeface="Lato"/>
              <a:sym typeface="Lato"/>
            </a:endParaRPr>
          </a:p>
        </p:txBody>
      </p:sp>
      <p:sp>
        <p:nvSpPr>
          <p:cNvPr id="319" name="Google Shape;319;p22"/>
          <p:cNvSpPr txBox="1"/>
          <p:nvPr/>
        </p:nvSpPr>
        <p:spPr>
          <a:xfrm>
            <a:off x="5321353" y="3327662"/>
            <a:ext cx="2382600" cy="643500"/>
          </a:xfrm>
          <a:prstGeom prst="rect">
            <a:avLst/>
          </a:prstGeom>
          <a:noFill/>
          <a:ln>
            <a:noFill/>
          </a:ln>
        </p:spPr>
        <p:txBody>
          <a:bodyPr spcFirstLastPara="1" wrap="square" lIns="36000" tIns="46800" rIns="36000" bIns="46800" anchor="t" anchorCtr="0">
            <a:noAutofit/>
          </a:bodyPr>
          <a:lstStyle/>
          <a:p>
            <a:pPr marL="0" marR="0" lvl="0" indent="0" algn="ctr" rtl="0">
              <a:lnSpc>
                <a:spcPct val="125000"/>
              </a:lnSpc>
              <a:spcBef>
                <a:spcPts val="0"/>
              </a:spcBef>
              <a:spcAft>
                <a:spcPts val="0"/>
              </a:spcAft>
              <a:buClr>
                <a:schemeClr val="lt1"/>
              </a:buClr>
              <a:buFont typeface="Lato"/>
              <a:buNone/>
            </a:pPr>
            <a:r>
              <a:rPr lang="en-US" sz="3200" b="1" i="0" u="none" strike="noStrike" cap="none">
                <a:solidFill>
                  <a:schemeClr val="lt1"/>
                </a:solidFill>
                <a:latin typeface="Lato"/>
                <a:ea typeface="Lato"/>
                <a:cs typeface="Lato"/>
                <a:sym typeface="Lato"/>
              </a:rPr>
              <a:t>BENEFITS of </a:t>
            </a:r>
            <a:r>
              <a:rPr lang="en-US" sz="3200" b="1">
                <a:solidFill>
                  <a:schemeClr val="lt1"/>
                </a:solidFill>
                <a:latin typeface="Lato"/>
                <a:ea typeface="Lato"/>
                <a:cs typeface="Lato"/>
                <a:sym typeface="Lato"/>
              </a:rPr>
              <a:t> Aviation </a:t>
            </a:r>
            <a:endParaRPr/>
          </a:p>
        </p:txBody>
      </p:sp>
      <p:sp>
        <p:nvSpPr>
          <p:cNvPr id="320" name="Google Shape;320;p22"/>
          <p:cNvSpPr/>
          <p:nvPr/>
        </p:nvSpPr>
        <p:spPr>
          <a:xfrm>
            <a:off x="5805857" y="2113230"/>
            <a:ext cx="1300500" cy="1235399"/>
          </a:xfrm>
          <a:custGeom>
            <a:avLst/>
            <a:gdLst/>
            <a:ahLst/>
            <a:cxnLst/>
            <a:rect l="l" t="t" r="r" b="b"/>
            <a:pathLst>
              <a:path w="120000" h="120000" extrusionOk="0">
                <a:moveTo>
                  <a:pt x="6451" y="0"/>
                </a:moveTo>
                <a:cubicBezTo>
                  <a:pt x="114838" y="0"/>
                  <a:pt x="114838" y="0"/>
                  <a:pt x="114838" y="0"/>
                </a:cubicBezTo>
                <a:cubicBezTo>
                  <a:pt x="120000" y="0"/>
                  <a:pt x="120000" y="0"/>
                  <a:pt x="120000" y="0"/>
                </a:cubicBezTo>
                <a:cubicBezTo>
                  <a:pt x="120000" y="6818"/>
                  <a:pt x="120000" y="6818"/>
                  <a:pt x="120000" y="6818"/>
                </a:cubicBezTo>
                <a:cubicBezTo>
                  <a:pt x="120000" y="94090"/>
                  <a:pt x="120000" y="94090"/>
                  <a:pt x="120000" y="94090"/>
                </a:cubicBezTo>
                <a:cubicBezTo>
                  <a:pt x="120000" y="100909"/>
                  <a:pt x="120000" y="100909"/>
                  <a:pt x="120000" y="100909"/>
                </a:cubicBezTo>
                <a:cubicBezTo>
                  <a:pt x="114838" y="100909"/>
                  <a:pt x="114838" y="100909"/>
                  <a:pt x="114838" y="100909"/>
                </a:cubicBezTo>
                <a:cubicBezTo>
                  <a:pt x="104516" y="100909"/>
                  <a:pt x="104516" y="100909"/>
                  <a:pt x="104516" y="100909"/>
                </a:cubicBezTo>
                <a:cubicBezTo>
                  <a:pt x="103225" y="98181"/>
                  <a:pt x="103225" y="98181"/>
                  <a:pt x="103225" y="98181"/>
                </a:cubicBezTo>
                <a:cubicBezTo>
                  <a:pt x="104516" y="94090"/>
                  <a:pt x="105806" y="91363"/>
                  <a:pt x="105806" y="88636"/>
                </a:cubicBezTo>
                <a:cubicBezTo>
                  <a:pt x="108387" y="88636"/>
                  <a:pt x="108387" y="88636"/>
                  <a:pt x="108387" y="88636"/>
                </a:cubicBezTo>
                <a:cubicBezTo>
                  <a:pt x="108387" y="13636"/>
                  <a:pt x="108387" y="13636"/>
                  <a:pt x="108387" y="13636"/>
                </a:cubicBezTo>
                <a:cubicBezTo>
                  <a:pt x="12903" y="13636"/>
                  <a:pt x="12903" y="13636"/>
                  <a:pt x="12903" y="13636"/>
                </a:cubicBezTo>
                <a:cubicBezTo>
                  <a:pt x="12903" y="88636"/>
                  <a:pt x="12903" y="88636"/>
                  <a:pt x="12903" y="88636"/>
                </a:cubicBezTo>
                <a:cubicBezTo>
                  <a:pt x="59354" y="88636"/>
                  <a:pt x="59354" y="88636"/>
                  <a:pt x="59354" y="88636"/>
                </a:cubicBezTo>
                <a:cubicBezTo>
                  <a:pt x="59354" y="91363"/>
                  <a:pt x="60645" y="94090"/>
                  <a:pt x="61935" y="98181"/>
                </a:cubicBezTo>
                <a:cubicBezTo>
                  <a:pt x="60645" y="100909"/>
                  <a:pt x="60645" y="100909"/>
                  <a:pt x="60645" y="100909"/>
                </a:cubicBezTo>
                <a:cubicBezTo>
                  <a:pt x="6451" y="100909"/>
                  <a:pt x="6451" y="100909"/>
                  <a:pt x="6451" y="100909"/>
                </a:cubicBezTo>
                <a:cubicBezTo>
                  <a:pt x="0" y="100909"/>
                  <a:pt x="0" y="100909"/>
                  <a:pt x="0" y="100909"/>
                </a:cubicBezTo>
                <a:cubicBezTo>
                  <a:pt x="0" y="94090"/>
                  <a:pt x="0" y="94090"/>
                  <a:pt x="0" y="94090"/>
                </a:cubicBezTo>
                <a:cubicBezTo>
                  <a:pt x="0" y="6818"/>
                  <a:pt x="0" y="6818"/>
                  <a:pt x="0" y="6818"/>
                </a:cubicBezTo>
                <a:cubicBezTo>
                  <a:pt x="0" y="0"/>
                  <a:pt x="0" y="0"/>
                  <a:pt x="0" y="0"/>
                </a:cubicBezTo>
                <a:cubicBezTo>
                  <a:pt x="6451" y="0"/>
                  <a:pt x="6451" y="0"/>
                  <a:pt x="6451" y="0"/>
                </a:cubicBezTo>
                <a:close/>
                <a:moveTo>
                  <a:pt x="82580" y="69545"/>
                </a:moveTo>
                <a:cubicBezTo>
                  <a:pt x="73548" y="69545"/>
                  <a:pt x="67096" y="76363"/>
                  <a:pt x="67096" y="85909"/>
                </a:cubicBezTo>
                <a:cubicBezTo>
                  <a:pt x="67096" y="90000"/>
                  <a:pt x="68387" y="94090"/>
                  <a:pt x="70967" y="96818"/>
                </a:cubicBezTo>
                <a:cubicBezTo>
                  <a:pt x="64516" y="111818"/>
                  <a:pt x="64516" y="111818"/>
                  <a:pt x="64516" y="111818"/>
                </a:cubicBezTo>
                <a:cubicBezTo>
                  <a:pt x="73548" y="111818"/>
                  <a:pt x="73548" y="111818"/>
                  <a:pt x="73548" y="111818"/>
                </a:cubicBezTo>
                <a:cubicBezTo>
                  <a:pt x="78709" y="117272"/>
                  <a:pt x="78709" y="117272"/>
                  <a:pt x="78709" y="117272"/>
                </a:cubicBezTo>
                <a:cubicBezTo>
                  <a:pt x="82580" y="106363"/>
                  <a:pt x="82580" y="106363"/>
                  <a:pt x="82580" y="106363"/>
                </a:cubicBezTo>
                <a:cubicBezTo>
                  <a:pt x="87741" y="120000"/>
                  <a:pt x="87741" y="120000"/>
                  <a:pt x="87741" y="120000"/>
                </a:cubicBezTo>
                <a:cubicBezTo>
                  <a:pt x="92903" y="114545"/>
                  <a:pt x="92903" y="114545"/>
                  <a:pt x="92903" y="114545"/>
                </a:cubicBezTo>
                <a:cubicBezTo>
                  <a:pt x="100645" y="114545"/>
                  <a:pt x="100645" y="114545"/>
                  <a:pt x="100645" y="114545"/>
                </a:cubicBezTo>
                <a:cubicBezTo>
                  <a:pt x="95483" y="96818"/>
                  <a:pt x="95483" y="96818"/>
                  <a:pt x="95483" y="96818"/>
                </a:cubicBezTo>
                <a:cubicBezTo>
                  <a:pt x="96774" y="94090"/>
                  <a:pt x="98064" y="90000"/>
                  <a:pt x="98064" y="85909"/>
                </a:cubicBezTo>
                <a:cubicBezTo>
                  <a:pt x="98064" y="76363"/>
                  <a:pt x="91612" y="69545"/>
                  <a:pt x="82580" y="69545"/>
                </a:cubicBezTo>
                <a:close/>
                <a:moveTo>
                  <a:pt x="91612" y="91363"/>
                </a:moveTo>
                <a:cubicBezTo>
                  <a:pt x="89032" y="92727"/>
                  <a:pt x="86451" y="94090"/>
                  <a:pt x="82580" y="94090"/>
                </a:cubicBezTo>
                <a:cubicBezTo>
                  <a:pt x="80000" y="94090"/>
                  <a:pt x="76129" y="92727"/>
                  <a:pt x="73548" y="91363"/>
                </a:cubicBezTo>
                <a:cubicBezTo>
                  <a:pt x="74838" y="94090"/>
                  <a:pt x="78709" y="98181"/>
                  <a:pt x="82580" y="98181"/>
                </a:cubicBezTo>
                <a:cubicBezTo>
                  <a:pt x="86451" y="98181"/>
                  <a:pt x="90322" y="95454"/>
                  <a:pt x="91612" y="91363"/>
                </a:cubicBezTo>
                <a:close/>
                <a:moveTo>
                  <a:pt x="80000" y="75000"/>
                </a:moveTo>
                <a:cubicBezTo>
                  <a:pt x="82580" y="75000"/>
                  <a:pt x="85161" y="76363"/>
                  <a:pt x="87741" y="79090"/>
                </a:cubicBezTo>
                <a:cubicBezTo>
                  <a:pt x="90322" y="81818"/>
                  <a:pt x="91612" y="84545"/>
                  <a:pt x="91612" y="87272"/>
                </a:cubicBezTo>
                <a:cubicBezTo>
                  <a:pt x="94193" y="84545"/>
                  <a:pt x="92903" y="79090"/>
                  <a:pt x="90322" y="76363"/>
                </a:cubicBezTo>
                <a:cubicBezTo>
                  <a:pt x="87741" y="73636"/>
                  <a:pt x="83870" y="73636"/>
                  <a:pt x="80000" y="75000"/>
                </a:cubicBezTo>
                <a:close/>
                <a:moveTo>
                  <a:pt x="23225" y="55909"/>
                </a:moveTo>
                <a:cubicBezTo>
                  <a:pt x="23225" y="62727"/>
                  <a:pt x="23225" y="62727"/>
                  <a:pt x="23225" y="62727"/>
                </a:cubicBezTo>
                <a:cubicBezTo>
                  <a:pt x="99354" y="62727"/>
                  <a:pt x="99354" y="62727"/>
                  <a:pt x="99354" y="62727"/>
                </a:cubicBezTo>
                <a:cubicBezTo>
                  <a:pt x="99354" y="55909"/>
                  <a:pt x="99354" y="55909"/>
                  <a:pt x="99354" y="55909"/>
                </a:cubicBezTo>
                <a:cubicBezTo>
                  <a:pt x="23225" y="55909"/>
                  <a:pt x="23225" y="55909"/>
                  <a:pt x="23225" y="55909"/>
                </a:cubicBezTo>
                <a:close/>
                <a:moveTo>
                  <a:pt x="60645" y="39545"/>
                </a:moveTo>
                <a:cubicBezTo>
                  <a:pt x="60645" y="46363"/>
                  <a:pt x="60645" y="46363"/>
                  <a:pt x="60645" y="46363"/>
                </a:cubicBezTo>
                <a:cubicBezTo>
                  <a:pt x="99354" y="46363"/>
                  <a:pt x="99354" y="46363"/>
                  <a:pt x="99354" y="46363"/>
                </a:cubicBezTo>
                <a:cubicBezTo>
                  <a:pt x="99354" y="39545"/>
                  <a:pt x="99354" y="39545"/>
                  <a:pt x="99354" y="39545"/>
                </a:cubicBezTo>
                <a:cubicBezTo>
                  <a:pt x="60645" y="39545"/>
                  <a:pt x="60645" y="39545"/>
                  <a:pt x="60645" y="39545"/>
                </a:cubicBezTo>
                <a:close/>
                <a:moveTo>
                  <a:pt x="60645" y="23181"/>
                </a:moveTo>
                <a:cubicBezTo>
                  <a:pt x="60645" y="30000"/>
                  <a:pt x="60645" y="30000"/>
                  <a:pt x="60645" y="30000"/>
                </a:cubicBezTo>
                <a:cubicBezTo>
                  <a:pt x="99354" y="30000"/>
                  <a:pt x="99354" y="30000"/>
                  <a:pt x="99354" y="30000"/>
                </a:cubicBezTo>
                <a:cubicBezTo>
                  <a:pt x="99354" y="23181"/>
                  <a:pt x="99354" y="23181"/>
                  <a:pt x="99354" y="23181"/>
                </a:cubicBezTo>
                <a:cubicBezTo>
                  <a:pt x="60645" y="23181"/>
                  <a:pt x="60645" y="23181"/>
                  <a:pt x="60645" y="23181"/>
                </a:cubicBezTo>
                <a:close/>
                <a:moveTo>
                  <a:pt x="23225" y="23181"/>
                </a:moveTo>
                <a:cubicBezTo>
                  <a:pt x="23225" y="47727"/>
                  <a:pt x="23225" y="47727"/>
                  <a:pt x="23225" y="47727"/>
                </a:cubicBezTo>
                <a:cubicBezTo>
                  <a:pt x="51612" y="47727"/>
                  <a:pt x="51612" y="47727"/>
                  <a:pt x="51612" y="47727"/>
                </a:cubicBezTo>
                <a:cubicBezTo>
                  <a:pt x="51612" y="23181"/>
                  <a:pt x="51612" y="23181"/>
                  <a:pt x="51612" y="23181"/>
                </a:cubicBezTo>
                <a:lnTo>
                  <a:pt x="23225" y="23181"/>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rgbClr val="000000"/>
              </a:solidFill>
              <a:latin typeface="Lato"/>
              <a:ea typeface="Lato"/>
              <a:cs typeface="Lato"/>
              <a:sym typeface="Lato"/>
            </a:endParaRPr>
          </a:p>
        </p:txBody>
      </p:sp>
    </p:spTree>
    <p:extLst>
      <p:ext uri="{BB962C8B-B14F-4D97-AF65-F5344CB8AC3E}">
        <p14:creationId xmlns:p14="http://schemas.microsoft.com/office/powerpoint/2010/main" val="211448792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p24"/>
          <p:cNvSpPr/>
          <p:nvPr/>
        </p:nvSpPr>
        <p:spPr>
          <a:xfrm>
            <a:off x="11107050" y="6062100"/>
            <a:ext cx="840900" cy="6918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pic>
        <p:nvPicPr>
          <p:cNvPr id="355" name="Google Shape;355;p24"/>
          <p:cNvPicPr preferRelativeResize="0"/>
          <p:nvPr/>
        </p:nvPicPr>
        <p:blipFill rotWithShape="1">
          <a:blip r:embed="rId3">
            <a:alphaModFix/>
          </a:blip>
          <a:srcRect/>
          <a:stretch/>
        </p:blipFill>
        <p:spPr>
          <a:xfrm>
            <a:off x="0" y="-2100"/>
            <a:ext cx="12192000" cy="6858000"/>
          </a:xfrm>
          <a:prstGeom prst="rect">
            <a:avLst/>
          </a:prstGeom>
          <a:noFill/>
          <a:ln>
            <a:noFill/>
          </a:ln>
        </p:spPr>
      </p:pic>
      <p:pic>
        <p:nvPicPr>
          <p:cNvPr id="356" name="Google Shape;356;p24"/>
          <p:cNvPicPr preferRelativeResize="0"/>
          <p:nvPr/>
        </p:nvPicPr>
        <p:blipFill rotWithShape="1">
          <a:blip r:embed="rId4">
            <a:alphaModFix/>
          </a:blip>
          <a:srcRect/>
          <a:stretch/>
        </p:blipFill>
        <p:spPr>
          <a:xfrm>
            <a:off x="175062" y="2755724"/>
            <a:ext cx="2897400" cy="1658400"/>
          </a:xfrm>
          <a:prstGeom prst="rect">
            <a:avLst/>
          </a:prstGeom>
          <a:noFill/>
          <a:ln>
            <a:noFill/>
          </a:ln>
        </p:spPr>
      </p:pic>
      <p:sp>
        <p:nvSpPr>
          <p:cNvPr id="357" name="Google Shape;357;p24"/>
          <p:cNvSpPr/>
          <p:nvPr/>
        </p:nvSpPr>
        <p:spPr>
          <a:xfrm>
            <a:off x="3308725" y="2755725"/>
            <a:ext cx="1476300" cy="1476300"/>
          </a:xfrm>
          <a:prstGeom prst="mathPlus">
            <a:avLst>
              <a:gd name="adj1" fmla="val 2352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358" name="Google Shape;358;p24"/>
          <p:cNvSpPr/>
          <p:nvPr/>
        </p:nvSpPr>
        <p:spPr>
          <a:xfrm>
            <a:off x="7602900" y="2664675"/>
            <a:ext cx="1658400" cy="1658400"/>
          </a:xfrm>
          <a:prstGeom prst="mathEqual">
            <a:avLst>
              <a:gd name="adj1" fmla="val 23520"/>
              <a:gd name="adj2" fmla="val 1176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pic>
        <p:nvPicPr>
          <p:cNvPr id="359" name="Google Shape;359;p24"/>
          <p:cNvPicPr preferRelativeResize="0"/>
          <p:nvPr/>
        </p:nvPicPr>
        <p:blipFill rotWithShape="1">
          <a:blip r:embed="rId5">
            <a:alphaModFix/>
          </a:blip>
          <a:srcRect/>
          <a:stretch/>
        </p:blipFill>
        <p:spPr>
          <a:xfrm>
            <a:off x="9666650" y="2336584"/>
            <a:ext cx="2114700" cy="2162100"/>
          </a:xfrm>
          <a:prstGeom prst="rect">
            <a:avLst/>
          </a:prstGeom>
          <a:noFill/>
          <a:ln>
            <a:noFill/>
          </a:ln>
        </p:spPr>
      </p:pic>
      <p:sp>
        <p:nvSpPr>
          <p:cNvPr id="360" name="Google Shape;360;p24"/>
          <p:cNvSpPr txBox="1">
            <a:spLocks noGrp="1"/>
          </p:cNvSpPr>
          <p:nvPr>
            <p:ph type="title"/>
          </p:nvPr>
        </p:nvSpPr>
        <p:spPr>
          <a:xfrm>
            <a:off x="875875" y="438581"/>
            <a:ext cx="10515600" cy="715499"/>
          </a:xfrm>
          <a:prstGeom prst="rect">
            <a:avLst/>
          </a:prstGeom>
          <a:noFill/>
          <a:ln>
            <a:noFill/>
          </a:ln>
        </p:spPr>
        <p:txBody>
          <a:bodyPr spcFirstLastPara="1" wrap="square" lIns="36000" tIns="45700" rIns="36000" bIns="45700" anchor="ctr" anchorCtr="0">
            <a:noAutofit/>
          </a:bodyPr>
          <a:lstStyle/>
          <a:p>
            <a:pPr marL="0" marR="0" lvl="0" indent="0" algn="l" rtl="0">
              <a:lnSpc>
                <a:spcPct val="90000"/>
              </a:lnSpc>
              <a:spcBef>
                <a:spcPts val="0"/>
              </a:spcBef>
              <a:spcAft>
                <a:spcPts val="0"/>
              </a:spcAft>
              <a:buClr>
                <a:srgbClr val="485965"/>
              </a:buClr>
              <a:buFont typeface="Lato"/>
              <a:buNone/>
            </a:pPr>
            <a:r>
              <a:rPr lang="en-US" sz="4000" b="0" i="0" u="none" strike="noStrike" cap="none">
                <a:solidFill>
                  <a:srgbClr val="485965"/>
                </a:solidFill>
                <a:latin typeface="Lato"/>
                <a:ea typeface="Lato"/>
                <a:cs typeface="Lato"/>
                <a:sym typeface="Lato"/>
              </a:rPr>
              <a:t>What does Aviation Training mean for a student's  Future?</a:t>
            </a:r>
            <a:endParaRPr/>
          </a:p>
        </p:txBody>
      </p:sp>
      <p:cxnSp>
        <p:nvCxnSpPr>
          <p:cNvPr id="361" name="Google Shape;361;p24"/>
          <p:cNvCxnSpPr/>
          <p:nvPr/>
        </p:nvCxnSpPr>
        <p:spPr>
          <a:xfrm>
            <a:off x="878667" y="1447800"/>
            <a:ext cx="1490100" cy="0"/>
          </a:xfrm>
          <a:prstGeom prst="straightConnector1">
            <a:avLst/>
          </a:prstGeom>
          <a:noFill/>
          <a:ln w="28575" cap="flat" cmpd="sng">
            <a:solidFill>
              <a:srgbClr val="485965"/>
            </a:solidFill>
            <a:prstDash val="solid"/>
            <a:miter lim="8000"/>
            <a:headEnd type="none" w="sm" len="sm"/>
            <a:tailEnd type="none" w="sm" len="sm"/>
          </a:ln>
        </p:spPr>
      </p:cxnSp>
      <p:cxnSp>
        <p:nvCxnSpPr>
          <p:cNvPr id="362" name="Google Shape;362;p24"/>
          <p:cNvCxnSpPr/>
          <p:nvPr/>
        </p:nvCxnSpPr>
        <p:spPr>
          <a:xfrm>
            <a:off x="954867" y="1549400"/>
            <a:ext cx="1185300" cy="0"/>
          </a:xfrm>
          <a:prstGeom prst="straightConnector1">
            <a:avLst/>
          </a:prstGeom>
          <a:noFill/>
          <a:ln w="28575" cap="flat" cmpd="sng">
            <a:solidFill>
              <a:srgbClr val="485965"/>
            </a:solidFill>
            <a:prstDash val="solid"/>
            <a:miter lim="8000"/>
            <a:headEnd type="none" w="sm" len="sm"/>
            <a:tailEnd type="none" w="sm" len="sm"/>
          </a:ln>
        </p:spPr>
      </p:cxnSp>
      <p:pic>
        <p:nvPicPr>
          <p:cNvPr id="363" name="Google Shape;363;p24"/>
          <p:cNvPicPr preferRelativeResize="0"/>
          <p:nvPr/>
        </p:nvPicPr>
        <p:blipFill>
          <a:blip r:embed="rId6">
            <a:alphaModFix/>
          </a:blip>
          <a:stretch>
            <a:fillRect/>
          </a:stretch>
        </p:blipFill>
        <p:spPr>
          <a:xfrm>
            <a:off x="5084288" y="2513350"/>
            <a:ext cx="2143125" cy="2143125"/>
          </a:xfrm>
          <a:prstGeom prst="rect">
            <a:avLst/>
          </a:prstGeom>
          <a:noFill/>
          <a:ln>
            <a:noFill/>
          </a:ln>
        </p:spPr>
      </p:pic>
      <p:sp>
        <p:nvSpPr>
          <p:cNvPr id="364" name="Google Shape;364;p24"/>
          <p:cNvSpPr txBox="1"/>
          <p:nvPr/>
        </p:nvSpPr>
        <p:spPr>
          <a:xfrm>
            <a:off x="585850" y="4845125"/>
            <a:ext cx="4199100" cy="1476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b="1"/>
          </a:p>
        </p:txBody>
      </p:sp>
      <p:sp>
        <p:nvSpPr>
          <p:cNvPr id="365" name="Google Shape;365;p24"/>
          <p:cNvSpPr txBox="1"/>
          <p:nvPr/>
        </p:nvSpPr>
        <p:spPr>
          <a:xfrm>
            <a:off x="6910450" y="4845125"/>
            <a:ext cx="5281550" cy="1476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b="1" dirty="0">
                <a:latin typeface="Lato"/>
              </a:rPr>
              <a:t>Next 3-5 year - 54,000 jobs open. </a:t>
            </a:r>
            <a:endParaRPr sz="1800" b="1" dirty="0">
              <a:latin typeface="Lato"/>
            </a:endParaRPr>
          </a:p>
          <a:p>
            <a:pPr marL="0" lvl="0" indent="0" algn="l" rtl="0">
              <a:spcBef>
                <a:spcPts val="0"/>
              </a:spcBef>
              <a:spcAft>
                <a:spcPts val="0"/>
              </a:spcAft>
              <a:buNone/>
            </a:pPr>
            <a:endParaRPr sz="1800" b="1" dirty="0">
              <a:latin typeface="Lato"/>
            </a:endParaRPr>
          </a:p>
          <a:p>
            <a:pPr marL="0" lvl="0" indent="0" algn="l" rtl="0">
              <a:spcBef>
                <a:spcPts val="0"/>
              </a:spcBef>
              <a:spcAft>
                <a:spcPts val="0"/>
              </a:spcAft>
              <a:buNone/>
            </a:pPr>
            <a:r>
              <a:rPr lang="en-US" sz="1800" b="1" dirty="0">
                <a:latin typeface="Lato"/>
              </a:rPr>
              <a:t>Next 2 decades- 70,000 new aircraft created </a:t>
            </a:r>
            <a:endParaRPr sz="1800" b="1" dirty="0">
              <a:latin typeface="Lato"/>
            </a:endParaRPr>
          </a:p>
          <a:p>
            <a:pPr marL="0" lvl="0" indent="0" algn="l" rtl="0">
              <a:spcBef>
                <a:spcPts val="0"/>
              </a:spcBef>
              <a:spcAft>
                <a:spcPts val="0"/>
              </a:spcAft>
              <a:buNone/>
            </a:pPr>
            <a:endParaRPr sz="1800" b="1" dirty="0">
              <a:latin typeface="Lato"/>
            </a:endParaRPr>
          </a:p>
          <a:p>
            <a:pPr marL="0" lvl="0" indent="0" algn="l" rtl="0">
              <a:spcBef>
                <a:spcPts val="0"/>
              </a:spcBef>
              <a:spcAft>
                <a:spcPts val="0"/>
              </a:spcAft>
              <a:buNone/>
            </a:pPr>
            <a:endParaRPr sz="1800" b="1" dirty="0">
              <a:latin typeface="Lato"/>
            </a:endParaRPr>
          </a:p>
        </p:txBody>
      </p:sp>
      <p:sp>
        <p:nvSpPr>
          <p:cNvPr id="366" name="Google Shape;366;p24"/>
          <p:cNvSpPr txBox="1"/>
          <p:nvPr/>
        </p:nvSpPr>
        <p:spPr>
          <a:xfrm>
            <a:off x="633350" y="5035150"/>
            <a:ext cx="4069200" cy="90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b="1"/>
          </a:p>
        </p:txBody>
      </p:sp>
    </p:spTree>
    <p:extLst>
      <p:ext uri="{BB962C8B-B14F-4D97-AF65-F5344CB8AC3E}">
        <p14:creationId xmlns:p14="http://schemas.microsoft.com/office/powerpoint/2010/main" val="747699930"/>
      </p:ext>
    </p:extLst>
  </p:cSld>
  <p:clrMapOvr>
    <a:masterClrMapping/>
  </p:clrMapOvr>
  <p:transition spd="med">
    <p:fade thruBlk="1"/>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pic>
        <p:nvPicPr>
          <p:cNvPr id="392" name="Google Shape;392;p27" descr="448_2148.jpg"/>
          <p:cNvPicPr preferRelativeResize="0"/>
          <p:nvPr/>
        </p:nvPicPr>
        <p:blipFill rotWithShape="1">
          <a:blip r:embed="rId3">
            <a:alphaModFix amt="81000"/>
          </a:blip>
          <a:srcRect l="-516" t="29619" r="3022" b="32944"/>
          <a:stretch/>
        </p:blipFill>
        <p:spPr>
          <a:xfrm>
            <a:off x="-66175" y="0"/>
            <a:ext cx="12258175" cy="6858000"/>
          </a:xfrm>
          <a:prstGeom prst="rect">
            <a:avLst/>
          </a:prstGeom>
          <a:noFill/>
          <a:ln>
            <a:noFill/>
          </a:ln>
        </p:spPr>
      </p:pic>
      <p:sp>
        <p:nvSpPr>
          <p:cNvPr id="393" name="Google Shape;393;p27"/>
          <p:cNvSpPr/>
          <p:nvPr/>
        </p:nvSpPr>
        <p:spPr>
          <a:xfrm>
            <a:off x="4154977" y="1385739"/>
            <a:ext cx="3989700" cy="3789600"/>
          </a:xfrm>
          <a:prstGeom prst="ellipse">
            <a:avLst/>
          </a:prstGeom>
          <a:solidFill>
            <a:srgbClr val="2E8BE8">
              <a:alpha val="43921"/>
            </a:srgbClr>
          </a:solidFill>
          <a:ln w="12700" cap="flat" cmpd="sng">
            <a:solidFill>
              <a:srgbClr val="0C584A"/>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Lato"/>
              <a:ea typeface="Lato"/>
              <a:cs typeface="Lato"/>
              <a:sym typeface="Lato"/>
            </a:endParaRPr>
          </a:p>
        </p:txBody>
      </p:sp>
      <p:sp>
        <p:nvSpPr>
          <p:cNvPr id="394" name="Google Shape;394;p27"/>
          <p:cNvSpPr txBox="1"/>
          <p:nvPr/>
        </p:nvSpPr>
        <p:spPr>
          <a:xfrm>
            <a:off x="4776726" y="3632475"/>
            <a:ext cx="2760600" cy="643500"/>
          </a:xfrm>
          <a:prstGeom prst="rect">
            <a:avLst/>
          </a:prstGeom>
          <a:noFill/>
          <a:ln>
            <a:noFill/>
          </a:ln>
        </p:spPr>
        <p:txBody>
          <a:bodyPr spcFirstLastPara="1" wrap="square" lIns="36000" tIns="46800" rIns="36000" bIns="46800" anchor="t" anchorCtr="0">
            <a:noAutofit/>
          </a:bodyPr>
          <a:lstStyle/>
          <a:p>
            <a:pPr marL="0" marR="0" lvl="0" indent="0" algn="ctr" rtl="0">
              <a:lnSpc>
                <a:spcPct val="125000"/>
              </a:lnSpc>
              <a:spcBef>
                <a:spcPts val="0"/>
              </a:spcBef>
              <a:spcAft>
                <a:spcPts val="0"/>
              </a:spcAft>
              <a:buClr>
                <a:schemeClr val="lt1"/>
              </a:buClr>
              <a:buFont typeface="Lato"/>
              <a:buNone/>
            </a:pPr>
            <a:r>
              <a:rPr lang="en-US" sz="3200" b="1" i="0" u="none" strike="noStrike" cap="none">
                <a:solidFill>
                  <a:schemeClr val="lt1"/>
                </a:solidFill>
                <a:latin typeface="Lato"/>
                <a:ea typeface="Lato"/>
                <a:cs typeface="Lato"/>
                <a:sym typeface="Lato"/>
              </a:rPr>
              <a:t>ADMISSIONS</a:t>
            </a:r>
            <a:endParaRPr/>
          </a:p>
        </p:txBody>
      </p:sp>
      <p:sp>
        <p:nvSpPr>
          <p:cNvPr id="395" name="Google Shape;395;p27"/>
          <p:cNvSpPr/>
          <p:nvPr/>
        </p:nvSpPr>
        <p:spPr>
          <a:xfrm>
            <a:off x="5462862" y="2265630"/>
            <a:ext cx="1369200" cy="1235400"/>
          </a:xfrm>
          <a:custGeom>
            <a:avLst/>
            <a:gdLst/>
            <a:ahLst/>
            <a:cxnLst/>
            <a:rect l="l" t="t" r="r" b="b"/>
            <a:pathLst>
              <a:path w="120000" h="120000" extrusionOk="0">
                <a:moveTo>
                  <a:pt x="6451" y="0"/>
                </a:moveTo>
                <a:cubicBezTo>
                  <a:pt x="114838" y="0"/>
                  <a:pt x="114838" y="0"/>
                  <a:pt x="114838" y="0"/>
                </a:cubicBezTo>
                <a:cubicBezTo>
                  <a:pt x="120000" y="0"/>
                  <a:pt x="120000" y="0"/>
                  <a:pt x="120000" y="0"/>
                </a:cubicBezTo>
                <a:cubicBezTo>
                  <a:pt x="120000" y="6818"/>
                  <a:pt x="120000" y="6818"/>
                  <a:pt x="120000" y="6818"/>
                </a:cubicBezTo>
                <a:cubicBezTo>
                  <a:pt x="120000" y="94090"/>
                  <a:pt x="120000" y="94090"/>
                  <a:pt x="120000" y="94090"/>
                </a:cubicBezTo>
                <a:cubicBezTo>
                  <a:pt x="120000" y="100909"/>
                  <a:pt x="120000" y="100909"/>
                  <a:pt x="120000" y="100909"/>
                </a:cubicBezTo>
                <a:cubicBezTo>
                  <a:pt x="114838" y="100909"/>
                  <a:pt x="114838" y="100909"/>
                  <a:pt x="114838" y="100909"/>
                </a:cubicBezTo>
                <a:cubicBezTo>
                  <a:pt x="104516" y="100909"/>
                  <a:pt x="104516" y="100909"/>
                  <a:pt x="104516" y="100909"/>
                </a:cubicBezTo>
                <a:cubicBezTo>
                  <a:pt x="103225" y="98181"/>
                  <a:pt x="103225" y="98181"/>
                  <a:pt x="103225" y="98181"/>
                </a:cubicBezTo>
                <a:cubicBezTo>
                  <a:pt x="104516" y="94090"/>
                  <a:pt x="105806" y="91363"/>
                  <a:pt x="105806" y="88636"/>
                </a:cubicBezTo>
                <a:cubicBezTo>
                  <a:pt x="108387" y="88636"/>
                  <a:pt x="108387" y="88636"/>
                  <a:pt x="108387" y="88636"/>
                </a:cubicBezTo>
                <a:cubicBezTo>
                  <a:pt x="108387" y="13636"/>
                  <a:pt x="108387" y="13636"/>
                  <a:pt x="108387" y="13636"/>
                </a:cubicBezTo>
                <a:cubicBezTo>
                  <a:pt x="12903" y="13636"/>
                  <a:pt x="12903" y="13636"/>
                  <a:pt x="12903" y="13636"/>
                </a:cubicBezTo>
                <a:cubicBezTo>
                  <a:pt x="12903" y="88636"/>
                  <a:pt x="12903" y="88636"/>
                  <a:pt x="12903" y="88636"/>
                </a:cubicBezTo>
                <a:cubicBezTo>
                  <a:pt x="59354" y="88636"/>
                  <a:pt x="59354" y="88636"/>
                  <a:pt x="59354" y="88636"/>
                </a:cubicBezTo>
                <a:cubicBezTo>
                  <a:pt x="59354" y="91363"/>
                  <a:pt x="60645" y="94090"/>
                  <a:pt x="61935" y="98181"/>
                </a:cubicBezTo>
                <a:cubicBezTo>
                  <a:pt x="60645" y="100909"/>
                  <a:pt x="60645" y="100909"/>
                  <a:pt x="60645" y="100909"/>
                </a:cubicBezTo>
                <a:cubicBezTo>
                  <a:pt x="6451" y="100909"/>
                  <a:pt x="6451" y="100909"/>
                  <a:pt x="6451" y="100909"/>
                </a:cubicBezTo>
                <a:cubicBezTo>
                  <a:pt x="0" y="100909"/>
                  <a:pt x="0" y="100909"/>
                  <a:pt x="0" y="100909"/>
                </a:cubicBezTo>
                <a:cubicBezTo>
                  <a:pt x="0" y="94090"/>
                  <a:pt x="0" y="94090"/>
                  <a:pt x="0" y="94090"/>
                </a:cubicBezTo>
                <a:cubicBezTo>
                  <a:pt x="0" y="6818"/>
                  <a:pt x="0" y="6818"/>
                  <a:pt x="0" y="6818"/>
                </a:cubicBezTo>
                <a:cubicBezTo>
                  <a:pt x="0" y="0"/>
                  <a:pt x="0" y="0"/>
                  <a:pt x="0" y="0"/>
                </a:cubicBezTo>
                <a:cubicBezTo>
                  <a:pt x="6451" y="0"/>
                  <a:pt x="6451" y="0"/>
                  <a:pt x="6451" y="0"/>
                </a:cubicBezTo>
                <a:close/>
                <a:moveTo>
                  <a:pt x="82580" y="69545"/>
                </a:moveTo>
                <a:cubicBezTo>
                  <a:pt x="73548" y="69545"/>
                  <a:pt x="67096" y="76363"/>
                  <a:pt x="67096" y="85909"/>
                </a:cubicBezTo>
                <a:cubicBezTo>
                  <a:pt x="67096" y="90000"/>
                  <a:pt x="68387" y="94090"/>
                  <a:pt x="70967" y="96818"/>
                </a:cubicBezTo>
                <a:cubicBezTo>
                  <a:pt x="64516" y="111818"/>
                  <a:pt x="64516" y="111818"/>
                  <a:pt x="64516" y="111818"/>
                </a:cubicBezTo>
                <a:cubicBezTo>
                  <a:pt x="73548" y="111818"/>
                  <a:pt x="73548" y="111818"/>
                  <a:pt x="73548" y="111818"/>
                </a:cubicBezTo>
                <a:cubicBezTo>
                  <a:pt x="78709" y="117272"/>
                  <a:pt x="78709" y="117272"/>
                  <a:pt x="78709" y="117272"/>
                </a:cubicBezTo>
                <a:cubicBezTo>
                  <a:pt x="82580" y="106363"/>
                  <a:pt x="82580" y="106363"/>
                  <a:pt x="82580" y="106363"/>
                </a:cubicBezTo>
                <a:cubicBezTo>
                  <a:pt x="87741" y="120000"/>
                  <a:pt x="87741" y="120000"/>
                  <a:pt x="87741" y="120000"/>
                </a:cubicBezTo>
                <a:cubicBezTo>
                  <a:pt x="92903" y="114545"/>
                  <a:pt x="92903" y="114545"/>
                  <a:pt x="92903" y="114545"/>
                </a:cubicBezTo>
                <a:cubicBezTo>
                  <a:pt x="100645" y="114545"/>
                  <a:pt x="100645" y="114545"/>
                  <a:pt x="100645" y="114545"/>
                </a:cubicBezTo>
                <a:cubicBezTo>
                  <a:pt x="95483" y="96818"/>
                  <a:pt x="95483" y="96818"/>
                  <a:pt x="95483" y="96818"/>
                </a:cubicBezTo>
                <a:cubicBezTo>
                  <a:pt x="96774" y="94090"/>
                  <a:pt x="98064" y="90000"/>
                  <a:pt x="98064" y="85909"/>
                </a:cubicBezTo>
                <a:cubicBezTo>
                  <a:pt x="98064" y="76363"/>
                  <a:pt x="91612" y="69545"/>
                  <a:pt x="82580" y="69545"/>
                </a:cubicBezTo>
                <a:close/>
                <a:moveTo>
                  <a:pt x="91612" y="91363"/>
                </a:moveTo>
                <a:cubicBezTo>
                  <a:pt x="89032" y="92727"/>
                  <a:pt x="86451" y="94090"/>
                  <a:pt x="82580" y="94090"/>
                </a:cubicBezTo>
                <a:cubicBezTo>
                  <a:pt x="80000" y="94090"/>
                  <a:pt x="76129" y="92727"/>
                  <a:pt x="73548" y="91363"/>
                </a:cubicBezTo>
                <a:cubicBezTo>
                  <a:pt x="74838" y="94090"/>
                  <a:pt x="78709" y="98181"/>
                  <a:pt x="82580" y="98181"/>
                </a:cubicBezTo>
                <a:cubicBezTo>
                  <a:pt x="86451" y="98181"/>
                  <a:pt x="90322" y="95454"/>
                  <a:pt x="91612" y="91363"/>
                </a:cubicBezTo>
                <a:close/>
                <a:moveTo>
                  <a:pt x="80000" y="75000"/>
                </a:moveTo>
                <a:cubicBezTo>
                  <a:pt x="82580" y="75000"/>
                  <a:pt x="85161" y="76363"/>
                  <a:pt x="87741" y="79090"/>
                </a:cubicBezTo>
                <a:cubicBezTo>
                  <a:pt x="90322" y="81818"/>
                  <a:pt x="91612" y="84545"/>
                  <a:pt x="91612" y="87272"/>
                </a:cubicBezTo>
                <a:cubicBezTo>
                  <a:pt x="94193" y="84545"/>
                  <a:pt x="92903" y="79090"/>
                  <a:pt x="90322" y="76363"/>
                </a:cubicBezTo>
                <a:cubicBezTo>
                  <a:pt x="87741" y="73636"/>
                  <a:pt x="83870" y="73636"/>
                  <a:pt x="80000" y="75000"/>
                </a:cubicBezTo>
                <a:close/>
                <a:moveTo>
                  <a:pt x="23225" y="55909"/>
                </a:moveTo>
                <a:cubicBezTo>
                  <a:pt x="23225" y="62727"/>
                  <a:pt x="23225" y="62727"/>
                  <a:pt x="23225" y="62727"/>
                </a:cubicBezTo>
                <a:cubicBezTo>
                  <a:pt x="99354" y="62727"/>
                  <a:pt x="99354" y="62727"/>
                  <a:pt x="99354" y="62727"/>
                </a:cubicBezTo>
                <a:cubicBezTo>
                  <a:pt x="99354" y="55909"/>
                  <a:pt x="99354" y="55909"/>
                  <a:pt x="99354" y="55909"/>
                </a:cubicBezTo>
                <a:cubicBezTo>
                  <a:pt x="23225" y="55909"/>
                  <a:pt x="23225" y="55909"/>
                  <a:pt x="23225" y="55909"/>
                </a:cubicBezTo>
                <a:close/>
                <a:moveTo>
                  <a:pt x="60645" y="39545"/>
                </a:moveTo>
                <a:cubicBezTo>
                  <a:pt x="60645" y="46363"/>
                  <a:pt x="60645" y="46363"/>
                  <a:pt x="60645" y="46363"/>
                </a:cubicBezTo>
                <a:cubicBezTo>
                  <a:pt x="99354" y="46363"/>
                  <a:pt x="99354" y="46363"/>
                  <a:pt x="99354" y="46363"/>
                </a:cubicBezTo>
                <a:cubicBezTo>
                  <a:pt x="99354" y="39545"/>
                  <a:pt x="99354" y="39545"/>
                  <a:pt x="99354" y="39545"/>
                </a:cubicBezTo>
                <a:cubicBezTo>
                  <a:pt x="60645" y="39545"/>
                  <a:pt x="60645" y="39545"/>
                  <a:pt x="60645" y="39545"/>
                </a:cubicBezTo>
                <a:close/>
                <a:moveTo>
                  <a:pt x="60645" y="23181"/>
                </a:moveTo>
                <a:cubicBezTo>
                  <a:pt x="60645" y="30000"/>
                  <a:pt x="60645" y="30000"/>
                  <a:pt x="60645" y="30000"/>
                </a:cubicBezTo>
                <a:cubicBezTo>
                  <a:pt x="99354" y="30000"/>
                  <a:pt x="99354" y="30000"/>
                  <a:pt x="99354" y="30000"/>
                </a:cubicBezTo>
                <a:cubicBezTo>
                  <a:pt x="99354" y="23181"/>
                  <a:pt x="99354" y="23181"/>
                  <a:pt x="99354" y="23181"/>
                </a:cubicBezTo>
                <a:cubicBezTo>
                  <a:pt x="60645" y="23181"/>
                  <a:pt x="60645" y="23181"/>
                  <a:pt x="60645" y="23181"/>
                </a:cubicBezTo>
                <a:close/>
                <a:moveTo>
                  <a:pt x="23225" y="23181"/>
                </a:moveTo>
                <a:cubicBezTo>
                  <a:pt x="23225" y="47727"/>
                  <a:pt x="23225" y="47727"/>
                  <a:pt x="23225" y="47727"/>
                </a:cubicBezTo>
                <a:cubicBezTo>
                  <a:pt x="51612" y="47727"/>
                  <a:pt x="51612" y="47727"/>
                  <a:pt x="51612" y="47727"/>
                </a:cubicBezTo>
                <a:cubicBezTo>
                  <a:pt x="51612" y="23181"/>
                  <a:pt x="51612" y="23181"/>
                  <a:pt x="51612" y="23181"/>
                </a:cubicBezTo>
                <a:lnTo>
                  <a:pt x="23225" y="23181"/>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rgbClr val="000000"/>
              </a:solidFill>
              <a:latin typeface="Lato"/>
              <a:ea typeface="Lato"/>
              <a:cs typeface="Lato"/>
              <a:sym typeface="Lato"/>
            </a:endParaRPr>
          </a:p>
        </p:txBody>
      </p:sp>
    </p:spTree>
    <p:extLst>
      <p:ext uri="{BB962C8B-B14F-4D97-AF65-F5344CB8AC3E}">
        <p14:creationId xmlns:p14="http://schemas.microsoft.com/office/powerpoint/2010/main" val="52879275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pic>
        <p:nvPicPr>
          <p:cNvPr id="400" name="Google Shape;400;p28"/>
          <p:cNvPicPr preferRelativeResize="0"/>
          <p:nvPr/>
        </p:nvPicPr>
        <p:blipFill rotWithShape="1">
          <a:blip r:embed="rId3">
            <a:alphaModFix/>
          </a:blip>
          <a:srcRect/>
          <a:stretch/>
        </p:blipFill>
        <p:spPr>
          <a:xfrm>
            <a:off x="2200" y="0"/>
            <a:ext cx="12189800" cy="6858000"/>
          </a:xfrm>
          <a:prstGeom prst="rect">
            <a:avLst/>
          </a:prstGeom>
          <a:noFill/>
          <a:ln>
            <a:noFill/>
          </a:ln>
        </p:spPr>
      </p:pic>
      <p:sp>
        <p:nvSpPr>
          <p:cNvPr id="403" name="Google Shape;403;p28"/>
          <p:cNvSpPr txBox="1"/>
          <p:nvPr/>
        </p:nvSpPr>
        <p:spPr>
          <a:xfrm>
            <a:off x="2830933" y="1310900"/>
            <a:ext cx="9273981" cy="1333281"/>
          </a:xfrm>
          <a:prstGeom prst="rect">
            <a:avLst/>
          </a:prstGeom>
          <a:noFill/>
          <a:ln>
            <a:noFill/>
          </a:ln>
        </p:spPr>
        <p:txBody>
          <a:bodyPr spcFirstLastPara="1" wrap="square" lIns="36000" tIns="45700" rIns="36000" bIns="45700" anchor="t" anchorCtr="0">
            <a:noAutofit/>
          </a:bodyPr>
          <a:lstStyle/>
          <a:p>
            <a:pPr marL="0" marR="0" lvl="0" indent="0" algn="l" rtl="0">
              <a:lnSpc>
                <a:spcPct val="125000"/>
              </a:lnSpc>
              <a:spcBef>
                <a:spcPts val="0"/>
              </a:spcBef>
              <a:spcAft>
                <a:spcPts val="0"/>
              </a:spcAft>
              <a:buClr>
                <a:srgbClr val="485965"/>
              </a:buClr>
              <a:buFont typeface="Lato"/>
              <a:buNone/>
            </a:pPr>
            <a:r>
              <a:rPr lang="en-US" sz="2000" b="1" i="0" u="none" strike="noStrike" cap="none" dirty="0" smtClean="0">
                <a:solidFill>
                  <a:srgbClr val="485965"/>
                </a:solidFill>
                <a:latin typeface="Lato"/>
                <a:ea typeface="Lato"/>
                <a:cs typeface="Lato"/>
                <a:sym typeface="Lato"/>
              </a:rPr>
              <a:t>Complete the Dual Enrollment Application packet and provide the following:</a:t>
            </a:r>
          </a:p>
          <a:p>
            <a:pPr marL="171450" lvl="0" indent="-209550">
              <a:lnSpc>
                <a:spcPct val="125000"/>
              </a:lnSpc>
              <a:buClr>
                <a:srgbClr val="485965"/>
              </a:buClr>
              <a:buSzPts val="1800"/>
              <a:buFont typeface="Noto Sans Symbols"/>
              <a:buChar char="✓"/>
            </a:pPr>
            <a:r>
              <a:rPr lang="en-US" sz="1600" dirty="0">
                <a:solidFill>
                  <a:srgbClr val="485965"/>
                </a:solidFill>
                <a:latin typeface="Lato"/>
                <a:ea typeface="Lato"/>
                <a:cs typeface="Lato"/>
                <a:sym typeface="Lato"/>
              </a:rPr>
              <a:t>Residency Form</a:t>
            </a:r>
            <a:endParaRPr lang="en-US" sz="1200" dirty="0">
              <a:solidFill>
                <a:srgbClr val="485965"/>
              </a:solidFill>
            </a:endParaRPr>
          </a:p>
          <a:p>
            <a:pPr marL="171450" lvl="0" indent="-209550">
              <a:lnSpc>
                <a:spcPct val="125000"/>
              </a:lnSpc>
              <a:buClr>
                <a:srgbClr val="485965"/>
              </a:buClr>
              <a:buSzPts val="1800"/>
              <a:buFont typeface="Noto Sans Symbols"/>
              <a:buChar char="✓"/>
            </a:pPr>
            <a:r>
              <a:rPr lang="en-US" sz="1600" dirty="0">
                <a:solidFill>
                  <a:srgbClr val="485965"/>
                </a:solidFill>
                <a:latin typeface="Lato"/>
                <a:ea typeface="Lato"/>
                <a:cs typeface="Lato"/>
                <a:sym typeface="Lato"/>
              </a:rPr>
              <a:t>Photo ID</a:t>
            </a:r>
            <a:endParaRPr lang="en-US" sz="1600" dirty="0">
              <a:solidFill>
                <a:srgbClr val="485965"/>
              </a:solidFill>
            </a:endParaRPr>
          </a:p>
          <a:p>
            <a:pPr marL="171450" lvl="0" indent="-209550">
              <a:lnSpc>
                <a:spcPct val="125000"/>
              </a:lnSpc>
              <a:buClr>
                <a:srgbClr val="485965"/>
              </a:buClr>
              <a:buSzPts val="1800"/>
              <a:buFont typeface="Noto Sans Symbols"/>
              <a:buChar char="✓"/>
            </a:pPr>
            <a:r>
              <a:rPr lang="en-US" sz="1600" dirty="0">
                <a:solidFill>
                  <a:srgbClr val="485965"/>
                </a:solidFill>
                <a:latin typeface="Lato"/>
                <a:ea typeface="Lato"/>
                <a:cs typeface="Lato"/>
                <a:sym typeface="Lato"/>
              </a:rPr>
              <a:t>Identity Verification Form  (W9)</a:t>
            </a:r>
            <a:endParaRPr lang="en-US" sz="1600" dirty="0">
              <a:solidFill>
                <a:srgbClr val="485965"/>
              </a:solidFill>
            </a:endParaRPr>
          </a:p>
          <a:p>
            <a:pPr marL="0" marR="0" lvl="0" indent="0" algn="l" rtl="0">
              <a:lnSpc>
                <a:spcPct val="125000"/>
              </a:lnSpc>
              <a:spcBef>
                <a:spcPts val="0"/>
              </a:spcBef>
              <a:spcAft>
                <a:spcPts val="0"/>
              </a:spcAft>
              <a:buClr>
                <a:srgbClr val="485965"/>
              </a:buClr>
              <a:buFont typeface="Lato"/>
              <a:buNone/>
            </a:pPr>
            <a:endParaRPr lang="en-US" sz="2400" b="1" i="0" u="none" strike="noStrike" cap="none" dirty="0" smtClean="0">
              <a:solidFill>
                <a:srgbClr val="485965"/>
              </a:solidFill>
              <a:latin typeface="Lato"/>
              <a:ea typeface="Lato"/>
              <a:cs typeface="Lato"/>
              <a:sym typeface="Lato"/>
            </a:endParaRPr>
          </a:p>
          <a:p>
            <a:pPr marL="0" marR="0" lvl="0" indent="0" algn="l" rtl="0">
              <a:lnSpc>
                <a:spcPct val="125000"/>
              </a:lnSpc>
              <a:spcBef>
                <a:spcPts val="0"/>
              </a:spcBef>
              <a:spcAft>
                <a:spcPts val="0"/>
              </a:spcAft>
              <a:buClr>
                <a:srgbClr val="485965"/>
              </a:buClr>
              <a:buFont typeface="Lato"/>
              <a:buNone/>
            </a:pPr>
            <a:r>
              <a:rPr lang="en-US" sz="2400" b="1" i="0" u="none" strike="noStrike" cap="none" dirty="0" smtClean="0">
                <a:solidFill>
                  <a:srgbClr val="485965"/>
                </a:solidFill>
                <a:latin typeface="Lato"/>
                <a:ea typeface="Lato"/>
                <a:cs typeface="Lato"/>
                <a:sym typeface="Lato"/>
              </a:rPr>
              <a:t> </a:t>
            </a:r>
            <a:endParaRPr sz="1800" dirty="0">
              <a:solidFill>
                <a:srgbClr val="485965"/>
              </a:solidFill>
              <a:latin typeface="Lato"/>
              <a:ea typeface="Lato"/>
              <a:cs typeface="Lato"/>
              <a:sym typeface="Lato"/>
            </a:endParaRPr>
          </a:p>
        </p:txBody>
      </p:sp>
      <p:grpSp>
        <p:nvGrpSpPr>
          <p:cNvPr id="405" name="Google Shape;405;p28"/>
          <p:cNvGrpSpPr/>
          <p:nvPr/>
        </p:nvGrpSpPr>
        <p:grpSpPr>
          <a:xfrm>
            <a:off x="2798578" y="2848450"/>
            <a:ext cx="6981148" cy="1555110"/>
            <a:chOff x="3215575" y="1408744"/>
            <a:chExt cx="5878502" cy="1108734"/>
          </a:xfrm>
        </p:grpSpPr>
        <p:sp>
          <p:nvSpPr>
            <p:cNvPr id="406" name="Google Shape;406;p28"/>
            <p:cNvSpPr txBox="1"/>
            <p:nvPr/>
          </p:nvSpPr>
          <p:spPr>
            <a:xfrm>
              <a:off x="3215575" y="1408744"/>
              <a:ext cx="5202300" cy="477000"/>
            </a:xfrm>
            <a:prstGeom prst="rect">
              <a:avLst/>
            </a:prstGeom>
            <a:noFill/>
            <a:ln>
              <a:noFill/>
            </a:ln>
          </p:spPr>
          <p:txBody>
            <a:bodyPr spcFirstLastPara="1" wrap="square" lIns="36000" tIns="45700" rIns="36000" bIns="45700" anchor="t" anchorCtr="0">
              <a:noAutofit/>
            </a:bodyPr>
            <a:lstStyle/>
            <a:p>
              <a:pPr marL="0" marR="0" lvl="0" indent="0" algn="l" rtl="0">
                <a:lnSpc>
                  <a:spcPct val="125000"/>
                </a:lnSpc>
                <a:spcBef>
                  <a:spcPts val="0"/>
                </a:spcBef>
                <a:spcAft>
                  <a:spcPts val="0"/>
                </a:spcAft>
                <a:buClr>
                  <a:srgbClr val="485965"/>
                </a:buClr>
                <a:buFont typeface="Lato"/>
                <a:buNone/>
              </a:pPr>
              <a:r>
                <a:rPr lang="en-US" sz="2000" b="1" i="0" u="none" strike="noStrike" cap="none" dirty="0" smtClean="0">
                  <a:solidFill>
                    <a:srgbClr val="485965"/>
                  </a:solidFill>
                  <a:latin typeface="Lato"/>
                  <a:ea typeface="Lato"/>
                  <a:cs typeface="Lato"/>
                  <a:sym typeface="Lato"/>
                </a:rPr>
                <a:t>Submit Supplemental Items</a:t>
              </a:r>
              <a:endParaRPr sz="2000" b="1" dirty="0"/>
            </a:p>
          </p:txBody>
        </p:sp>
        <p:sp>
          <p:nvSpPr>
            <p:cNvPr id="407" name="Google Shape;407;p28"/>
            <p:cNvSpPr txBox="1"/>
            <p:nvPr/>
          </p:nvSpPr>
          <p:spPr>
            <a:xfrm>
              <a:off x="3215578" y="1732678"/>
              <a:ext cx="5878500" cy="784800"/>
            </a:xfrm>
            <a:prstGeom prst="rect">
              <a:avLst/>
            </a:prstGeom>
            <a:noFill/>
            <a:ln>
              <a:noFill/>
            </a:ln>
          </p:spPr>
          <p:txBody>
            <a:bodyPr spcFirstLastPara="1" wrap="square" lIns="36000" tIns="45700" rIns="36000" bIns="45700" anchor="t" anchorCtr="0">
              <a:noAutofit/>
            </a:bodyPr>
            <a:lstStyle/>
            <a:p>
              <a:pPr marL="171450" marR="0" lvl="0" indent="-209550" algn="l" rtl="0">
                <a:lnSpc>
                  <a:spcPct val="125000"/>
                </a:lnSpc>
                <a:spcBef>
                  <a:spcPts val="0"/>
                </a:spcBef>
                <a:spcAft>
                  <a:spcPts val="0"/>
                </a:spcAft>
                <a:buClr>
                  <a:srgbClr val="485965"/>
                </a:buClr>
                <a:buSzPts val="1800"/>
                <a:buFont typeface="Noto Sans Symbols"/>
                <a:buChar char="✓"/>
              </a:pPr>
              <a:r>
                <a:rPr lang="en-US" sz="1800" b="0" i="0" u="none" strike="noStrike" cap="none" dirty="0" smtClean="0">
                  <a:solidFill>
                    <a:srgbClr val="485965"/>
                  </a:solidFill>
                  <a:latin typeface="Lato"/>
                  <a:ea typeface="Lato"/>
                  <a:cs typeface="Lato"/>
                  <a:sym typeface="Lato"/>
                </a:rPr>
                <a:t>High </a:t>
              </a:r>
              <a:r>
                <a:rPr lang="en-US" sz="1800" dirty="0" smtClean="0">
                  <a:solidFill>
                    <a:srgbClr val="485965"/>
                  </a:solidFill>
                  <a:latin typeface="Lato"/>
                  <a:ea typeface="Lato"/>
                  <a:cs typeface="Lato"/>
                  <a:sym typeface="Lato"/>
                </a:rPr>
                <a:t>School Transcript</a:t>
              </a:r>
              <a:endParaRPr sz="1800" dirty="0">
                <a:solidFill>
                  <a:srgbClr val="485965"/>
                </a:solidFill>
              </a:endParaRPr>
            </a:p>
            <a:p>
              <a:pPr marL="171450" marR="0" lvl="0" indent="-209550" algn="l" rtl="0">
                <a:lnSpc>
                  <a:spcPct val="125000"/>
                </a:lnSpc>
                <a:spcBef>
                  <a:spcPts val="0"/>
                </a:spcBef>
                <a:spcAft>
                  <a:spcPts val="0"/>
                </a:spcAft>
                <a:buClr>
                  <a:srgbClr val="485965"/>
                </a:buClr>
                <a:buSzPts val="1800"/>
                <a:buFont typeface="Lato"/>
                <a:buChar char="✓"/>
              </a:pPr>
              <a:r>
                <a:rPr lang="en-US" sz="1800" b="0" i="0" u="none" strike="noStrike" cap="none" dirty="0" smtClean="0">
                  <a:solidFill>
                    <a:srgbClr val="485965"/>
                  </a:solidFill>
                  <a:latin typeface="Lato"/>
                  <a:ea typeface="Lato"/>
                  <a:cs typeface="Lato"/>
                  <a:sym typeface="Lato"/>
                </a:rPr>
                <a:t>ACT Test </a:t>
              </a:r>
              <a:r>
                <a:rPr lang="en-US" sz="1800" b="0" i="0" u="none" strike="noStrike" cap="none" dirty="0">
                  <a:solidFill>
                    <a:srgbClr val="485965"/>
                  </a:solidFill>
                  <a:latin typeface="Lato"/>
                  <a:ea typeface="Lato"/>
                  <a:cs typeface="Lato"/>
                  <a:sym typeface="Lato"/>
                </a:rPr>
                <a:t>Score or </a:t>
              </a:r>
              <a:endParaRPr lang="en-US" sz="1800" b="0" i="0" u="none" strike="noStrike" cap="none" dirty="0" smtClean="0">
                <a:solidFill>
                  <a:srgbClr val="485965"/>
                </a:solidFill>
                <a:latin typeface="Lato"/>
                <a:ea typeface="Lato"/>
                <a:cs typeface="Lato"/>
                <a:sym typeface="Lato"/>
              </a:endParaRPr>
            </a:p>
            <a:p>
              <a:pPr marL="171450" marR="0" lvl="0" indent="-209550" algn="l" rtl="0">
                <a:lnSpc>
                  <a:spcPct val="125000"/>
                </a:lnSpc>
                <a:spcBef>
                  <a:spcPts val="0"/>
                </a:spcBef>
                <a:spcAft>
                  <a:spcPts val="0"/>
                </a:spcAft>
                <a:buClr>
                  <a:srgbClr val="485965"/>
                </a:buClr>
                <a:buSzPts val="1800"/>
                <a:buFont typeface="Lato"/>
                <a:buChar char="✓"/>
              </a:pPr>
              <a:r>
                <a:rPr lang="en-US" sz="1800" b="0" i="0" u="none" strike="noStrike" cap="none" dirty="0" smtClean="0">
                  <a:solidFill>
                    <a:srgbClr val="485965"/>
                  </a:solidFill>
                  <a:latin typeface="Lato"/>
                  <a:ea typeface="Lato"/>
                  <a:cs typeface="Lato"/>
                  <a:sym typeface="Lato"/>
                </a:rPr>
                <a:t>Take the ACCUPLACER (if required)</a:t>
              </a:r>
              <a:endParaRPr sz="1800" dirty="0">
                <a:solidFill>
                  <a:srgbClr val="485965"/>
                </a:solidFill>
              </a:endParaRPr>
            </a:p>
          </p:txBody>
        </p:sp>
      </p:grpSp>
      <p:grpSp>
        <p:nvGrpSpPr>
          <p:cNvPr id="408" name="Google Shape;408;p28"/>
          <p:cNvGrpSpPr/>
          <p:nvPr/>
        </p:nvGrpSpPr>
        <p:grpSpPr>
          <a:xfrm>
            <a:off x="2798578" y="4857910"/>
            <a:ext cx="6981150" cy="1321644"/>
            <a:chOff x="3215575" y="1350286"/>
            <a:chExt cx="6981150" cy="770504"/>
          </a:xfrm>
        </p:grpSpPr>
        <p:sp>
          <p:nvSpPr>
            <p:cNvPr id="409" name="Google Shape;409;p28"/>
            <p:cNvSpPr txBox="1"/>
            <p:nvPr/>
          </p:nvSpPr>
          <p:spPr>
            <a:xfrm>
              <a:off x="3215575" y="1350286"/>
              <a:ext cx="6462300" cy="271768"/>
            </a:xfrm>
            <a:prstGeom prst="rect">
              <a:avLst/>
            </a:prstGeom>
            <a:noFill/>
            <a:ln>
              <a:noFill/>
            </a:ln>
          </p:spPr>
          <p:txBody>
            <a:bodyPr spcFirstLastPara="1" wrap="square" lIns="36000" tIns="45700" rIns="36000" bIns="45700" anchor="t" anchorCtr="0">
              <a:noAutofit/>
            </a:bodyPr>
            <a:lstStyle/>
            <a:p>
              <a:pPr marL="0" marR="0" lvl="0" indent="0" algn="l" rtl="0">
                <a:lnSpc>
                  <a:spcPct val="125000"/>
                </a:lnSpc>
                <a:spcBef>
                  <a:spcPts val="0"/>
                </a:spcBef>
                <a:spcAft>
                  <a:spcPts val="0"/>
                </a:spcAft>
                <a:buClr>
                  <a:srgbClr val="485965"/>
                </a:buClr>
                <a:buFont typeface="Lato"/>
                <a:buNone/>
              </a:pPr>
              <a:r>
                <a:rPr lang="en-US" sz="2000" b="1" i="0" u="none" strike="noStrike" cap="none" dirty="0" smtClean="0">
                  <a:solidFill>
                    <a:srgbClr val="485965"/>
                  </a:solidFill>
                  <a:latin typeface="Lato"/>
                  <a:ea typeface="Lato"/>
                  <a:cs typeface="Lato"/>
                  <a:sym typeface="Lato"/>
                </a:rPr>
                <a:t>Register </a:t>
              </a:r>
              <a:r>
                <a:rPr lang="en-US" sz="2000" b="1" dirty="0" smtClean="0">
                  <a:solidFill>
                    <a:srgbClr val="485965"/>
                  </a:solidFill>
                  <a:latin typeface="Lato"/>
                  <a:ea typeface="Lato"/>
                  <a:cs typeface="Lato"/>
                  <a:sym typeface="Lato"/>
                </a:rPr>
                <a:t>For Classes</a:t>
              </a:r>
              <a:r>
                <a:rPr lang="en-US" sz="2000" b="1" i="0" u="none" strike="noStrike" cap="none" dirty="0" smtClean="0">
                  <a:solidFill>
                    <a:srgbClr val="485965"/>
                  </a:solidFill>
                  <a:latin typeface="Lato"/>
                  <a:ea typeface="Lato"/>
                  <a:cs typeface="Lato"/>
                  <a:sym typeface="Lato"/>
                </a:rPr>
                <a:t> </a:t>
              </a:r>
              <a:endParaRPr sz="2000" b="1" dirty="0"/>
            </a:p>
          </p:txBody>
        </p:sp>
        <p:sp>
          <p:nvSpPr>
            <p:cNvPr id="410" name="Google Shape;410;p28"/>
            <p:cNvSpPr txBox="1"/>
            <p:nvPr/>
          </p:nvSpPr>
          <p:spPr>
            <a:xfrm>
              <a:off x="3215575" y="1612920"/>
              <a:ext cx="6981150" cy="507870"/>
            </a:xfrm>
            <a:prstGeom prst="rect">
              <a:avLst/>
            </a:prstGeom>
            <a:noFill/>
            <a:ln>
              <a:noFill/>
            </a:ln>
          </p:spPr>
          <p:txBody>
            <a:bodyPr spcFirstLastPara="1" wrap="square" lIns="36000" tIns="45700" rIns="36000" bIns="45700" anchor="t" anchorCtr="0">
              <a:noAutofit/>
            </a:bodyPr>
            <a:lstStyle/>
            <a:p>
              <a:pPr marL="171450" marR="0" lvl="0" indent="-209550" algn="l" rtl="0">
                <a:lnSpc>
                  <a:spcPct val="125000"/>
                </a:lnSpc>
                <a:spcBef>
                  <a:spcPts val="0"/>
                </a:spcBef>
                <a:spcAft>
                  <a:spcPts val="0"/>
                </a:spcAft>
                <a:buClr>
                  <a:srgbClr val="485965"/>
                </a:buClr>
                <a:buSzPts val="1800"/>
                <a:buFont typeface="Noto Sans Symbols"/>
                <a:buChar char="✓"/>
              </a:pPr>
              <a:r>
                <a:rPr lang="en-US" sz="1800" b="0" i="0" u="none" strike="noStrike" cap="none" dirty="0" smtClean="0">
                  <a:solidFill>
                    <a:srgbClr val="485965"/>
                  </a:solidFill>
                  <a:latin typeface="Lato"/>
                  <a:ea typeface="Lato"/>
                  <a:cs typeface="Lato"/>
                  <a:sym typeface="Lato"/>
                </a:rPr>
                <a:t>Request dual enrollment courses during your high school registration.  Talk with your parents and high school counselor.</a:t>
              </a:r>
              <a:endParaRPr sz="1800" dirty="0">
                <a:solidFill>
                  <a:srgbClr val="485965"/>
                </a:solidFill>
              </a:endParaRPr>
            </a:p>
          </p:txBody>
        </p:sp>
      </p:grpSp>
      <p:grpSp>
        <p:nvGrpSpPr>
          <p:cNvPr id="411" name="Google Shape;411;p28"/>
          <p:cNvGrpSpPr/>
          <p:nvPr/>
        </p:nvGrpSpPr>
        <p:grpSpPr>
          <a:xfrm>
            <a:off x="1221400" y="4736721"/>
            <a:ext cx="1367933" cy="1526792"/>
            <a:chOff x="7481275" y="2173317"/>
            <a:chExt cx="1810873" cy="2021170"/>
          </a:xfrm>
        </p:grpSpPr>
        <p:sp>
          <p:nvSpPr>
            <p:cNvPr id="412" name="Google Shape;412;p28"/>
            <p:cNvSpPr/>
            <p:nvPr/>
          </p:nvSpPr>
          <p:spPr>
            <a:xfrm>
              <a:off x="7481275" y="2173317"/>
              <a:ext cx="1810873" cy="2021170"/>
            </a:xfrm>
            <a:custGeom>
              <a:avLst/>
              <a:gdLst/>
              <a:ahLst/>
              <a:cxnLst/>
              <a:rect l="l" t="t" r="r" b="b"/>
              <a:pathLst>
                <a:path w="120000" h="120000" extrusionOk="0">
                  <a:moveTo>
                    <a:pt x="0" y="38482"/>
                  </a:moveTo>
                  <a:cubicBezTo>
                    <a:pt x="0" y="33103"/>
                    <a:pt x="3706" y="26896"/>
                    <a:pt x="8803" y="24413"/>
                  </a:cubicBezTo>
                  <a:cubicBezTo>
                    <a:pt x="50965" y="2896"/>
                    <a:pt x="50965" y="2896"/>
                    <a:pt x="50965" y="2896"/>
                  </a:cubicBezTo>
                  <a:cubicBezTo>
                    <a:pt x="56061" y="0"/>
                    <a:pt x="63938" y="0"/>
                    <a:pt x="69034" y="2896"/>
                  </a:cubicBezTo>
                  <a:cubicBezTo>
                    <a:pt x="111196" y="24413"/>
                    <a:pt x="111196" y="24413"/>
                    <a:pt x="111196" y="24413"/>
                  </a:cubicBezTo>
                  <a:cubicBezTo>
                    <a:pt x="115830" y="26896"/>
                    <a:pt x="120000" y="33103"/>
                    <a:pt x="120000" y="38482"/>
                  </a:cubicBezTo>
                  <a:cubicBezTo>
                    <a:pt x="120000" y="81517"/>
                    <a:pt x="120000" y="81517"/>
                    <a:pt x="120000" y="81517"/>
                  </a:cubicBezTo>
                  <a:cubicBezTo>
                    <a:pt x="120000" y="86896"/>
                    <a:pt x="115830" y="93103"/>
                    <a:pt x="111196" y="95586"/>
                  </a:cubicBezTo>
                  <a:cubicBezTo>
                    <a:pt x="69034" y="117517"/>
                    <a:pt x="69034" y="117517"/>
                    <a:pt x="69034" y="117517"/>
                  </a:cubicBezTo>
                  <a:cubicBezTo>
                    <a:pt x="63938" y="120000"/>
                    <a:pt x="56061" y="120000"/>
                    <a:pt x="50965" y="117517"/>
                  </a:cubicBezTo>
                  <a:cubicBezTo>
                    <a:pt x="8803" y="95586"/>
                    <a:pt x="8803" y="95586"/>
                    <a:pt x="8803" y="95586"/>
                  </a:cubicBezTo>
                  <a:cubicBezTo>
                    <a:pt x="3706" y="93103"/>
                    <a:pt x="0" y="86896"/>
                    <a:pt x="0" y="81517"/>
                  </a:cubicBezTo>
                  <a:lnTo>
                    <a:pt x="0" y="38482"/>
                  </a:lnTo>
                  <a:close/>
                </a:path>
              </a:pathLst>
            </a:custGeom>
            <a:solidFill>
              <a:srgbClr val="000099">
                <a:alpha val="51764"/>
              </a:srgbClr>
            </a:solidFill>
            <a:ln w="9525" cap="flat" cmpd="sng">
              <a:solidFill>
                <a:srgbClr val="3399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Lato"/>
                <a:ea typeface="Lato"/>
                <a:cs typeface="Lato"/>
                <a:sym typeface="Lato"/>
              </a:endParaRPr>
            </a:p>
          </p:txBody>
        </p:sp>
        <p:sp>
          <p:nvSpPr>
            <p:cNvPr id="413" name="Google Shape;413;p28"/>
            <p:cNvSpPr/>
            <p:nvPr/>
          </p:nvSpPr>
          <p:spPr>
            <a:xfrm>
              <a:off x="7562268" y="2263721"/>
              <a:ext cx="1648881" cy="1840363"/>
            </a:xfrm>
            <a:custGeom>
              <a:avLst/>
              <a:gdLst/>
              <a:ahLst/>
              <a:cxnLst/>
              <a:rect l="l" t="t" r="r" b="b"/>
              <a:pathLst>
                <a:path w="120000" h="120000" extrusionOk="0">
                  <a:moveTo>
                    <a:pt x="0" y="38482"/>
                  </a:moveTo>
                  <a:cubicBezTo>
                    <a:pt x="0" y="33103"/>
                    <a:pt x="3706" y="26896"/>
                    <a:pt x="8803" y="24413"/>
                  </a:cubicBezTo>
                  <a:cubicBezTo>
                    <a:pt x="50965" y="2896"/>
                    <a:pt x="50965" y="2896"/>
                    <a:pt x="50965" y="2896"/>
                  </a:cubicBezTo>
                  <a:cubicBezTo>
                    <a:pt x="56061" y="0"/>
                    <a:pt x="63938" y="0"/>
                    <a:pt x="69034" y="2896"/>
                  </a:cubicBezTo>
                  <a:cubicBezTo>
                    <a:pt x="111196" y="24413"/>
                    <a:pt x="111196" y="24413"/>
                    <a:pt x="111196" y="24413"/>
                  </a:cubicBezTo>
                  <a:cubicBezTo>
                    <a:pt x="115830" y="26896"/>
                    <a:pt x="120000" y="33103"/>
                    <a:pt x="120000" y="38482"/>
                  </a:cubicBezTo>
                  <a:cubicBezTo>
                    <a:pt x="120000" y="81517"/>
                    <a:pt x="120000" y="81517"/>
                    <a:pt x="120000" y="81517"/>
                  </a:cubicBezTo>
                  <a:cubicBezTo>
                    <a:pt x="120000" y="86896"/>
                    <a:pt x="115830" y="93103"/>
                    <a:pt x="111196" y="95586"/>
                  </a:cubicBezTo>
                  <a:cubicBezTo>
                    <a:pt x="69034" y="117517"/>
                    <a:pt x="69034" y="117517"/>
                    <a:pt x="69034" y="117517"/>
                  </a:cubicBezTo>
                  <a:cubicBezTo>
                    <a:pt x="63938" y="120000"/>
                    <a:pt x="56061" y="120000"/>
                    <a:pt x="50965" y="117517"/>
                  </a:cubicBezTo>
                  <a:cubicBezTo>
                    <a:pt x="8803" y="95586"/>
                    <a:pt x="8803" y="95586"/>
                    <a:pt x="8803" y="95586"/>
                  </a:cubicBezTo>
                  <a:cubicBezTo>
                    <a:pt x="3706" y="93103"/>
                    <a:pt x="0" y="86896"/>
                    <a:pt x="0" y="81517"/>
                  </a:cubicBezTo>
                  <a:lnTo>
                    <a:pt x="0" y="38482"/>
                  </a:lnTo>
                  <a:close/>
                </a:path>
              </a:pathLst>
            </a:custGeom>
            <a:solidFill>
              <a:srgbClr val="000099">
                <a:alpha val="51764"/>
              </a:srgbClr>
            </a:solidFill>
            <a:ln w="9525" cap="flat" cmpd="sng">
              <a:solidFill>
                <a:srgbClr val="3399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Lato"/>
                <a:ea typeface="Lato"/>
                <a:cs typeface="Lato"/>
                <a:sym typeface="Lato"/>
              </a:endParaRPr>
            </a:p>
          </p:txBody>
        </p:sp>
      </p:grpSp>
      <p:grpSp>
        <p:nvGrpSpPr>
          <p:cNvPr id="414" name="Google Shape;414;p28"/>
          <p:cNvGrpSpPr/>
          <p:nvPr/>
        </p:nvGrpSpPr>
        <p:grpSpPr>
          <a:xfrm>
            <a:off x="1221402" y="2818146"/>
            <a:ext cx="1367933" cy="1526792"/>
            <a:chOff x="7481275" y="2173317"/>
            <a:chExt cx="1810873" cy="2021170"/>
          </a:xfrm>
        </p:grpSpPr>
        <p:sp>
          <p:nvSpPr>
            <p:cNvPr id="415" name="Google Shape;415;p28"/>
            <p:cNvSpPr/>
            <p:nvPr/>
          </p:nvSpPr>
          <p:spPr>
            <a:xfrm>
              <a:off x="7481275" y="2173317"/>
              <a:ext cx="1810873" cy="2021170"/>
            </a:xfrm>
            <a:custGeom>
              <a:avLst/>
              <a:gdLst/>
              <a:ahLst/>
              <a:cxnLst/>
              <a:rect l="l" t="t" r="r" b="b"/>
              <a:pathLst>
                <a:path w="120000" h="120000" extrusionOk="0">
                  <a:moveTo>
                    <a:pt x="0" y="38482"/>
                  </a:moveTo>
                  <a:cubicBezTo>
                    <a:pt x="0" y="33103"/>
                    <a:pt x="3706" y="26896"/>
                    <a:pt x="8803" y="24413"/>
                  </a:cubicBezTo>
                  <a:cubicBezTo>
                    <a:pt x="50965" y="2896"/>
                    <a:pt x="50965" y="2896"/>
                    <a:pt x="50965" y="2896"/>
                  </a:cubicBezTo>
                  <a:cubicBezTo>
                    <a:pt x="56061" y="0"/>
                    <a:pt x="63938" y="0"/>
                    <a:pt x="69034" y="2896"/>
                  </a:cubicBezTo>
                  <a:cubicBezTo>
                    <a:pt x="111196" y="24413"/>
                    <a:pt x="111196" y="24413"/>
                    <a:pt x="111196" y="24413"/>
                  </a:cubicBezTo>
                  <a:cubicBezTo>
                    <a:pt x="115830" y="26896"/>
                    <a:pt x="120000" y="33103"/>
                    <a:pt x="120000" y="38482"/>
                  </a:cubicBezTo>
                  <a:cubicBezTo>
                    <a:pt x="120000" y="81517"/>
                    <a:pt x="120000" y="81517"/>
                    <a:pt x="120000" y="81517"/>
                  </a:cubicBezTo>
                  <a:cubicBezTo>
                    <a:pt x="120000" y="86896"/>
                    <a:pt x="115830" y="93103"/>
                    <a:pt x="111196" y="95586"/>
                  </a:cubicBezTo>
                  <a:cubicBezTo>
                    <a:pt x="69034" y="117517"/>
                    <a:pt x="69034" y="117517"/>
                    <a:pt x="69034" y="117517"/>
                  </a:cubicBezTo>
                  <a:cubicBezTo>
                    <a:pt x="63938" y="120000"/>
                    <a:pt x="56061" y="120000"/>
                    <a:pt x="50965" y="117517"/>
                  </a:cubicBezTo>
                  <a:cubicBezTo>
                    <a:pt x="8803" y="95586"/>
                    <a:pt x="8803" y="95586"/>
                    <a:pt x="8803" y="95586"/>
                  </a:cubicBezTo>
                  <a:cubicBezTo>
                    <a:pt x="3706" y="93103"/>
                    <a:pt x="0" y="86896"/>
                    <a:pt x="0" y="81517"/>
                  </a:cubicBezTo>
                  <a:lnTo>
                    <a:pt x="0" y="38482"/>
                  </a:lnTo>
                  <a:close/>
                </a:path>
              </a:pathLst>
            </a:custGeom>
            <a:solidFill>
              <a:srgbClr val="00CCFF">
                <a:alpha val="70196"/>
              </a:srgbClr>
            </a:solidFill>
            <a:ln w="9525" cap="flat" cmpd="sng">
              <a:solidFill>
                <a:srgbClr val="000099"/>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Lato"/>
                <a:ea typeface="Lato"/>
                <a:cs typeface="Lato"/>
                <a:sym typeface="Lato"/>
              </a:endParaRPr>
            </a:p>
          </p:txBody>
        </p:sp>
        <p:sp>
          <p:nvSpPr>
            <p:cNvPr id="416" name="Google Shape;416;p28"/>
            <p:cNvSpPr/>
            <p:nvPr/>
          </p:nvSpPr>
          <p:spPr>
            <a:xfrm>
              <a:off x="7562268" y="2263721"/>
              <a:ext cx="1648881" cy="1840363"/>
            </a:xfrm>
            <a:custGeom>
              <a:avLst/>
              <a:gdLst/>
              <a:ahLst/>
              <a:cxnLst/>
              <a:rect l="l" t="t" r="r" b="b"/>
              <a:pathLst>
                <a:path w="120000" h="120000" extrusionOk="0">
                  <a:moveTo>
                    <a:pt x="0" y="38482"/>
                  </a:moveTo>
                  <a:cubicBezTo>
                    <a:pt x="0" y="33103"/>
                    <a:pt x="3706" y="26896"/>
                    <a:pt x="8803" y="24413"/>
                  </a:cubicBezTo>
                  <a:cubicBezTo>
                    <a:pt x="50965" y="2896"/>
                    <a:pt x="50965" y="2896"/>
                    <a:pt x="50965" y="2896"/>
                  </a:cubicBezTo>
                  <a:cubicBezTo>
                    <a:pt x="56061" y="0"/>
                    <a:pt x="63938" y="0"/>
                    <a:pt x="69034" y="2896"/>
                  </a:cubicBezTo>
                  <a:cubicBezTo>
                    <a:pt x="111196" y="24413"/>
                    <a:pt x="111196" y="24413"/>
                    <a:pt x="111196" y="24413"/>
                  </a:cubicBezTo>
                  <a:cubicBezTo>
                    <a:pt x="115830" y="26896"/>
                    <a:pt x="120000" y="33103"/>
                    <a:pt x="120000" y="38482"/>
                  </a:cubicBezTo>
                  <a:cubicBezTo>
                    <a:pt x="120000" y="81517"/>
                    <a:pt x="120000" y="81517"/>
                    <a:pt x="120000" y="81517"/>
                  </a:cubicBezTo>
                  <a:cubicBezTo>
                    <a:pt x="120000" y="86896"/>
                    <a:pt x="115830" y="93103"/>
                    <a:pt x="111196" y="95586"/>
                  </a:cubicBezTo>
                  <a:cubicBezTo>
                    <a:pt x="69034" y="117517"/>
                    <a:pt x="69034" y="117517"/>
                    <a:pt x="69034" y="117517"/>
                  </a:cubicBezTo>
                  <a:cubicBezTo>
                    <a:pt x="63938" y="120000"/>
                    <a:pt x="56061" y="120000"/>
                    <a:pt x="50965" y="117517"/>
                  </a:cubicBezTo>
                  <a:cubicBezTo>
                    <a:pt x="8803" y="95586"/>
                    <a:pt x="8803" y="95586"/>
                    <a:pt x="8803" y="95586"/>
                  </a:cubicBezTo>
                  <a:cubicBezTo>
                    <a:pt x="3706" y="93103"/>
                    <a:pt x="0" y="86896"/>
                    <a:pt x="0" y="81517"/>
                  </a:cubicBezTo>
                  <a:lnTo>
                    <a:pt x="0" y="38482"/>
                  </a:lnTo>
                  <a:close/>
                </a:path>
              </a:pathLst>
            </a:custGeom>
            <a:solidFill>
              <a:srgbClr val="00CCFF">
                <a:alpha val="70196"/>
              </a:srgbClr>
            </a:solidFill>
            <a:ln w="9525" cap="flat" cmpd="sng">
              <a:solidFill>
                <a:srgbClr val="000099"/>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Lato"/>
                <a:ea typeface="Lato"/>
                <a:cs typeface="Lato"/>
                <a:sym typeface="Lato"/>
              </a:endParaRPr>
            </a:p>
          </p:txBody>
        </p:sp>
      </p:grpSp>
      <p:grpSp>
        <p:nvGrpSpPr>
          <p:cNvPr id="417" name="Google Shape;417;p28"/>
          <p:cNvGrpSpPr/>
          <p:nvPr/>
        </p:nvGrpSpPr>
        <p:grpSpPr>
          <a:xfrm>
            <a:off x="1223548" y="1051971"/>
            <a:ext cx="1367933" cy="1526792"/>
            <a:chOff x="7481275" y="2173317"/>
            <a:chExt cx="1810873" cy="2021170"/>
          </a:xfrm>
        </p:grpSpPr>
        <p:sp>
          <p:nvSpPr>
            <p:cNvPr id="418" name="Google Shape;418;p28"/>
            <p:cNvSpPr/>
            <p:nvPr/>
          </p:nvSpPr>
          <p:spPr>
            <a:xfrm>
              <a:off x="7481275" y="2173317"/>
              <a:ext cx="1810873" cy="2021170"/>
            </a:xfrm>
            <a:custGeom>
              <a:avLst/>
              <a:gdLst/>
              <a:ahLst/>
              <a:cxnLst/>
              <a:rect l="l" t="t" r="r" b="b"/>
              <a:pathLst>
                <a:path w="120000" h="120000" extrusionOk="0">
                  <a:moveTo>
                    <a:pt x="0" y="38482"/>
                  </a:moveTo>
                  <a:cubicBezTo>
                    <a:pt x="0" y="33103"/>
                    <a:pt x="3706" y="26896"/>
                    <a:pt x="8803" y="24413"/>
                  </a:cubicBezTo>
                  <a:cubicBezTo>
                    <a:pt x="50965" y="2896"/>
                    <a:pt x="50965" y="2896"/>
                    <a:pt x="50965" y="2896"/>
                  </a:cubicBezTo>
                  <a:cubicBezTo>
                    <a:pt x="56061" y="0"/>
                    <a:pt x="63938" y="0"/>
                    <a:pt x="69034" y="2896"/>
                  </a:cubicBezTo>
                  <a:cubicBezTo>
                    <a:pt x="111196" y="24413"/>
                    <a:pt x="111196" y="24413"/>
                    <a:pt x="111196" y="24413"/>
                  </a:cubicBezTo>
                  <a:cubicBezTo>
                    <a:pt x="115830" y="26896"/>
                    <a:pt x="120000" y="33103"/>
                    <a:pt x="120000" y="38482"/>
                  </a:cubicBezTo>
                  <a:cubicBezTo>
                    <a:pt x="120000" y="81517"/>
                    <a:pt x="120000" y="81517"/>
                    <a:pt x="120000" y="81517"/>
                  </a:cubicBezTo>
                  <a:cubicBezTo>
                    <a:pt x="120000" y="86896"/>
                    <a:pt x="115830" y="93103"/>
                    <a:pt x="111196" y="95586"/>
                  </a:cubicBezTo>
                  <a:cubicBezTo>
                    <a:pt x="69034" y="117517"/>
                    <a:pt x="69034" y="117517"/>
                    <a:pt x="69034" y="117517"/>
                  </a:cubicBezTo>
                  <a:cubicBezTo>
                    <a:pt x="63938" y="120000"/>
                    <a:pt x="56061" y="120000"/>
                    <a:pt x="50965" y="117517"/>
                  </a:cubicBezTo>
                  <a:cubicBezTo>
                    <a:pt x="8803" y="95586"/>
                    <a:pt x="8803" y="95586"/>
                    <a:pt x="8803" y="95586"/>
                  </a:cubicBezTo>
                  <a:cubicBezTo>
                    <a:pt x="3706" y="93103"/>
                    <a:pt x="0" y="86896"/>
                    <a:pt x="0" y="81517"/>
                  </a:cubicBezTo>
                  <a:lnTo>
                    <a:pt x="0" y="38482"/>
                  </a:lnTo>
                  <a:close/>
                </a:path>
              </a:pathLst>
            </a:custGeom>
            <a:solidFill>
              <a:srgbClr val="0000FF">
                <a:alpha val="50980"/>
              </a:srgbClr>
            </a:solidFill>
            <a:ln w="9525" cap="flat" cmpd="sng">
              <a:solidFill>
                <a:srgbClr val="034A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Lato"/>
                <a:ea typeface="Lato"/>
                <a:cs typeface="Lato"/>
                <a:sym typeface="Lato"/>
              </a:endParaRPr>
            </a:p>
          </p:txBody>
        </p:sp>
        <p:sp>
          <p:nvSpPr>
            <p:cNvPr id="419" name="Google Shape;419;p28"/>
            <p:cNvSpPr/>
            <p:nvPr/>
          </p:nvSpPr>
          <p:spPr>
            <a:xfrm>
              <a:off x="7562268" y="2263721"/>
              <a:ext cx="1648881" cy="1840363"/>
            </a:xfrm>
            <a:custGeom>
              <a:avLst/>
              <a:gdLst/>
              <a:ahLst/>
              <a:cxnLst/>
              <a:rect l="l" t="t" r="r" b="b"/>
              <a:pathLst>
                <a:path w="120000" h="120000" extrusionOk="0">
                  <a:moveTo>
                    <a:pt x="0" y="38482"/>
                  </a:moveTo>
                  <a:cubicBezTo>
                    <a:pt x="0" y="33103"/>
                    <a:pt x="3706" y="26896"/>
                    <a:pt x="8803" y="24413"/>
                  </a:cubicBezTo>
                  <a:cubicBezTo>
                    <a:pt x="50965" y="2896"/>
                    <a:pt x="50965" y="2896"/>
                    <a:pt x="50965" y="2896"/>
                  </a:cubicBezTo>
                  <a:cubicBezTo>
                    <a:pt x="56061" y="0"/>
                    <a:pt x="63938" y="0"/>
                    <a:pt x="69034" y="2896"/>
                  </a:cubicBezTo>
                  <a:cubicBezTo>
                    <a:pt x="111196" y="24413"/>
                    <a:pt x="111196" y="24413"/>
                    <a:pt x="111196" y="24413"/>
                  </a:cubicBezTo>
                  <a:cubicBezTo>
                    <a:pt x="115830" y="26896"/>
                    <a:pt x="120000" y="33103"/>
                    <a:pt x="120000" y="38482"/>
                  </a:cubicBezTo>
                  <a:cubicBezTo>
                    <a:pt x="120000" y="81517"/>
                    <a:pt x="120000" y="81517"/>
                    <a:pt x="120000" y="81517"/>
                  </a:cubicBezTo>
                  <a:cubicBezTo>
                    <a:pt x="120000" y="86896"/>
                    <a:pt x="115830" y="93103"/>
                    <a:pt x="111196" y="95586"/>
                  </a:cubicBezTo>
                  <a:cubicBezTo>
                    <a:pt x="69034" y="117517"/>
                    <a:pt x="69034" y="117517"/>
                    <a:pt x="69034" y="117517"/>
                  </a:cubicBezTo>
                  <a:cubicBezTo>
                    <a:pt x="63938" y="120000"/>
                    <a:pt x="56061" y="120000"/>
                    <a:pt x="50965" y="117517"/>
                  </a:cubicBezTo>
                  <a:cubicBezTo>
                    <a:pt x="8803" y="95586"/>
                    <a:pt x="8803" y="95586"/>
                    <a:pt x="8803" y="95586"/>
                  </a:cubicBezTo>
                  <a:cubicBezTo>
                    <a:pt x="3706" y="93103"/>
                    <a:pt x="0" y="86896"/>
                    <a:pt x="0" y="81517"/>
                  </a:cubicBezTo>
                  <a:lnTo>
                    <a:pt x="0" y="38482"/>
                  </a:lnTo>
                  <a:close/>
                </a:path>
              </a:pathLst>
            </a:custGeom>
            <a:solidFill>
              <a:srgbClr val="0000FF">
                <a:alpha val="50980"/>
              </a:srgbClr>
            </a:solidFill>
            <a:ln w="9525" cap="flat" cmpd="sng">
              <a:solidFill>
                <a:srgbClr val="034A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Lato"/>
                <a:ea typeface="Lato"/>
                <a:cs typeface="Lato"/>
                <a:sym typeface="Lato"/>
              </a:endParaRPr>
            </a:p>
          </p:txBody>
        </p:sp>
      </p:grpSp>
      <p:sp>
        <p:nvSpPr>
          <p:cNvPr id="420" name="Google Shape;420;p28"/>
          <p:cNvSpPr txBox="1"/>
          <p:nvPr/>
        </p:nvSpPr>
        <p:spPr>
          <a:xfrm>
            <a:off x="1746986" y="1457250"/>
            <a:ext cx="309900" cy="643500"/>
          </a:xfrm>
          <a:prstGeom prst="rect">
            <a:avLst/>
          </a:prstGeom>
          <a:noFill/>
          <a:ln>
            <a:noFill/>
          </a:ln>
        </p:spPr>
        <p:txBody>
          <a:bodyPr spcFirstLastPara="1" wrap="square" lIns="36000" tIns="46800" rIns="36000" bIns="46800" anchor="t" anchorCtr="0">
            <a:noAutofit/>
          </a:bodyPr>
          <a:lstStyle/>
          <a:p>
            <a:pPr marL="0" marR="0" lvl="0" indent="0" algn="ctr" rtl="0">
              <a:lnSpc>
                <a:spcPct val="125000"/>
              </a:lnSpc>
              <a:spcBef>
                <a:spcPts val="0"/>
              </a:spcBef>
              <a:spcAft>
                <a:spcPts val="0"/>
              </a:spcAft>
              <a:buClr>
                <a:srgbClr val="EBEEF1"/>
              </a:buClr>
              <a:buFont typeface="Lato"/>
              <a:buNone/>
            </a:pPr>
            <a:r>
              <a:rPr lang="en-US" sz="3200" b="1" i="0" u="none" strike="noStrike" cap="none">
                <a:solidFill>
                  <a:srgbClr val="EBEEF1"/>
                </a:solidFill>
                <a:latin typeface="Lato"/>
                <a:ea typeface="Lato"/>
                <a:cs typeface="Lato"/>
                <a:sym typeface="Lato"/>
              </a:rPr>
              <a:t>1</a:t>
            </a:r>
            <a:endParaRPr/>
          </a:p>
        </p:txBody>
      </p:sp>
      <p:sp>
        <p:nvSpPr>
          <p:cNvPr id="421" name="Google Shape;421;p28"/>
          <p:cNvSpPr txBox="1"/>
          <p:nvPr/>
        </p:nvSpPr>
        <p:spPr>
          <a:xfrm>
            <a:off x="1765321" y="3275310"/>
            <a:ext cx="309900" cy="643500"/>
          </a:xfrm>
          <a:prstGeom prst="rect">
            <a:avLst/>
          </a:prstGeom>
          <a:noFill/>
          <a:ln>
            <a:noFill/>
          </a:ln>
        </p:spPr>
        <p:txBody>
          <a:bodyPr spcFirstLastPara="1" wrap="square" lIns="36000" tIns="46800" rIns="36000" bIns="46800" anchor="t" anchorCtr="0">
            <a:noAutofit/>
          </a:bodyPr>
          <a:lstStyle/>
          <a:p>
            <a:pPr marL="0" marR="0" lvl="0" indent="0" algn="ctr" rtl="0">
              <a:lnSpc>
                <a:spcPct val="125000"/>
              </a:lnSpc>
              <a:spcBef>
                <a:spcPts val="0"/>
              </a:spcBef>
              <a:spcAft>
                <a:spcPts val="0"/>
              </a:spcAft>
              <a:buClr>
                <a:srgbClr val="EBEEF1"/>
              </a:buClr>
              <a:buFont typeface="Lato"/>
              <a:buNone/>
            </a:pPr>
            <a:r>
              <a:rPr lang="en-US" sz="3200" b="1" i="0" u="none" strike="noStrike" cap="none">
                <a:solidFill>
                  <a:srgbClr val="EBEEF1"/>
                </a:solidFill>
                <a:latin typeface="Lato"/>
                <a:ea typeface="Lato"/>
                <a:cs typeface="Lato"/>
                <a:sym typeface="Lato"/>
              </a:rPr>
              <a:t>2</a:t>
            </a:r>
            <a:endParaRPr/>
          </a:p>
        </p:txBody>
      </p:sp>
      <p:sp>
        <p:nvSpPr>
          <p:cNvPr id="422" name="Google Shape;422;p28"/>
          <p:cNvSpPr txBox="1"/>
          <p:nvPr/>
        </p:nvSpPr>
        <p:spPr>
          <a:xfrm>
            <a:off x="1757755" y="5171207"/>
            <a:ext cx="309900" cy="643500"/>
          </a:xfrm>
          <a:prstGeom prst="rect">
            <a:avLst/>
          </a:prstGeom>
          <a:noFill/>
          <a:ln>
            <a:noFill/>
          </a:ln>
        </p:spPr>
        <p:txBody>
          <a:bodyPr spcFirstLastPara="1" wrap="square" lIns="36000" tIns="46800" rIns="36000" bIns="46800" anchor="t" anchorCtr="0">
            <a:noAutofit/>
          </a:bodyPr>
          <a:lstStyle/>
          <a:p>
            <a:pPr marL="0" marR="0" lvl="0" indent="0" algn="ctr" rtl="0">
              <a:lnSpc>
                <a:spcPct val="125000"/>
              </a:lnSpc>
              <a:spcBef>
                <a:spcPts val="0"/>
              </a:spcBef>
              <a:spcAft>
                <a:spcPts val="0"/>
              </a:spcAft>
              <a:buClr>
                <a:srgbClr val="EBEEF1"/>
              </a:buClr>
              <a:buFont typeface="Lato"/>
              <a:buNone/>
            </a:pPr>
            <a:r>
              <a:rPr lang="en-US" sz="3200" b="1" i="0" u="none" strike="noStrike" cap="none">
                <a:solidFill>
                  <a:srgbClr val="EBEEF1"/>
                </a:solidFill>
                <a:latin typeface="Lato"/>
                <a:ea typeface="Lato"/>
                <a:cs typeface="Lato"/>
                <a:sym typeface="Lato"/>
              </a:rPr>
              <a:t>3</a:t>
            </a:r>
            <a:endParaRPr/>
          </a:p>
        </p:txBody>
      </p:sp>
      <p:sp>
        <p:nvSpPr>
          <p:cNvPr id="423" name="Google Shape;423;p28"/>
          <p:cNvSpPr txBox="1"/>
          <p:nvPr/>
        </p:nvSpPr>
        <p:spPr>
          <a:xfrm>
            <a:off x="885425" y="113925"/>
            <a:ext cx="10013100" cy="710100"/>
          </a:xfrm>
          <a:prstGeom prst="rect">
            <a:avLst/>
          </a:prstGeom>
          <a:noFill/>
          <a:ln>
            <a:noFill/>
          </a:ln>
        </p:spPr>
        <p:txBody>
          <a:bodyPr spcFirstLastPara="1" wrap="square" lIns="36000" tIns="46800" rIns="36000" bIns="46800" anchor="t" anchorCtr="0">
            <a:noAutofit/>
          </a:bodyPr>
          <a:lstStyle/>
          <a:p>
            <a:pPr marL="0" marR="0" lvl="0" indent="0" algn="ctr" rtl="0">
              <a:lnSpc>
                <a:spcPct val="125000"/>
              </a:lnSpc>
              <a:spcBef>
                <a:spcPts val="0"/>
              </a:spcBef>
              <a:spcAft>
                <a:spcPts val="0"/>
              </a:spcAft>
              <a:buClr>
                <a:srgbClr val="485965"/>
              </a:buClr>
              <a:buFont typeface="Lato"/>
              <a:buNone/>
            </a:pPr>
            <a:r>
              <a:rPr lang="en-US" sz="6000" b="1" i="0" u="none" strike="noStrike" cap="none" dirty="0" smtClean="0">
                <a:solidFill>
                  <a:srgbClr val="485965"/>
                </a:solidFill>
                <a:latin typeface="Lato"/>
                <a:ea typeface="Lato"/>
                <a:cs typeface="Lato"/>
                <a:sym typeface="Lato"/>
              </a:rPr>
              <a:t>How Do I Enroll…</a:t>
            </a:r>
            <a:endParaRPr sz="6000" dirty="0"/>
          </a:p>
        </p:txBody>
      </p:sp>
    </p:spTree>
    <p:extLst>
      <p:ext uri="{BB962C8B-B14F-4D97-AF65-F5344CB8AC3E}">
        <p14:creationId xmlns:p14="http://schemas.microsoft.com/office/powerpoint/2010/main" val="2879787490"/>
      </p:ext>
    </p:extLst>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17"/>
                                        </p:tgtEl>
                                        <p:attrNameLst>
                                          <p:attrName>style.visibility</p:attrName>
                                        </p:attrNameLst>
                                      </p:cBhvr>
                                      <p:to>
                                        <p:strVal val="visible"/>
                                      </p:to>
                                    </p:set>
                                    <p:animEffect transition="in" filter="fade">
                                      <p:cBhvr>
                                        <p:cTn id="7" dur="1500"/>
                                        <p:tgtEl>
                                          <p:spTgt spid="417"/>
                                        </p:tgtEl>
                                      </p:cBhvr>
                                    </p:animEffect>
                                  </p:childTnLst>
                                </p:cTn>
                              </p:par>
                            </p:childTnLst>
                          </p:cTn>
                        </p:par>
                        <p:par>
                          <p:cTn id="8" fill="hold">
                            <p:stCondLst>
                              <p:cond delay="1500"/>
                            </p:stCondLst>
                            <p:childTnLst>
                              <p:par>
                                <p:cTn id="9" presetID="10" presetClass="entr" presetSubtype="0" fill="hold" nodeType="afterEffect">
                                  <p:stCondLst>
                                    <p:cond delay="0"/>
                                  </p:stCondLst>
                                  <p:childTnLst>
                                    <p:set>
                                      <p:cBhvr>
                                        <p:cTn id="10" dur="1" fill="hold">
                                          <p:stCondLst>
                                            <p:cond delay="0"/>
                                          </p:stCondLst>
                                        </p:cTn>
                                        <p:tgtEl>
                                          <p:spTgt spid="405"/>
                                        </p:tgtEl>
                                        <p:attrNameLst>
                                          <p:attrName>style.visibility</p:attrName>
                                        </p:attrNameLst>
                                      </p:cBhvr>
                                      <p:to>
                                        <p:strVal val="visible"/>
                                      </p:to>
                                    </p:set>
                                    <p:animEffect transition="in" filter="fade">
                                      <p:cBhvr>
                                        <p:cTn id="11" dur="500"/>
                                        <p:tgtEl>
                                          <p:spTgt spid="405"/>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408"/>
                                        </p:tgtEl>
                                        <p:attrNameLst>
                                          <p:attrName>style.visibility</p:attrName>
                                        </p:attrNameLst>
                                      </p:cBhvr>
                                      <p:to>
                                        <p:strVal val="visible"/>
                                      </p:to>
                                    </p:set>
                                    <p:animEffect transition="in" filter="fade">
                                      <p:cBhvr>
                                        <p:cTn id="15" dur="500"/>
                                        <p:tgtEl>
                                          <p:spTgt spid="408"/>
                                        </p:tgtEl>
                                      </p:cBhvr>
                                    </p:animEffect>
                                  </p:childTnLst>
                                </p:cTn>
                              </p:par>
                            </p:childTnLst>
                          </p:cTn>
                        </p:par>
                        <p:par>
                          <p:cTn id="16" fill="hold">
                            <p:stCondLst>
                              <p:cond delay="2500"/>
                            </p:stCondLst>
                            <p:childTnLst>
                              <p:par>
                                <p:cTn id="17" presetID="10" presetClass="entr" presetSubtype="0" fill="hold" nodeType="afterEffect">
                                  <p:stCondLst>
                                    <p:cond delay="0"/>
                                  </p:stCondLst>
                                  <p:childTnLst>
                                    <p:set>
                                      <p:cBhvr>
                                        <p:cTn id="18" dur="1" fill="hold">
                                          <p:stCondLst>
                                            <p:cond delay="0"/>
                                          </p:stCondLst>
                                        </p:cTn>
                                        <p:tgtEl>
                                          <p:spTgt spid="423">
                                            <p:txEl>
                                              <p:pRg st="0" end="0"/>
                                            </p:txEl>
                                          </p:spTgt>
                                        </p:tgtEl>
                                        <p:attrNameLst>
                                          <p:attrName>style.visibility</p:attrName>
                                        </p:attrNameLst>
                                      </p:cBhvr>
                                      <p:to>
                                        <p:strVal val="visible"/>
                                      </p:to>
                                    </p:set>
                                    <p:animEffect transition="in" filter="fade">
                                      <p:cBhvr>
                                        <p:cTn id="19" dur="750"/>
                                        <p:tgtEl>
                                          <p:spTgt spid="423">
                                            <p:txEl>
                                              <p:pRg st="0" end="0"/>
                                            </p:txEl>
                                          </p:spTgt>
                                        </p:tgtEl>
                                      </p:cBhvr>
                                    </p:animEffect>
                                  </p:childTnLst>
                                </p:cTn>
                              </p:par>
                            </p:childTnLst>
                          </p:cTn>
                        </p:par>
                        <p:par>
                          <p:cTn id="20" fill="hold">
                            <p:stCondLst>
                              <p:cond delay="3250"/>
                            </p:stCondLst>
                            <p:childTnLst>
                              <p:par>
                                <p:cTn id="21" presetID="10" presetClass="entr" presetSubtype="0" fill="hold" nodeType="afterEffect">
                                  <p:stCondLst>
                                    <p:cond delay="0"/>
                                  </p:stCondLst>
                                  <p:childTnLst>
                                    <p:set>
                                      <p:cBhvr>
                                        <p:cTn id="22" dur="1" fill="hold">
                                          <p:stCondLst>
                                            <p:cond delay="0"/>
                                          </p:stCondLst>
                                        </p:cTn>
                                        <p:tgtEl>
                                          <p:spTgt spid="420">
                                            <p:txEl>
                                              <p:pRg st="0" end="0"/>
                                            </p:txEl>
                                          </p:spTgt>
                                        </p:tgtEl>
                                        <p:attrNameLst>
                                          <p:attrName>style.visibility</p:attrName>
                                        </p:attrNameLst>
                                      </p:cBhvr>
                                      <p:to>
                                        <p:strVal val="visible"/>
                                      </p:to>
                                    </p:set>
                                    <p:animEffect transition="in" filter="fade">
                                      <p:cBhvr>
                                        <p:cTn id="23" dur="750"/>
                                        <p:tgtEl>
                                          <p:spTgt spid="420">
                                            <p:txEl>
                                              <p:pRg st="0" end="0"/>
                                            </p:txEl>
                                          </p:spTgt>
                                        </p:tgtEl>
                                      </p:cBhvr>
                                    </p:animEffect>
                                  </p:childTnLst>
                                </p:cTn>
                              </p:par>
                            </p:childTnLst>
                          </p:cTn>
                        </p:par>
                        <p:par>
                          <p:cTn id="24" fill="hold">
                            <p:stCondLst>
                              <p:cond delay="4000"/>
                            </p:stCondLst>
                            <p:childTnLst>
                              <p:par>
                                <p:cTn id="25" presetID="10" presetClass="entr" presetSubtype="0" fill="hold" nodeType="afterEffect">
                                  <p:stCondLst>
                                    <p:cond delay="0"/>
                                  </p:stCondLst>
                                  <p:childTnLst>
                                    <p:set>
                                      <p:cBhvr>
                                        <p:cTn id="26" dur="1" fill="hold">
                                          <p:stCondLst>
                                            <p:cond delay="0"/>
                                          </p:stCondLst>
                                        </p:cTn>
                                        <p:tgtEl>
                                          <p:spTgt spid="421">
                                            <p:txEl>
                                              <p:pRg st="0" end="0"/>
                                            </p:txEl>
                                          </p:spTgt>
                                        </p:tgtEl>
                                        <p:attrNameLst>
                                          <p:attrName>style.visibility</p:attrName>
                                        </p:attrNameLst>
                                      </p:cBhvr>
                                      <p:to>
                                        <p:strVal val="visible"/>
                                      </p:to>
                                    </p:set>
                                    <p:animEffect transition="in" filter="fade">
                                      <p:cBhvr>
                                        <p:cTn id="27" dur="750"/>
                                        <p:tgtEl>
                                          <p:spTgt spid="421">
                                            <p:txEl>
                                              <p:pRg st="0" end="0"/>
                                            </p:txEl>
                                          </p:spTgt>
                                        </p:tgtEl>
                                      </p:cBhvr>
                                    </p:animEffect>
                                  </p:childTnLst>
                                </p:cTn>
                              </p:par>
                            </p:childTnLst>
                          </p:cTn>
                        </p:par>
                        <p:par>
                          <p:cTn id="28" fill="hold">
                            <p:stCondLst>
                              <p:cond delay="4750"/>
                            </p:stCondLst>
                            <p:childTnLst>
                              <p:par>
                                <p:cTn id="29" presetID="10" presetClass="entr" presetSubtype="0" fill="hold" nodeType="afterEffect">
                                  <p:stCondLst>
                                    <p:cond delay="0"/>
                                  </p:stCondLst>
                                  <p:childTnLst>
                                    <p:set>
                                      <p:cBhvr>
                                        <p:cTn id="30" dur="1" fill="hold">
                                          <p:stCondLst>
                                            <p:cond delay="0"/>
                                          </p:stCondLst>
                                        </p:cTn>
                                        <p:tgtEl>
                                          <p:spTgt spid="422">
                                            <p:txEl>
                                              <p:pRg st="0" end="0"/>
                                            </p:txEl>
                                          </p:spTgt>
                                        </p:tgtEl>
                                        <p:attrNameLst>
                                          <p:attrName>style.visibility</p:attrName>
                                        </p:attrNameLst>
                                      </p:cBhvr>
                                      <p:to>
                                        <p:strVal val="visible"/>
                                      </p:to>
                                    </p:set>
                                    <p:animEffect transition="in" filter="fade">
                                      <p:cBhvr>
                                        <p:cTn id="31" dur="750"/>
                                        <p:tgtEl>
                                          <p:spTgt spid="4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688"/>
        <p:cNvGrpSpPr/>
        <p:nvPr/>
      </p:nvGrpSpPr>
      <p:grpSpPr>
        <a:xfrm>
          <a:off x="0" y="0"/>
          <a:ext cx="0" cy="0"/>
          <a:chOff x="0" y="0"/>
          <a:chExt cx="0" cy="0"/>
        </a:xfrm>
      </p:grpSpPr>
      <p:pic>
        <p:nvPicPr>
          <p:cNvPr id="689" name="Google Shape;689;p31"/>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690" name="Google Shape;690;p31"/>
          <p:cNvSpPr txBox="1">
            <a:spLocks noGrp="1"/>
          </p:cNvSpPr>
          <p:nvPr>
            <p:ph type="title"/>
          </p:nvPr>
        </p:nvSpPr>
        <p:spPr>
          <a:xfrm>
            <a:off x="546003" y="455083"/>
            <a:ext cx="10515600" cy="715499"/>
          </a:xfrm>
          <a:prstGeom prst="rect">
            <a:avLst/>
          </a:prstGeom>
          <a:noFill/>
          <a:ln>
            <a:noFill/>
          </a:ln>
        </p:spPr>
        <p:txBody>
          <a:bodyPr spcFirstLastPara="1" wrap="square" lIns="36000" tIns="45700" rIns="36000" bIns="45700" anchor="ctr" anchorCtr="0">
            <a:noAutofit/>
          </a:bodyPr>
          <a:lstStyle/>
          <a:p>
            <a:pPr marL="0" marR="0" lvl="0" indent="0" algn="l" rtl="0">
              <a:lnSpc>
                <a:spcPct val="90000"/>
              </a:lnSpc>
              <a:spcBef>
                <a:spcPts val="0"/>
              </a:spcBef>
              <a:spcAft>
                <a:spcPts val="0"/>
              </a:spcAft>
              <a:buClr>
                <a:srgbClr val="485965"/>
              </a:buClr>
              <a:buFont typeface="Lato"/>
              <a:buNone/>
            </a:pPr>
            <a:r>
              <a:rPr lang="en-US" sz="4000" b="0" i="0" u="none" strike="noStrike" cap="none" dirty="0">
                <a:solidFill>
                  <a:srgbClr val="485965"/>
                </a:solidFill>
                <a:latin typeface="Lato"/>
                <a:ea typeface="Lato"/>
                <a:cs typeface="Lato"/>
                <a:sym typeface="Lato"/>
              </a:rPr>
              <a:t>Why choose </a:t>
            </a:r>
            <a:r>
              <a:rPr lang="en-US" sz="4000" b="0" i="0" u="none" strike="noStrike" cap="none" dirty="0" smtClean="0">
                <a:solidFill>
                  <a:srgbClr val="485965"/>
                </a:solidFill>
                <a:latin typeface="Lato"/>
                <a:ea typeface="Lato"/>
                <a:cs typeface="Lato"/>
                <a:sym typeface="Lato"/>
              </a:rPr>
              <a:t>AAC</a:t>
            </a:r>
            <a:r>
              <a:rPr lang="en-US" sz="4000" b="0" i="0" u="none" strike="noStrike" cap="none" dirty="0">
                <a:solidFill>
                  <a:srgbClr val="485965"/>
                </a:solidFill>
                <a:latin typeface="Lato"/>
                <a:ea typeface="Lato"/>
                <a:cs typeface="Lato"/>
                <a:sym typeface="Lato"/>
              </a:rPr>
              <a:t>?</a:t>
            </a:r>
            <a:endParaRPr dirty="0"/>
          </a:p>
        </p:txBody>
      </p:sp>
      <p:sp>
        <p:nvSpPr>
          <p:cNvPr id="691" name="Google Shape;691;p31"/>
          <p:cNvSpPr/>
          <p:nvPr/>
        </p:nvSpPr>
        <p:spPr>
          <a:xfrm>
            <a:off x="6202267" y="2901351"/>
            <a:ext cx="4022700" cy="2948100"/>
          </a:xfrm>
          <a:custGeom>
            <a:avLst/>
            <a:gdLst/>
            <a:ahLst/>
            <a:cxnLst/>
            <a:rect l="l" t="t" r="r" b="b"/>
            <a:pathLst>
              <a:path w="120000" h="120000" extrusionOk="0">
                <a:moveTo>
                  <a:pt x="117868" y="0"/>
                </a:moveTo>
                <a:lnTo>
                  <a:pt x="117868" y="0"/>
                </a:lnTo>
                <a:lnTo>
                  <a:pt x="118626" y="193"/>
                </a:lnTo>
                <a:lnTo>
                  <a:pt x="119242" y="775"/>
                </a:lnTo>
                <a:lnTo>
                  <a:pt x="119668" y="1615"/>
                </a:lnTo>
                <a:lnTo>
                  <a:pt x="119810" y="2649"/>
                </a:lnTo>
                <a:lnTo>
                  <a:pt x="120000" y="114378"/>
                </a:lnTo>
                <a:lnTo>
                  <a:pt x="119857" y="115411"/>
                </a:lnTo>
                <a:lnTo>
                  <a:pt x="119431" y="116252"/>
                </a:lnTo>
                <a:lnTo>
                  <a:pt x="118816" y="116768"/>
                </a:lnTo>
                <a:lnTo>
                  <a:pt x="118058" y="117027"/>
                </a:lnTo>
                <a:lnTo>
                  <a:pt x="98405" y="117027"/>
                </a:lnTo>
                <a:lnTo>
                  <a:pt x="97647" y="116768"/>
                </a:lnTo>
                <a:lnTo>
                  <a:pt x="97032" y="116252"/>
                </a:lnTo>
                <a:lnTo>
                  <a:pt x="96606" y="115411"/>
                </a:lnTo>
                <a:lnTo>
                  <a:pt x="96464" y="114378"/>
                </a:lnTo>
                <a:lnTo>
                  <a:pt x="96464" y="77609"/>
                </a:lnTo>
                <a:lnTo>
                  <a:pt x="78326" y="77609"/>
                </a:lnTo>
                <a:lnTo>
                  <a:pt x="78326" y="117350"/>
                </a:lnTo>
                <a:lnTo>
                  <a:pt x="78137" y="118384"/>
                </a:lnTo>
                <a:lnTo>
                  <a:pt x="77758" y="119224"/>
                </a:lnTo>
                <a:lnTo>
                  <a:pt x="77142" y="119806"/>
                </a:lnTo>
                <a:lnTo>
                  <a:pt x="76385" y="120000"/>
                </a:lnTo>
                <a:lnTo>
                  <a:pt x="1941" y="120000"/>
                </a:lnTo>
                <a:lnTo>
                  <a:pt x="1183" y="119806"/>
                </a:lnTo>
                <a:lnTo>
                  <a:pt x="568" y="119224"/>
                </a:lnTo>
                <a:lnTo>
                  <a:pt x="142" y="118384"/>
                </a:lnTo>
                <a:lnTo>
                  <a:pt x="0" y="117350"/>
                </a:lnTo>
                <a:lnTo>
                  <a:pt x="0" y="83360"/>
                </a:lnTo>
                <a:lnTo>
                  <a:pt x="142" y="82390"/>
                </a:lnTo>
                <a:lnTo>
                  <a:pt x="568" y="81550"/>
                </a:lnTo>
                <a:lnTo>
                  <a:pt x="1183" y="81033"/>
                </a:lnTo>
                <a:lnTo>
                  <a:pt x="1941" y="80775"/>
                </a:lnTo>
                <a:lnTo>
                  <a:pt x="25619" y="80775"/>
                </a:lnTo>
                <a:lnTo>
                  <a:pt x="25619" y="46268"/>
                </a:lnTo>
                <a:lnTo>
                  <a:pt x="25761" y="45298"/>
                </a:lnTo>
                <a:lnTo>
                  <a:pt x="26187" y="44394"/>
                </a:lnTo>
                <a:lnTo>
                  <a:pt x="26756" y="43812"/>
                </a:lnTo>
                <a:lnTo>
                  <a:pt x="27466" y="43683"/>
                </a:lnTo>
                <a:lnTo>
                  <a:pt x="28224" y="43812"/>
                </a:lnTo>
                <a:lnTo>
                  <a:pt x="28839" y="44394"/>
                </a:lnTo>
                <a:lnTo>
                  <a:pt x="29265" y="45298"/>
                </a:lnTo>
                <a:lnTo>
                  <a:pt x="29408" y="46268"/>
                </a:lnTo>
                <a:lnTo>
                  <a:pt x="29408" y="83360"/>
                </a:lnTo>
                <a:lnTo>
                  <a:pt x="29265" y="84394"/>
                </a:lnTo>
                <a:lnTo>
                  <a:pt x="28839" y="85234"/>
                </a:lnTo>
                <a:lnTo>
                  <a:pt x="28224" y="85880"/>
                </a:lnTo>
                <a:lnTo>
                  <a:pt x="27466" y="86009"/>
                </a:lnTo>
                <a:lnTo>
                  <a:pt x="3835" y="86009"/>
                </a:lnTo>
                <a:lnTo>
                  <a:pt x="3835" y="114765"/>
                </a:lnTo>
                <a:lnTo>
                  <a:pt x="74443" y="114765"/>
                </a:lnTo>
                <a:lnTo>
                  <a:pt x="74443" y="75088"/>
                </a:lnTo>
                <a:lnTo>
                  <a:pt x="74585" y="74054"/>
                </a:lnTo>
                <a:lnTo>
                  <a:pt x="75011" y="73214"/>
                </a:lnTo>
                <a:lnTo>
                  <a:pt x="75627" y="72633"/>
                </a:lnTo>
                <a:lnTo>
                  <a:pt x="76385" y="72439"/>
                </a:lnTo>
                <a:lnTo>
                  <a:pt x="98405" y="72439"/>
                </a:lnTo>
                <a:lnTo>
                  <a:pt x="99163" y="72633"/>
                </a:lnTo>
                <a:lnTo>
                  <a:pt x="99731" y="73214"/>
                </a:lnTo>
                <a:lnTo>
                  <a:pt x="100157" y="74054"/>
                </a:lnTo>
                <a:lnTo>
                  <a:pt x="100252" y="75088"/>
                </a:lnTo>
                <a:lnTo>
                  <a:pt x="100252" y="111793"/>
                </a:lnTo>
                <a:lnTo>
                  <a:pt x="116164" y="111793"/>
                </a:lnTo>
                <a:lnTo>
                  <a:pt x="115974" y="2649"/>
                </a:lnTo>
                <a:lnTo>
                  <a:pt x="116164" y="1615"/>
                </a:lnTo>
                <a:lnTo>
                  <a:pt x="116543" y="775"/>
                </a:lnTo>
                <a:lnTo>
                  <a:pt x="117158" y="193"/>
                </a:lnTo>
                <a:lnTo>
                  <a:pt x="117868" y="0"/>
                </a:lnTo>
                <a:close/>
              </a:path>
            </a:pathLst>
          </a:custGeom>
          <a:solidFill>
            <a:srgbClr val="00B0F0"/>
          </a:solidFill>
          <a:ln w="9525" cap="flat" cmpd="sng">
            <a:solidFill>
              <a:schemeClr val="accent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Lato"/>
              <a:ea typeface="Lato"/>
              <a:cs typeface="Lato"/>
              <a:sym typeface="Lato"/>
            </a:endParaRPr>
          </a:p>
        </p:txBody>
      </p:sp>
      <p:grpSp>
        <p:nvGrpSpPr>
          <p:cNvPr id="692" name="Google Shape;692;p31"/>
          <p:cNvGrpSpPr/>
          <p:nvPr/>
        </p:nvGrpSpPr>
        <p:grpSpPr>
          <a:xfrm>
            <a:off x="8712104" y="161326"/>
            <a:ext cx="2854326" cy="2867025"/>
            <a:chOff x="8838142" y="635000"/>
            <a:chExt cx="2854326" cy="2867025"/>
          </a:xfrm>
        </p:grpSpPr>
        <p:sp>
          <p:nvSpPr>
            <p:cNvPr id="693" name="Google Shape;693;p31"/>
            <p:cNvSpPr/>
            <p:nvPr/>
          </p:nvSpPr>
          <p:spPr>
            <a:xfrm>
              <a:off x="9862081" y="1920875"/>
              <a:ext cx="822324" cy="755649"/>
            </a:xfrm>
            <a:custGeom>
              <a:avLst/>
              <a:gdLst/>
              <a:ahLst/>
              <a:cxnLst/>
              <a:rect l="l" t="t" r="r" b="b"/>
              <a:pathLst>
                <a:path w="120000" h="120000" extrusionOk="0">
                  <a:moveTo>
                    <a:pt x="107258" y="12100"/>
                  </a:moveTo>
                  <a:lnTo>
                    <a:pt x="104478" y="12605"/>
                  </a:lnTo>
                  <a:lnTo>
                    <a:pt x="101467" y="14117"/>
                  </a:lnTo>
                  <a:lnTo>
                    <a:pt x="97992" y="17142"/>
                  </a:lnTo>
                  <a:lnTo>
                    <a:pt x="95444" y="21428"/>
                  </a:lnTo>
                  <a:lnTo>
                    <a:pt x="92895" y="27478"/>
                  </a:lnTo>
                  <a:lnTo>
                    <a:pt x="98918" y="26218"/>
                  </a:lnTo>
                  <a:lnTo>
                    <a:pt x="104247" y="23697"/>
                  </a:lnTo>
                  <a:lnTo>
                    <a:pt x="107258" y="21428"/>
                  </a:lnTo>
                  <a:lnTo>
                    <a:pt x="109343" y="18907"/>
                  </a:lnTo>
                  <a:lnTo>
                    <a:pt x="110733" y="15630"/>
                  </a:lnTo>
                  <a:lnTo>
                    <a:pt x="110733" y="14873"/>
                  </a:lnTo>
                  <a:lnTo>
                    <a:pt x="110501" y="14117"/>
                  </a:lnTo>
                  <a:lnTo>
                    <a:pt x="109806" y="13613"/>
                  </a:lnTo>
                  <a:lnTo>
                    <a:pt x="109343" y="12857"/>
                  </a:lnTo>
                  <a:lnTo>
                    <a:pt x="107258" y="12100"/>
                  </a:lnTo>
                  <a:close/>
                  <a:moveTo>
                    <a:pt x="12741" y="12100"/>
                  </a:moveTo>
                  <a:lnTo>
                    <a:pt x="10656" y="12857"/>
                  </a:lnTo>
                  <a:lnTo>
                    <a:pt x="9961" y="13613"/>
                  </a:lnTo>
                  <a:lnTo>
                    <a:pt x="9498" y="14117"/>
                  </a:lnTo>
                  <a:lnTo>
                    <a:pt x="9034" y="14873"/>
                  </a:lnTo>
                  <a:lnTo>
                    <a:pt x="9034" y="15630"/>
                  </a:lnTo>
                  <a:lnTo>
                    <a:pt x="10424" y="18907"/>
                  </a:lnTo>
                  <a:lnTo>
                    <a:pt x="12741" y="21428"/>
                  </a:lnTo>
                  <a:lnTo>
                    <a:pt x="15752" y="23697"/>
                  </a:lnTo>
                  <a:lnTo>
                    <a:pt x="21081" y="26218"/>
                  </a:lnTo>
                  <a:lnTo>
                    <a:pt x="27104" y="27478"/>
                  </a:lnTo>
                  <a:lnTo>
                    <a:pt x="24555" y="21428"/>
                  </a:lnTo>
                  <a:lnTo>
                    <a:pt x="21776" y="17142"/>
                  </a:lnTo>
                  <a:lnTo>
                    <a:pt x="18532" y="14117"/>
                  </a:lnTo>
                  <a:lnTo>
                    <a:pt x="15521" y="12605"/>
                  </a:lnTo>
                  <a:lnTo>
                    <a:pt x="12741" y="12100"/>
                  </a:lnTo>
                  <a:close/>
                  <a:moveTo>
                    <a:pt x="59768" y="9831"/>
                  </a:moveTo>
                  <a:lnTo>
                    <a:pt x="56988" y="10336"/>
                  </a:lnTo>
                  <a:lnTo>
                    <a:pt x="54440" y="11596"/>
                  </a:lnTo>
                  <a:lnTo>
                    <a:pt x="52123" y="13109"/>
                  </a:lnTo>
                  <a:lnTo>
                    <a:pt x="51428" y="14873"/>
                  </a:lnTo>
                  <a:lnTo>
                    <a:pt x="51660" y="16134"/>
                  </a:lnTo>
                  <a:lnTo>
                    <a:pt x="53050" y="17394"/>
                  </a:lnTo>
                  <a:lnTo>
                    <a:pt x="55830" y="19411"/>
                  </a:lnTo>
                  <a:lnTo>
                    <a:pt x="59768" y="21176"/>
                  </a:lnTo>
                  <a:lnTo>
                    <a:pt x="64169" y="19411"/>
                  </a:lnTo>
                  <a:lnTo>
                    <a:pt x="66718" y="17394"/>
                  </a:lnTo>
                  <a:lnTo>
                    <a:pt x="68108" y="16134"/>
                  </a:lnTo>
                  <a:lnTo>
                    <a:pt x="68571" y="14873"/>
                  </a:lnTo>
                  <a:lnTo>
                    <a:pt x="67644" y="13109"/>
                  </a:lnTo>
                  <a:lnTo>
                    <a:pt x="65559" y="11596"/>
                  </a:lnTo>
                  <a:lnTo>
                    <a:pt x="62779" y="10336"/>
                  </a:lnTo>
                  <a:lnTo>
                    <a:pt x="59768" y="9831"/>
                  </a:lnTo>
                  <a:close/>
                  <a:moveTo>
                    <a:pt x="59768" y="0"/>
                  </a:moveTo>
                  <a:lnTo>
                    <a:pt x="65328" y="756"/>
                  </a:lnTo>
                  <a:lnTo>
                    <a:pt x="69729" y="3025"/>
                  </a:lnTo>
                  <a:lnTo>
                    <a:pt x="73899" y="6050"/>
                  </a:lnTo>
                  <a:lnTo>
                    <a:pt x="76447" y="9831"/>
                  </a:lnTo>
                  <a:lnTo>
                    <a:pt x="77837" y="14117"/>
                  </a:lnTo>
                  <a:lnTo>
                    <a:pt x="77374" y="16638"/>
                  </a:lnTo>
                  <a:lnTo>
                    <a:pt x="76911" y="19411"/>
                  </a:lnTo>
                  <a:lnTo>
                    <a:pt x="75057" y="22689"/>
                  </a:lnTo>
                  <a:lnTo>
                    <a:pt x="71583" y="26218"/>
                  </a:lnTo>
                  <a:lnTo>
                    <a:pt x="77142" y="26974"/>
                  </a:lnTo>
                  <a:lnTo>
                    <a:pt x="83166" y="27731"/>
                  </a:lnTo>
                  <a:lnTo>
                    <a:pt x="85714" y="20924"/>
                  </a:lnTo>
                  <a:lnTo>
                    <a:pt x="88262" y="14873"/>
                  </a:lnTo>
                  <a:lnTo>
                    <a:pt x="91505" y="10588"/>
                  </a:lnTo>
                  <a:lnTo>
                    <a:pt x="96138" y="6050"/>
                  </a:lnTo>
                  <a:lnTo>
                    <a:pt x="101003" y="3277"/>
                  </a:lnTo>
                  <a:lnTo>
                    <a:pt x="105868" y="2268"/>
                  </a:lnTo>
                  <a:lnTo>
                    <a:pt x="110270" y="3025"/>
                  </a:lnTo>
                  <a:lnTo>
                    <a:pt x="113513" y="4285"/>
                  </a:lnTo>
                  <a:lnTo>
                    <a:pt x="116525" y="6806"/>
                  </a:lnTo>
                  <a:lnTo>
                    <a:pt x="118610" y="10336"/>
                  </a:lnTo>
                  <a:lnTo>
                    <a:pt x="120000" y="14117"/>
                  </a:lnTo>
                  <a:lnTo>
                    <a:pt x="119536" y="18151"/>
                  </a:lnTo>
                  <a:lnTo>
                    <a:pt x="117220" y="23697"/>
                  </a:lnTo>
                  <a:lnTo>
                    <a:pt x="113513" y="28739"/>
                  </a:lnTo>
                  <a:lnTo>
                    <a:pt x="108416" y="32268"/>
                  </a:lnTo>
                  <a:lnTo>
                    <a:pt x="102857" y="35042"/>
                  </a:lnTo>
                  <a:lnTo>
                    <a:pt x="96602" y="36554"/>
                  </a:lnTo>
                  <a:lnTo>
                    <a:pt x="89884" y="37563"/>
                  </a:lnTo>
                  <a:lnTo>
                    <a:pt x="87799" y="47142"/>
                  </a:lnTo>
                  <a:lnTo>
                    <a:pt x="86177" y="57731"/>
                  </a:lnTo>
                  <a:lnTo>
                    <a:pt x="84787" y="68823"/>
                  </a:lnTo>
                  <a:lnTo>
                    <a:pt x="83397" y="79411"/>
                  </a:lnTo>
                  <a:lnTo>
                    <a:pt x="82702" y="90000"/>
                  </a:lnTo>
                  <a:lnTo>
                    <a:pt x="82007" y="99831"/>
                  </a:lnTo>
                  <a:lnTo>
                    <a:pt x="81776" y="108403"/>
                  </a:lnTo>
                  <a:lnTo>
                    <a:pt x="81312" y="115462"/>
                  </a:lnTo>
                  <a:lnTo>
                    <a:pt x="81081" y="116722"/>
                  </a:lnTo>
                  <a:lnTo>
                    <a:pt x="80849" y="117731"/>
                  </a:lnTo>
                  <a:lnTo>
                    <a:pt x="79922" y="118739"/>
                  </a:lnTo>
                  <a:lnTo>
                    <a:pt x="78996" y="119747"/>
                  </a:lnTo>
                  <a:lnTo>
                    <a:pt x="78069" y="120000"/>
                  </a:lnTo>
                  <a:lnTo>
                    <a:pt x="76911" y="120000"/>
                  </a:lnTo>
                  <a:lnTo>
                    <a:pt x="75521" y="120000"/>
                  </a:lnTo>
                  <a:lnTo>
                    <a:pt x="74362" y="119243"/>
                  </a:lnTo>
                  <a:lnTo>
                    <a:pt x="73436" y="118739"/>
                  </a:lnTo>
                  <a:lnTo>
                    <a:pt x="72972" y="117731"/>
                  </a:lnTo>
                  <a:lnTo>
                    <a:pt x="72277" y="116218"/>
                  </a:lnTo>
                  <a:lnTo>
                    <a:pt x="72277" y="114957"/>
                  </a:lnTo>
                  <a:lnTo>
                    <a:pt x="72277" y="111932"/>
                  </a:lnTo>
                  <a:lnTo>
                    <a:pt x="72509" y="107394"/>
                  </a:lnTo>
                  <a:lnTo>
                    <a:pt x="72972" y="101092"/>
                  </a:lnTo>
                  <a:lnTo>
                    <a:pt x="73204" y="93529"/>
                  </a:lnTo>
                  <a:lnTo>
                    <a:pt x="73899" y="85210"/>
                  </a:lnTo>
                  <a:lnTo>
                    <a:pt x="74594" y="75882"/>
                  </a:lnTo>
                  <a:lnTo>
                    <a:pt x="75984" y="66050"/>
                  </a:lnTo>
                  <a:lnTo>
                    <a:pt x="77142" y="56470"/>
                  </a:lnTo>
                  <a:lnTo>
                    <a:pt x="78532" y="46638"/>
                  </a:lnTo>
                  <a:lnTo>
                    <a:pt x="80386" y="37310"/>
                  </a:lnTo>
                  <a:lnTo>
                    <a:pt x="72046" y="36050"/>
                  </a:lnTo>
                  <a:lnTo>
                    <a:pt x="63706" y="34033"/>
                  </a:lnTo>
                  <a:lnTo>
                    <a:pt x="61853" y="33277"/>
                  </a:lnTo>
                  <a:lnTo>
                    <a:pt x="59768" y="32268"/>
                  </a:lnTo>
                  <a:lnTo>
                    <a:pt x="57915" y="33277"/>
                  </a:lnTo>
                  <a:lnTo>
                    <a:pt x="56293" y="34033"/>
                  </a:lnTo>
                  <a:lnTo>
                    <a:pt x="47953" y="36050"/>
                  </a:lnTo>
                  <a:lnTo>
                    <a:pt x="39150" y="37310"/>
                  </a:lnTo>
                  <a:lnTo>
                    <a:pt x="41235" y="46638"/>
                  </a:lnTo>
                  <a:lnTo>
                    <a:pt x="42857" y="56470"/>
                  </a:lnTo>
                  <a:lnTo>
                    <a:pt x="44015" y="66050"/>
                  </a:lnTo>
                  <a:lnTo>
                    <a:pt x="45173" y="75882"/>
                  </a:lnTo>
                  <a:lnTo>
                    <a:pt x="45868" y="85210"/>
                  </a:lnTo>
                  <a:lnTo>
                    <a:pt x="46563" y="93529"/>
                  </a:lnTo>
                  <a:lnTo>
                    <a:pt x="47027" y="101092"/>
                  </a:lnTo>
                  <a:lnTo>
                    <a:pt x="47490" y="107394"/>
                  </a:lnTo>
                  <a:lnTo>
                    <a:pt x="47490" y="111932"/>
                  </a:lnTo>
                  <a:lnTo>
                    <a:pt x="47722" y="114957"/>
                  </a:lnTo>
                  <a:lnTo>
                    <a:pt x="47490" y="116218"/>
                  </a:lnTo>
                  <a:lnTo>
                    <a:pt x="47027" y="117731"/>
                  </a:lnTo>
                  <a:lnTo>
                    <a:pt x="46563" y="118739"/>
                  </a:lnTo>
                  <a:lnTo>
                    <a:pt x="45637" y="119243"/>
                  </a:lnTo>
                  <a:lnTo>
                    <a:pt x="44247" y="120000"/>
                  </a:lnTo>
                  <a:lnTo>
                    <a:pt x="43088" y="120000"/>
                  </a:lnTo>
                  <a:lnTo>
                    <a:pt x="41930" y="120000"/>
                  </a:lnTo>
                  <a:lnTo>
                    <a:pt x="41003" y="119747"/>
                  </a:lnTo>
                  <a:lnTo>
                    <a:pt x="40077" y="118739"/>
                  </a:lnTo>
                  <a:lnTo>
                    <a:pt x="39150" y="117731"/>
                  </a:lnTo>
                  <a:lnTo>
                    <a:pt x="38687" y="116722"/>
                  </a:lnTo>
                  <a:lnTo>
                    <a:pt x="38687" y="115462"/>
                  </a:lnTo>
                  <a:lnTo>
                    <a:pt x="38223" y="108403"/>
                  </a:lnTo>
                  <a:lnTo>
                    <a:pt x="37992" y="99831"/>
                  </a:lnTo>
                  <a:lnTo>
                    <a:pt x="37065" y="90000"/>
                  </a:lnTo>
                  <a:lnTo>
                    <a:pt x="36138" y="79411"/>
                  </a:lnTo>
                  <a:lnTo>
                    <a:pt x="35212" y="68823"/>
                  </a:lnTo>
                  <a:lnTo>
                    <a:pt x="33822" y="57731"/>
                  </a:lnTo>
                  <a:lnTo>
                    <a:pt x="31969" y="47142"/>
                  </a:lnTo>
                  <a:lnTo>
                    <a:pt x="30115" y="37563"/>
                  </a:lnTo>
                  <a:lnTo>
                    <a:pt x="23397" y="36554"/>
                  </a:lnTo>
                  <a:lnTo>
                    <a:pt x="16911" y="35042"/>
                  </a:lnTo>
                  <a:lnTo>
                    <a:pt x="11351" y="32268"/>
                  </a:lnTo>
                  <a:lnTo>
                    <a:pt x="6486" y="28739"/>
                  </a:lnTo>
                  <a:lnTo>
                    <a:pt x="2779" y="23697"/>
                  </a:lnTo>
                  <a:lnTo>
                    <a:pt x="231" y="18151"/>
                  </a:lnTo>
                  <a:lnTo>
                    <a:pt x="0" y="14117"/>
                  </a:lnTo>
                  <a:lnTo>
                    <a:pt x="926" y="10336"/>
                  </a:lnTo>
                  <a:lnTo>
                    <a:pt x="3011" y="6806"/>
                  </a:lnTo>
                  <a:lnTo>
                    <a:pt x="6486" y="4285"/>
                  </a:lnTo>
                  <a:lnTo>
                    <a:pt x="9729" y="3025"/>
                  </a:lnTo>
                  <a:lnTo>
                    <a:pt x="13899" y="2268"/>
                  </a:lnTo>
                  <a:lnTo>
                    <a:pt x="18532" y="3277"/>
                  </a:lnTo>
                  <a:lnTo>
                    <a:pt x="23397" y="6050"/>
                  </a:lnTo>
                  <a:lnTo>
                    <a:pt x="28494" y="10588"/>
                  </a:lnTo>
                  <a:lnTo>
                    <a:pt x="31505" y="14873"/>
                  </a:lnTo>
                  <a:lnTo>
                    <a:pt x="34285" y="20924"/>
                  </a:lnTo>
                  <a:lnTo>
                    <a:pt x="36833" y="27731"/>
                  </a:lnTo>
                  <a:lnTo>
                    <a:pt x="42625" y="26974"/>
                  </a:lnTo>
                  <a:lnTo>
                    <a:pt x="48185" y="26218"/>
                  </a:lnTo>
                  <a:lnTo>
                    <a:pt x="44942" y="22689"/>
                  </a:lnTo>
                  <a:lnTo>
                    <a:pt x="43088" y="19411"/>
                  </a:lnTo>
                  <a:lnTo>
                    <a:pt x="42162" y="16638"/>
                  </a:lnTo>
                  <a:lnTo>
                    <a:pt x="42162" y="14117"/>
                  </a:lnTo>
                  <a:lnTo>
                    <a:pt x="43320" y="9831"/>
                  </a:lnTo>
                  <a:lnTo>
                    <a:pt x="46100" y="6050"/>
                  </a:lnTo>
                  <a:lnTo>
                    <a:pt x="49806" y="3025"/>
                  </a:lnTo>
                  <a:lnTo>
                    <a:pt x="54671" y="756"/>
                  </a:lnTo>
                  <a:lnTo>
                    <a:pt x="59768" y="0"/>
                  </a:ln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Lato"/>
                <a:ea typeface="Lato"/>
                <a:cs typeface="Lato"/>
                <a:sym typeface="Lato"/>
              </a:endParaRPr>
            </a:p>
          </p:txBody>
        </p:sp>
        <p:sp>
          <p:nvSpPr>
            <p:cNvPr id="694" name="Google Shape;694;p31"/>
            <p:cNvSpPr/>
            <p:nvPr/>
          </p:nvSpPr>
          <p:spPr>
            <a:xfrm>
              <a:off x="9406467" y="1166812"/>
              <a:ext cx="1730374" cy="1522413"/>
            </a:xfrm>
            <a:custGeom>
              <a:avLst/>
              <a:gdLst/>
              <a:ahLst/>
              <a:cxnLst/>
              <a:rect l="l" t="t" r="r" b="b"/>
              <a:pathLst>
                <a:path w="120000" h="120000" extrusionOk="0">
                  <a:moveTo>
                    <a:pt x="60000" y="0"/>
                  </a:moveTo>
                  <a:lnTo>
                    <a:pt x="67045" y="500"/>
                  </a:lnTo>
                  <a:lnTo>
                    <a:pt x="73871" y="1876"/>
                  </a:lnTo>
                  <a:lnTo>
                    <a:pt x="80366" y="4129"/>
                  </a:lnTo>
                  <a:lnTo>
                    <a:pt x="86422" y="7132"/>
                  </a:lnTo>
                  <a:lnTo>
                    <a:pt x="92146" y="10761"/>
                  </a:lnTo>
                  <a:lnTo>
                    <a:pt x="97541" y="15140"/>
                  </a:lnTo>
                  <a:lnTo>
                    <a:pt x="102385" y="20020"/>
                  </a:lnTo>
                  <a:lnTo>
                    <a:pt x="106899" y="25651"/>
                  </a:lnTo>
                  <a:lnTo>
                    <a:pt x="110642" y="31908"/>
                  </a:lnTo>
                  <a:lnTo>
                    <a:pt x="113944" y="38415"/>
                  </a:lnTo>
                  <a:lnTo>
                    <a:pt x="116587" y="45297"/>
                  </a:lnTo>
                  <a:lnTo>
                    <a:pt x="118458" y="52679"/>
                  </a:lnTo>
                  <a:lnTo>
                    <a:pt x="119779" y="60437"/>
                  </a:lnTo>
                  <a:lnTo>
                    <a:pt x="120000" y="68321"/>
                  </a:lnTo>
                  <a:lnTo>
                    <a:pt x="119779" y="75328"/>
                  </a:lnTo>
                  <a:lnTo>
                    <a:pt x="118899" y="82210"/>
                  </a:lnTo>
                  <a:lnTo>
                    <a:pt x="117247" y="88967"/>
                  </a:lnTo>
                  <a:lnTo>
                    <a:pt x="115266" y="95349"/>
                  </a:lnTo>
                  <a:lnTo>
                    <a:pt x="112513" y="101480"/>
                  </a:lnTo>
                  <a:lnTo>
                    <a:pt x="109321" y="107361"/>
                  </a:lnTo>
                  <a:lnTo>
                    <a:pt x="105577" y="112742"/>
                  </a:lnTo>
                  <a:lnTo>
                    <a:pt x="101394" y="117872"/>
                  </a:lnTo>
                  <a:lnTo>
                    <a:pt x="99963" y="118998"/>
                  </a:lnTo>
                  <a:lnTo>
                    <a:pt x="98532" y="119499"/>
                  </a:lnTo>
                  <a:lnTo>
                    <a:pt x="96990" y="119249"/>
                  </a:lnTo>
                  <a:lnTo>
                    <a:pt x="95559" y="118873"/>
                  </a:lnTo>
                  <a:lnTo>
                    <a:pt x="94238" y="117622"/>
                  </a:lnTo>
                  <a:lnTo>
                    <a:pt x="93247" y="115995"/>
                  </a:lnTo>
                  <a:lnTo>
                    <a:pt x="92807" y="114369"/>
                  </a:lnTo>
                  <a:lnTo>
                    <a:pt x="92807" y="112617"/>
                  </a:lnTo>
                  <a:lnTo>
                    <a:pt x="93357" y="110990"/>
                  </a:lnTo>
                  <a:lnTo>
                    <a:pt x="94348" y="109489"/>
                  </a:lnTo>
                  <a:lnTo>
                    <a:pt x="98422" y="104483"/>
                  </a:lnTo>
                  <a:lnTo>
                    <a:pt x="101834" y="99353"/>
                  </a:lnTo>
                  <a:lnTo>
                    <a:pt x="104587" y="93722"/>
                  </a:lnTo>
                  <a:lnTo>
                    <a:pt x="106899" y="87591"/>
                  </a:lnTo>
                  <a:lnTo>
                    <a:pt x="108550" y="81459"/>
                  </a:lnTo>
                  <a:lnTo>
                    <a:pt x="109541" y="75078"/>
                  </a:lnTo>
                  <a:lnTo>
                    <a:pt x="109981" y="68321"/>
                  </a:lnTo>
                  <a:lnTo>
                    <a:pt x="109321" y="60688"/>
                  </a:lnTo>
                  <a:lnTo>
                    <a:pt x="108110" y="53305"/>
                  </a:lnTo>
                  <a:lnTo>
                    <a:pt x="105908" y="46298"/>
                  </a:lnTo>
                  <a:lnTo>
                    <a:pt x="103045" y="39791"/>
                  </a:lnTo>
                  <a:lnTo>
                    <a:pt x="99522" y="33785"/>
                  </a:lnTo>
                  <a:lnTo>
                    <a:pt x="95229" y="28279"/>
                  </a:lnTo>
                  <a:lnTo>
                    <a:pt x="90495" y="23524"/>
                  </a:lnTo>
                  <a:lnTo>
                    <a:pt x="85100" y="19395"/>
                  </a:lnTo>
                  <a:lnTo>
                    <a:pt x="79486" y="16141"/>
                  </a:lnTo>
                  <a:lnTo>
                    <a:pt x="73321" y="13764"/>
                  </a:lnTo>
                  <a:lnTo>
                    <a:pt x="66825" y="12137"/>
                  </a:lnTo>
                  <a:lnTo>
                    <a:pt x="60000" y="11637"/>
                  </a:lnTo>
                  <a:lnTo>
                    <a:pt x="53394" y="12137"/>
                  </a:lnTo>
                  <a:lnTo>
                    <a:pt x="46899" y="13764"/>
                  </a:lnTo>
                  <a:lnTo>
                    <a:pt x="40733" y="16141"/>
                  </a:lnTo>
                  <a:lnTo>
                    <a:pt x="34899" y="19395"/>
                  </a:lnTo>
                  <a:lnTo>
                    <a:pt x="29724" y="23524"/>
                  </a:lnTo>
                  <a:lnTo>
                    <a:pt x="24880" y="28279"/>
                  </a:lnTo>
                  <a:lnTo>
                    <a:pt x="20697" y="33785"/>
                  </a:lnTo>
                  <a:lnTo>
                    <a:pt x="17064" y="39791"/>
                  </a:lnTo>
                  <a:lnTo>
                    <a:pt x="14201" y="46298"/>
                  </a:lnTo>
                  <a:lnTo>
                    <a:pt x="12110" y="53305"/>
                  </a:lnTo>
                  <a:lnTo>
                    <a:pt x="10678" y="60688"/>
                  </a:lnTo>
                  <a:lnTo>
                    <a:pt x="10238" y="68321"/>
                  </a:lnTo>
                  <a:lnTo>
                    <a:pt x="10678" y="75078"/>
                  </a:lnTo>
                  <a:lnTo>
                    <a:pt x="11669" y="81584"/>
                  </a:lnTo>
                  <a:lnTo>
                    <a:pt x="13431" y="87966"/>
                  </a:lnTo>
                  <a:lnTo>
                    <a:pt x="15743" y="94098"/>
                  </a:lnTo>
                  <a:lnTo>
                    <a:pt x="18605" y="99603"/>
                  </a:lnTo>
                  <a:lnTo>
                    <a:pt x="22128" y="104984"/>
                  </a:lnTo>
                  <a:lnTo>
                    <a:pt x="26311" y="109739"/>
                  </a:lnTo>
                  <a:lnTo>
                    <a:pt x="27302" y="111240"/>
                  </a:lnTo>
                  <a:lnTo>
                    <a:pt x="27743" y="113117"/>
                  </a:lnTo>
                  <a:lnTo>
                    <a:pt x="27853" y="114744"/>
                  </a:lnTo>
                  <a:lnTo>
                    <a:pt x="27412" y="116496"/>
                  </a:lnTo>
                  <a:lnTo>
                    <a:pt x="26422" y="117997"/>
                  </a:lnTo>
                  <a:lnTo>
                    <a:pt x="25431" y="119124"/>
                  </a:lnTo>
                  <a:lnTo>
                    <a:pt x="24110" y="119624"/>
                  </a:lnTo>
                  <a:lnTo>
                    <a:pt x="22678" y="120000"/>
                  </a:lnTo>
                  <a:lnTo>
                    <a:pt x="20917" y="119499"/>
                  </a:lnTo>
                  <a:lnTo>
                    <a:pt x="19155" y="118373"/>
                  </a:lnTo>
                  <a:lnTo>
                    <a:pt x="14862" y="113242"/>
                  </a:lnTo>
                  <a:lnTo>
                    <a:pt x="11119" y="107862"/>
                  </a:lnTo>
                  <a:lnTo>
                    <a:pt x="7816" y="101981"/>
                  </a:lnTo>
                  <a:lnTo>
                    <a:pt x="5064" y="95724"/>
                  </a:lnTo>
                  <a:lnTo>
                    <a:pt x="2862" y="89092"/>
                  </a:lnTo>
                  <a:lnTo>
                    <a:pt x="1321" y="82335"/>
                  </a:lnTo>
                  <a:lnTo>
                    <a:pt x="440" y="75328"/>
                  </a:lnTo>
                  <a:lnTo>
                    <a:pt x="0" y="68321"/>
                  </a:lnTo>
                  <a:lnTo>
                    <a:pt x="440" y="60437"/>
                  </a:lnTo>
                  <a:lnTo>
                    <a:pt x="1651" y="52679"/>
                  </a:lnTo>
                  <a:lnTo>
                    <a:pt x="3633" y="45297"/>
                  </a:lnTo>
                  <a:lnTo>
                    <a:pt x="6275" y="38415"/>
                  </a:lnTo>
                  <a:lnTo>
                    <a:pt x="9357" y="31908"/>
                  </a:lnTo>
                  <a:lnTo>
                    <a:pt x="13321" y="25651"/>
                  </a:lnTo>
                  <a:lnTo>
                    <a:pt x="17614" y="20020"/>
                  </a:lnTo>
                  <a:lnTo>
                    <a:pt x="22568" y="15140"/>
                  </a:lnTo>
                  <a:lnTo>
                    <a:pt x="27963" y="10761"/>
                  </a:lnTo>
                  <a:lnTo>
                    <a:pt x="33798" y="7132"/>
                  </a:lnTo>
                  <a:lnTo>
                    <a:pt x="39853" y="4129"/>
                  </a:lnTo>
                  <a:lnTo>
                    <a:pt x="46348" y="1876"/>
                  </a:lnTo>
                  <a:lnTo>
                    <a:pt x="53064" y="500"/>
                  </a:lnTo>
                  <a:lnTo>
                    <a:pt x="60000" y="0"/>
                  </a:lnTo>
                  <a:close/>
                </a:path>
              </a:pathLst>
            </a:custGeom>
            <a:solidFill>
              <a:srgbClr val="0070C0"/>
            </a:solidFill>
            <a:ln w="9525" cap="flat" cmpd="sng">
              <a:solidFill>
                <a:srgbClr val="00B0F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Lato"/>
                <a:ea typeface="Lato"/>
                <a:cs typeface="Lato"/>
                <a:sym typeface="Lato"/>
              </a:endParaRPr>
            </a:p>
          </p:txBody>
        </p:sp>
        <p:sp>
          <p:nvSpPr>
            <p:cNvPr id="695" name="Google Shape;695;p31"/>
            <p:cNvSpPr/>
            <p:nvPr/>
          </p:nvSpPr>
          <p:spPr>
            <a:xfrm>
              <a:off x="9852556" y="2709863"/>
              <a:ext cx="841374" cy="146050"/>
            </a:xfrm>
            <a:custGeom>
              <a:avLst/>
              <a:gdLst/>
              <a:ahLst/>
              <a:cxnLst/>
              <a:rect l="l" t="t" r="r" b="b"/>
              <a:pathLst>
                <a:path w="120000" h="120000" extrusionOk="0">
                  <a:moveTo>
                    <a:pt x="10188" y="0"/>
                  </a:moveTo>
                  <a:lnTo>
                    <a:pt x="109584" y="0"/>
                  </a:lnTo>
                  <a:lnTo>
                    <a:pt x="113433" y="5217"/>
                  </a:lnTo>
                  <a:lnTo>
                    <a:pt x="117056" y="18260"/>
                  </a:lnTo>
                  <a:lnTo>
                    <a:pt x="119094" y="37826"/>
                  </a:lnTo>
                  <a:lnTo>
                    <a:pt x="120000" y="60000"/>
                  </a:lnTo>
                  <a:lnTo>
                    <a:pt x="119094" y="83478"/>
                  </a:lnTo>
                  <a:lnTo>
                    <a:pt x="117056" y="103043"/>
                  </a:lnTo>
                  <a:lnTo>
                    <a:pt x="113433" y="114782"/>
                  </a:lnTo>
                  <a:lnTo>
                    <a:pt x="109584" y="120000"/>
                  </a:lnTo>
                  <a:lnTo>
                    <a:pt x="10188" y="120000"/>
                  </a:lnTo>
                  <a:lnTo>
                    <a:pt x="6113" y="114782"/>
                  </a:lnTo>
                  <a:lnTo>
                    <a:pt x="2943" y="103043"/>
                  </a:lnTo>
                  <a:lnTo>
                    <a:pt x="679" y="83478"/>
                  </a:lnTo>
                  <a:lnTo>
                    <a:pt x="0" y="60000"/>
                  </a:lnTo>
                  <a:lnTo>
                    <a:pt x="679" y="37826"/>
                  </a:lnTo>
                  <a:lnTo>
                    <a:pt x="2943" y="18260"/>
                  </a:lnTo>
                  <a:lnTo>
                    <a:pt x="6113" y="5217"/>
                  </a:lnTo>
                  <a:lnTo>
                    <a:pt x="10188"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Lato"/>
                <a:ea typeface="Lato"/>
                <a:cs typeface="Lato"/>
                <a:sym typeface="Lato"/>
              </a:endParaRPr>
            </a:p>
          </p:txBody>
        </p:sp>
        <p:sp>
          <p:nvSpPr>
            <p:cNvPr id="696" name="Google Shape;696;p31"/>
            <p:cNvSpPr/>
            <p:nvPr/>
          </p:nvSpPr>
          <p:spPr>
            <a:xfrm>
              <a:off x="9852556" y="2897188"/>
              <a:ext cx="841374" cy="146050"/>
            </a:xfrm>
            <a:custGeom>
              <a:avLst/>
              <a:gdLst/>
              <a:ahLst/>
              <a:cxnLst/>
              <a:rect l="l" t="t" r="r" b="b"/>
              <a:pathLst>
                <a:path w="120000" h="120000" extrusionOk="0">
                  <a:moveTo>
                    <a:pt x="10188" y="0"/>
                  </a:moveTo>
                  <a:lnTo>
                    <a:pt x="109584" y="0"/>
                  </a:lnTo>
                  <a:lnTo>
                    <a:pt x="113433" y="5217"/>
                  </a:lnTo>
                  <a:lnTo>
                    <a:pt x="117056" y="16956"/>
                  </a:lnTo>
                  <a:lnTo>
                    <a:pt x="119094" y="35217"/>
                  </a:lnTo>
                  <a:lnTo>
                    <a:pt x="120000" y="60000"/>
                  </a:lnTo>
                  <a:lnTo>
                    <a:pt x="119094" y="83478"/>
                  </a:lnTo>
                  <a:lnTo>
                    <a:pt x="117056" y="103043"/>
                  </a:lnTo>
                  <a:lnTo>
                    <a:pt x="113433" y="114782"/>
                  </a:lnTo>
                  <a:lnTo>
                    <a:pt x="109584" y="120000"/>
                  </a:lnTo>
                  <a:lnTo>
                    <a:pt x="10188" y="120000"/>
                  </a:lnTo>
                  <a:lnTo>
                    <a:pt x="6113" y="114782"/>
                  </a:lnTo>
                  <a:lnTo>
                    <a:pt x="2943" y="103043"/>
                  </a:lnTo>
                  <a:lnTo>
                    <a:pt x="679" y="83478"/>
                  </a:lnTo>
                  <a:lnTo>
                    <a:pt x="0" y="60000"/>
                  </a:lnTo>
                  <a:lnTo>
                    <a:pt x="679" y="35217"/>
                  </a:lnTo>
                  <a:lnTo>
                    <a:pt x="2943" y="16956"/>
                  </a:lnTo>
                  <a:lnTo>
                    <a:pt x="6113" y="5217"/>
                  </a:lnTo>
                  <a:lnTo>
                    <a:pt x="10188"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Lato"/>
                <a:ea typeface="Lato"/>
                <a:cs typeface="Lato"/>
                <a:sym typeface="Lato"/>
              </a:endParaRPr>
            </a:p>
          </p:txBody>
        </p:sp>
        <p:sp>
          <p:nvSpPr>
            <p:cNvPr id="697" name="Google Shape;697;p31"/>
            <p:cNvSpPr/>
            <p:nvPr/>
          </p:nvSpPr>
          <p:spPr>
            <a:xfrm>
              <a:off x="9852556" y="3084513"/>
              <a:ext cx="841374" cy="146050"/>
            </a:xfrm>
            <a:custGeom>
              <a:avLst/>
              <a:gdLst/>
              <a:ahLst/>
              <a:cxnLst/>
              <a:rect l="l" t="t" r="r" b="b"/>
              <a:pathLst>
                <a:path w="120000" h="120000" extrusionOk="0">
                  <a:moveTo>
                    <a:pt x="10188" y="0"/>
                  </a:moveTo>
                  <a:lnTo>
                    <a:pt x="109584" y="0"/>
                  </a:lnTo>
                  <a:lnTo>
                    <a:pt x="113433" y="5217"/>
                  </a:lnTo>
                  <a:lnTo>
                    <a:pt x="117056" y="16956"/>
                  </a:lnTo>
                  <a:lnTo>
                    <a:pt x="119094" y="35217"/>
                  </a:lnTo>
                  <a:lnTo>
                    <a:pt x="120000" y="60000"/>
                  </a:lnTo>
                  <a:lnTo>
                    <a:pt x="119094" y="82173"/>
                  </a:lnTo>
                  <a:lnTo>
                    <a:pt x="117056" y="100434"/>
                  </a:lnTo>
                  <a:lnTo>
                    <a:pt x="113433" y="114782"/>
                  </a:lnTo>
                  <a:lnTo>
                    <a:pt x="109584" y="120000"/>
                  </a:lnTo>
                  <a:lnTo>
                    <a:pt x="10188" y="120000"/>
                  </a:lnTo>
                  <a:lnTo>
                    <a:pt x="6113" y="114782"/>
                  </a:lnTo>
                  <a:lnTo>
                    <a:pt x="2943" y="100434"/>
                  </a:lnTo>
                  <a:lnTo>
                    <a:pt x="679" y="82173"/>
                  </a:lnTo>
                  <a:lnTo>
                    <a:pt x="0" y="60000"/>
                  </a:lnTo>
                  <a:lnTo>
                    <a:pt x="679" y="35217"/>
                  </a:lnTo>
                  <a:lnTo>
                    <a:pt x="2943" y="16956"/>
                  </a:lnTo>
                  <a:lnTo>
                    <a:pt x="6113" y="5217"/>
                  </a:lnTo>
                  <a:lnTo>
                    <a:pt x="10188"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Lato"/>
                <a:ea typeface="Lato"/>
                <a:cs typeface="Lato"/>
                <a:sym typeface="Lato"/>
              </a:endParaRPr>
            </a:p>
          </p:txBody>
        </p:sp>
        <p:sp>
          <p:nvSpPr>
            <p:cNvPr id="698" name="Google Shape;698;p31"/>
            <p:cNvSpPr/>
            <p:nvPr/>
          </p:nvSpPr>
          <p:spPr>
            <a:xfrm>
              <a:off x="10009717" y="3273425"/>
              <a:ext cx="527050" cy="228600"/>
            </a:xfrm>
            <a:custGeom>
              <a:avLst/>
              <a:gdLst/>
              <a:ahLst/>
              <a:cxnLst/>
              <a:rect l="l" t="t" r="r" b="b"/>
              <a:pathLst>
                <a:path w="120000" h="120000" extrusionOk="0">
                  <a:moveTo>
                    <a:pt x="0" y="0"/>
                  </a:moveTo>
                  <a:lnTo>
                    <a:pt x="119999" y="0"/>
                  </a:lnTo>
                  <a:lnTo>
                    <a:pt x="119999" y="21666"/>
                  </a:lnTo>
                  <a:lnTo>
                    <a:pt x="118915" y="44166"/>
                  </a:lnTo>
                  <a:lnTo>
                    <a:pt x="115662" y="65000"/>
                  </a:lnTo>
                  <a:lnTo>
                    <a:pt x="110240" y="83333"/>
                  </a:lnTo>
                  <a:lnTo>
                    <a:pt x="103734" y="98333"/>
                  </a:lnTo>
                  <a:lnTo>
                    <a:pt x="96144" y="110833"/>
                  </a:lnTo>
                  <a:lnTo>
                    <a:pt x="87108" y="116666"/>
                  </a:lnTo>
                  <a:lnTo>
                    <a:pt x="77349" y="120000"/>
                  </a:lnTo>
                  <a:lnTo>
                    <a:pt x="42650" y="120000"/>
                  </a:lnTo>
                  <a:lnTo>
                    <a:pt x="32891" y="116666"/>
                  </a:lnTo>
                  <a:lnTo>
                    <a:pt x="23855" y="110833"/>
                  </a:lnTo>
                  <a:lnTo>
                    <a:pt x="15542" y="98333"/>
                  </a:lnTo>
                  <a:lnTo>
                    <a:pt x="9036" y="83333"/>
                  </a:lnTo>
                  <a:lnTo>
                    <a:pt x="4337" y="65000"/>
                  </a:lnTo>
                  <a:lnTo>
                    <a:pt x="1084" y="44166"/>
                  </a:lnTo>
                  <a:lnTo>
                    <a:pt x="0" y="21666"/>
                  </a:lnTo>
                  <a:lnTo>
                    <a:pt x="0"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Lato"/>
                <a:ea typeface="Lato"/>
                <a:cs typeface="Lato"/>
                <a:sym typeface="Lato"/>
              </a:endParaRPr>
            </a:p>
          </p:txBody>
        </p:sp>
        <p:sp>
          <p:nvSpPr>
            <p:cNvPr id="699" name="Google Shape;699;p31"/>
            <p:cNvSpPr/>
            <p:nvPr/>
          </p:nvSpPr>
          <p:spPr>
            <a:xfrm>
              <a:off x="11271781" y="2060575"/>
              <a:ext cx="420687" cy="128587"/>
            </a:xfrm>
            <a:custGeom>
              <a:avLst/>
              <a:gdLst/>
              <a:ahLst/>
              <a:cxnLst/>
              <a:rect l="l" t="t" r="r" b="b"/>
              <a:pathLst>
                <a:path w="120000" h="120000" extrusionOk="0">
                  <a:moveTo>
                    <a:pt x="18566" y="0"/>
                  </a:moveTo>
                  <a:lnTo>
                    <a:pt x="18566" y="0"/>
                  </a:lnTo>
                  <a:lnTo>
                    <a:pt x="101886" y="0"/>
                  </a:lnTo>
                  <a:lnTo>
                    <a:pt x="108679" y="5925"/>
                  </a:lnTo>
                  <a:lnTo>
                    <a:pt x="114566" y="17777"/>
                  </a:lnTo>
                  <a:lnTo>
                    <a:pt x="119094" y="37037"/>
                  </a:lnTo>
                  <a:lnTo>
                    <a:pt x="120000" y="59259"/>
                  </a:lnTo>
                  <a:lnTo>
                    <a:pt x="118188" y="82962"/>
                  </a:lnTo>
                  <a:lnTo>
                    <a:pt x="114566" y="102222"/>
                  </a:lnTo>
                  <a:lnTo>
                    <a:pt x="108679" y="115555"/>
                  </a:lnTo>
                  <a:lnTo>
                    <a:pt x="101886" y="120000"/>
                  </a:lnTo>
                  <a:lnTo>
                    <a:pt x="101886" y="120000"/>
                  </a:lnTo>
                  <a:lnTo>
                    <a:pt x="18566" y="120000"/>
                  </a:lnTo>
                  <a:lnTo>
                    <a:pt x="11320" y="114074"/>
                  </a:lnTo>
                  <a:lnTo>
                    <a:pt x="5433" y="102222"/>
                  </a:lnTo>
                  <a:lnTo>
                    <a:pt x="1811" y="82962"/>
                  </a:lnTo>
                  <a:lnTo>
                    <a:pt x="0" y="59259"/>
                  </a:lnTo>
                  <a:lnTo>
                    <a:pt x="1811" y="37037"/>
                  </a:lnTo>
                  <a:lnTo>
                    <a:pt x="5433" y="17777"/>
                  </a:lnTo>
                  <a:lnTo>
                    <a:pt x="11320" y="2962"/>
                  </a:lnTo>
                  <a:lnTo>
                    <a:pt x="18566" y="0"/>
                  </a:lnTo>
                  <a:close/>
                </a:path>
              </a:pathLst>
            </a:custGeom>
            <a:solidFill>
              <a:srgbClr val="00B0F0"/>
            </a:solidFill>
            <a:ln w="9525" cap="flat" cmpd="sng">
              <a:solidFill>
                <a:srgbClr val="00B0F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Lato"/>
                <a:ea typeface="Lato"/>
                <a:cs typeface="Lato"/>
                <a:sym typeface="Lato"/>
              </a:endParaRPr>
            </a:p>
          </p:txBody>
        </p:sp>
        <p:sp>
          <p:nvSpPr>
            <p:cNvPr id="700" name="Google Shape;700;p31"/>
            <p:cNvSpPr/>
            <p:nvPr/>
          </p:nvSpPr>
          <p:spPr>
            <a:xfrm>
              <a:off x="10208156" y="635000"/>
              <a:ext cx="128587" cy="403225"/>
            </a:xfrm>
            <a:custGeom>
              <a:avLst/>
              <a:gdLst/>
              <a:ahLst/>
              <a:cxnLst/>
              <a:rect l="l" t="t" r="r" b="b"/>
              <a:pathLst>
                <a:path w="120000" h="120000" extrusionOk="0">
                  <a:moveTo>
                    <a:pt x="62222" y="0"/>
                  </a:moveTo>
                  <a:lnTo>
                    <a:pt x="62222" y="0"/>
                  </a:lnTo>
                  <a:lnTo>
                    <a:pt x="84444" y="944"/>
                  </a:lnTo>
                  <a:lnTo>
                    <a:pt x="102222" y="5669"/>
                  </a:lnTo>
                  <a:lnTo>
                    <a:pt x="115555" y="11811"/>
                  </a:lnTo>
                  <a:lnTo>
                    <a:pt x="120000" y="18897"/>
                  </a:lnTo>
                  <a:lnTo>
                    <a:pt x="120000" y="100629"/>
                  </a:lnTo>
                  <a:lnTo>
                    <a:pt x="115555" y="108188"/>
                  </a:lnTo>
                  <a:lnTo>
                    <a:pt x="102222" y="114330"/>
                  </a:lnTo>
                  <a:lnTo>
                    <a:pt x="82962" y="118110"/>
                  </a:lnTo>
                  <a:lnTo>
                    <a:pt x="59259" y="120000"/>
                  </a:lnTo>
                  <a:lnTo>
                    <a:pt x="59259" y="120000"/>
                  </a:lnTo>
                  <a:lnTo>
                    <a:pt x="37037" y="118110"/>
                  </a:lnTo>
                  <a:lnTo>
                    <a:pt x="16296" y="114330"/>
                  </a:lnTo>
                  <a:lnTo>
                    <a:pt x="5925" y="108188"/>
                  </a:lnTo>
                  <a:lnTo>
                    <a:pt x="0" y="100629"/>
                  </a:lnTo>
                  <a:lnTo>
                    <a:pt x="1481" y="18897"/>
                  </a:lnTo>
                  <a:lnTo>
                    <a:pt x="5925" y="11811"/>
                  </a:lnTo>
                  <a:lnTo>
                    <a:pt x="19259" y="5669"/>
                  </a:lnTo>
                  <a:lnTo>
                    <a:pt x="37037" y="944"/>
                  </a:lnTo>
                  <a:lnTo>
                    <a:pt x="62222" y="0"/>
                  </a:lnTo>
                  <a:close/>
                </a:path>
              </a:pathLst>
            </a:custGeom>
            <a:solidFill>
              <a:srgbClr val="00B0F0"/>
            </a:solidFill>
            <a:ln w="9525" cap="flat" cmpd="sng">
              <a:solidFill>
                <a:srgbClr val="00B0F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Lato"/>
                <a:ea typeface="Lato"/>
                <a:cs typeface="Lato"/>
                <a:sym typeface="Lato"/>
              </a:endParaRPr>
            </a:p>
          </p:txBody>
        </p:sp>
        <p:sp>
          <p:nvSpPr>
            <p:cNvPr id="701" name="Google Shape;701;p31"/>
            <p:cNvSpPr/>
            <p:nvPr/>
          </p:nvSpPr>
          <p:spPr>
            <a:xfrm>
              <a:off x="11000317" y="1065212"/>
              <a:ext cx="309562" cy="309562"/>
            </a:xfrm>
            <a:custGeom>
              <a:avLst/>
              <a:gdLst/>
              <a:ahLst/>
              <a:cxnLst/>
              <a:rect l="l" t="t" r="r" b="b"/>
              <a:pathLst>
                <a:path w="120000" h="120000" extrusionOk="0">
                  <a:moveTo>
                    <a:pt x="94769" y="0"/>
                  </a:moveTo>
                  <a:lnTo>
                    <a:pt x="104615" y="1846"/>
                  </a:lnTo>
                  <a:lnTo>
                    <a:pt x="112615" y="7384"/>
                  </a:lnTo>
                  <a:lnTo>
                    <a:pt x="118153" y="15384"/>
                  </a:lnTo>
                  <a:lnTo>
                    <a:pt x="120000" y="25230"/>
                  </a:lnTo>
                  <a:lnTo>
                    <a:pt x="118153" y="34461"/>
                  </a:lnTo>
                  <a:lnTo>
                    <a:pt x="112615" y="43076"/>
                  </a:lnTo>
                  <a:lnTo>
                    <a:pt x="42461" y="113230"/>
                  </a:lnTo>
                  <a:lnTo>
                    <a:pt x="33846" y="118769"/>
                  </a:lnTo>
                  <a:lnTo>
                    <a:pt x="24615" y="120000"/>
                  </a:lnTo>
                  <a:lnTo>
                    <a:pt x="15384" y="118769"/>
                  </a:lnTo>
                  <a:lnTo>
                    <a:pt x="7384" y="113230"/>
                  </a:lnTo>
                  <a:lnTo>
                    <a:pt x="1230" y="105230"/>
                  </a:lnTo>
                  <a:lnTo>
                    <a:pt x="0" y="95384"/>
                  </a:lnTo>
                  <a:lnTo>
                    <a:pt x="1230" y="86153"/>
                  </a:lnTo>
                  <a:lnTo>
                    <a:pt x="7384" y="77538"/>
                  </a:lnTo>
                  <a:lnTo>
                    <a:pt x="77538" y="7384"/>
                  </a:lnTo>
                  <a:lnTo>
                    <a:pt x="86153" y="1846"/>
                  </a:lnTo>
                  <a:lnTo>
                    <a:pt x="94769" y="0"/>
                  </a:lnTo>
                  <a:close/>
                </a:path>
              </a:pathLst>
            </a:custGeom>
            <a:solidFill>
              <a:srgbClr val="00B0F0"/>
            </a:solidFill>
            <a:ln w="9525" cap="flat" cmpd="sng">
              <a:solidFill>
                <a:srgbClr val="00B0F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Lato"/>
                <a:ea typeface="Lato"/>
                <a:cs typeface="Lato"/>
                <a:sym typeface="Lato"/>
              </a:endParaRPr>
            </a:p>
          </p:txBody>
        </p:sp>
        <p:sp>
          <p:nvSpPr>
            <p:cNvPr id="702" name="Google Shape;702;p31"/>
            <p:cNvSpPr/>
            <p:nvPr/>
          </p:nvSpPr>
          <p:spPr>
            <a:xfrm>
              <a:off x="9215967" y="1149350"/>
              <a:ext cx="309562" cy="309562"/>
            </a:xfrm>
            <a:custGeom>
              <a:avLst/>
              <a:gdLst/>
              <a:ahLst/>
              <a:cxnLst/>
              <a:rect l="l" t="t" r="r" b="b"/>
              <a:pathLst>
                <a:path w="120000" h="120000" extrusionOk="0">
                  <a:moveTo>
                    <a:pt x="24615" y="0"/>
                  </a:moveTo>
                  <a:lnTo>
                    <a:pt x="34461" y="1230"/>
                  </a:lnTo>
                  <a:lnTo>
                    <a:pt x="42461" y="6769"/>
                  </a:lnTo>
                  <a:lnTo>
                    <a:pt x="112615" y="76923"/>
                  </a:lnTo>
                  <a:lnTo>
                    <a:pt x="118153" y="85538"/>
                  </a:lnTo>
                  <a:lnTo>
                    <a:pt x="120000" y="94769"/>
                  </a:lnTo>
                  <a:lnTo>
                    <a:pt x="118153" y="104000"/>
                  </a:lnTo>
                  <a:lnTo>
                    <a:pt x="112615" y="112615"/>
                  </a:lnTo>
                  <a:lnTo>
                    <a:pt x="104615" y="117538"/>
                  </a:lnTo>
                  <a:lnTo>
                    <a:pt x="96000" y="120000"/>
                  </a:lnTo>
                  <a:lnTo>
                    <a:pt x="86153" y="117538"/>
                  </a:lnTo>
                  <a:lnTo>
                    <a:pt x="78153" y="112615"/>
                  </a:lnTo>
                  <a:lnTo>
                    <a:pt x="6769" y="42461"/>
                  </a:lnTo>
                  <a:lnTo>
                    <a:pt x="2461" y="33846"/>
                  </a:lnTo>
                  <a:lnTo>
                    <a:pt x="0" y="24615"/>
                  </a:lnTo>
                  <a:lnTo>
                    <a:pt x="2461" y="14769"/>
                  </a:lnTo>
                  <a:lnTo>
                    <a:pt x="6769" y="6769"/>
                  </a:lnTo>
                  <a:lnTo>
                    <a:pt x="16000" y="1230"/>
                  </a:lnTo>
                  <a:lnTo>
                    <a:pt x="24615" y="0"/>
                  </a:lnTo>
                  <a:close/>
                </a:path>
              </a:pathLst>
            </a:custGeom>
            <a:solidFill>
              <a:srgbClr val="00B0F0"/>
            </a:solidFill>
            <a:ln w="9525" cap="flat" cmpd="sng">
              <a:solidFill>
                <a:srgbClr val="00B0F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Lato"/>
                <a:ea typeface="Lato"/>
                <a:cs typeface="Lato"/>
                <a:sym typeface="Lato"/>
              </a:endParaRPr>
            </a:p>
          </p:txBody>
        </p:sp>
        <p:sp>
          <p:nvSpPr>
            <p:cNvPr id="703" name="Google Shape;703;p31"/>
            <p:cNvSpPr/>
            <p:nvPr/>
          </p:nvSpPr>
          <p:spPr>
            <a:xfrm>
              <a:off x="8838142" y="2060575"/>
              <a:ext cx="428625" cy="128587"/>
            </a:xfrm>
            <a:custGeom>
              <a:avLst/>
              <a:gdLst/>
              <a:ahLst/>
              <a:cxnLst/>
              <a:rect l="l" t="t" r="r" b="b"/>
              <a:pathLst>
                <a:path w="120000" h="120000" extrusionOk="0">
                  <a:moveTo>
                    <a:pt x="18222" y="0"/>
                  </a:moveTo>
                  <a:lnTo>
                    <a:pt x="18222" y="0"/>
                  </a:lnTo>
                  <a:lnTo>
                    <a:pt x="102222" y="0"/>
                  </a:lnTo>
                  <a:lnTo>
                    <a:pt x="108888" y="5925"/>
                  </a:lnTo>
                  <a:lnTo>
                    <a:pt x="115111" y="17777"/>
                  </a:lnTo>
                  <a:lnTo>
                    <a:pt x="119111" y="37037"/>
                  </a:lnTo>
                  <a:lnTo>
                    <a:pt x="120000" y="59259"/>
                  </a:lnTo>
                  <a:lnTo>
                    <a:pt x="119111" y="82962"/>
                  </a:lnTo>
                  <a:lnTo>
                    <a:pt x="115111" y="102222"/>
                  </a:lnTo>
                  <a:lnTo>
                    <a:pt x="108888" y="115555"/>
                  </a:lnTo>
                  <a:lnTo>
                    <a:pt x="102222" y="120000"/>
                  </a:lnTo>
                  <a:lnTo>
                    <a:pt x="102222" y="120000"/>
                  </a:lnTo>
                  <a:lnTo>
                    <a:pt x="18222" y="120000"/>
                  </a:lnTo>
                  <a:lnTo>
                    <a:pt x="11111" y="114074"/>
                  </a:lnTo>
                  <a:lnTo>
                    <a:pt x="5333" y="102222"/>
                  </a:lnTo>
                  <a:lnTo>
                    <a:pt x="1777" y="82962"/>
                  </a:lnTo>
                  <a:lnTo>
                    <a:pt x="0" y="59259"/>
                  </a:lnTo>
                  <a:lnTo>
                    <a:pt x="1777" y="37037"/>
                  </a:lnTo>
                  <a:lnTo>
                    <a:pt x="5333" y="17777"/>
                  </a:lnTo>
                  <a:lnTo>
                    <a:pt x="11111" y="2962"/>
                  </a:lnTo>
                  <a:lnTo>
                    <a:pt x="18222" y="0"/>
                  </a:lnTo>
                  <a:close/>
                </a:path>
              </a:pathLst>
            </a:custGeom>
            <a:solidFill>
              <a:srgbClr val="00B0F0"/>
            </a:solidFill>
            <a:ln w="9525" cap="flat" cmpd="sng">
              <a:solidFill>
                <a:schemeClr val="accent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Lato"/>
                <a:ea typeface="Lato"/>
                <a:cs typeface="Lato"/>
                <a:sym typeface="Lato"/>
              </a:endParaRPr>
            </a:p>
          </p:txBody>
        </p:sp>
      </p:grpSp>
      <p:grpSp>
        <p:nvGrpSpPr>
          <p:cNvPr id="704" name="Google Shape;704;p31"/>
          <p:cNvGrpSpPr/>
          <p:nvPr/>
        </p:nvGrpSpPr>
        <p:grpSpPr>
          <a:xfrm>
            <a:off x="5594254" y="1740889"/>
            <a:ext cx="3586164" cy="2836862"/>
            <a:chOff x="5720292" y="2214563"/>
            <a:chExt cx="3586164" cy="2836862"/>
          </a:xfrm>
        </p:grpSpPr>
        <p:sp>
          <p:nvSpPr>
            <p:cNvPr id="705" name="Google Shape;705;p31"/>
            <p:cNvSpPr/>
            <p:nvPr/>
          </p:nvSpPr>
          <p:spPr>
            <a:xfrm>
              <a:off x="6113992" y="2797175"/>
              <a:ext cx="2666999" cy="2254250"/>
            </a:xfrm>
            <a:custGeom>
              <a:avLst/>
              <a:gdLst/>
              <a:ahLst/>
              <a:cxnLst/>
              <a:rect l="l" t="t" r="r" b="b"/>
              <a:pathLst>
                <a:path w="120000" h="120000" extrusionOk="0">
                  <a:moveTo>
                    <a:pt x="58285" y="6845"/>
                  </a:moveTo>
                  <a:lnTo>
                    <a:pt x="56000" y="7098"/>
                  </a:lnTo>
                  <a:lnTo>
                    <a:pt x="53642" y="7605"/>
                  </a:lnTo>
                  <a:lnTo>
                    <a:pt x="51357" y="8619"/>
                  </a:lnTo>
                  <a:lnTo>
                    <a:pt x="49285" y="9971"/>
                  </a:lnTo>
                  <a:lnTo>
                    <a:pt x="47428" y="11746"/>
                  </a:lnTo>
                  <a:lnTo>
                    <a:pt x="46500" y="12422"/>
                  </a:lnTo>
                  <a:lnTo>
                    <a:pt x="45500" y="12507"/>
                  </a:lnTo>
                  <a:lnTo>
                    <a:pt x="44428" y="12253"/>
                  </a:lnTo>
                  <a:lnTo>
                    <a:pt x="42000" y="11492"/>
                  </a:lnTo>
                  <a:lnTo>
                    <a:pt x="40214" y="11070"/>
                  </a:lnTo>
                  <a:lnTo>
                    <a:pt x="38428" y="10985"/>
                  </a:lnTo>
                  <a:lnTo>
                    <a:pt x="35642" y="11323"/>
                  </a:lnTo>
                  <a:lnTo>
                    <a:pt x="32857" y="12169"/>
                  </a:lnTo>
                  <a:lnTo>
                    <a:pt x="30285" y="13521"/>
                  </a:lnTo>
                  <a:lnTo>
                    <a:pt x="28071" y="15380"/>
                  </a:lnTo>
                  <a:lnTo>
                    <a:pt x="26000" y="17577"/>
                  </a:lnTo>
                  <a:lnTo>
                    <a:pt x="24357" y="20281"/>
                  </a:lnTo>
                  <a:lnTo>
                    <a:pt x="23142" y="23239"/>
                  </a:lnTo>
                  <a:lnTo>
                    <a:pt x="22142" y="26450"/>
                  </a:lnTo>
                  <a:lnTo>
                    <a:pt x="21928" y="28647"/>
                  </a:lnTo>
                  <a:lnTo>
                    <a:pt x="21785" y="30929"/>
                  </a:lnTo>
                  <a:lnTo>
                    <a:pt x="21642" y="32112"/>
                  </a:lnTo>
                  <a:lnTo>
                    <a:pt x="21142" y="33126"/>
                  </a:lnTo>
                  <a:lnTo>
                    <a:pt x="20428" y="33887"/>
                  </a:lnTo>
                  <a:lnTo>
                    <a:pt x="19428" y="34309"/>
                  </a:lnTo>
                  <a:lnTo>
                    <a:pt x="16714" y="35239"/>
                  </a:lnTo>
                  <a:lnTo>
                    <a:pt x="14214" y="36591"/>
                  </a:lnTo>
                  <a:lnTo>
                    <a:pt x="11857" y="38450"/>
                  </a:lnTo>
                  <a:lnTo>
                    <a:pt x="9928" y="40647"/>
                  </a:lnTo>
                  <a:lnTo>
                    <a:pt x="8357" y="43352"/>
                  </a:lnTo>
                  <a:lnTo>
                    <a:pt x="7000" y="46309"/>
                  </a:lnTo>
                  <a:lnTo>
                    <a:pt x="6142" y="49521"/>
                  </a:lnTo>
                  <a:lnTo>
                    <a:pt x="5785" y="52647"/>
                  </a:lnTo>
                  <a:lnTo>
                    <a:pt x="5857" y="55605"/>
                  </a:lnTo>
                  <a:lnTo>
                    <a:pt x="6285" y="58732"/>
                  </a:lnTo>
                  <a:lnTo>
                    <a:pt x="7214" y="61605"/>
                  </a:lnTo>
                  <a:lnTo>
                    <a:pt x="8428" y="64394"/>
                  </a:lnTo>
                  <a:lnTo>
                    <a:pt x="10000" y="66760"/>
                  </a:lnTo>
                  <a:lnTo>
                    <a:pt x="11857" y="69042"/>
                  </a:lnTo>
                  <a:lnTo>
                    <a:pt x="13928" y="70647"/>
                  </a:lnTo>
                  <a:lnTo>
                    <a:pt x="16285" y="72084"/>
                  </a:lnTo>
                  <a:lnTo>
                    <a:pt x="18785" y="73014"/>
                  </a:lnTo>
                  <a:lnTo>
                    <a:pt x="21357" y="73436"/>
                  </a:lnTo>
                  <a:lnTo>
                    <a:pt x="23857" y="73352"/>
                  </a:lnTo>
                  <a:lnTo>
                    <a:pt x="26357" y="72929"/>
                  </a:lnTo>
                  <a:lnTo>
                    <a:pt x="27357" y="72760"/>
                  </a:lnTo>
                  <a:lnTo>
                    <a:pt x="28285" y="73098"/>
                  </a:lnTo>
                  <a:lnTo>
                    <a:pt x="29071" y="73774"/>
                  </a:lnTo>
                  <a:lnTo>
                    <a:pt x="29642" y="74788"/>
                  </a:lnTo>
                  <a:lnTo>
                    <a:pt x="30857" y="77323"/>
                  </a:lnTo>
                  <a:lnTo>
                    <a:pt x="32500" y="79690"/>
                  </a:lnTo>
                  <a:lnTo>
                    <a:pt x="34357" y="81633"/>
                  </a:lnTo>
                  <a:lnTo>
                    <a:pt x="36428" y="83323"/>
                  </a:lnTo>
                  <a:lnTo>
                    <a:pt x="38642" y="84507"/>
                  </a:lnTo>
                  <a:lnTo>
                    <a:pt x="41071" y="85436"/>
                  </a:lnTo>
                  <a:lnTo>
                    <a:pt x="42857" y="85774"/>
                  </a:lnTo>
                  <a:lnTo>
                    <a:pt x="44642" y="85859"/>
                  </a:lnTo>
                  <a:lnTo>
                    <a:pt x="47000" y="85774"/>
                  </a:lnTo>
                  <a:lnTo>
                    <a:pt x="49214" y="85098"/>
                  </a:lnTo>
                  <a:lnTo>
                    <a:pt x="51357" y="84169"/>
                  </a:lnTo>
                  <a:lnTo>
                    <a:pt x="53428" y="82901"/>
                  </a:lnTo>
                  <a:lnTo>
                    <a:pt x="54214" y="82563"/>
                  </a:lnTo>
                  <a:lnTo>
                    <a:pt x="54928" y="82394"/>
                  </a:lnTo>
                  <a:lnTo>
                    <a:pt x="55857" y="82563"/>
                  </a:lnTo>
                  <a:lnTo>
                    <a:pt x="56714" y="83239"/>
                  </a:lnTo>
                  <a:lnTo>
                    <a:pt x="57571" y="84169"/>
                  </a:lnTo>
                  <a:lnTo>
                    <a:pt x="57857" y="85521"/>
                  </a:lnTo>
                  <a:lnTo>
                    <a:pt x="57642" y="86957"/>
                  </a:lnTo>
                  <a:lnTo>
                    <a:pt x="57214" y="89154"/>
                  </a:lnTo>
                  <a:lnTo>
                    <a:pt x="56785" y="92281"/>
                  </a:lnTo>
                  <a:lnTo>
                    <a:pt x="56785" y="95239"/>
                  </a:lnTo>
                  <a:lnTo>
                    <a:pt x="57285" y="98366"/>
                  </a:lnTo>
                  <a:lnTo>
                    <a:pt x="58142" y="101239"/>
                  </a:lnTo>
                  <a:lnTo>
                    <a:pt x="59428" y="104028"/>
                  </a:lnTo>
                  <a:lnTo>
                    <a:pt x="61000" y="106478"/>
                  </a:lnTo>
                  <a:lnTo>
                    <a:pt x="62857" y="108591"/>
                  </a:lnTo>
                  <a:lnTo>
                    <a:pt x="64928" y="110366"/>
                  </a:lnTo>
                  <a:lnTo>
                    <a:pt x="67285" y="111633"/>
                  </a:lnTo>
                  <a:lnTo>
                    <a:pt x="69785" y="112647"/>
                  </a:lnTo>
                  <a:lnTo>
                    <a:pt x="71571" y="112985"/>
                  </a:lnTo>
                  <a:lnTo>
                    <a:pt x="73500" y="113154"/>
                  </a:lnTo>
                  <a:lnTo>
                    <a:pt x="76285" y="112816"/>
                  </a:lnTo>
                  <a:lnTo>
                    <a:pt x="79071" y="111887"/>
                  </a:lnTo>
                  <a:lnTo>
                    <a:pt x="81642" y="110535"/>
                  </a:lnTo>
                  <a:lnTo>
                    <a:pt x="83928" y="108591"/>
                  </a:lnTo>
                  <a:lnTo>
                    <a:pt x="86071" y="106225"/>
                  </a:lnTo>
                  <a:lnTo>
                    <a:pt x="87071" y="105380"/>
                  </a:lnTo>
                  <a:lnTo>
                    <a:pt x="88142" y="105042"/>
                  </a:lnTo>
                  <a:lnTo>
                    <a:pt x="89285" y="105211"/>
                  </a:lnTo>
                  <a:lnTo>
                    <a:pt x="91785" y="106140"/>
                  </a:lnTo>
                  <a:lnTo>
                    <a:pt x="93571" y="106478"/>
                  </a:lnTo>
                  <a:lnTo>
                    <a:pt x="95357" y="106563"/>
                  </a:lnTo>
                  <a:lnTo>
                    <a:pt x="98142" y="106394"/>
                  </a:lnTo>
                  <a:lnTo>
                    <a:pt x="101000" y="105464"/>
                  </a:lnTo>
                  <a:lnTo>
                    <a:pt x="103500" y="104028"/>
                  </a:lnTo>
                  <a:lnTo>
                    <a:pt x="105785" y="102253"/>
                  </a:lnTo>
                  <a:lnTo>
                    <a:pt x="107785" y="99971"/>
                  </a:lnTo>
                  <a:lnTo>
                    <a:pt x="109500" y="97352"/>
                  </a:lnTo>
                  <a:lnTo>
                    <a:pt x="110714" y="94394"/>
                  </a:lnTo>
                  <a:lnTo>
                    <a:pt x="111642" y="91183"/>
                  </a:lnTo>
                  <a:lnTo>
                    <a:pt x="112000" y="87718"/>
                  </a:lnTo>
                  <a:lnTo>
                    <a:pt x="111857" y="84422"/>
                  </a:lnTo>
                  <a:lnTo>
                    <a:pt x="111285" y="81211"/>
                  </a:lnTo>
                  <a:lnTo>
                    <a:pt x="110214" y="78084"/>
                  </a:lnTo>
                  <a:lnTo>
                    <a:pt x="108785" y="75126"/>
                  </a:lnTo>
                  <a:lnTo>
                    <a:pt x="108285" y="74028"/>
                  </a:lnTo>
                  <a:lnTo>
                    <a:pt x="108214" y="72760"/>
                  </a:lnTo>
                  <a:lnTo>
                    <a:pt x="108500" y="71661"/>
                  </a:lnTo>
                  <a:lnTo>
                    <a:pt x="109000" y="70647"/>
                  </a:lnTo>
                  <a:lnTo>
                    <a:pt x="110714" y="68450"/>
                  </a:lnTo>
                  <a:lnTo>
                    <a:pt x="112142" y="66000"/>
                  </a:lnTo>
                  <a:lnTo>
                    <a:pt x="113142" y="63380"/>
                  </a:lnTo>
                  <a:lnTo>
                    <a:pt x="113928" y="60591"/>
                  </a:lnTo>
                  <a:lnTo>
                    <a:pt x="114285" y="57042"/>
                  </a:lnTo>
                  <a:lnTo>
                    <a:pt x="114214" y="53746"/>
                  </a:lnTo>
                  <a:lnTo>
                    <a:pt x="113500" y="50366"/>
                  </a:lnTo>
                  <a:lnTo>
                    <a:pt x="112500" y="47408"/>
                  </a:lnTo>
                  <a:lnTo>
                    <a:pt x="111071" y="44619"/>
                  </a:lnTo>
                  <a:lnTo>
                    <a:pt x="109214" y="42084"/>
                  </a:lnTo>
                  <a:lnTo>
                    <a:pt x="107071" y="39971"/>
                  </a:lnTo>
                  <a:lnTo>
                    <a:pt x="104571" y="38366"/>
                  </a:lnTo>
                  <a:lnTo>
                    <a:pt x="101714" y="37183"/>
                  </a:lnTo>
                  <a:lnTo>
                    <a:pt x="100857" y="36760"/>
                  </a:lnTo>
                  <a:lnTo>
                    <a:pt x="100142" y="36000"/>
                  </a:lnTo>
                  <a:lnTo>
                    <a:pt x="99785" y="34901"/>
                  </a:lnTo>
                  <a:lnTo>
                    <a:pt x="99571" y="33802"/>
                  </a:lnTo>
                  <a:lnTo>
                    <a:pt x="99500" y="30253"/>
                  </a:lnTo>
                  <a:lnTo>
                    <a:pt x="98857" y="26957"/>
                  </a:lnTo>
                  <a:lnTo>
                    <a:pt x="97714" y="23830"/>
                  </a:lnTo>
                  <a:lnTo>
                    <a:pt x="96142" y="20957"/>
                  </a:lnTo>
                  <a:lnTo>
                    <a:pt x="94214" y="18507"/>
                  </a:lnTo>
                  <a:lnTo>
                    <a:pt x="91928" y="16394"/>
                  </a:lnTo>
                  <a:lnTo>
                    <a:pt x="89357" y="14873"/>
                  </a:lnTo>
                  <a:lnTo>
                    <a:pt x="86571" y="13690"/>
                  </a:lnTo>
                  <a:lnTo>
                    <a:pt x="83642" y="13267"/>
                  </a:lnTo>
                  <a:lnTo>
                    <a:pt x="80785" y="13521"/>
                  </a:lnTo>
                  <a:lnTo>
                    <a:pt x="77857" y="14281"/>
                  </a:lnTo>
                  <a:lnTo>
                    <a:pt x="75214" y="15633"/>
                  </a:lnTo>
                  <a:lnTo>
                    <a:pt x="74214" y="15971"/>
                  </a:lnTo>
                  <a:lnTo>
                    <a:pt x="73285" y="15802"/>
                  </a:lnTo>
                  <a:lnTo>
                    <a:pt x="72357" y="15380"/>
                  </a:lnTo>
                  <a:lnTo>
                    <a:pt x="71571" y="14619"/>
                  </a:lnTo>
                  <a:lnTo>
                    <a:pt x="69642" y="12084"/>
                  </a:lnTo>
                  <a:lnTo>
                    <a:pt x="67285" y="9971"/>
                  </a:lnTo>
                  <a:lnTo>
                    <a:pt x="64642" y="8450"/>
                  </a:lnTo>
                  <a:lnTo>
                    <a:pt x="61928" y="7267"/>
                  </a:lnTo>
                  <a:lnTo>
                    <a:pt x="60142" y="7014"/>
                  </a:lnTo>
                  <a:lnTo>
                    <a:pt x="58285" y="6845"/>
                  </a:lnTo>
                  <a:close/>
                  <a:moveTo>
                    <a:pt x="58285" y="0"/>
                  </a:moveTo>
                  <a:lnTo>
                    <a:pt x="60714" y="253"/>
                  </a:lnTo>
                  <a:lnTo>
                    <a:pt x="63142" y="676"/>
                  </a:lnTo>
                  <a:lnTo>
                    <a:pt x="66357" y="1774"/>
                  </a:lnTo>
                  <a:lnTo>
                    <a:pt x="69428" y="3549"/>
                  </a:lnTo>
                  <a:lnTo>
                    <a:pt x="72142" y="5661"/>
                  </a:lnTo>
                  <a:lnTo>
                    <a:pt x="74714" y="8281"/>
                  </a:lnTo>
                  <a:lnTo>
                    <a:pt x="77857" y="7183"/>
                  </a:lnTo>
                  <a:lnTo>
                    <a:pt x="81142" y="6507"/>
                  </a:lnTo>
                  <a:lnTo>
                    <a:pt x="84500" y="6507"/>
                  </a:lnTo>
                  <a:lnTo>
                    <a:pt x="87785" y="7098"/>
                  </a:lnTo>
                  <a:lnTo>
                    <a:pt x="91000" y="8197"/>
                  </a:lnTo>
                  <a:lnTo>
                    <a:pt x="93857" y="9887"/>
                  </a:lnTo>
                  <a:lnTo>
                    <a:pt x="96571" y="12000"/>
                  </a:lnTo>
                  <a:lnTo>
                    <a:pt x="99000" y="14366"/>
                  </a:lnTo>
                  <a:lnTo>
                    <a:pt x="101071" y="17239"/>
                  </a:lnTo>
                  <a:lnTo>
                    <a:pt x="102785" y="20450"/>
                  </a:lnTo>
                  <a:lnTo>
                    <a:pt x="104071" y="23915"/>
                  </a:lnTo>
                  <a:lnTo>
                    <a:pt x="104928" y="27549"/>
                  </a:lnTo>
                  <a:lnTo>
                    <a:pt x="105357" y="31352"/>
                  </a:lnTo>
                  <a:lnTo>
                    <a:pt x="108357" y="33042"/>
                  </a:lnTo>
                  <a:lnTo>
                    <a:pt x="111071" y="34985"/>
                  </a:lnTo>
                  <a:lnTo>
                    <a:pt x="113500" y="37436"/>
                  </a:lnTo>
                  <a:lnTo>
                    <a:pt x="115571" y="40309"/>
                  </a:lnTo>
                  <a:lnTo>
                    <a:pt x="117285" y="43436"/>
                  </a:lnTo>
                  <a:lnTo>
                    <a:pt x="118642" y="46816"/>
                  </a:lnTo>
                  <a:lnTo>
                    <a:pt x="119500" y="50366"/>
                  </a:lnTo>
                  <a:lnTo>
                    <a:pt x="120000" y="54169"/>
                  </a:lnTo>
                  <a:lnTo>
                    <a:pt x="120000" y="58056"/>
                  </a:lnTo>
                  <a:lnTo>
                    <a:pt x="119500" y="62028"/>
                  </a:lnTo>
                  <a:lnTo>
                    <a:pt x="118785" y="65154"/>
                  </a:lnTo>
                  <a:lnTo>
                    <a:pt x="117714" y="68112"/>
                  </a:lnTo>
                  <a:lnTo>
                    <a:pt x="116357" y="70901"/>
                  </a:lnTo>
                  <a:lnTo>
                    <a:pt x="114714" y="73521"/>
                  </a:lnTo>
                  <a:lnTo>
                    <a:pt x="116214" y="77070"/>
                  </a:lnTo>
                  <a:lnTo>
                    <a:pt x="117142" y="80873"/>
                  </a:lnTo>
                  <a:lnTo>
                    <a:pt x="117714" y="84760"/>
                  </a:lnTo>
                  <a:lnTo>
                    <a:pt x="117714" y="88647"/>
                  </a:lnTo>
                  <a:lnTo>
                    <a:pt x="117285" y="92619"/>
                  </a:lnTo>
                  <a:lnTo>
                    <a:pt x="116214" y="96507"/>
                  </a:lnTo>
                  <a:lnTo>
                    <a:pt x="114857" y="100140"/>
                  </a:lnTo>
                  <a:lnTo>
                    <a:pt x="112857" y="103352"/>
                  </a:lnTo>
                  <a:lnTo>
                    <a:pt x="110642" y="106225"/>
                  </a:lnTo>
                  <a:lnTo>
                    <a:pt x="108071" y="108760"/>
                  </a:lnTo>
                  <a:lnTo>
                    <a:pt x="105214" y="110788"/>
                  </a:lnTo>
                  <a:lnTo>
                    <a:pt x="102071" y="112225"/>
                  </a:lnTo>
                  <a:lnTo>
                    <a:pt x="98857" y="113154"/>
                  </a:lnTo>
                  <a:lnTo>
                    <a:pt x="95357" y="113408"/>
                  </a:lnTo>
                  <a:lnTo>
                    <a:pt x="92928" y="113323"/>
                  </a:lnTo>
                  <a:lnTo>
                    <a:pt x="90500" y="112816"/>
                  </a:lnTo>
                  <a:lnTo>
                    <a:pt x="89071" y="112478"/>
                  </a:lnTo>
                  <a:lnTo>
                    <a:pt x="86857" y="114676"/>
                  </a:lnTo>
                  <a:lnTo>
                    <a:pt x="84500" y="116535"/>
                  </a:lnTo>
                  <a:lnTo>
                    <a:pt x="81857" y="117971"/>
                  </a:lnTo>
                  <a:lnTo>
                    <a:pt x="79142" y="119070"/>
                  </a:lnTo>
                  <a:lnTo>
                    <a:pt x="76357" y="119746"/>
                  </a:lnTo>
                  <a:lnTo>
                    <a:pt x="73500" y="119999"/>
                  </a:lnTo>
                  <a:lnTo>
                    <a:pt x="71000" y="119746"/>
                  </a:lnTo>
                  <a:lnTo>
                    <a:pt x="68571" y="119323"/>
                  </a:lnTo>
                  <a:lnTo>
                    <a:pt x="65714" y="118309"/>
                  </a:lnTo>
                  <a:lnTo>
                    <a:pt x="63071" y="116957"/>
                  </a:lnTo>
                  <a:lnTo>
                    <a:pt x="60571" y="115183"/>
                  </a:lnTo>
                  <a:lnTo>
                    <a:pt x="58285" y="112985"/>
                  </a:lnTo>
                  <a:lnTo>
                    <a:pt x="56214" y="110535"/>
                  </a:lnTo>
                  <a:lnTo>
                    <a:pt x="54500" y="107661"/>
                  </a:lnTo>
                  <a:lnTo>
                    <a:pt x="53142" y="104704"/>
                  </a:lnTo>
                  <a:lnTo>
                    <a:pt x="52000" y="101577"/>
                  </a:lnTo>
                  <a:lnTo>
                    <a:pt x="51357" y="98281"/>
                  </a:lnTo>
                  <a:lnTo>
                    <a:pt x="51000" y="95070"/>
                  </a:lnTo>
                  <a:lnTo>
                    <a:pt x="51000" y="91605"/>
                  </a:lnTo>
                  <a:lnTo>
                    <a:pt x="48285" y="92366"/>
                  </a:lnTo>
                  <a:lnTo>
                    <a:pt x="45500" y="92704"/>
                  </a:lnTo>
                  <a:lnTo>
                    <a:pt x="42642" y="92619"/>
                  </a:lnTo>
                  <a:lnTo>
                    <a:pt x="39785" y="92028"/>
                  </a:lnTo>
                  <a:lnTo>
                    <a:pt x="36857" y="91098"/>
                  </a:lnTo>
                  <a:lnTo>
                    <a:pt x="34142" y="89661"/>
                  </a:lnTo>
                  <a:lnTo>
                    <a:pt x="31642" y="87887"/>
                  </a:lnTo>
                  <a:lnTo>
                    <a:pt x="29285" y="85521"/>
                  </a:lnTo>
                  <a:lnTo>
                    <a:pt x="27214" y="82985"/>
                  </a:lnTo>
                  <a:lnTo>
                    <a:pt x="25571" y="80028"/>
                  </a:lnTo>
                  <a:lnTo>
                    <a:pt x="22857" y="80281"/>
                  </a:lnTo>
                  <a:lnTo>
                    <a:pt x="20214" y="80197"/>
                  </a:lnTo>
                  <a:lnTo>
                    <a:pt x="17571" y="79690"/>
                  </a:lnTo>
                  <a:lnTo>
                    <a:pt x="14785" y="78676"/>
                  </a:lnTo>
                  <a:lnTo>
                    <a:pt x="12071" y="77323"/>
                  </a:lnTo>
                  <a:lnTo>
                    <a:pt x="9571" y="75549"/>
                  </a:lnTo>
                  <a:lnTo>
                    <a:pt x="7285" y="73352"/>
                  </a:lnTo>
                  <a:lnTo>
                    <a:pt x="5357" y="70901"/>
                  </a:lnTo>
                  <a:lnTo>
                    <a:pt x="3571" y="68028"/>
                  </a:lnTo>
                  <a:lnTo>
                    <a:pt x="1857" y="64394"/>
                  </a:lnTo>
                  <a:lnTo>
                    <a:pt x="714" y="60338"/>
                  </a:lnTo>
                  <a:lnTo>
                    <a:pt x="71" y="56281"/>
                  </a:lnTo>
                  <a:lnTo>
                    <a:pt x="0" y="52140"/>
                  </a:lnTo>
                  <a:lnTo>
                    <a:pt x="571" y="48000"/>
                  </a:lnTo>
                  <a:lnTo>
                    <a:pt x="1571" y="44112"/>
                  </a:lnTo>
                  <a:lnTo>
                    <a:pt x="3000" y="40309"/>
                  </a:lnTo>
                  <a:lnTo>
                    <a:pt x="4928" y="37098"/>
                  </a:lnTo>
                  <a:lnTo>
                    <a:pt x="7285" y="34140"/>
                  </a:lnTo>
                  <a:lnTo>
                    <a:pt x="9928" y="31690"/>
                  </a:lnTo>
                  <a:lnTo>
                    <a:pt x="12928" y="29661"/>
                  </a:lnTo>
                  <a:lnTo>
                    <a:pt x="16214" y="28225"/>
                  </a:lnTo>
                  <a:lnTo>
                    <a:pt x="16571" y="25014"/>
                  </a:lnTo>
                  <a:lnTo>
                    <a:pt x="17571" y="21126"/>
                  </a:lnTo>
                  <a:lnTo>
                    <a:pt x="19000" y="17492"/>
                  </a:lnTo>
                  <a:lnTo>
                    <a:pt x="20928" y="14281"/>
                  </a:lnTo>
                  <a:lnTo>
                    <a:pt x="23214" y="11323"/>
                  </a:lnTo>
                  <a:lnTo>
                    <a:pt x="25714" y="8873"/>
                  </a:lnTo>
                  <a:lnTo>
                    <a:pt x="28642" y="6845"/>
                  </a:lnTo>
                  <a:lnTo>
                    <a:pt x="31714" y="5408"/>
                  </a:lnTo>
                  <a:lnTo>
                    <a:pt x="35000" y="4394"/>
                  </a:lnTo>
                  <a:lnTo>
                    <a:pt x="38428" y="4225"/>
                  </a:lnTo>
                  <a:lnTo>
                    <a:pt x="40928" y="4309"/>
                  </a:lnTo>
                  <a:lnTo>
                    <a:pt x="43357" y="4732"/>
                  </a:lnTo>
                  <a:lnTo>
                    <a:pt x="44928" y="5323"/>
                  </a:lnTo>
                  <a:lnTo>
                    <a:pt x="47357" y="3464"/>
                  </a:lnTo>
                  <a:lnTo>
                    <a:pt x="50000" y="2028"/>
                  </a:lnTo>
                  <a:lnTo>
                    <a:pt x="52714" y="845"/>
                  </a:lnTo>
                  <a:lnTo>
                    <a:pt x="55500" y="253"/>
                  </a:lnTo>
                  <a:lnTo>
                    <a:pt x="58285"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Lato"/>
                <a:ea typeface="Lato"/>
                <a:cs typeface="Lato"/>
                <a:sym typeface="Lato"/>
              </a:endParaRPr>
            </a:p>
          </p:txBody>
        </p:sp>
        <p:sp>
          <p:nvSpPr>
            <p:cNvPr id="706" name="Google Shape;706;p31"/>
            <p:cNvSpPr/>
            <p:nvPr/>
          </p:nvSpPr>
          <p:spPr>
            <a:xfrm>
              <a:off x="6558492" y="2322513"/>
              <a:ext cx="320675" cy="446088"/>
            </a:xfrm>
            <a:custGeom>
              <a:avLst/>
              <a:gdLst/>
              <a:ahLst/>
              <a:cxnLst/>
              <a:rect l="l" t="t" r="r" b="b"/>
              <a:pathLst>
                <a:path w="120000" h="120000" extrusionOk="0">
                  <a:moveTo>
                    <a:pt x="20198" y="0"/>
                  </a:moveTo>
                  <a:lnTo>
                    <a:pt x="29702" y="427"/>
                  </a:lnTo>
                  <a:lnTo>
                    <a:pt x="38613" y="3416"/>
                  </a:lnTo>
                  <a:lnTo>
                    <a:pt x="44554" y="8540"/>
                  </a:lnTo>
                  <a:lnTo>
                    <a:pt x="117029" y="93523"/>
                  </a:lnTo>
                  <a:lnTo>
                    <a:pt x="120000" y="100355"/>
                  </a:lnTo>
                  <a:lnTo>
                    <a:pt x="120000" y="106761"/>
                  </a:lnTo>
                  <a:lnTo>
                    <a:pt x="116435" y="112740"/>
                  </a:lnTo>
                  <a:lnTo>
                    <a:pt x="109306" y="117437"/>
                  </a:lnTo>
                  <a:lnTo>
                    <a:pt x="102772" y="119145"/>
                  </a:lnTo>
                  <a:lnTo>
                    <a:pt x="96831" y="120000"/>
                  </a:lnTo>
                  <a:lnTo>
                    <a:pt x="89108" y="119145"/>
                  </a:lnTo>
                  <a:lnTo>
                    <a:pt x="81980" y="116583"/>
                  </a:lnTo>
                  <a:lnTo>
                    <a:pt x="75445" y="111886"/>
                  </a:lnTo>
                  <a:lnTo>
                    <a:pt x="3564" y="26476"/>
                  </a:lnTo>
                  <a:lnTo>
                    <a:pt x="0" y="20071"/>
                  </a:lnTo>
                  <a:lnTo>
                    <a:pt x="1188" y="13238"/>
                  </a:lnTo>
                  <a:lnTo>
                    <a:pt x="4752" y="7259"/>
                  </a:lnTo>
                  <a:lnTo>
                    <a:pt x="11881" y="2989"/>
                  </a:lnTo>
                  <a:lnTo>
                    <a:pt x="20198" y="0"/>
                  </a:lnTo>
                  <a:close/>
                </a:path>
              </a:pathLst>
            </a:custGeom>
            <a:solidFill>
              <a:srgbClr val="00B0F0"/>
            </a:solidFill>
            <a:ln w="9525" cap="flat" cmpd="sng">
              <a:solidFill>
                <a:srgbClr val="00B0F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Lato"/>
                <a:ea typeface="Lato"/>
                <a:cs typeface="Lato"/>
                <a:sym typeface="Lato"/>
              </a:endParaRPr>
            </a:p>
          </p:txBody>
        </p:sp>
        <p:sp>
          <p:nvSpPr>
            <p:cNvPr id="707" name="Google Shape;707;p31"/>
            <p:cNvSpPr/>
            <p:nvPr/>
          </p:nvSpPr>
          <p:spPr>
            <a:xfrm>
              <a:off x="7687206" y="2214563"/>
              <a:ext cx="190500" cy="496887"/>
            </a:xfrm>
            <a:custGeom>
              <a:avLst/>
              <a:gdLst/>
              <a:ahLst/>
              <a:cxnLst/>
              <a:rect l="l" t="t" r="r" b="b"/>
              <a:pathLst>
                <a:path w="120000" h="120000" extrusionOk="0">
                  <a:moveTo>
                    <a:pt x="87000" y="0"/>
                  </a:moveTo>
                  <a:lnTo>
                    <a:pt x="103000" y="1916"/>
                  </a:lnTo>
                  <a:lnTo>
                    <a:pt x="114000" y="6517"/>
                  </a:lnTo>
                  <a:lnTo>
                    <a:pt x="120000" y="11501"/>
                  </a:lnTo>
                  <a:lnTo>
                    <a:pt x="120000" y="18019"/>
                  </a:lnTo>
                  <a:lnTo>
                    <a:pt x="79000" y="106964"/>
                  </a:lnTo>
                  <a:lnTo>
                    <a:pt x="74000" y="111948"/>
                  </a:lnTo>
                  <a:lnTo>
                    <a:pt x="66000" y="116166"/>
                  </a:lnTo>
                  <a:lnTo>
                    <a:pt x="53000" y="119233"/>
                  </a:lnTo>
                  <a:lnTo>
                    <a:pt x="40000" y="120000"/>
                  </a:lnTo>
                  <a:lnTo>
                    <a:pt x="34000" y="119616"/>
                  </a:lnTo>
                  <a:lnTo>
                    <a:pt x="18000" y="117699"/>
                  </a:lnTo>
                  <a:lnTo>
                    <a:pt x="7000" y="113099"/>
                  </a:lnTo>
                  <a:lnTo>
                    <a:pt x="1000" y="108115"/>
                  </a:lnTo>
                  <a:lnTo>
                    <a:pt x="0" y="101597"/>
                  </a:lnTo>
                  <a:lnTo>
                    <a:pt x="41000" y="12651"/>
                  </a:lnTo>
                  <a:lnTo>
                    <a:pt x="47000" y="6900"/>
                  </a:lnTo>
                  <a:lnTo>
                    <a:pt x="57000" y="2300"/>
                  </a:lnTo>
                  <a:lnTo>
                    <a:pt x="72000" y="0"/>
                  </a:lnTo>
                  <a:lnTo>
                    <a:pt x="87000" y="0"/>
                  </a:lnTo>
                  <a:close/>
                </a:path>
              </a:pathLst>
            </a:custGeom>
            <a:solidFill>
              <a:srgbClr val="00B0F0"/>
            </a:solidFill>
            <a:ln w="9525" cap="flat" cmpd="sng">
              <a:solidFill>
                <a:srgbClr val="00B0F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Lato"/>
                <a:ea typeface="Lato"/>
                <a:cs typeface="Lato"/>
                <a:sym typeface="Lato"/>
              </a:endParaRPr>
            </a:p>
          </p:txBody>
        </p:sp>
        <p:sp>
          <p:nvSpPr>
            <p:cNvPr id="708" name="Google Shape;708;p31"/>
            <p:cNvSpPr/>
            <p:nvPr/>
          </p:nvSpPr>
          <p:spPr>
            <a:xfrm>
              <a:off x="8373006" y="2589213"/>
              <a:ext cx="384174" cy="403225"/>
            </a:xfrm>
            <a:custGeom>
              <a:avLst/>
              <a:gdLst/>
              <a:ahLst/>
              <a:cxnLst/>
              <a:rect l="l" t="t" r="r" b="b"/>
              <a:pathLst>
                <a:path w="120000" h="120000" extrusionOk="0">
                  <a:moveTo>
                    <a:pt x="100165" y="0"/>
                  </a:moveTo>
                  <a:lnTo>
                    <a:pt x="107107" y="944"/>
                  </a:lnTo>
                  <a:lnTo>
                    <a:pt x="114545" y="4724"/>
                  </a:lnTo>
                  <a:lnTo>
                    <a:pt x="119008" y="10866"/>
                  </a:lnTo>
                  <a:lnTo>
                    <a:pt x="120000" y="18425"/>
                  </a:lnTo>
                  <a:lnTo>
                    <a:pt x="119008" y="25984"/>
                  </a:lnTo>
                  <a:lnTo>
                    <a:pt x="115041" y="32125"/>
                  </a:lnTo>
                  <a:lnTo>
                    <a:pt x="62479" y="85511"/>
                  </a:lnTo>
                  <a:lnTo>
                    <a:pt x="34214" y="113858"/>
                  </a:lnTo>
                  <a:lnTo>
                    <a:pt x="29752" y="117637"/>
                  </a:lnTo>
                  <a:lnTo>
                    <a:pt x="25289" y="119527"/>
                  </a:lnTo>
                  <a:lnTo>
                    <a:pt x="20330" y="120000"/>
                  </a:lnTo>
                  <a:lnTo>
                    <a:pt x="12396" y="119055"/>
                  </a:lnTo>
                  <a:lnTo>
                    <a:pt x="5950" y="115275"/>
                  </a:lnTo>
                  <a:lnTo>
                    <a:pt x="1487" y="109133"/>
                  </a:lnTo>
                  <a:lnTo>
                    <a:pt x="0" y="101574"/>
                  </a:lnTo>
                  <a:lnTo>
                    <a:pt x="1487" y="94015"/>
                  </a:lnTo>
                  <a:lnTo>
                    <a:pt x="4958" y="87874"/>
                  </a:lnTo>
                  <a:lnTo>
                    <a:pt x="85785" y="6141"/>
                  </a:lnTo>
                  <a:lnTo>
                    <a:pt x="91735" y="1889"/>
                  </a:lnTo>
                  <a:lnTo>
                    <a:pt x="100165" y="0"/>
                  </a:lnTo>
                  <a:close/>
                </a:path>
              </a:pathLst>
            </a:custGeom>
            <a:solidFill>
              <a:srgbClr val="00B0F0"/>
            </a:solidFill>
            <a:ln w="9525" cap="flat" cmpd="sng">
              <a:solidFill>
                <a:srgbClr val="00B0F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Lato"/>
                <a:ea typeface="Lato"/>
                <a:cs typeface="Lato"/>
                <a:sym typeface="Lato"/>
              </a:endParaRPr>
            </a:p>
          </p:txBody>
        </p:sp>
        <p:sp>
          <p:nvSpPr>
            <p:cNvPr id="709" name="Google Shape;709;p31"/>
            <p:cNvSpPr/>
            <p:nvPr/>
          </p:nvSpPr>
          <p:spPr>
            <a:xfrm>
              <a:off x="8814331" y="3481387"/>
              <a:ext cx="492125" cy="165100"/>
            </a:xfrm>
            <a:custGeom>
              <a:avLst/>
              <a:gdLst/>
              <a:ahLst/>
              <a:cxnLst/>
              <a:rect l="l" t="t" r="r" b="b"/>
              <a:pathLst>
                <a:path w="120000" h="120000" extrusionOk="0">
                  <a:moveTo>
                    <a:pt x="102967" y="0"/>
                  </a:moveTo>
                  <a:lnTo>
                    <a:pt x="109548" y="2307"/>
                  </a:lnTo>
                  <a:lnTo>
                    <a:pt x="114580" y="10384"/>
                  </a:lnTo>
                  <a:lnTo>
                    <a:pt x="118451" y="24230"/>
                  </a:lnTo>
                  <a:lnTo>
                    <a:pt x="120000" y="42692"/>
                  </a:lnTo>
                  <a:lnTo>
                    <a:pt x="119612" y="61153"/>
                  </a:lnTo>
                  <a:lnTo>
                    <a:pt x="116516" y="76153"/>
                  </a:lnTo>
                  <a:lnTo>
                    <a:pt x="111870" y="87692"/>
                  </a:lnTo>
                  <a:lnTo>
                    <a:pt x="106064" y="94615"/>
                  </a:lnTo>
                  <a:lnTo>
                    <a:pt x="17032" y="120000"/>
                  </a:lnTo>
                  <a:lnTo>
                    <a:pt x="15483" y="120000"/>
                  </a:lnTo>
                  <a:lnTo>
                    <a:pt x="9677" y="116538"/>
                  </a:lnTo>
                  <a:lnTo>
                    <a:pt x="5032" y="107307"/>
                  </a:lnTo>
                  <a:lnTo>
                    <a:pt x="1548" y="94615"/>
                  </a:lnTo>
                  <a:lnTo>
                    <a:pt x="0" y="77307"/>
                  </a:lnTo>
                  <a:lnTo>
                    <a:pt x="387" y="58846"/>
                  </a:lnTo>
                  <a:lnTo>
                    <a:pt x="3483" y="43846"/>
                  </a:lnTo>
                  <a:lnTo>
                    <a:pt x="8129" y="32307"/>
                  </a:lnTo>
                  <a:lnTo>
                    <a:pt x="13935" y="26538"/>
                  </a:lnTo>
                  <a:lnTo>
                    <a:pt x="102967" y="0"/>
                  </a:lnTo>
                  <a:close/>
                </a:path>
              </a:pathLst>
            </a:custGeom>
            <a:solidFill>
              <a:srgbClr val="00B0F0"/>
            </a:solidFill>
            <a:ln w="9525" cap="flat" cmpd="sng">
              <a:solidFill>
                <a:srgbClr val="00B0F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Lato"/>
                <a:ea typeface="Lato"/>
                <a:cs typeface="Lato"/>
                <a:sym typeface="Lato"/>
              </a:endParaRPr>
            </a:p>
          </p:txBody>
        </p:sp>
        <p:sp>
          <p:nvSpPr>
            <p:cNvPr id="710" name="Google Shape;710;p31"/>
            <p:cNvSpPr/>
            <p:nvPr/>
          </p:nvSpPr>
          <p:spPr>
            <a:xfrm>
              <a:off x="5720292" y="3100388"/>
              <a:ext cx="419099" cy="273049"/>
            </a:xfrm>
            <a:custGeom>
              <a:avLst/>
              <a:gdLst/>
              <a:ahLst/>
              <a:cxnLst/>
              <a:rect l="l" t="t" r="r" b="b"/>
              <a:pathLst>
                <a:path w="120000" h="120000" extrusionOk="0">
                  <a:moveTo>
                    <a:pt x="19090" y="0"/>
                  </a:moveTo>
                  <a:lnTo>
                    <a:pt x="26363" y="2790"/>
                  </a:lnTo>
                  <a:lnTo>
                    <a:pt x="109545" y="66279"/>
                  </a:lnTo>
                  <a:lnTo>
                    <a:pt x="115454" y="73255"/>
                  </a:lnTo>
                  <a:lnTo>
                    <a:pt x="119090" y="82325"/>
                  </a:lnTo>
                  <a:lnTo>
                    <a:pt x="120000" y="93488"/>
                  </a:lnTo>
                  <a:lnTo>
                    <a:pt x="118181" y="104651"/>
                  </a:lnTo>
                  <a:lnTo>
                    <a:pt x="114090" y="113023"/>
                  </a:lnTo>
                  <a:lnTo>
                    <a:pt x="108636" y="117906"/>
                  </a:lnTo>
                  <a:lnTo>
                    <a:pt x="101818" y="120000"/>
                  </a:lnTo>
                  <a:lnTo>
                    <a:pt x="99090" y="119302"/>
                  </a:lnTo>
                  <a:lnTo>
                    <a:pt x="95909" y="117906"/>
                  </a:lnTo>
                  <a:lnTo>
                    <a:pt x="93636" y="117209"/>
                  </a:lnTo>
                  <a:lnTo>
                    <a:pt x="10454" y="54418"/>
                  </a:lnTo>
                  <a:lnTo>
                    <a:pt x="4090" y="46744"/>
                  </a:lnTo>
                  <a:lnTo>
                    <a:pt x="909" y="37674"/>
                  </a:lnTo>
                  <a:lnTo>
                    <a:pt x="0" y="26511"/>
                  </a:lnTo>
                  <a:lnTo>
                    <a:pt x="1818" y="16046"/>
                  </a:lnTo>
                  <a:lnTo>
                    <a:pt x="5909" y="6976"/>
                  </a:lnTo>
                  <a:lnTo>
                    <a:pt x="12272" y="2093"/>
                  </a:lnTo>
                  <a:lnTo>
                    <a:pt x="19090" y="0"/>
                  </a:lnTo>
                  <a:close/>
                </a:path>
              </a:pathLst>
            </a:custGeom>
            <a:solidFill>
              <a:srgbClr val="00B0F0"/>
            </a:solidFill>
            <a:ln w="9525" cap="flat" cmpd="sng">
              <a:solidFill>
                <a:srgbClr val="00B0F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Lato"/>
                <a:ea typeface="Lato"/>
                <a:cs typeface="Lato"/>
                <a:sym typeface="Lato"/>
              </a:endParaRPr>
            </a:p>
          </p:txBody>
        </p:sp>
        <p:sp>
          <p:nvSpPr>
            <p:cNvPr id="711" name="Google Shape;711;p31"/>
            <p:cNvSpPr/>
            <p:nvPr/>
          </p:nvSpPr>
          <p:spPr>
            <a:xfrm>
              <a:off x="5756805" y="4284662"/>
              <a:ext cx="427037" cy="258763"/>
            </a:xfrm>
            <a:custGeom>
              <a:avLst/>
              <a:gdLst/>
              <a:ahLst/>
              <a:cxnLst/>
              <a:rect l="l" t="t" r="r" b="b"/>
              <a:pathLst>
                <a:path w="120000" h="120000" extrusionOk="0">
                  <a:moveTo>
                    <a:pt x="102156" y="0"/>
                  </a:moveTo>
                  <a:lnTo>
                    <a:pt x="108401" y="2944"/>
                  </a:lnTo>
                  <a:lnTo>
                    <a:pt x="114200" y="8834"/>
                  </a:lnTo>
                  <a:lnTo>
                    <a:pt x="118661" y="18404"/>
                  </a:lnTo>
                  <a:lnTo>
                    <a:pt x="120000" y="30184"/>
                  </a:lnTo>
                  <a:lnTo>
                    <a:pt x="118661" y="41963"/>
                  </a:lnTo>
                  <a:lnTo>
                    <a:pt x="115092" y="51533"/>
                  </a:lnTo>
                  <a:lnTo>
                    <a:pt x="109293" y="58159"/>
                  </a:lnTo>
                  <a:lnTo>
                    <a:pt x="24981" y="117055"/>
                  </a:lnTo>
                  <a:lnTo>
                    <a:pt x="21412" y="119263"/>
                  </a:lnTo>
                  <a:lnTo>
                    <a:pt x="17843" y="120000"/>
                  </a:lnTo>
                  <a:lnTo>
                    <a:pt x="11598" y="117055"/>
                  </a:lnTo>
                  <a:lnTo>
                    <a:pt x="5799" y="111165"/>
                  </a:lnTo>
                  <a:lnTo>
                    <a:pt x="1784" y="101595"/>
                  </a:lnTo>
                  <a:lnTo>
                    <a:pt x="0" y="89815"/>
                  </a:lnTo>
                  <a:lnTo>
                    <a:pt x="892" y="78773"/>
                  </a:lnTo>
                  <a:lnTo>
                    <a:pt x="4907" y="68466"/>
                  </a:lnTo>
                  <a:lnTo>
                    <a:pt x="10706" y="61840"/>
                  </a:lnTo>
                  <a:lnTo>
                    <a:pt x="95018" y="2944"/>
                  </a:lnTo>
                  <a:lnTo>
                    <a:pt x="102156" y="0"/>
                  </a:lnTo>
                  <a:close/>
                </a:path>
              </a:pathLst>
            </a:custGeom>
            <a:solidFill>
              <a:srgbClr val="00B0F0"/>
            </a:solidFill>
            <a:ln w="9525" cap="flat" cmpd="sng">
              <a:solidFill>
                <a:srgbClr val="00B0F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Lato"/>
                <a:ea typeface="Lato"/>
                <a:cs typeface="Lato"/>
                <a:sym typeface="Lato"/>
              </a:endParaRPr>
            </a:p>
          </p:txBody>
        </p:sp>
        <p:sp>
          <p:nvSpPr>
            <p:cNvPr id="712" name="Google Shape;712;p31"/>
            <p:cNvSpPr/>
            <p:nvPr/>
          </p:nvSpPr>
          <p:spPr>
            <a:xfrm>
              <a:off x="7696731" y="3478212"/>
              <a:ext cx="830262" cy="831850"/>
            </a:xfrm>
            <a:custGeom>
              <a:avLst/>
              <a:gdLst/>
              <a:ahLst/>
              <a:cxnLst/>
              <a:rect l="l" t="t" r="r" b="b"/>
              <a:pathLst>
                <a:path w="120000" h="120000" extrusionOk="0">
                  <a:moveTo>
                    <a:pt x="60114" y="26335"/>
                  </a:moveTo>
                  <a:lnTo>
                    <a:pt x="52313" y="27251"/>
                  </a:lnTo>
                  <a:lnTo>
                    <a:pt x="45200" y="29541"/>
                  </a:lnTo>
                  <a:lnTo>
                    <a:pt x="38776" y="33893"/>
                  </a:lnTo>
                  <a:lnTo>
                    <a:pt x="33728" y="38931"/>
                  </a:lnTo>
                  <a:lnTo>
                    <a:pt x="29827" y="45343"/>
                  </a:lnTo>
                  <a:lnTo>
                    <a:pt x="27074" y="52442"/>
                  </a:lnTo>
                  <a:lnTo>
                    <a:pt x="26156" y="60000"/>
                  </a:lnTo>
                  <a:lnTo>
                    <a:pt x="27074" y="67786"/>
                  </a:lnTo>
                  <a:lnTo>
                    <a:pt x="29827" y="74885"/>
                  </a:lnTo>
                  <a:lnTo>
                    <a:pt x="33728" y="81297"/>
                  </a:lnTo>
                  <a:lnTo>
                    <a:pt x="38776" y="86335"/>
                  </a:lnTo>
                  <a:lnTo>
                    <a:pt x="45200" y="90229"/>
                  </a:lnTo>
                  <a:lnTo>
                    <a:pt x="52313" y="92977"/>
                  </a:lnTo>
                  <a:lnTo>
                    <a:pt x="60114" y="93893"/>
                  </a:lnTo>
                  <a:lnTo>
                    <a:pt x="60114" y="93893"/>
                  </a:lnTo>
                  <a:lnTo>
                    <a:pt x="67686" y="92977"/>
                  </a:lnTo>
                  <a:lnTo>
                    <a:pt x="74799" y="90229"/>
                  </a:lnTo>
                  <a:lnTo>
                    <a:pt x="81223" y="86335"/>
                  </a:lnTo>
                  <a:lnTo>
                    <a:pt x="86271" y="81297"/>
                  </a:lnTo>
                  <a:lnTo>
                    <a:pt x="90401" y="74885"/>
                  </a:lnTo>
                  <a:lnTo>
                    <a:pt x="92925" y="67786"/>
                  </a:lnTo>
                  <a:lnTo>
                    <a:pt x="93843" y="60000"/>
                  </a:lnTo>
                  <a:lnTo>
                    <a:pt x="92925" y="52442"/>
                  </a:lnTo>
                  <a:lnTo>
                    <a:pt x="90401" y="45343"/>
                  </a:lnTo>
                  <a:lnTo>
                    <a:pt x="86271" y="38931"/>
                  </a:lnTo>
                  <a:lnTo>
                    <a:pt x="81223" y="33893"/>
                  </a:lnTo>
                  <a:lnTo>
                    <a:pt x="74799" y="29541"/>
                  </a:lnTo>
                  <a:lnTo>
                    <a:pt x="67686" y="27251"/>
                  </a:lnTo>
                  <a:lnTo>
                    <a:pt x="60114" y="26335"/>
                  </a:lnTo>
                  <a:lnTo>
                    <a:pt x="60114" y="26335"/>
                  </a:lnTo>
                  <a:close/>
                  <a:moveTo>
                    <a:pt x="50478" y="0"/>
                  </a:moveTo>
                  <a:lnTo>
                    <a:pt x="69521" y="0"/>
                  </a:lnTo>
                  <a:lnTo>
                    <a:pt x="69521" y="8931"/>
                  </a:lnTo>
                  <a:lnTo>
                    <a:pt x="76634" y="10763"/>
                  </a:lnTo>
                  <a:lnTo>
                    <a:pt x="83288" y="13740"/>
                  </a:lnTo>
                  <a:lnTo>
                    <a:pt x="89254" y="17404"/>
                  </a:lnTo>
                  <a:lnTo>
                    <a:pt x="95908" y="10992"/>
                  </a:lnTo>
                  <a:lnTo>
                    <a:pt x="109216" y="24274"/>
                  </a:lnTo>
                  <a:lnTo>
                    <a:pt x="102791" y="30458"/>
                  </a:lnTo>
                  <a:lnTo>
                    <a:pt x="106462" y="36870"/>
                  </a:lnTo>
                  <a:lnTo>
                    <a:pt x="109216" y="43511"/>
                  </a:lnTo>
                  <a:lnTo>
                    <a:pt x="111281" y="50610"/>
                  </a:lnTo>
                  <a:lnTo>
                    <a:pt x="120000" y="50610"/>
                  </a:lnTo>
                  <a:lnTo>
                    <a:pt x="120000" y="69618"/>
                  </a:lnTo>
                  <a:lnTo>
                    <a:pt x="111281" y="69618"/>
                  </a:lnTo>
                  <a:lnTo>
                    <a:pt x="109216" y="76717"/>
                  </a:lnTo>
                  <a:lnTo>
                    <a:pt x="106462" y="83358"/>
                  </a:lnTo>
                  <a:lnTo>
                    <a:pt x="102791" y="89312"/>
                  </a:lnTo>
                  <a:lnTo>
                    <a:pt x="109216" y="95725"/>
                  </a:lnTo>
                  <a:lnTo>
                    <a:pt x="95908" y="109236"/>
                  </a:lnTo>
                  <a:lnTo>
                    <a:pt x="89254" y="102824"/>
                  </a:lnTo>
                  <a:lnTo>
                    <a:pt x="83288" y="106488"/>
                  </a:lnTo>
                  <a:lnTo>
                    <a:pt x="76634" y="109236"/>
                  </a:lnTo>
                  <a:lnTo>
                    <a:pt x="69521" y="111068"/>
                  </a:lnTo>
                  <a:lnTo>
                    <a:pt x="69521" y="120000"/>
                  </a:lnTo>
                  <a:lnTo>
                    <a:pt x="50478" y="120000"/>
                  </a:lnTo>
                  <a:lnTo>
                    <a:pt x="50478" y="111068"/>
                  </a:lnTo>
                  <a:lnTo>
                    <a:pt x="43365" y="109236"/>
                  </a:lnTo>
                  <a:lnTo>
                    <a:pt x="36711" y="106488"/>
                  </a:lnTo>
                  <a:lnTo>
                    <a:pt x="30745" y="102824"/>
                  </a:lnTo>
                  <a:lnTo>
                    <a:pt x="25009" y="108320"/>
                  </a:lnTo>
                  <a:lnTo>
                    <a:pt x="24780" y="108320"/>
                  </a:lnTo>
                  <a:lnTo>
                    <a:pt x="24321" y="109007"/>
                  </a:lnTo>
                  <a:lnTo>
                    <a:pt x="24321" y="109236"/>
                  </a:lnTo>
                  <a:lnTo>
                    <a:pt x="10783" y="95725"/>
                  </a:lnTo>
                  <a:lnTo>
                    <a:pt x="17208" y="89312"/>
                  </a:lnTo>
                  <a:lnTo>
                    <a:pt x="13537" y="83358"/>
                  </a:lnTo>
                  <a:lnTo>
                    <a:pt x="10783" y="76717"/>
                  </a:lnTo>
                  <a:lnTo>
                    <a:pt x="8948" y="69618"/>
                  </a:lnTo>
                  <a:lnTo>
                    <a:pt x="0" y="69618"/>
                  </a:lnTo>
                  <a:lnTo>
                    <a:pt x="0" y="50610"/>
                  </a:lnTo>
                  <a:lnTo>
                    <a:pt x="8948" y="50610"/>
                  </a:lnTo>
                  <a:lnTo>
                    <a:pt x="10783" y="43511"/>
                  </a:lnTo>
                  <a:lnTo>
                    <a:pt x="13537" y="36870"/>
                  </a:lnTo>
                  <a:lnTo>
                    <a:pt x="17208" y="30458"/>
                  </a:lnTo>
                  <a:lnTo>
                    <a:pt x="10783" y="24274"/>
                  </a:lnTo>
                  <a:lnTo>
                    <a:pt x="24321" y="10992"/>
                  </a:lnTo>
                  <a:lnTo>
                    <a:pt x="30745" y="17404"/>
                  </a:lnTo>
                  <a:lnTo>
                    <a:pt x="36711" y="13740"/>
                  </a:lnTo>
                  <a:lnTo>
                    <a:pt x="43365" y="10763"/>
                  </a:lnTo>
                  <a:lnTo>
                    <a:pt x="50478" y="8931"/>
                  </a:lnTo>
                  <a:lnTo>
                    <a:pt x="50478" y="0"/>
                  </a:ln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Lato"/>
                <a:ea typeface="Lato"/>
                <a:cs typeface="Lato"/>
                <a:sym typeface="Lato"/>
              </a:endParaRPr>
            </a:p>
          </p:txBody>
        </p:sp>
        <p:sp>
          <p:nvSpPr>
            <p:cNvPr id="713" name="Google Shape;713;p31"/>
            <p:cNvSpPr/>
            <p:nvPr/>
          </p:nvSpPr>
          <p:spPr>
            <a:xfrm>
              <a:off x="7896756" y="3136900"/>
              <a:ext cx="301624" cy="301624"/>
            </a:xfrm>
            <a:custGeom>
              <a:avLst/>
              <a:gdLst/>
              <a:ahLst/>
              <a:cxnLst/>
              <a:rect l="l" t="t" r="r" b="b"/>
              <a:pathLst>
                <a:path w="120000" h="120000" extrusionOk="0">
                  <a:moveTo>
                    <a:pt x="60631" y="21473"/>
                  </a:moveTo>
                  <a:lnTo>
                    <a:pt x="48000" y="22736"/>
                  </a:lnTo>
                  <a:lnTo>
                    <a:pt x="37263" y="29052"/>
                  </a:lnTo>
                  <a:lnTo>
                    <a:pt x="29052" y="37263"/>
                  </a:lnTo>
                  <a:lnTo>
                    <a:pt x="24000" y="48000"/>
                  </a:lnTo>
                  <a:lnTo>
                    <a:pt x="21473" y="59368"/>
                  </a:lnTo>
                  <a:lnTo>
                    <a:pt x="24000" y="72000"/>
                  </a:lnTo>
                  <a:lnTo>
                    <a:pt x="29052" y="82736"/>
                  </a:lnTo>
                  <a:lnTo>
                    <a:pt x="37263" y="90947"/>
                  </a:lnTo>
                  <a:lnTo>
                    <a:pt x="48000" y="96000"/>
                  </a:lnTo>
                  <a:lnTo>
                    <a:pt x="60631" y="98526"/>
                  </a:lnTo>
                  <a:lnTo>
                    <a:pt x="72000" y="96000"/>
                  </a:lnTo>
                  <a:lnTo>
                    <a:pt x="82736" y="90947"/>
                  </a:lnTo>
                  <a:lnTo>
                    <a:pt x="90947" y="82736"/>
                  </a:lnTo>
                  <a:lnTo>
                    <a:pt x="96631" y="72000"/>
                  </a:lnTo>
                  <a:lnTo>
                    <a:pt x="98526" y="59368"/>
                  </a:lnTo>
                  <a:lnTo>
                    <a:pt x="96631" y="48000"/>
                  </a:lnTo>
                  <a:lnTo>
                    <a:pt x="90947" y="37263"/>
                  </a:lnTo>
                  <a:lnTo>
                    <a:pt x="82736" y="29052"/>
                  </a:lnTo>
                  <a:lnTo>
                    <a:pt x="72000" y="22736"/>
                  </a:lnTo>
                  <a:lnTo>
                    <a:pt x="60631" y="21473"/>
                  </a:lnTo>
                  <a:close/>
                  <a:moveTo>
                    <a:pt x="50526" y="0"/>
                  </a:moveTo>
                  <a:lnTo>
                    <a:pt x="69473" y="0"/>
                  </a:lnTo>
                  <a:lnTo>
                    <a:pt x="69473" y="8842"/>
                  </a:lnTo>
                  <a:lnTo>
                    <a:pt x="80210" y="11368"/>
                  </a:lnTo>
                  <a:lnTo>
                    <a:pt x="89052" y="17052"/>
                  </a:lnTo>
                  <a:lnTo>
                    <a:pt x="96000" y="10736"/>
                  </a:lnTo>
                  <a:lnTo>
                    <a:pt x="109263" y="24000"/>
                  </a:lnTo>
                  <a:lnTo>
                    <a:pt x="102315" y="30315"/>
                  </a:lnTo>
                  <a:lnTo>
                    <a:pt x="108631" y="39789"/>
                  </a:lnTo>
                  <a:lnTo>
                    <a:pt x="110526" y="50526"/>
                  </a:lnTo>
                  <a:lnTo>
                    <a:pt x="120000" y="50526"/>
                  </a:lnTo>
                  <a:lnTo>
                    <a:pt x="120000" y="69473"/>
                  </a:lnTo>
                  <a:lnTo>
                    <a:pt x="110526" y="69473"/>
                  </a:lnTo>
                  <a:lnTo>
                    <a:pt x="108631" y="78947"/>
                  </a:lnTo>
                  <a:lnTo>
                    <a:pt x="102315" y="89052"/>
                  </a:lnTo>
                  <a:lnTo>
                    <a:pt x="109263" y="94736"/>
                  </a:lnTo>
                  <a:lnTo>
                    <a:pt x="96000" y="109263"/>
                  </a:lnTo>
                  <a:lnTo>
                    <a:pt x="89052" y="102315"/>
                  </a:lnTo>
                  <a:lnTo>
                    <a:pt x="80210" y="107368"/>
                  </a:lnTo>
                  <a:lnTo>
                    <a:pt x="69473" y="110526"/>
                  </a:lnTo>
                  <a:lnTo>
                    <a:pt x="69473" y="120000"/>
                  </a:lnTo>
                  <a:lnTo>
                    <a:pt x="50526" y="120000"/>
                  </a:lnTo>
                  <a:lnTo>
                    <a:pt x="50526" y="110526"/>
                  </a:lnTo>
                  <a:lnTo>
                    <a:pt x="40421" y="107368"/>
                  </a:lnTo>
                  <a:lnTo>
                    <a:pt x="30315" y="102315"/>
                  </a:lnTo>
                  <a:lnTo>
                    <a:pt x="24631" y="109263"/>
                  </a:lnTo>
                  <a:lnTo>
                    <a:pt x="10736" y="94736"/>
                  </a:lnTo>
                  <a:lnTo>
                    <a:pt x="17052" y="89052"/>
                  </a:lnTo>
                  <a:lnTo>
                    <a:pt x="12631" y="78947"/>
                  </a:lnTo>
                  <a:lnTo>
                    <a:pt x="8842" y="69473"/>
                  </a:lnTo>
                  <a:lnTo>
                    <a:pt x="0" y="69473"/>
                  </a:lnTo>
                  <a:lnTo>
                    <a:pt x="0" y="50526"/>
                  </a:lnTo>
                  <a:lnTo>
                    <a:pt x="8842" y="50526"/>
                  </a:lnTo>
                  <a:lnTo>
                    <a:pt x="12631" y="39789"/>
                  </a:lnTo>
                  <a:lnTo>
                    <a:pt x="17052" y="30315"/>
                  </a:lnTo>
                  <a:lnTo>
                    <a:pt x="10736" y="24000"/>
                  </a:lnTo>
                  <a:lnTo>
                    <a:pt x="24631" y="10736"/>
                  </a:lnTo>
                  <a:lnTo>
                    <a:pt x="30315" y="17052"/>
                  </a:lnTo>
                  <a:lnTo>
                    <a:pt x="40421" y="11368"/>
                  </a:lnTo>
                  <a:lnTo>
                    <a:pt x="50526" y="8842"/>
                  </a:lnTo>
                  <a:lnTo>
                    <a:pt x="50526" y="0"/>
                  </a:ln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Lato"/>
                <a:ea typeface="Lato"/>
                <a:cs typeface="Lato"/>
                <a:sym typeface="Lato"/>
              </a:endParaRPr>
            </a:p>
          </p:txBody>
        </p:sp>
        <p:sp>
          <p:nvSpPr>
            <p:cNvPr id="714" name="Google Shape;714;p31"/>
            <p:cNvSpPr/>
            <p:nvPr/>
          </p:nvSpPr>
          <p:spPr>
            <a:xfrm>
              <a:off x="6745817" y="3863975"/>
              <a:ext cx="298450" cy="298450"/>
            </a:xfrm>
            <a:custGeom>
              <a:avLst/>
              <a:gdLst/>
              <a:ahLst/>
              <a:cxnLst/>
              <a:rect l="l" t="t" r="r" b="b"/>
              <a:pathLst>
                <a:path w="120000" h="120000" extrusionOk="0">
                  <a:moveTo>
                    <a:pt x="59361" y="22340"/>
                  </a:moveTo>
                  <a:lnTo>
                    <a:pt x="47872" y="23617"/>
                  </a:lnTo>
                  <a:lnTo>
                    <a:pt x="37659" y="28723"/>
                  </a:lnTo>
                  <a:lnTo>
                    <a:pt x="29361" y="36382"/>
                  </a:lnTo>
                  <a:lnTo>
                    <a:pt x="23617" y="47234"/>
                  </a:lnTo>
                  <a:lnTo>
                    <a:pt x="21063" y="58723"/>
                  </a:lnTo>
                  <a:lnTo>
                    <a:pt x="22978" y="70851"/>
                  </a:lnTo>
                  <a:lnTo>
                    <a:pt x="28085" y="81702"/>
                  </a:lnTo>
                  <a:lnTo>
                    <a:pt x="35106" y="90000"/>
                  </a:lnTo>
                  <a:lnTo>
                    <a:pt x="45957" y="96382"/>
                  </a:lnTo>
                  <a:lnTo>
                    <a:pt x="52978" y="98297"/>
                  </a:lnTo>
                  <a:lnTo>
                    <a:pt x="59361" y="98297"/>
                  </a:lnTo>
                  <a:lnTo>
                    <a:pt x="71489" y="96382"/>
                  </a:lnTo>
                  <a:lnTo>
                    <a:pt x="81063" y="91276"/>
                  </a:lnTo>
                  <a:lnTo>
                    <a:pt x="89361" y="84255"/>
                  </a:lnTo>
                  <a:lnTo>
                    <a:pt x="95744" y="73404"/>
                  </a:lnTo>
                  <a:lnTo>
                    <a:pt x="98297" y="61276"/>
                  </a:lnTo>
                  <a:lnTo>
                    <a:pt x="96382" y="49787"/>
                  </a:lnTo>
                  <a:lnTo>
                    <a:pt x="91276" y="38936"/>
                  </a:lnTo>
                  <a:lnTo>
                    <a:pt x="83617" y="29361"/>
                  </a:lnTo>
                  <a:lnTo>
                    <a:pt x="72765" y="23617"/>
                  </a:lnTo>
                  <a:lnTo>
                    <a:pt x="66382" y="22340"/>
                  </a:lnTo>
                  <a:lnTo>
                    <a:pt x="59361" y="22340"/>
                  </a:lnTo>
                  <a:close/>
                  <a:moveTo>
                    <a:pt x="71489" y="0"/>
                  </a:moveTo>
                  <a:lnTo>
                    <a:pt x="80425" y="3829"/>
                  </a:lnTo>
                  <a:lnTo>
                    <a:pt x="88723" y="7021"/>
                  </a:lnTo>
                  <a:lnTo>
                    <a:pt x="86170" y="15319"/>
                  </a:lnTo>
                  <a:lnTo>
                    <a:pt x="94468" y="22340"/>
                  </a:lnTo>
                  <a:lnTo>
                    <a:pt x="102127" y="29361"/>
                  </a:lnTo>
                  <a:lnTo>
                    <a:pt x="109787" y="26170"/>
                  </a:lnTo>
                  <a:lnTo>
                    <a:pt x="118085" y="42765"/>
                  </a:lnTo>
                  <a:lnTo>
                    <a:pt x="109787" y="47234"/>
                  </a:lnTo>
                  <a:lnTo>
                    <a:pt x="111702" y="58085"/>
                  </a:lnTo>
                  <a:lnTo>
                    <a:pt x="110425" y="68936"/>
                  </a:lnTo>
                  <a:lnTo>
                    <a:pt x="120000" y="71489"/>
                  </a:lnTo>
                  <a:lnTo>
                    <a:pt x="112978" y="90000"/>
                  </a:lnTo>
                  <a:lnTo>
                    <a:pt x="104680" y="86808"/>
                  </a:lnTo>
                  <a:lnTo>
                    <a:pt x="98297" y="95744"/>
                  </a:lnTo>
                  <a:lnTo>
                    <a:pt x="89361" y="102127"/>
                  </a:lnTo>
                  <a:lnTo>
                    <a:pt x="93829" y="111063"/>
                  </a:lnTo>
                  <a:lnTo>
                    <a:pt x="76595" y="118085"/>
                  </a:lnTo>
                  <a:lnTo>
                    <a:pt x="72765" y="111063"/>
                  </a:lnTo>
                  <a:lnTo>
                    <a:pt x="66382" y="111702"/>
                  </a:lnTo>
                  <a:lnTo>
                    <a:pt x="59361" y="112340"/>
                  </a:lnTo>
                  <a:lnTo>
                    <a:pt x="51063" y="111702"/>
                  </a:lnTo>
                  <a:lnTo>
                    <a:pt x="47872" y="120000"/>
                  </a:lnTo>
                  <a:lnTo>
                    <a:pt x="38936" y="116808"/>
                  </a:lnTo>
                  <a:lnTo>
                    <a:pt x="30000" y="112978"/>
                  </a:lnTo>
                  <a:lnTo>
                    <a:pt x="32553" y="104680"/>
                  </a:lnTo>
                  <a:lnTo>
                    <a:pt x="24255" y="98297"/>
                  </a:lnTo>
                  <a:lnTo>
                    <a:pt x="16595" y="90638"/>
                  </a:lnTo>
                  <a:lnTo>
                    <a:pt x="9574" y="93829"/>
                  </a:lnTo>
                  <a:lnTo>
                    <a:pt x="1276" y="77234"/>
                  </a:lnTo>
                  <a:lnTo>
                    <a:pt x="9574" y="73404"/>
                  </a:lnTo>
                  <a:lnTo>
                    <a:pt x="7659" y="62553"/>
                  </a:lnTo>
                  <a:lnTo>
                    <a:pt x="8297" y="51063"/>
                  </a:lnTo>
                  <a:lnTo>
                    <a:pt x="0" y="49148"/>
                  </a:lnTo>
                  <a:lnTo>
                    <a:pt x="5744" y="30638"/>
                  </a:lnTo>
                  <a:lnTo>
                    <a:pt x="14680" y="33829"/>
                  </a:lnTo>
                  <a:lnTo>
                    <a:pt x="21063" y="24893"/>
                  </a:lnTo>
                  <a:lnTo>
                    <a:pt x="29361" y="17872"/>
                  </a:lnTo>
                  <a:lnTo>
                    <a:pt x="25531" y="9574"/>
                  </a:lnTo>
                  <a:lnTo>
                    <a:pt x="42765" y="1276"/>
                  </a:lnTo>
                  <a:lnTo>
                    <a:pt x="45957" y="9574"/>
                  </a:lnTo>
                  <a:lnTo>
                    <a:pt x="52978" y="8936"/>
                  </a:lnTo>
                  <a:lnTo>
                    <a:pt x="59361" y="7659"/>
                  </a:lnTo>
                  <a:lnTo>
                    <a:pt x="67659" y="8936"/>
                  </a:lnTo>
                  <a:lnTo>
                    <a:pt x="71489" y="0"/>
                  </a:ln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Lato"/>
                <a:ea typeface="Lato"/>
                <a:cs typeface="Lato"/>
                <a:sym typeface="Lato"/>
              </a:endParaRPr>
            </a:p>
          </p:txBody>
        </p:sp>
        <p:sp>
          <p:nvSpPr>
            <p:cNvPr id="715" name="Google Shape;715;p31"/>
            <p:cNvSpPr/>
            <p:nvPr/>
          </p:nvSpPr>
          <p:spPr>
            <a:xfrm>
              <a:off x="7087131" y="3716337"/>
              <a:ext cx="593724" cy="593724"/>
            </a:xfrm>
            <a:custGeom>
              <a:avLst/>
              <a:gdLst/>
              <a:ahLst/>
              <a:cxnLst/>
              <a:rect l="l" t="t" r="r" b="b"/>
              <a:pathLst>
                <a:path w="120000" h="120000" extrusionOk="0">
                  <a:moveTo>
                    <a:pt x="60320" y="35614"/>
                  </a:moveTo>
                  <a:lnTo>
                    <a:pt x="56470" y="35935"/>
                  </a:lnTo>
                  <a:lnTo>
                    <a:pt x="52620" y="36577"/>
                  </a:lnTo>
                  <a:lnTo>
                    <a:pt x="48770" y="38502"/>
                  </a:lnTo>
                  <a:lnTo>
                    <a:pt x="43636" y="41711"/>
                  </a:lnTo>
                  <a:lnTo>
                    <a:pt x="40106" y="45882"/>
                  </a:lnTo>
                  <a:lnTo>
                    <a:pt x="36898" y="51336"/>
                  </a:lnTo>
                  <a:lnTo>
                    <a:pt x="35935" y="57433"/>
                  </a:lnTo>
                  <a:lnTo>
                    <a:pt x="35935" y="63529"/>
                  </a:lnTo>
                  <a:lnTo>
                    <a:pt x="37860" y="70267"/>
                  </a:lnTo>
                  <a:lnTo>
                    <a:pt x="41711" y="76363"/>
                  </a:lnTo>
                  <a:lnTo>
                    <a:pt x="46844" y="80534"/>
                  </a:lnTo>
                  <a:lnTo>
                    <a:pt x="52941" y="83422"/>
                  </a:lnTo>
                  <a:lnTo>
                    <a:pt x="59679" y="84705"/>
                  </a:lnTo>
                  <a:lnTo>
                    <a:pt x="63529" y="84385"/>
                  </a:lnTo>
                  <a:lnTo>
                    <a:pt x="67379" y="83422"/>
                  </a:lnTo>
                  <a:lnTo>
                    <a:pt x="71229" y="81818"/>
                  </a:lnTo>
                  <a:lnTo>
                    <a:pt x="76042" y="78288"/>
                  </a:lnTo>
                  <a:lnTo>
                    <a:pt x="79893" y="74117"/>
                  </a:lnTo>
                  <a:lnTo>
                    <a:pt x="82780" y="68663"/>
                  </a:lnTo>
                  <a:lnTo>
                    <a:pt x="84064" y="62887"/>
                  </a:lnTo>
                  <a:lnTo>
                    <a:pt x="84064" y="56470"/>
                  </a:lnTo>
                  <a:lnTo>
                    <a:pt x="82139" y="49732"/>
                  </a:lnTo>
                  <a:lnTo>
                    <a:pt x="78288" y="43957"/>
                  </a:lnTo>
                  <a:lnTo>
                    <a:pt x="73155" y="39144"/>
                  </a:lnTo>
                  <a:lnTo>
                    <a:pt x="67058" y="36577"/>
                  </a:lnTo>
                  <a:lnTo>
                    <a:pt x="60320" y="35614"/>
                  </a:lnTo>
                  <a:close/>
                  <a:moveTo>
                    <a:pt x="60320" y="0"/>
                  </a:moveTo>
                  <a:lnTo>
                    <a:pt x="67379" y="641"/>
                  </a:lnTo>
                  <a:lnTo>
                    <a:pt x="74438" y="1925"/>
                  </a:lnTo>
                  <a:lnTo>
                    <a:pt x="72513" y="10909"/>
                  </a:lnTo>
                  <a:lnTo>
                    <a:pt x="81497" y="14438"/>
                  </a:lnTo>
                  <a:lnTo>
                    <a:pt x="90160" y="19572"/>
                  </a:lnTo>
                  <a:lnTo>
                    <a:pt x="95935" y="11871"/>
                  </a:lnTo>
                  <a:lnTo>
                    <a:pt x="104278" y="19572"/>
                  </a:lnTo>
                  <a:lnTo>
                    <a:pt x="111336" y="29197"/>
                  </a:lnTo>
                  <a:lnTo>
                    <a:pt x="103636" y="34331"/>
                  </a:lnTo>
                  <a:lnTo>
                    <a:pt x="107165" y="42994"/>
                  </a:lnTo>
                  <a:lnTo>
                    <a:pt x="109732" y="52620"/>
                  </a:lnTo>
                  <a:lnTo>
                    <a:pt x="119358" y="51016"/>
                  </a:lnTo>
                  <a:lnTo>
                    <a:pt x="120000" y="63208"/>
                  </a:lnTo>
                  <a:lnTo>
                    <a:pt x="118074" y="74438"/>
                  </a:lnTo>
                  <a:lnTo>
                    <a:pt x="109090" y="72513"/>
                  </a:lnTo>
                  <a:lnTo>
                    <a:pt x="105561" y="81818"/>
                  </a:lnTo>
                  <a:lnTo>
                    <a:pt x="100427" y="90160"/>
                  </a:lnTo>
                  <a:lnTo>
                    <a:pt x="108128" y="95614"/>
                  </a:lnTo>
                  <a:lnTo>
                    <a:pt x="100427" y="104598"/>
                  </a:lnTo>
                  <a:lnTo>
                    <a:pt x="90802" y="111657"/>
                  </a:lnTo>
                  <a:lnTo>
                    <a:pt x="85668" y="103315"/>
                  </a:lnTo>
                  <a:lnTo>
                    <a:pt x="82780" y="105240"/>
                  </a:lnTo>
                  <a:lnTo>
                    <a:pt x="75401" y="108128"/>
                  </a:lnTo>
                  <a:lnTo>
                    <a:pt x="67379" y="110053"/>
                  </a:lnTo>
                  <a:lnTo>
                    <a:pt x="68983" y="119679"/>
                  </a:lnTo>
                  <a:lnTo>
                    <a:pt x="59679" y="120000"/>
                  </a:lnTo>
                  <a:lnTo>
                    <a:pt x="52620" y="119679"/>
                  </a:lnTo>
                  <a:lnTo>
                    <a:pt x="45561" y="118395"/>
                  </a:lnTo>
                  <a:lnTo>
                    <a:pt x="47486" y="109090"/>
                  </a:lnTo>
                  <a:lnTo>
                    <a:pt x="38181" y="105561"/>
                  </a:lnTo>
                  <a:lnTo>
                    <a:pt x="29839" y="100748"/>
                  </a:lnTo>
                  <a:lnTo>
                    <a:pt x="24385" y="108128"/>
                  </a:lnTo>
                  <a:lnTo>
                    <a:pt x="15721" y="100106"/>
                  </a:lnTo>
                  <a:lnTo>
                    <a:pt x="8342" y="91122"/>
                  </a:lnTo>
                  <a:lnTo>
                    <a:pt x="17005" y="85989"/>
                  </a:lnTo>
                  <a:lnTo>
                    <a:pt x="12513" y="77005"/>
                  </a:lnTo>
                  <a:lnTo>
                    <a:pt x="10267" y="67379"/>
                  </a:lnTo>
                  <a:lnTo>
                    <a:pt x="320" y="68983"/>
                  </a:lnTo>
                  <a:lnTo>
                    <a:pt x="0" y="56791"/>
                  </a:lnTo>
                  <a:lnTo>
                    <a:pt x="1604" y="45561"/>
                  </a:lnTo>
                  <a:lnTo>
                    <a:pt x="10909" y="47807"/>
                  </a:lnTo>
                  <a:lnTo>
                    <a:pt x="14438" y="38502"/>
                  </a:lnTo>
                  <a:lnTo>
                    <a:pt x="19251" y="29839"/>
                  </a:lnTo>
                  <a:lnTo>
                    <a:pt x="11871" y="24385"/>
                  </a:lnTo>
                  <a:lnTo>
                    <a:pt x="19893" y="15721"/>
                  </a:lnTo>
                  <a:lnTo>
                    <a:pt x="29197" y="8663"/>
                  </a:lnTo>
                  <a:lnTo>
                    <a:pt x="34010" y="17005"/>
                  </a:lnTo>
                  <a:lnTo>
                    <a:pt x="36898" y="14759"/>
                  </a:lnTo>
                  <a:lnTo>
                    <a:pt x="44598" y="11871"/>
                  </a:lnTo>
                  <a:lnTo>
                    <a:pt x="52620" y="10267"/>
                  </a:lnTo>
                  <a:lnTo>
                    <a:pt x="51336" y="641"/>
                  </a:lnTo>
                  <a:lnTo>
                    <a:pt x="60320"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Lato"/>
                <a:ea typeface="Lato"/>
                <a:cs typeface="Lato"/>
                <a:sym typeface="Lato"/>
              </a:endParaRPr>
            </a:p>
          </p:txBody>
        </p:sp>
        <p:sp>
          <p:nvSpPr>
            <p:cNvPr id="716" name="Google Shape;716;p31"/>
            <p:cNvSpPr/>
            <p:nvPr/>
          </p:nvSpPr>
          <p:spPr>
            <a:xfrm>
              <a:off x="7460192" y="4211637"/>
              <a:ext cx="619125" cy="622299"/>
            </a:xfrm>
            <a:custGeom>
              <a:avLst/>
              <a:gdLst/>
              <a:ahLst/>
              <a:cxnLst/>
              <a:rect l="l" t="t" r="r" b="b"/>
              <a:pathLst>
                <a:path w="120000" h="120000" extrusionOk="0">
                  <a:moveTo>
                    <a:pt x="60000" y="35510"/>
                  </a:moveTo>
                  <a:lnTo>
                    <a:pt x="53846" y="36122"/>
                  </a:lnTo>
                  <a:lnTo>
                    <a:pt x="48307" y="38571"/>
                  </a:lnTo>
                  <a:lnTo>
                    <a:pt x="43384" y="41938"/>
                  </a:lnTo>
                  <a:lnTo>
                    <a:pt x="39384" y="46836"/>
                  </a:lnTo>
                  <a:lnTo>
                    <a:pt x="36615" y="52346"/>
                  </a:lnTo>
                  <a:lnTo>
                    <a:pt x="35384" y="58775"/>
                  </a:lnTo>
                  <a:lnTo>
                    <a:pt x="35692" y="65204"/>
                  </a:lnTo>
                  <a:lnTo>
                    <a:pt x="37846" y="71326"/>
                  </a:lnTo>
                  <a:lnTo>
                    <a:pt x="41538" y="75918"/>
                  </a:lnTo>
                  <a:lnTo>
                    <a:pt x="46153" y="80510"/>
                  </a:lnTo>
                  <a:lnTo>
                    <a:pt x="52000" y="83265"/>
                  </a:lnTo>
                  <a:lnTo>
                    <a:pt x="60000" y="84489"/>
                  </a:lnTo>
                  <a:lnTo>
                    <a:pt x="66153" y="83571"/>
                  </a:lnTo>
                  <a:lnTo>
                    <a:pt x="71692" y="81734"/>
                  </a:lnTo>
                  <a:lnTo>
                    <a:pt x="76615" y="78061"/>
                  </a:lnTo>
                  <a:lnTo>
                    <a:pt x="80615" y="73469"/>
                  </a:lnTo>
                  <a:lnTo>
                    <a:pt x="83076" y="67959"/>
                  </a:lnTo>
                  <a:lnTo>
                    <a:pt x="84307" y="61530"/>
                  </a:lnTo>
                  <a:lnTo>
                    <a:pt x="83692" y="55102"/>
                  </a:lnTo>
                  <a:lnTo>
                    <a:pt x="81846" y="48979"/>
                  </a:lnTo>
                  <a:lnTo>
                    <a:pt x="78153" y="43775"/>
                  </a:lnTo>
                  <a:lnTo>
                    <a:pt x="73538" y="39795"/>
                  </a:lnTo>
                  <a:lnTo>
                    <a:pt x="67692" y="37040"/>
                  </a:lnTo>
                  <a:lnTo>
                    <a:pt x="60000" y="35510"/>
                  </a:lnTo>
                  <a:lnTo>
                    <a:pt x="60000" y="35510"/>
                  </a:lnTo>
                  <a:close/>
                  <a:moveTo>
                    <a:pt x="55692" y="0"/>
                  </a:moveTo>
                  <a:lnTo>
                    <a:pt x="56307" y="9795"/>
                  </a:lnTo>
                  <a:lnTo>
                    <a:pt x="60000" y="9795"/>
                  </a:lnTo>
                  <a:lnTo>
                    <a:pt x="68000" y="10102"/>
                  </a:lnTo>
                  <a:lnTo>
                    <a:pt x="76000" y="12244"/>
                  </a:lnTo>
                  <a:lnTo>
                    <a:pt x="78461" y="4285"/>
                  </a:lnTo>
                  <a:lnTo>
                    <a:pt x="79384" y="3367"/>
                  </a:lnTo>
                  <a:lnTo>
                    <a:pt x="86461" y="6428"/>
                  </a:lnTo>
                  <a:lnTo>
                    <a:pt x="93538" y="10102"/>
                  </a:lnTo>
                  <a:lnTo>
                    <a:pt x="99384" y="14693"/>
                  </a:lnTo>
                  <a:lnTo>
                    <a:pt x="92923" y="21734"/>
                  </a:lnTo>
                  <a:lnTo>
                    <a:pt x="100000" y="29081"/>
                  </a:lnTo>
                  <a:lnTo>
                    <a:pt x="105230" y="37346"/>
                  </a:lnTo>
                  <a:lnTo>
                    <a:pt x="113538" y="33367"/>
                  </a:lnTo>
                  <a:lnTo>
                    <a:pt x="118153" y="44387"/>
                  </a:lnTo>
                  <a:lnTo>
                    <a:pt x="120000" y="56020"/>
                  </a:lnTo>
                  <a:lnTo>
                    <a:pt x="110461" y="56326"/>
                  </a:lnTo>
                  <a:lnTo>
                    <a:pt x="110461" y="66428"/>
                  </a:lnTo>
                  <a:lnTo>
                    <a:pt x="108000" y="75918"/>
                  </a:lnTo>
                  <a:lnTo>
                    <a:pt x="117230" y="79285"/>
                  </a:lnTo>
                  <a:lnTo>
                    <a:pt x="114153" y="86326"/>
                  </a:lnTo>
                  <a:lnTo>
                    <a:pt x="109846" y="93367"/>
                  </a:lnTo>
                  <a:lnTo>
                    <a:pt x="105538" y="99183"/>
                  </a:lnTo>
                  <a:lnTo>
                    <a:pt x="98153" y="93367"/>
                  </a:lnTo>
                  <a:lnTo>
                    <a:pt x="91076" y="100102"/>
                  </a:lnTo>
                  <a:lnTo>
                    <a:pt x="82461" y="105306"/>
                  </a:lnTo>
                  <a:lnTo>
                    <a:pt x="86461" y="113571"/>
                  </a:lnTo>
                  <a:lnTo>
                    <a:pt x="75692" y="118163"/>
                  </a:lnTo>
                  <a:lnTo>
                    <a:pt x="64000" y="119999"/>
                  </a:lnTo>
                  <a:lnTo>
                    <a:pt x="63692" y="110510"/>
                  </a:lnTo>
                  <a:lnTo>
                    <a:pt x="60000" y="110510"/>
                  </a:lnTo>
                  <a:lnTo>
                    <a:pt x="52000" y="110204"/>
                  </a:lnTo>
                  <a:lnTo>
                    <a:pt x="44000" y="108061"/>
                  </a:lnTo>
                  <a:lnTo>
                    <a:pt x="40615" y="116938"/>
                  </a:lnTo>
                  <a:lnTo>
                    <a:pt x="33230" y="114183"/>
                  </a:lnTo>
                  <a:lnTo>
                    <a:pt x="26461" y="110204"/>
                  </a:lnTo>
                  <a:lnTo>
                    <a:pt x="20615" y="105306"/>
                  </a:lnTo>
                  <a:lnTo>
                    <a:pt x="26461" y="97959"/>
                  </a:lnTo>
                  <a:lnTo>
                    <a:pt x="19692" y="90918"/>
                  </a:lnTo>
                  <a:lnTo>
                    <a:pt x="14461" y="82959"/>
                  </a:lnTo>
                  <a:lnTo>
                    <a:pt x="5846" y="86938"/>
                  </a:lnTo>
                  <a:lnTo>
                    <a:pt x="1538" y="75918"/>
                  </a:lnTo>
                  <a:lnTo>
                    <a:pt x="0" y="64285"/>
                  </a:lnTo>
                  <a:lnTo>
                    <a:pt x="9230" y="63673"/>
                  </a:lnTo>
                  <a:lnTo>
                    <a:pt x="9538" y="53877"/>
                  </a:lnTo>
                  <a:lnTo>
                    <a:pt x="11692" y="44387"/>
                  </a:lnTo>
                  <a:lnTo>
                    <a:pt x="2769" y="41020"/>
                  </a:lnTo>
                  <a:lnTo>
                    <a:pt x="5538" y="33979"/>
                  </a:lnTo>
                  <a:lnTo>
                    <a:pt x="9538" y="26938"/>
                  </a:lnTo>
                  <a:lnTo>
                    <a:pt x="14461" y="20510"/>
                  </a:lnTo>
                  <a:lnTo>
                    <a:pt x="21538" y="26938"/>
                  </a:lnTo>
                  <a:lnTo>
                    <a:pt x="28923" y="20204"/>
                  </a:lnTo>
                  <a:lnTo>
                    <a:pt x="37538" y="14999"/>
                  </a:lnTo>
                  <a:lnTo>
                    <a:pt x="32923" y="6428"/>
                  </a:lnTo>
                  <a:lnTo>
                    <a:pt x="44000" y="2142"/>
                  </a:lnTo>
                  <a:lnTo>
                    <a:pt x="55692" y="0"/>
                  </a:ln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Lato"/>
                <a:ea typeface="Lato"/>
                <a:cs typeface="Lato"/>
                <a:sym typeface="Lato"/>
              </a:endParaRPr>
            </a:p>
          </p:txBody>
        </p:sp>
        <p:sp>
          <p:nvSpPr>
            <p:cNvPr id="717" name="Google Shape;717;p31"/>
            <p:cNvSpPr/>
            <p:nvPr/>
          </p:nvSpPr>
          <p:spPr>
            <a:xfrm>
              <a:off x="7865006" y="4229100"/>
              <a:ext cx="4763" cy="4763"/>
            </a:xfrm>
            <a:custGeom>
              <a:avLst/>
              <a:gdLst/>
              <a:ahLst/>
              <a:cxnLst/>
              <a:rect l="l" t="t" r="r" b="b"/>
              <a:pathLst>
                <a:path w="120000" h="120000" extrusionOk="0">
                  <a:moveTo>
                    <a:pt x="80000" y="0"/>
                  </a:moveTo>
                  <a:lnTo>
                    <a:pt x="120000" y="0"/>
                  </a:lnTo>
                  <a:lnTo>
                    <a:pt x="0" y="120000"/>
                  </a:lnTo>
                  <a:lnTo>
                    <a:pt x="80000" y="0"/>
                  </a:lnTo>
                  <a:close/>
                </a:path>
              </a:pathLst>
            </a:custGeom>
            <a:solidFill>
              <a:srgbClr val="920000"/>
            </a:solidFill>
            <a:ln w="9525" cap="flat" cmpd="sng">
              <a:solidFill>
                <a:srgbClr val="92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Lato"/>
                <a:ea typeface="Lato"/>
                <a:cs typeface="Lato"/>
                <a:sym typeface="Lato"/>
              </a:endParaRPr>
            </a:p>
          </p:txBody>
        </p:sp>
        <p:sp>
          <p:nvSpPr>
            <p:cNvPr id="718" name="Google Shape;718;p31"/>
            <p:cNvSpPr/>
            <p:nvPr/>
          </p:nvSpPr>
          <p:spPr>
            <a:xfrm>
              <a:off x="8103131" y="4268787"/>
              <a:ext cx="433387" cy="434974"/>
            </a:xfrm>
            <a:custGeom>
              <a:avLst/>
              <a:gdLst/>
              <a:ahLst/>
              <a:cxnLst/>
              <a:rect l="l" t="t" r="r" b="b"/>
              <a:pathLst>
                <a:path w="120000" h="120000" extrusionOk="0">
                  <a:moveTo>
                    <a:pt x="59780" y="35036"/>
                  </a:moveTo>
                  <a:lnTo>
                    <a:pt x="56703" y="35036"/>
                  </a:lnTo>
                  <a:lnTo>
                    <a:pt x="49230" y="37226"/>
                  </a:lnTo>
                  <a:lnTo>
                    <a:pt x="43076" y="42043"/>
                  </a:lnTo>
                  <a:lnTo>
                    <a:pt x="38241" y="47737"/>
                  </a:lnTo>
                  <a:lnTo>
                    <a:pt x="35604" y="55182"/>
                  </a:lnTo>
                  <a:lnTo>
                    <a:pt x="35164" y="63065"/>
                  </a:lnTo>
                  <a:lnTo>
                    <a:pt x="37362" y="70510"/>
                  </a:lnTo>
                  <a:lnTo>
                    <a:pt x="41758" y="77080"/>
                  </a:lnTo>
                  <a:lnTo>
                    <a:pt x="47472" y="81459"/>
                  </a:lnTo>
                  <a:lnTo>
                    <a:pt x="54945" y="84525"/>
                  </a:lnTo>
                  <a:lnTo>
                    <a:pt x="59780" y="84963"/>
                  </a:lnTo>
                  <a:lnTo>
                    <a:pt x="63296" y="84525"/>
                  </a:lnTo>
                  <a:lnTo>
                    <a:pt x="70769" y="81897"/>
                  </a:lnTo>
                  <a:lnTo>
                    <a:pt x="76923" y="77956"/>
                  </a:lnTo>
                  <a:lnTo>
                    <a:pt x="81758" y="71824"/>
                  </a:lnTo>
                  <a:lnTo>
                    <a:pt x="84395" y="64379"/>
                  </a:lnTo>
                  <a:lnTo>
                    <a:pt x="84395" y="56934"/>
                  </a:lnTo>
                  <a:lnTo>
                    <a:pt x="82637" y="49489"/>
                  </a:lnTo>
                  <a:lnTo>
                    <a:pt x="78241" y="42919"/>
                  </a:lnTo>
                  <a:lnTo>
                    <a:pt x="72527" y="38540"/>
                  </a:lnTo>
                  <a:lnTo>
                    <a:pt x="65054" y="35474"/>
                  </a:lnTo>
                  <a:lnTo>
                    <a:pt x="59780" y="35036"/>
                  </a:lnTo>
                  <a:close/>
                  <a:moveTo>
                    <a:pt x="71648" y="0"/>
                  </a:moveTo>
                  <a:lnTo>
                    <a:pt x="83516" y="3503"/>
                  </a:lnTo>
                  <a:lnTo>
                    <a:pt x="93626" y="8759"/>
                  </a:lnTo>
                  <a:lnTo>
                    <a:pt x="88351" y="17080"/>
                  </a:lnTo>
                  <a:lnTo>
                    <a:pt x="95824" y="23649"/>
                  </a:lnTo>
                  <a:lnTo>
                    <a:pt x="102857" y="31094"/>
                  </a:lnTo>
                  <a:lnTo>
                    <a:pt x="110769" y="25839"/>
                  </a:lnTo>
                  <a:lnTo>
                    <a:pt x="116043" y="35912"/>
                  </a:lnTo>
                  <a:lnTo>
                    <a:pt x="119999" y="47737"/>
                  </a:lnTo>
                  <a:lnTo>
                    <a:pt x="110329" y="49489"/>
                  </a:lnTo>
                  <a:lnTo>
                    <a:pt x="111648" y="59562"/>
                  </a:lnTo>
                  <a:lnTo>
                    <a:pt x="110329" y="69197"/>
                  </a:lnTo>
                  <a:lnTo>
                    <a:pt x="119999" y="70948"/>
                  </a:lnTo>
                  <a:lnTo>
                    <a:pt x="116923" y="83211"/>
                  </a:lnTo>
                  <a:lnTo>
                    <a:pt x="110769" y="93722"/>
                  </a:lnTo>
                  <a:lnTo>
                    <a:pt x="102857" y="88467"/>
                  </a:lnTo>
                  <a:lnTo>
                    <a:pt x="96703" y="95912"/>
                  </a:lnTo>
                  <a:lnTo>
                    <a:pt x="88351" y="102043"/>
                  </a:lnTo>
                  <a:lnTo>
                    <a:pt x="94065" y="110364"/>
                  </a:lnTo>
                  <a:lnTo>
                    <a:pt x="83956" y="116058"/>
                  </a:lnTo>
                  <a:lnTo>
                    <a:pt x="72527" y="120000"/>
                  </a:lnTo>
                  <a:lnTo>
                    <a:pt x="69890" y="110364"/>
                  </a:lnTo>
                  <a:lnTo>
                    <a:pt x="66813" y="110802"/>
                  </a:lnTo>
                  <a:lnTo>
                    <a:pt x="59780" y="111240"/>
                  </a:lnTo>
                  <a:lnTo>
                    <a:pt x="50109" y="110364"/>
                  </a:lnTo>
                  <a:lnTo>
                    <a:pt x="48351" y="120000"/>
                  </a:lnTo>
                  <a:lnTo>
                    <a:pt x="36483" y="116496"/>
                  </a:lnTo>
                  <a:lnTo>
                    <a:pt x="26373" y="110802"/>
                  </a:lnTo>
                  <a:lnTo>
                    <a:pt x="31648" y="102919"/>
                  </a:lnTo>
                  <a:lnTo>
                    <a:pt x="23296" y="96350"/>
                  </a:lnTo>
                  <a:lnTo>
                    <a:pt x="17142" y="88467"/>
                  </a:lnTo>
                  <a:lnTo>
                    <a:pt x="9230" y="94160"/>
                  </a:lnTo>
                  <a:lnTo>
                    <a:pt x="3076" y="83649"/>
                  </a:lnTo>
                  <a:lnTo>
                    <a:pt x="0" y="72262"/>
                  </a:lnTo>
                  <a:lnTo>
                    <a:pt x="9670" y="70072"/>
                  </a:lnTo>
                  <a:lnTo>
                    <a:pt x="8351" y="60437"/>
                  </a:lnTo>
                  <a:lnTo>
                    <a:pt x="9670" y="49927"/>
                  </a:lnTo>
                  <a:lnTo>
                    <a:pt x="0" y="48175"/>
                  </a:lnTo>
                  <a:lnTo>
                    <a:pt x="3076" y="36788"/>
                  </a:lnTo>
                  <a:lnTo>
                    <a:pt x="9230" y="26277"/>
                  </a:lnTo>
                  <a:lnTo>
                    <a:pt x="17142" y="31532"/>
                  </a:lnTo>
                  <a:lnTo>
                    <a:pt x="23296" y="23649"/>
                  </a:lnTo>
                  <a:lnTo>
                    <a:pt x="30769" y="17080"/>
                  </a:lnTo>
                  <a:lnTo>
                    <a:pt x="25934" y="9197"/>
                  </a:lnTo>
                  <a:lnTo>
                    <a:pt x="36043" y="3503"/>
                  </a:lnTo>
                  <a:lnTo>
                    <a:pt x="47472" y="0"/>
                  </a:lnTo>
                  <a:lnTo>
                    <a:pt x="49230" y="9635"/>
                  </a:lnTo>
                  <a:lnTo>
                    <a:pt x="53186" y="9197"/>
                  </a:lnTo>
                  <a:lnTo>
                    <a:pt x="59780" y="8759"/>
                  </a:lnTo>
                  <a:lnTo>
                    <a:pt x="69450" y="9197"/>
                  </a:lnTo>
                  <a:lnTo>
                    <a:pt x="71648" y="0"/>
                  </a:ln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Lato"/>
                <a:ea typeface="Lato"/>
                <a:cs typeface="Lato"/>
                <a:sym typeface="Lato"/>
              </a:endParaRPr>
            </a:p>
          </p:txBody>
        </p:sp>
        <p:sp>
          <p:nvSpPr>
            <p:cNvPr id="719" name="Google Shape;719;p31"/>
            <p:cNvSpPr/>
            <p:nvPr/>
          </p:nvSpPr>
          <p:spPr>
            <a:xfrm>
              <a:off x="6310842" y="3562350"/>
              <a:ext cx="449262" cy="450850"/>
            </a:xfrm>
            <a:custGeom>
              <a:avLst/>
              <a:gdLst/>
              <a:ahLst/>
              <a:cxnLst/>
              <a:rect l="l" t="t" r="r" b="b"/>
              <a:pathLst>
                <a:path w="120000" h="120000" extrusionOk="0">
                  <a:moveTo>
                    <a:pt x="60212" y="38450"/>
                  </a:moveTo>
                  <a:lnTo>
                    <a:pt x="53003" y="39295"/>
                  </a:lnTo>
                  <a:lnTo>
                    <a:pt x="47491" y="42253"/>
                  </a:lnTo>
                  <a:lnTo>
                    <a:pt x="42402" y="47323"/>
                  </a:lnTo>
                  <a:lnTo>
                    <a:pt x="39010" y="53239"/>
                  </a:lnTo>
                  <a:lnTo>
                    <a:pt x="38162" y="60000"/>
                  </a:lnTo>
                  <a:lnTo>
                    <a:pt x="39010" y="67183"/>
                  </a:lnTo>
                  <a:lnTo>
                    <a:pt x="41978" y="72676"/>
                  </a:lnTo>
                  <a:lnTo>
                    <a:pt x="46643" y="77746"/>
                  </a:lnTo>
                  <a:lnTo>
                    <a:pt x="53003" y="81126"/>
                  </a:lnTo>
                  <a:lnTo>
                    <a:pt x="56395" y="81971"/>
                  </a:lnTo>
                  <a:lnTo>
                    <a:pt x="60212" y="81971"/>
                  </a:lnTo>
                  <a:lnTo>
                    <a:pt x="66996" y="81126"/>
                  </a:lnTo>
                  <a:lnTo>
                    <a:pt x="72508" y="78169"/>
                  </a:lnTo>
                  <a:lnTo>
                    <a:pt x="77597" y="73098"/>
                  </a:lnTo>
                  <a:lnTo>
                    <a:pt x="80565" y="67183"/>
                  </a:lnTo>
                  <a:lnTo>
                    <a:pt x="81837" y="60422"/>
                  </a:lnTo>
                  <a:lnTo>
                    <a:pt x="80565" y="53239"/>
                  </a:lnTo>
                  <a:lnTo>
                    <a:pt x="78021" y="47746"/>
                  </a:lnTo>
                  <a:lnTo>
                    <a:pt x="72932" y="42676"/>
                  </a:lnTo>
                  <a:lnTo>
                    <a:pt x="66996" y="39295"/>
                  </a:lnTo>
                  <a:lnTo>
                    <a:pt x="63604" y="38450"/>
                  </a:lnTo>
                  <a:lnTo>
                    <a:pt x="60212" y="38450"/>
                  </a:lnTo>
                  <a:lnTo>
                    <a:pt x="60212" y="38450"/>
                  </a:lnTo>
                  <a:close/>
                  <a:moveTo>
                    <a:pt x="55547" y="0"/>
                  </a:moveTo>
                  <a:lnTo>
                    <a:pt x="56395" y="10140"/>
                  </a:lnTo>
                  <a:lnTo>
                    <a:pt x="60212" y="9718"/>
                  </a:lnTo>
                  <a:lnTo>
                    <a:pt x="67844" y="10563"/>
                  </a:lnTo>
                  <a:lnTo>
                    <a:pt x="75901" y="12253"/>
                  </a:lnTo>
                  <a:lnTo>
                    <a:pt x="78869" y="3380"/>
                  </a:lnTo>
                  <a:lnTo>
                    <a:pt x="89469" y="8450"/>
                  </a:lnTo>
                  <a:lnTo>
                    <a:pt x="99646" y="15211"/>
                  </a:lnTo>
                  <a:lnTo>
                    <a:pt x="92862" y="22394"/>
                  </a:lnTo>
                  <a:lnTo>
                    <a:pt x="100070" y="29577"/>
                  </a:lnTo>
                  <a:lnTo>
                    <a:pt x="105159" y="38028"/>
                  </a:lnTo>
                  <a:lnTo>
                    <a:pt x="113639" y="33380"/>
                  </a:lnTo>
                  <a:lnTo>
                    <a:pt x="117879" y="44366"/>
                  </a:lnTo>
                  <a:lnTo>
                    <a:pt x="120000" y="56197"/>
                  </a:lnTo>
                  <a:lnTo>
                    <a:pt x="110247" y="56619"/>
                  </a:lnTo>
                  <a:lnTo>
                    <a:pt x="110247" y="66760"/>
                  </a:lnTo>
                  <a:lnTo>
                    <a:pt x="108127" y="76056"/>
                  </a:lnTo>
                  <a:lnTo>
                    <a:pt x="117031" y="79436"/>
                  </a:lnTo>
                  <a:lnTo>
                    <a:pt x="111943" y="90000"/>
                  </a:lnTo>
                  <a:lnTo>
                    <a:pt x="105159" y="99295"/>
                  </a:lnTo>
                  <a:lnTo>
                    <a:pt x="97950" y="93380"/>
                  </a:lnTo>
                  <a:lnTo>
                    <a:pt x="90742" y="99718"/>
                  </a:lnTo>
                  <a:lnTo>
                    <a:pt x="82261" y="105211"/>
                  </a:lnTo>
                  <a:lnTo>
                    <a:pt x="86925" y="113661"/>
                  </a:lnTo>
                  <a:lnTo>
                    <a:pt x="75901" y="118309"/>
                  </a:lnTo>
                  <a:lnTo>
                    <a:pt x="64028" y="120000"/>
                  </a:lnTo>
                  <a:lnTo>
                    <a:pt x="63604" y="110281"/>
                  </a:lnTo>
                  <a:lnTo>
                    <a:pt x="60212" y="111126"/>
                  </a:lnTo>
                  <a:lnTo>
                    <a:pt x="51731" y="109859"/>
                  </a:lnTo>
                  <a:lnTo>
                    <a:pt x="44098" y="108169"/>
                  </a:lnTo>
                  <a:lnTo>
                    <a:pt x="40706" y="117042"/>
                  </a:lnTo>
                  <a:lnTo>
                    <a:pt x="30106" y="111971"/>
                  </a:lnTo>
                  <a:lnTo>
                    <a:pt x="20777" y="105211"/>
                  </a:lnTo>
                  <a:lnTo>
                    <a:pt x="26713" y="98028"/>
                  </a:lnTo>
                  <a:lnTo>
                    <a:pt x="20353" y="90845"/>
                  </a:lnTo>
                  <a:lnTo>
                    <a:pt x="14416" y="82816"/>
                  </a:lnTo>
                  <a:lnTo>
                    <a:pt x="6360" y="87042"/>
                  </a:lnTo>
                  <a:lnTo>
                    <a:pt x="1696" y="76056"/>
                  </a:lnTo>
                  <a:lnTo>
                    <a:pt x="0" y="64225"/>
                  </a:lnTo>
                  <a:lnTo>
                    <a:pt x="9752" y="63802"/>
                  </a:lnTo>
                  <a:lnTo>
                    <a:pt x="9752" y="54084"/>
                  </a:lnTo>
                  <a:lnTo>
                    <a:pt x="11872" y="44366"/>
                  </a:lnTo>
                  <a:lnTo>
                    <a:pt x="2968" y="40985"/>
                  </a:lnTo>
                  <a:lnTo>
                    <a:pt x="8056" y="30422"/>
                  </a:lnTo>
                  <a:lnTo>
                    <a:pt x="14416" y="21126"/>
                  </a:lnTo>
                  <a:lnTo>
                    <a:pt x="22049" y="27464"/>
                  </a:lnTo>
                  <a:lnTo>
                    <a:pt x="29257" y="20704"/>
                  </a:lnTo>
                  <a:lnTo>
                    <a:pt x="37314" y="15211"/>
                  </a:lnTo>
                  <a:lnTo>
                    <a:pt x="33074" y="6760"/>
                  </a:lnTo>
                  <a:lnTo>
                    <a:pt x="44098" y="2535"/>
                  </a:lnTo>
                  <a:lnTo>
                    <a:pt x="55547"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Lato"/>
                <a:ea typeface="Lato"/>
                <a:cs typeface="Lato"/>
                <a:sym typeface="Lato"/>
              </a:endParaRPr>
            </a:p>
          </p:txBody>
        </p:sp>
        <p:sp>
          <p:nvSpPr>
            <p:cNvPr id="720" name="Google Shape;720;p31"/>
            <p:cNvSpPr/>
            <p:nvPr/>
          </p:nvSpPr>
          <p:spPr>
            <a:xfrm>
              <a:off x="7361767" y="3117850"/>
              <a:ext cx="515938" cy="515938"/>
            </a:xfrm>
            <a:custGeom>
              <a:avLst/>
              <a:gdLst/>
              <a:ahLst/>
              <a:cxnLst/>
              <a:rect l="l" t="t" r="r" b="b"/>
              <a:pathLst>
                <a:path w="120000" h="120000" extrusionOk="0">
                  <a:moveTo>
                    <a:pt x="60184" y="35446"/>
                  </a:moveTo>
                  <a:lnTo>
                    <a:pt x="57600" y="35446"/>
                  </a:lnTo>
                  <a:lnTo>
                    <a:pt x="50215" y="37292"/>
                  </a:lnTo>
                  <a:lnTo>
                    <a:pt x="43938" y="40984"/>
                  </a:lnTo>
                  <a:lnTo>
                    <a:pt x="38769" y="46892"/>
                  </a:lnTo>
                  <a:lnTo>
                    <a:pt x="35815" y="54276"/>
                  </a:lnTo>
                  <a:lnTo>
                    <a:pt x="35446" y="62030"/>
                  </a:lnTo>
                  <a:lnTo>
                    <a:pt x="37292" y="69784"/>
                  </a:lnTo>
                  <a:lnTo>
                    <a:pt x="41353" y="76061"/>
                  </a:lnTo>
                  <a:lnTo>
                    <a:pt x="46892" y="80861"/>
                  </a:lnTo>
                  <a:lnTo>
                    <a:pt x="54276" y="84184"/>
                  </a:lnTo>
                  <a:lnTo>
                    <a:pt x="57230" y="84553"/>
                  </a:lnTo>
                  <a:lnTo>
                    <a:pt x="60184" y="84553"/>
                  </a:lnTo>
                  <a:lnTo>
                    <a:pt x="62030" y="84553"/>
                  </a:lnTo>
                  <a:lnTo>
                    <a:pt x="69415" y="82707"/>
                  </a:lnTo>
                  <a:lnTo>
                    <a:pt x="76061" y="79015"/>
                  </a:lnTo>
                  <a:lnTo>
                    <a:pt x="80861" y="73107"/>
                  </a:lnTo>
                  <a:lnTo>
                    <a:pt x="83815" y="65723"/>
                  </a:lnTo>
                  <a:lnTo>
                    <a:pt x="84553" y="57969"/>
                  </a:lnTo>
                  <a:lnTo>
                    <a:pt x="82707" y="50215"/>
                  </a:lnTo>
                  <a:lnTo>
                    <a:pt x="79015" y="43938"/>
                  </a:lnTo>
                  <a:lnTo>
                    <a:pt x="73107" y="39138"/>
                  </a:lnTo>
                  <a:lnTo>
                    <a:pt x="65723" y="35815"/>
                  </a:lnTo>
                  <a:lnTo>
                    <a:pt x="62769" y="35446"/>
                  </a:lnTo>
                  <a:lnTo>
                    <a:pt x="60184" y="35446"/>
                  </a:lnTo>
                  <a:close/>
                  <a:moveTo>
                    <a:pt x="50215" y="0"/>
                  </a:moveTo>
                  <a:lnTo>
                    <a:pt x="52430" y="9600"/>
                  </a:lnTo>
                  <a:lnTo>
                    <a:pt x="55753" y="9230"/>
                  </a:lnTo>
                  <a:lnTo>
                    <a:pt x="60184" y="8492"/>
                  </a:lnTo>
                  <a:lnTo>
                    <a:pt x="72000" y="9969"/>
                  </a:lnTo>
                  <a:lnTo>
                    <a:pt x="74215" y="738"/>
                  </a:lnTo>
                  <a:lnTo>
                    <a:pt x="85661" y="4800"/>
                  </a:lnTo>
                  <a:lnTo>
                    <a:pt x="96000" y="11076"/>
                  </a:lnTo>
                  <a:lnTo>
                    <a:pt x="90092" y="18830"/>
                  </a:lnTo>
                  <a:lnTo>
                    <a:pt x="97476" y="25476"/>
                  </a:lnTo>
                  <a:lnTo>
                    <a:pt x="103753" y="33230"/>
                  </a:lnTo>
                  <a:lnTo>
                    <a:pt x="111876" y="28430"/>
                  </a:lnTo>
                  <a:lnTo>
                    <a:pt x="117046" y="39138"/>
                  </a:lnTo>
                  <a:lnTo>
                    <a:pt x="120000" y="50584"/>
                  </a:lnTo>
                  <a:lnTo>
                    <a:pt x="110400" y="52061"/>
                  </a:lnTo>
                  <a:lnTo>
                    <a:pt x="110769" y="62030"/>
                  </a:lnTo>
                  <a:lnTo>
                    <a:pt x="109292" y="72000"/>
                  </a:lnTo>
                  <a:lnTo>
                    <a:pt x="118892" y="74584"/>
                  </a:lnTo>
                  <a:lnTo>
                    <a:pt x="114830" y="85661"/>
                  </a:lnTo>
                  <a:lnTo>
                    <a:pt x="108923" y="95630"/>
                  </a:lnTo>
                  <a:lnTo>
                    <a:pt x="101169" y="90092"/>
                  </a:lnTo>
                  <a:lnTo>
                    <a:pt x="94523" y="97846"/>
                  </a:lnTo>
                  <a:lnTo>
                    <a:pt x="86769" y="103384"/>
                  </a:lnTo>
                  <a:lnTo>
                    <a:pt x="91569" y="111876"/>
                  </a:lnTo>
                  <a:lnTo>
                    <a:pt x="80861" y="117046"/>
                  </a:lnTo>
                  <a:lnTo>
                    <a:pt x="69415" y="120000"/>
                  </a:lnTo>
                  <a:lnTo>
                    <a:pt x="67938" y="110400"/>
                  </a:lnTo>
                  <a:lnTo>
                    <a:pt x="64246" y="110769"/>
                  </a:lnTo>
                  <a:lnTo>
                    <a:pt x="60184" y="111138"/>
                  </a:lnTo>
                  <a:lnTo>
                    <a:pt x="48000" y="109661"/>
                  </a:lnTo>
                  <a:lnTo>
                    <a:pt x="45415" y="118892"/>
                  </a:lnTo>
                  <a:lnTo>
                    <a:pt x="33969" y="115200"/>
                  </a:lnTo>
                  <a:lnTo>
                    <a:pt x="24369" y="108923"/>
                  </a:lnTo>
                  <a:lnTo>
                    <a:pt x="29538" y="101169"/>
                  </a:lnTo>
                  <a:lnTo>
                    <a:pt x="22153" y="94153"/>
                  </a:lnTo>
                  <a:lnTo>
                    <a:pt x="16615" y="86769"/>
                  </a:lnTo>
                  <a:lnTo>
                    <a:pt x="8123" y="91569"/>
                  </a:lnTo>
                  <a:lnTo>
                    <a:pt x="2953" y="80861"/>
                  </a:lnTo>
                  <a:lnTo>
                    <a:pt x="0" y="69046"/>
                  </a:lnTo>
                  <a:lnTo>
                    <a:pt x="9230" y="67569"/>
                  </a:lnTo>
                  <a:lnTo>
                    <a:pt x="8861" y="57969"/>
                  </a:lnTo>
                  <a:lnTo>
                    <a:pt x="10338" y="48000"/>
                  </a:lnTo>
                  <a:lnTo>
                    <a:pt x="1107" y="45415"/>
                  </a:lnTo>
                  <a:lnTo>
                    <a:pt x="4800" y="34338"/>
                  </a:lnTo>
                  <a:lnTo>
                    <a:pt x="10707" y="24000"/>
                  </a:lnTo>
                  <a:lnTo>
                    <a:pt x="18461" y="29907"/>
                  </a:lnTo>
                  <a:lnTo>
                    <a:pt x="25107" y="22153"/>
                  </a:lnTo>
                  <a:lnTo>
                    <a:pt x="33600" y="16246"/>
                  </a:lnTo>
                  <a:lnTo>
                    <a:pt x="28061" y="8123"/>
                  </a:lnTo>
                  <a:lnTo>
                    <a:pt x="39138" y="2953"/>
                  </a:lnTo>
                  <a:lnTo>
                    <a:pt x="50215" y="0"/>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Lato"/>
                <a:ea typeface="Lato"/>
                <a:cs typeface="Lato"/>
                <a:sym typeface="Lato"/>
              </a:endParaRPr>
            </a:p>
          </p:txBody>
        </p:sp>
        <p:sp>
          <p:nvSpPr>
            <p:cNvPr id="721" name="Google Shape;721;p31"/>
            <p:cNvSpPr/>
            <p:nvPr/>
          </p:nvSpPr>
          <p:spPr>
            <a:xfrm>
              <a:off x="7233181" y="2979738"/>
              <a:ext cx="215899" cy="214312"/>
            </a:xfrm>
            <a:custGeom>
              <a:avLst/>
              <a:gdLst/>
              <a:ahLst/>
              <a:cxnLst/>
              <a:rect l="l" t="t" r="r" b="b"/>
              <a:pathLst>
                <a:path w="120000" h="120000" extrusionOk="0">
                  <a:moveTo>
                    <a:pt x="60000" y="35555"/>
                  </a:moveTo>
                  <a:lnTo>
                    <a:pt x="49411" y="37333"/>
                  </a:lnTo>
                  <a:lnTo>
                    <a:pt x="41470" y="43555"/>
                  </a:lnTo>
                  <a:lnTo>
                    <a:pt x="36176" y="52444"/>
                  </a:lnTo>
                  <a:lnTo>
                    <a:pt x="34411" y="62222"/>
                  </a:lnTo>
                  <a:lnTo>
                    <a:pt x="37941" y="71111"/>
                  </a:lnTo>
                  <a:lnTo>
                    <a:pt x="44117" y="78222"/>
                  </a:lnTo>
                  <a:lnTo>
                    <a:pt x="52058" y="84444"/>
                  </a:lnTo>
                  <a:lnTo>
                    <a:pt x="55588" y="84444"/>
                  </a:lnTo>
                  <a:lnTo>
                    <a:pt x="60000" y="85333"/>
                  </a:lnTo>
                  <a:lnTo>
                    <a:pt x="69705" y="82666"/>
                  </a:lnTo>
                  <a:lnTo>
                    <a:pt x="77647" y="77333"/>
                  </a:lnTo>
                  <a:lnTo>
                    <a:pt x="82941" y="67555"/>
                  </a:lnTo>
                  <a:lnTo>
                    <a:pt x="84705" y="58666"/>
                  </a:lnTo>
                  <a:lnTo>
                    <a:pt x="82058" y="48888"/>
                  </a:lnTo>
                  <a:lnTo>
                    <a:pt x="75882" y="41777"/>
                  </a:lnTo>
                  <a:lnTo>
                    <a:pt x="67058" y="36444"/>
                  </a:lnTo>
                  <a:lnTo>
                    <a:pt x="63529" y="36444"/>
                  </a:lnTo>
                  <a:lnTo>
                    <a:pt x="60000" y="35555"/>
                  </a:lnTo>
                  <a:lnTo>
                    <a:pt x="60000" y="35555"/>
                  </a:lnTo>
                  <a:close/>
                  <a:moveTo>
                    <a:pt x="55588" y="0"/>
                  </a:moveTo>
                  <a:lnTo>
                    <a:pt x="55588" y="9777"/>
                  </a:lnTo>
                  <a:lnTo>
                    <a:pt x="60000" y="9777"/>
                  </a:lnTo>
                  <a:lnTo>
                    <a:pt x="67058" y="9777"/>
                  </a:lnTo>
                  <a:lnTo>
                    <a:pt x="75000" y="11555"/>
                  </a:lnTo>
                  <a:lnTo>
                    <a:pt x="78529" y="2666"/>
                  </a:lnTo>
                  <a:lnTo>
                    <a:pt x="89117" y="7111"/>
                  </a:lnTo>
                  <a:lnTo>
                    <a:pt x="99705" y="14222"/>
                  </a:lnTo>
                  <a:lnTo>
                    <a:pt x="92647" y="21333"/>
                  </a:lnTo>
                  <a:lnTo>
                    <a:pt x="97058" y="25777"/>
                  </a:lnTo>
                  <a:lnTo>
                    <a:pt x="101470" y="32000"/>
                  </a:lnTo>
                  <a:lnTo>
                    <a:pt x="105000" y="37333"/>
                  </a:lnTo>
                  <a:lnTo>
                    <a:pt x="112941" y="32888"/>
                  </a:lnTo>
                  <a:lnTo>
                    <a:pt x="118235" y="44444"/>
                  </a:lnTo>
                  <a:lnTo>
                    <a:pt x="120000" y="56000"/>
                  </a:lnTo>
                  <a:lnTo>
                    <a:pt x="109411" y="56000"/>
                  </a:lnTo>
                  <a:lnTo>
                    <a:pt x="107647" y="76444"/>
                  </a:lnTo>
                  <a:lnTo>
                    <a:pt x="116470" y="79111"/>
                  </a:lnTo>
                  <a:lnTo>
                    <a:pt x="112058" y="89777"/>
                  </a:lnTo>
                  <a:lnTo>
                    <a:pt x="105000" y="100444"/>
                  </a:lnTo>
                  <a:lnTo>
                    <a:pt x="97941" y="93333"/>
                  </a:lnTo>
                  <a:lnTo>
                    <a:pt x="93529" y="97777"/>
                  </a:lnTo>
                  <a:lnTo>
                    <a:pt x="87352" y="103111"/>
                  </a:lnTo>
                  <a:lnTo>
                    <a:pt x="82058" y="106666"/>
                  </a:lnTo>
                  <a:lnTo>
                    <a:pt x="86470" y="114666"/>
                  </a:lnTo>
                  <a:lnTo>
                    <a:pt x="75000" y="119111"/>
                  </a:lnTo>
                  <a:lnTo>
                    <a:pt x="63529" y="120000"/>
                  </a:lnTo>
                  <a:lnTo>
                    <a:pt x="63529" y="111111"/>
                  </a:lnTo>
                  <a:lnTo>
                    <a:pt x="60000" y="111111"/>
                  </a:lnTo>
                  <a:lnTo>
                    <a:pt x="52058" y="111111"/>
                  </a:lnTo>
                  <a:lnTo>
                    <a:pt x="44117" y="108444"/>
                  </a:lnTo>
                  <a:lnTo>
                    <a:pt x="40588" y="118222"/>
                  </a:lnTo>
                  <a:lnTo>
                    <a:pt x="30000" y="112888"/>
                  </a:lnTo>
                  <a:lnTo>
                    <a:pt x="19411" y="106666"/>
                  </a:lnTo>
                  <a:lnTo>
                    <a:pt x="26470" y="99555"/>
                  </a:lnTo>
                  <a:lnTo>
                    <a:pt x="22058" y="94222"/>
                  </a:lnTo>
                  <a:lnTo>
                    <a:pt x="17647" y="88888"/>
                  </a:lnTo>
                  <a:lnTo>
                    <a:pt x="14117" y="82666"/>
                  </a:lnTo>
                  <a:lnTo>
                    <a:pt x="5294" y="88000"/>
                  </a:lnTo>
                  <a:lnTo>
                    <a:pt x="882" y="76444"/>
                  </a:lnTo>
                  <a:lnTo>
                    <a:pt x="0" y="64000"/>
                  </a:lnTo>
                  <a:lnTo>
                    <a:pt x="8823" y="64000"/>
                  </a:lnTo>
                  <a:lnTo>
                    <a:pt x="11470" y="44444"/>
                  </a:lnTo>
                  <a:lnTo>
                    <a:pt x="2647" y="40888"/>
                  </a:lnTo>
                  <a:lnTo>
                    <a:pt x="7058" y="30222"/>
                  </a:lnTo>
                  <a:lnTo>
                    <a:pt x="14117" y="20444"/>
                  </a:lnTo>
                  <a:lnTo>
                    <a:pt x="20294" y="26666"/>
                  </a:lnTo>
                  <a:lnTo>
                    <a:pt x="25588" y="22222"/>
                  </a:lnTo>
                  <a:lnTo>
                    <a:pt x="30882" y="17777"/>
                  </a:lnTo>
                  <a:lnTo>
                    <a:pt x="37058" y="14222"/>
                  </a:lnTo>
                  <a:lnTo>
                    <a:pt x="32647" y="6222"/>
                  </a:lnTo>
                  <a:lnTo>
                    <a:pt x="44117" y="1777"/>
                  </a:lnTo>
                  <a:lnTo>
                    <a:pt x="55588" y="0"/>
                  </a:ln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Lato"/>
                <a:ea typeface="Lato"/>
                <a:cs typeface="Lato"/>
                <a:sym typeface="Lato"/>
              </a:endParaRPr>
            </a:p>
          </p:txBody>
        </p:sp>
        <p:sp>
          <p:nvSpPr>
            <p:cNvPr id="722" name="Google Shape;722;p31"/>
            <p:cNvSpPr/>
            <p:nvPr/>
          </p:nvSpPr>
          <p:spPr>
            <a:xfrm>
              <a:off x="6655331" y="3113088"/>
              <a:ext cx="677863" cy="676275"/>
            </a:xfrm>
            <a:custGeom>
              <a:avLst/>
              <a:gdLst/>
              <a:ahLst/>
              <a:cxnLst/>
              <a:rect l="l" t="t" r="r" b="b"/>
              <a:pathLst>
                <a:path w="120000" h="120000" extrusionOk="0">
                  <a:moveTo>
                    <a:pt x="59859" y="21971"/>
                  </a:moveTo>
                  <a:lnTo>
                    <a:pt x="59578" y="21971"/>
                  </a:lnTo>
                  <a:lnTo>
                    <a:pt x="59578" y="21971"/>
                  </a:lnTo>
                  <a:lnTo>
                    <a:pt x="50585" y="22816"/>
                  </a:lnTo>
                  <a:lnTo>
                    <a:pt x="42716" y="25915"/>
                  </a:lnTo>
                  <a:lnTo>
                    <a:pt x="35690" y="30422"/>
                  </a:lnTo>
                  <a:lnTo>
                    <a:pt x="29789" y="36619"/>
                  </a:lnTo>
                  <a:lnTo>
                    <a:pt x="25292" y="43661"/>
                  </a:lnTo>
                  <a:lnTo>
                    <a:pt x="22763" y="51830"/>
                  </a:lnTo>
                  <a:lnTo>
                    <a:pt x="21639" y="60563"/>
                  </a:lnTo>
                  <a:lnTo>
                    <a:pt x="22763" y="69014"/>
                  </a:lnTo>
                  <a:lnTo>
                    <a:pt x="25573" y="77183"/>
                  </a:lnTo>
                  <a:lnTo>
                    <a:pt x="30070" y="84225"/>
                  </a:lnTo>
                  <a:lnTo>
                    <a:pt x="36252" y="90140"/>
                  </a:lnTo>
                  <a:lnTo>
                    <a:pt x="43278" y="94647"/>
                  </a:lnTo>
                  <a:lnTo>
                    <a:pt x="51147" y="97464"/>
                  </a:lnTo>
                  <a:lnTo>
                    <a:pt x="59859" y="98309"/>
                  </a:lnTo>
                  <a:lnTo>
                    <a:pt x="60421" y="98309"/>
                  </a:lnTo>
                  <a:lnTo>
                    <a:pt x="60421" y="98309"/>
                  </a:lnTo>
                  <a:lnTo>
                    <a:pt x="69133" y="97183"/>
                  </a:lnTo>
                  <a:lnTo>
                    <a:pt x="77283" y="94366"/>
                  </a:lnTo>
                  <a:lnTo>
                    <a:pt x="84309" y="89859"/>
                  </a:lnTo>
                  <a:lnTo>
                    <a:pt x="90210" y="83380"/>
                  </a:lnTo>
                  <a:lnTo>
                    <a:pt x="94426" y="76619"/>
                  </a:lnTo>
                  <a:lnTo>
                    <a:pt x="97236" y="68450"/>
                  </a:lnTo>
                  <a:lnTo>
                    <a:pt x="98079" y="59436"/>
                  </a:lnTo>
                  <a:lnTo>
                    <a:pt x="97236" y="50704"/>
                  </a:lnTo>
                  <a:lnTo>
                    <a:pt x="94145" y="42816"/>
                  </a:lnTo>
                  <a:lnTo>
                    <a:pt x="89367" y="35774"/>
                  </a:lnTo>
                  <a:lnTo>
                    <a:pt x="83466" y="29859"/>
                  </a:lnTo>
                  <a:lnTo>
                    <a:pt x="76440" y="25633"/>
                  </a:lnTo>
                  <a:lnTo>
                    <a:pt x="68852" y="22535"/>
                  </a:lnTo>
                  <a:lnTo>
                    <a:pt x="59859" y="21971"/>
                  </a:lnTo>
                  <a:close/>
                  <a:moveTo>
                    <a:pt x="68852" y="0"/>
                  </a:moveTo>
                  <a:lnTo>
                    <a:pt x="68852" y="9014"/>
                  </a:lnTo>
                  <a:lnTo>
                    <a:pt x="75878" y="10704"/>
                  </a:lnTo>
                  <a:lnTo>
                    <a:pt x="82341" y="13239"/>
                  </a:lnTo>
                  <a:lnTo>
                    <a:pt x="88524" y="17183"/>
                  </a:lnTo>
                  <a:lnTo>
                    <a:pt x="94988" y="10422"/>
                  </a:lnTo>
                  <a:lnTo>
                    <a:pt x="108477" y="23661"/>
                  </a:lnTo>
                  <a:lnTo>
                    <a:pt x="102295" y="29859"/>
                  </a:lnTo>
                  <a:lnTo>
                    <a:pt x="105948" y="36338"/>
                  </a:lnTo>
                  <a:lnTo>
                    <a:pt x="108758" y="42816"/>
                  </a:lnTo>
                  <a:lnTo>
                    <a:pt x="110725" y="49859"/>
                  </a:lnTo>
                  <a:lnTo>
                    <a:pt x="119437" y="49859"/>
                  </a:lnTo>
                  <a:lnTo>
                    <a:pt x="120000" y="68732"/>
                  </a:lnTo>
                  <a:lnTo>
                    <a:pt x="111007" y="68732"/>
                  </a:lnTo>
                  <a:lnTo>
                    <a:pt x="109320" y="76056"/>
                  </a:lnTo>
                  <a:lnTo>
                    <a:pt x="106791" y="82816"/>
                  </a:lnTo>
                  <a:lnTo>
                    <a:pt x="103138" y="88732"/>
                  </a:lnTo>
                  <a:lnTo>
                    <a:pt x="109320" y="94929"/>
                  </a:lnTo>
                  <a:lnTo>
                    <a:pt x="96112" y="108732"/>
                  </a:lnTo>
                  <a:lnTo>
                    <a:pt x="89648" y="102253"/>
                  </a:lnTo>
                  <a:lnTo>
                    <a:pt x="83747" y="105915"/>
                  </a:lnTo>
                  <a:lnTo>
                    <a:pt x="77283" y="109014"/>
                  </a:lnTo>
                  <a:lnTo>
                    <a:pt x="69976" y="110985"/>
                  </a:lnTo>
                  <a:lnTo>
                    <a:pt x="70257" y="119999"/>
                  </a:lnTo>
                  <a:lnTo>
                    <a:pt x="60702" y="119999"/>
                  </a:lnTo>
                  <a:lnTo>
                    <a:pt x="51147" y="119999"/>
                  </a:lnTo>
                  <a:lnTo>
                    <a:pt x="51147" y="111267"/>
                  </a:lnTo>
                  <a:lnTo>
                    <a:pt x="44121" y="109295"/>
                  </a:lnTo>
                  <a:lnTo>
                    <a:pt x="37377" y="106760"/>
                  </a:lnTo>
                  <a:lnTo>
                    <a:pt x="31194" y="103098"/>
                  </a:lnTo>
                  <a:lnTo>
                    <a:pt x="25011" y="109859"/>
                  </a:lnTo>
                  <a:lnTo>
                    <a:pt x="11241" y="96338"/>
                  </a:lnTo>
                  <a:lnTo>
                    <a:pt x="17704" y="90140"/>
                  </a:lnTo>
                  <a:lnTo>
                    <a:pt x="13770" y="83943"/>
                  </a:lnTo>
                  <a:lnTo>
                    <a:pt x="10960" y="77183"/>
                  </a:lnTo>
                  <a:lnTo>
                    <a:pt x="8992" y="70140"/>
                  </a:lnTo>
                  <a:lnTo>
                    <a:pt x="281" y="70140"/>
                  </a:lnTo>
                  <a:lnTo>
                    <a:pt x="0" y="51267"/>
                  </a:lnTo>
                  <a:lnTo>
                    <a:pt x="8711" y="51267"/>
                  </a:lnTo>
                  <a:lnTo>
                    <a:pt x="10679" y="43943"/>
                  </a:lnTo>
                  <a:lnTo>
                    <a:pt x="13208" y="37464"/>
                  </a:lnTo>
                  <a:lnTo>
                    <a:pt x="16861" y="30985"/>
                  </a:lnTo>
                  <a:lnTo>
                    <a:pt x="10679" y="24788"/>
                  </a:lnTo>
                  <a:lnTo>
                    <a:pt x="23325" y="11549"/>
                  </a:lnTo>
                  <a:lnTo>
                    <a:pt x="30070" y="17746"/>
                  </a:lnTo>
                  <a:lnTo>
                    <a:pt x="35971" y="14084"/>
                  </a:lnTo>
                  <a:lnTo>
                    <a:pt x="42716" y="11267"/>
                  </a:lnTo>
                  <a:lnTo>
                    <a:pt x="50023" y="9295"/>
                  </a:lnTo>
                  <a:lnTo>
                    <a:pt x="49742" y="0"/>
                  </a:lnTo>
                  <a:lnTo>
                    <a:pt x="59297" y="0"/>
                  </a:lnTo>
                  <a:lnTo>
                    <a:pt x="68852" y="0"/>
                  </a:ln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Lato"/>
                <a:ea typeface="Lato"/>
                <a:cs typeface="Lato"/>
                <a:sym typeface="Lato"/>
              </a:endParaRPr>
            </a:p>
          </p:txBody>
        </p:sp>
        <p:sp>
          <p:nvSpPr>
            <p:cNvPr id="723" name="Google Shape;723;p31"/>
            <p:cNvSpPr/>
            <p:nvPr/>
          </p:nvSpPr>
          <p:spPr>
            <a:xfrm>
              <a:off x="6847417" y="3306762"/>
              <a:ext cx="292100" cy="288925"/>
            </a:xfrm>
            <a:custGeom>
              <a:avLst/>
              <a:gdLst/>
              <a:ahLst/>
              <a:cxnLst/>
              <a:rect l="l" t="t" r="r" b="b"/>
              <a:pathLst>
                <a:path w="120000" h="120000" extrusionOk="0">
                  <a:moveTo>
                    <a:pt x="60000" y="0"/>
                  </a:moveTo>
                  <a:lnTo>
                    <a:pt x="75652" y="1978"/>
                  </a:lnTo>
                  <a:lnTo>
                    <a:pt x="90000" y="7912"/>
                  </a:lnTo>
                  <a:lnTo>
                    <a:pt x="101739" y="17142"/>
                  </a:lnTo>
                  <a:lnTo>
                    <a:pt x="111521" y="29670"/>
                  </a:lnTo>
                  <a:lnTo>
                    <a:pt x="117391" y="43516"/>
                  </a:lnTo>
                  <a:lnTo>
                    <a:pt x="120000" y="60000"/>
                  </a:lnTo>
                  <a:lnTo>
                    <a:pt x="117391" y="75164"/>
                  </a:lnTo>
                  <a:lnTo>
                    <a:pt x="112173" y="89670"/>
                  </a:lnTo>
                  <a:lnTo>
                    <a:pt x="103043" y="102197"/>
                  </a:lnTo>
                  <a:lnTo>
                    <a:pt x="90652" y="111428"/>
                  </a:lnTo>
                  <a:lnTo>
                    <a:pt x="76304" y="117362"/>
                  </a:lnTo>
                  <a:lnTo>
                    <a:pt x="61304" y="120000"/>
                  </a:lnTo>
                  <a:lnTo>
                    <a:pt x="61304" y="120000"/>
                  </a:lnTo>
                  <a:lnTo>
                    <a:pt x="60000" y="120000"/>
                  </a:lnTo>
                  <a:lnTo>
                    <a:pt x="45000" y="118681"/>
                  </a:lnTo>
                  <a:lnTo>
                    <a:pt x="30000" y="112747"/>
                  </a:lnTo>
                  <a:lnTo>
                    <a:pt x="18260" y="102857"/>
                  </a:lnTo>
                  <a:lnTo>
                    <a:pt x="9130" y="90989"/>
                  </a:lnTo>
                  <a:lnTo>
                    <a:pt x="2608" y="77142"/>
                  </a:lnTo>
                  <a:lnTo>
                    <a:pt x="0" y="60659"/>
                  </a:lnTo>
                  <a:lnTo>
                    <a:pt x="2608" y="44835"/>
                  </a:lnTo>
                  <a:lnTo>
                    <a:pt x="7826" y="30329"/>
                  </a:lnTo>
                  <a:lnTo>
                    <a:pt x="17608" y="18461"/>
                  </a:lnTo>
                  <a:lnTo>
                    <a:pt x="29347" y="8571"/>
                  </a:lnTo>
                  <a:lnTo>
                    <a:pt x="43695" y="1978"/>
                  </a:lnTo>
                  <a:lnTo>
                    <a:pt x="59347" y="0"/>
                  </a:lnTo>
                  <a:lnTo>
                    <a:pt x="59347" y="0"/>
                  </a:lnTo>
                  <a:lnTo>
                    <a:pt x="60000" y="0"/>
                  </a:ln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Lato"/>
                <a:ea typeface="Lato"/>
                <a:cs typeface="Lato"/>
                <a:sym typeface="Lato"/>
              </a:endParaRPr>
            </a:p>
          </p:txBody>
        </p:sp>
        <p:sp>
          <p:nvSpPr>
            <p:cNvPr id="724" name="Google Shape;724;p31"/>
            <p:cNvSpPr/>
            <p:nvPr/>
          </p:nvSpPr>
          <p:spPr>
            <a:xfrm>
              <a:off x="7712075" y="4450821"/>
              <a:ext cx="125412" cy="127000"/>
            </a:xfrm>
            <a:custGeom>
              <a:avLst/>
              <a:gdLst/>
              <a:ahLst/>
              <a:cxnLst/>
              <a:rect l="l" t="t" r="r" b="b"/>
              <a:pathLst>
                <a:path w="120000" h="120000" extrusionOk="0">
                  <a:moveTo>
                    <a:pt x="60759" y="0"/>
                  </a:moveTo>
                  <a:lnTo>
                    <a:pt x="60759" y="0"/>
                  </a:lnTo>
                  <a:lnTo>
                    <a:pt x="71392" y="0"/>
                  </a:lnTo>
                  <a:lnTo>
                    <a:pt x="80506" y="3000"/>
                  </a:lnTo>
                  <a:lnTo>
                    <a:pt x="100253" y="15000"/>
                  </a:lnTo>
                  <a:lnTo>
                    <a:pt x="113924" y="34500"/>
                  </a:lnTo>
                  <a:lnTo>
                    <a:pt x="120000" y="55500"/>
                  </a:lnTo>
                  <a:lnTo>
                    <a:pt x="118481" y="79500"/>
                  </a:lnTo>
                  <a:lnTo>
                    <a:pt x="109367" y="97500"/>
                  </a:lnTo>
                  <a:lnTo>
                    <a:pt x="97215" y="109500"/>
                  </a:lnTo>
                  <a:lnTo>
                    <a:pt x="78987" y="118500"/>
                  </a:lnTo>
                  <a:lnTo>
                    <a:pt x="60759" y="120000"/>
                  </a:lnTo>
                  <a:lnTo>
                    <a:pt x="51645" y="120000"/>
                  </a:lnTo>
                  <a:lnTo>
                    <a:pt x="41012" y="117000"/>
                  </a:lnTo>
                  <a:lnTo>
                    <a:pt x="21265" y="105000"/>
                  </a:lnTo>
                  <a:lnTo>
                    <a:pt x="4556" y="87000"/>
                  </a:lnTo>
                  <a:lnTo>
                    <a:pt x="0" y="66000"/>
                  </a:lnTo>
                  <a:lnTo>
                    <a:pt x="3037" y="42000"/>
                  </a:lnTo>
                  <a:lnTo>
                    <a:pt x="10632" y="24000"/>
                  </a:lnTo>
                  <a:lnTo>
                    <a:pt x="25822" y="10500"/>
                  </a:lnTo>
                  <a:lnTo>
                    <a:pt x="42531" y="3000"/>
                  </a:lnTo>
                  <a:lnTo>
                    <a:pt x="60759" y="0"/>
                  </a:ln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Lato"/>
                <a:ea typeface="Lato"/>
                <a:cs typeface="Lato"/>
                <a:sym typeface="Lato"/>
              </a:endParaRPr>
            </a:p>
          </p:txBody>
        </p:sp>
      </p:grpSp>
      <p:cxnSp>
        <p:nvCxnSpPr>
          <p:cNvPr id="725" name="Google Shape;725;p31"/>
          <p:cNvCxnSpPr/>
          <p:nvPr/>
        </p:nvCxnSpPr>
        <p:spPr>
          <a:xfrm>
            <a:off x="515679" y="1164051"/>
            <a:ext cx="1490100" cy="0"/>
          </a:xfrm>
          <a:prstGeom prst="straightConnector1">
            <a:avLst/>
          </a:prstGeom>
          <a:noFill/>
          <a:ln w="28575" cap="flat" cmpd="sng">
            <a:solidFill>
              <a:srgbClr val="485965"/>
            </a:solidFill>
            <a:prstDash val="solid"/>
            <a:miter lim="8000"/>
            <a:headEnd type="none" w="sm" len="sm"/>
            <a:tailEnd type="none" w="sm" len="sm"/>
          </a:ln>
        </p:spPr>
      </p:cxnSp>
      <p:cxnSp>
        <p:nvCxnSpPr>
          <p:cNvPr id="726" name="Google Shape;726;p31"/>
          <p:cNvCxnSpPr/>
          <p:nvPr/>
        </p:nvCxnSpPr>
        <p:spPr>
          <a:xfrm>
            <a:off x="528945" y="1244600"/>
            <a:ext cx="1185300" cy="0"/>
          </a:xfrm>
          <a:prstGeom prst="straightConnector1">
            <a:avLst/>
          </a:prstGeom>
          <a:noFill/>
          <a:ln w="28575" cap="flat" cmpd="sng">
            <a:solidFill>
              <a:srgbClr val="485965"/>
            </a:solidFill>
            <a:prstDash val="solid"/>
            <a:miter lim="8000"/>
            <a:headEnd type="none" w="sm" len="sm"/>
            <a:tailEnd type="none" w="sm" len="sm"/>
          </a:ln>
        </p:spPr>
      </p:cxnSp>
      <p:sp>
        <p:nvSpPr>
          <p:cNvPr id="727" name="Google Shape;727;p31"/>
          <p:cNvSpPr txBox="1"/>
          <p:nvPr/>
        </p:nvSpPr>
        <p:spPr>
          <a:xfrm>
            <a:off x="1301379" y="1366308"/>
            <a:ext cx="1718100" cy="338699"/>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485965"/>
              </a:buClr>
              <a:buFont typeface="Lato"/>
              <a:buNone/>
            </a:pPr>
            <a:r>
              <a:rPr lang="en-US" sz="1600" b="1" i="0" u="none" strike="noStrike" cap="none">
                <a:solidFill>
                  <a:srgbClr val="485965"/>
                </a:solidFill>
                <a:latin typeface="Lato"/>
                <a:ea typeface="Lato"/>
                <a:cs typeface="Lato"/>
                <a:sym typeface="Lato"/>
              </a:rPr>
              <a:t>OPPORTUNITY </a:t>
            </a:r>
            <a:endParaRPr/>
          </a:p>
        </p:txBody>
      </p:sp>
      <p:sp>
        <p:nvSpPr>
          <p:cNvPr id="728" name="Google Shape;728;p31"/>
          <p:cNvSpPr txBox="1"/>
          <p:nvPr/>
        </p:nvSpPr>
        <p:spPr>
          <a:xfrm>
            <a:off x="1301379" y="1640555"/>
            <a:ext cx="4110300" cy="757200"/>
          </a:xfrm>
          <a:prstGeom prst="rect">
            <a:avLst/>
          </a:prstGeom>
          <a:noFill/>
          <a:ln>
            <a:noFill/>
          </a:ln>
        </p:spPr>
        <p:txBody>
          <a:bodyPr spcFirstLastPara="1" wrap="square" lIns="91425" tIns="45700" rIns="91425" bIns="45700" anchor="t" anchorCtr="0">
            <a:noAutofit/>
          </a:bodyPr>
          <a:lstStyle/>
          <a:p>
            <a:pPr marL="0" marR="0" lvl="0" indent="0" algn="l" rtl="0">
              <a:lnSpc>
                <a:spcPct val="120000"/>
              </a:lnSpc>
              <a:spcBef>
                <a:spcPts val="0"/>
              </a:spcBef>
              <a:spcAft>
                <a:spcPts val="0"/>
              </a:spcAft>
              <a:buClr>
                <a:srgbClr val="6E8697"/>
              </a:buClr>
              <a:buFont typeface="Lato"/>
              <a:buNone/>
            </a:pPr>
            <a:r>
              <a:rPr lang="en-US" sz="1200" b="0" i="0" u="none" strike="noStrike" cap="none" dirty="0">
                <a:solidFill>
                  <a:schemeClr val="tx1"/>
                </a:solidFill>
                <a:latin typeface="Lato"/>
                <a:ea typeface="Lato"/>
                <a:cs typeface="Lato"/>
                <a:sym typeface="Lato"/>
              </a:rPr>
              <a:t>The opportunity to grow as a mechanic is limitless, with various labs and hangers on campus students are given every opportunity to get their hands dirty. </a:t>
            </a:r>
            <a:endParaRPr dirty="0">
              <a:solidFill>
                <a:schemeClr val="tx1"/>
              </a:solidFill>
            </a:endParaRPr>
          </a:p>
        </p:txBody>
      </p:sp>
      <p:sp>
        <p:nvSpPr>
          <p:cNvPr id="729" name="Google Shape;729;p31"/>
          <p:cNvSpPr txBox="1"/>
          <p:nvPr/>
        </p:nvSpPr>
        <p:spPr>
          <a:xfrm>
            <a:off x="1309929" y="2370940"/>
            <a:ext cx="1391700" cy="338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485965"/>
              </a:buClr>
              <a:buFont typeface="Lato"/>
              <a:buNone/>
            </a:pPr>
            <a:r>
              <a:rPr lang="en-US" sz="1600" b="1" i="0" u="none" strike="noStrike" cap="none" dirty="0">
                <a:solidFill>
                  <a:srgbClr val="485965"/>
                </a:solidFill>
                <a:latin typeface="Lato"/>
                <a:ea typeface="Lato"/>
                <a:cs typeface="Lato"/>
                <a:sym typeface="Lato"/>
              </a:rPr>
              <a:t>PROGRAMS</a:t>
            </a:r>
            <a:endParaRPr dirty="0"/>
          </a:p>
        </p:txBody>
      </p:sp>
      <p:sp>
        <p:nvSpPr>
          <p:cNvPr id="730" name="Google Shape;730;p31"/>
          <p:cNvSpPr txBox="1"/>
          <p:nvPr/>
        </p:nvSpPr>
        <p:spPr>
          <a:xfrm>
            <a:off x="1309928" y="2645187"/>
            <a:ext cx="3743100" cy="757200"/>
          </a:xfrm>
          <a:prstGeom prst="rect">
            <a:avLst/>
          </a:prstGeom>
          <a:noFill/>
          <a:ln>
            <a:noFill/>
          </a:ln>
        </p:spPr>
        <p:txBody>
          <a:bodyPr spcFirstLastPara="1" wrap="square" lIns="91425" tIns="45700" rIns="91425" bIns="45700" anchor="t" anchorCtr="0">
            <a:noAutofit/>
          </a:bodyPr>
          <a:lstStyle/>
          <a:p>
            <a:pPr marL="0" marR="0" lvl="0" indent="0" algn="l" rtl="0">
              <a:lnSpc>
                <a:spcPct val="120000"/>
              </a:lnSpc>
              <a:spcBef>
                <a:spcPts val="0"/>
              </a:spcBef>
              <a:spcAft>
                <a:spcPts val="0"/>
              </a:spcAft>
              <a:buClr>
                <a:srgbClr val="6E8697"/>
              </a:buClr>
              <a:buFont typeface="Lato"/>
              <a:buNone/>
            </a:pPr>
            <a:r>
              <a:rPr lang="en-US" sz="1200" b="0" i="0" u="none" strike="noStrike" cap="none" dirty="0" smtClean="0">
                <a:solidFill>
                  <a:schemeClr val="tx1"/>
                </a:solidFill>
                <a:latin typeface="Lato"/>
                <a:ea typeface="Lato"/>
                <a:cs typeface="Lato"/>
                <a:sym typeface="Lato"/>
              </a:rPr>
              <a:t>A</a:t>
            </a:r>
            <a:r>
              <a:rPr lang="en-US" sz="1200" dirty="0" smtClean="0">
                <a:solidFill>
                  <a:schemeClr val="tx1"/>
                </a:solidFill>
                <a:latin typeface="Lato"/>
                <a:ea typeface="Lato"/>
                <a:cs typeface="Lato"/>
                <a:sym typeface="Lato"/>
              </a:rPr>
              <a:t>MT</a:t>
            </a:r>
          </a:p>
          <a:p>
            <a:pPr marL="0" marR="0" lvl="0" indent="0" algn="l" rtl="0">
              <a:lnSpc>
                <a:spcPct val="120000"/>
              </a:lnSpc>
              <a:spcBef>
                <a:spcPts val="0"/>
              </a:spcBef>
              <a:spcAft>
                <a:spcPts val="0"/>
              </a:spcAft>
              <a:buClr>
                <a:srgbClr val="6E8697"/>
              </a:buClr>
              <a:buFont typeface="Lato"/>
              <a:buNone/>
            </a:pPr>
            <a:r>
              <a:rPr lang="en-US" sz="1200" dirty="0" smtClean="0">
                <a:solidFill>
                  <a:schemeClr val="tx1"/>
                </a:solidFill>
                <a:latin typeface="Lato"/>
                <a:ea typeface="Lato"/>
                <a:cs typeface="Lato"/>
                <a:sym typeface="Lato"/>
              </a:rPr>
              <a:t>AVT</a:t>
            </a:r>
            <a:r>
              <a:rPr lang="en-US" sz="1200" dirty="0">
                <a:solidFill>
                  <a:schemeClr val="tx1"/>
                </a:solidFill>
                <a:latin typeface="Lato"/>
                <a:ea typeface="Lato"/>
                <a:cs typeface="Lato"/>
                <a:sym typeface="Lato"/>
              </a:rPr>
              <a:t>			</a:t>
            </a:r>
            <a:endParaRPr sz="1200" dirty="0" smtClean="0">
              <a:solidFill>
                <a:schemeClr val="tx1"/>
              </a:solidFill>
              <a:latin typeface="Lato"/>
              <a:ea typeface="Lato"/>
              <a:cs typeface="Lato"/>
              <a:sym typeface="Lato"/>
            </a:endParaRPr>
          </a:p>
          <a:p>
            <a:pPr marL="0" marR="0" lvl="0" indent="0" algn="l" rtl="0">
              <a:lnSpc>
                <a:spcPct val="120000"/>
              </a:lnSpc>
              <a:spcBef>
                <a:spcPts val="0"/>
              </a:spcBef>
              <a:spcAft>
                <a:spcPts val="0"/>
              </a:spcAft>
              <a:buClr>
                <a:srgbClr val="6E8697"/>
              </a:buClr>
              <a:buFont typeface="Lato"/>
              <a:buNone/>
            </a:pPr>
            <a:r>
              <a:rPr lang="en-US" sz="1200" dirty="0" smtClean="0">
                <a:solidFill>
                  <a:schemeClr val="tx1"/>
                </a:solidFill>
                <a:latin typeface="Lato"/>
                <a:ea typeface="Lato"/>
                <a:cs typeface="Lato"/>
                <a:sym typeface="Lato"/>
              </a:rPr>
              <a:t>Mechatronics </a:t>
            </a:r>
            <a:endParaRPr sz="1200" dirty="0" smtClean="0">
              <a:solidFill>
                <a:schemeClr val="tx1"/>
              </a:solidFill>
              <a:latin typeface="Lato"/>
              <a:ea typeface="Lato"/>
              <a:cs typeface="Lato"/>
              <a:sym typeface="Lato"/>
            </a:endParaRPr>
          </a:p>
          <a:p>
            <a:pPr marL="0" marR="0" lvl="0" indent="0" algn="l" rtl="0">
              <a:lnSpc>
                <a:spcPct val="120000"/>
              </a:lnSpc>
              <a:spcBef>
                <a:spcPts val="0"/>
              </a:spcBef>
              <a:spcAft>
                <a:spcPts val="0"/>
              </a:spcAft>
              <a:buClr>
                <a:srgbClr val="6E8697"/>
              </a:buClr>
              <a:buFont typeface="Lato"/>
              <a:buNone/>
            </a:pPr>
            <a:endParaRPr sz="1200" dirty="0">
              <a:solidFill>
                <a:srgbClr val="6E8697"/>
              </a:solidFill>
              <a:latin typeface="Lato"/>
              <a:ea typeface="Lato"/>
              <a:cs typeface="Lato"/>
              <a:sym typeface="Lato"/>
            </a:endParaRPr>
          </a:p>
        </p:txBody>
      </p:sp>
      <p:sp>
        <p:nvSpPr>
          <p:cNvPr id="731" name="Google Shape;731;p31"/>
          <p:cNvSpPr txBox="1"/>
          <p:nvPr/>
        </p:nvSpPr>
        <p:spPr>
          <a:xfrm>
            <a:off x="1309929" y="3375571"/>
            <a:ext cx="1651500" cy="338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485965"/>
              </a:buClr>
              <a:buFont typeface="Lato"/>
              <a:buNone/>
            </a:pPr>
            <a:r>
              <a:rPr lang="en-US" sz="1600" b="1" i="0" u="none" strike="noStrike" cap="none">
                <a:solidFill>
                  <a:srgbClr val="485965"/>
                </a:solidFill>
                <a:latin typeface="Lato"/>
                <a:ea typeface="Lato"/>
                <a:cs typeface="Lato"/>
                <a:sym typeface="Lato"/>
              </a:rPr>
              <a:t>STUDENT LIFE</a:t>
            </a:r>
            <a:endParaRPr/>
          </a:p>
        </p:txBody>
      </p:sp>
      <p:sp>
        <p:nvSpPr>
          <p:cNvPr id="732" name="Google Shape;732;p31"/>
          <p:cNvSpPr txBox="1"/>
          <p:nvPr/>
        </p:nvSpPr>
        <p:spPr>
          <a:xfrm>
            <a:off x="1309928" y="3649819"/>
            <a:ext cx="3306900" cy="692746"/>
          </a:xfrm>
          <a:prstGeom prst="rect">
            <a:avLst/>
          </a:prstGeom>
          <a:noFill/>
          <a:ln>
            <a:noFill/>
          </a:ln>
        </p:spPr>
        <p:txBody>
          <a:bodyPr spcFirstLastPara="1" wrap="square" lIns="91425" tIns="45700" rIns="91425" bIns="45700" anchor="t" anchorCtr="0">
            <a:noAutofit/>
          </a:bodyPr>
          <a:lstStyle/>
          <a:p>
            <a:pPr marL="0" marR="0" lvl="0" indent="0" algn="l" rtl="0">
              <a:lnSpc>
                <a:spcPct val="120000"/>
              </a:lnSpc>
              <a:spcBef>
                <a:spcPts val="0"/>
              </a:spcBef>
              <a:spcAft>
                <a:spcPts val="0"/>
              </a:spcAft>
              <a:buClr>
                <a:srgbClr val="6E8697"/>
              </a:buClr>
              <a:buFont typeface="Lato"/>
              <a:buNone/>
            </a:pPr>
            <a:r>
              <a:rPr lang="en-US" sz="1200" b="0" i="0" u="none" strike="noStrike" cap="none" dirty="0">
                <a:solidFill>
                  <a:schemeClr val="tx1"/>
                </a:solidFill>
                <a:latin typeface="Lato"/>
                <a:ea typeface="Lato"/>
                <a:cs typeface="Lato"/>
                <a:sym typeface="Lato"/>
              </a:rPr>
              <a:t>There are organizations on campus to help </a:t>
            </a:r>
            <a:r>
              <a:rPr lang="en-US" sz="1200" b="0" i="0" u="none" strike="noStrike" cap="none" dirty="0" smtClean="0">
                <a:solidFill>
                  <a:schemeClr val="tx1"/>
                </a:solidFill>
                <a:latin typeface="Lato"/>
                <a:ea typeface="Lato"/>
                <a:cs typeface="Lato"/>
                <a:sym typeface="Lato"/>
              </a:rPr>
              <a:t>students </a:t>
            </a:r>
            <a:r>
              <a:rPr lang="en-US" sz="1200" b="0" i="0" u="none" strike="noStrike" cap="none" dirty="0">
                <a:solidFill>
                  <a:schemeClr val="tx1"/>
                </a:solidFill>
                <a:latin typeface="Lato"/>
                <a:ea typeface="Lato"/>
                <a:cs typeface="Lato"/>
                <a:sym typeface="Lato"/>
              </a:rPr>
              <a:t>find their </a:t>
            </a:r>
            <a:r>
              <a:rPr lang="en-US" sz="1200" b="0" i="0" u="none" strike="noStrike" cap="none" dirty="0" err="1">
                <a:solidFill>
                  <a:schemeClr val="tx1"/>
                </a:solidFill>
                <a:latin typeface="Lato"/>
                <a:ea typeface="Lato"/>
                <a:cs typeface="Lato"/>
                <a:sym typeface="Lato"/>
              </a:rPr>
              <a:t>neitch</a:t>
            </a:r>
            <a:r>
              <a:rPr lang="en-US" sz="1200" b="0" i="0" u="none" strike="noStrike" cap="none" dirty="0">
                <a:solidFill>
                  <a:schemeClr val="tx1"/>
                </a:solidFill>
                <a:latin typeface="Lato"/>
                <a:ea typeface="Lato"/>
                <a:cs typeface="Lato"/>
                <a:sym typeface="Lato"/>
              </a:rPr>
              <a:t> while in school. </a:t>
            </a:r>
            <a:endParaRPr dirty="0">
              <a:solidFill>
                <a:schemeClr val="tx1"/>
              </a:solidFill>
            </a:endParaRPr>
          </a:p>
        </p:txBody>
      </p:sp>
      <p:sp>
        <p:nvSpPr>
          <p:cNvPr id="733" name="Google Shape;733;p31"/>
          <p:cNvSpPr txBox="1"/>
          <p:nvPr/>
        </p:nvSpPr>
        <p:spPr>
          <a:xfrm>
            <a:off x="1309929" y="4380203"/>
            <a:ext cx="1047000" cy="338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485965"/>
              </a:buClr>
              <a:buFont typeface="Lato"/>
              <a:buNone/>
            </a:pPr>
            <a:r>
              <a:rPr lang="en-US" sz="1600" b="1" i="0" u="none" strike="noStrike" cap="none">
                <a:solidFill>
                  <a:srgbClr val="485965"/>
                </a:solidFill>
                <a:latin typeface="Lato"/>
                <a:ea typeface="Lato"/>
                <a:cs typeface="Lato"/>
                <a:sym typeface="Lato"/>
              </a:rPr>
              <a:t>CAREER</a:t>
            </a:r>
            <a:endParaRPr/>
          </a:p>
        </p:txBody>
      </p:sp>
      <p:sp>
        <p:nvSpPr>
          <p:cNvPr id="734" name="Google Shape;734;p31"/>
          <p:cNvSpPr txBox="1"/>
          <p:nvPr/>
        </p:nvSpPr>
        <p:spPr>
          <a:xfrm>
            <a:off x="1309924" y="4654450"/>
            <a:ext cx="3864900" cy="757200"/>
          </a:xfrm>
          <a:prstGeom prst="rect">
            <a:avLst/>
          </a:prstGeom>
          <a:noFill/>
          <a:ln>
            <a:noFill/>
          </a:ln>
        </p:spPr>
        <p:txBody>
          <a:bodyPr spcFirstLastPara="1" wrap="square" lIns="91425" tIns="45700" rIns="91425" bIns="45700" anchor="t" anchorCtr="0">
            <a:noAutofit/>
          </a:bodyPr>
          <a:lstStyle/>
          <a:p>
            <a:pPr marL="0" marR="0" lvl="0" indent="0" algn="l" rtl="0">
              <a:lnSpc>
                <a:spcPct val="120000"/>
              </a:lnSpc>
              <a:spcBef>
                <a:spcPts val="0"/>
              </a:spcBef>
              <a:spcAft>
                <a:spcPts val="0"/>
              </a:spcAft>
              <a:buClr>
                <a:srgbClr val="6E8697"/>
              </a:buClr>
              <a:buFont typeface="Lato"/>
              <a:buNone/>
            </a:pPr>
            <a:r>
              <a:rPr lang="en-US" sz="1200" b="0" i="0" u="none" strike="noStrike" cap="none" dirty="0">
                <a:solidFill>
                  <a:schemeClr val="tx1"/>
                </a:solidFill>
                <a:latin typeface="Lato"/>
                <a:ea typeface="Lato"/>
                <a:cs typeface="Lato"/>
                <a:sym typeface="Lato"/>
              </a:rPr>
              <a:t>AAC puts on 2 career fairs each year. This give students the opportunity to see </a:t>
            </a:r>
            <a:r>
              <a:rPr lang="en-US" sz="1200" b="0" i="0" u="none" strike="noStrike" cap="none" dirty="0" smtClean="0">
                <a:solidFill>
                  <a:schemeClr val="tx1"/>
                </a:solidFill>
                <a:latin typeface="Lato"/>
                <a:ea typeface="Lato"/>
                <a:cs typeface="Lato"/>
                <a:sym typeface="Lato"/>
              </a:rPr>
              <a:t>what</a:t>
            </a:r>
            <a:r>
              <a:rPr lang="en-US" sz="1200" dirty="0" smtClean="0">
                <a:solidFill>
                  <a:schemeClr val="tx1"/>
                </a:solidFill>
                <a:latin typeface="Lato"/>
                <a:ea typeface="Lato"/>
                <a:cs typeface="Lato"/>
                <a:sym typeface="Lato"/>
              </a:rPr>
              <a:t> </a:t>
            </a:r>
            <a:r>
              <a:rPr lang="en-US" sz="1200" dirty="0">
                <a:solidFill>
                  <a:schemeClr val="tx1"/>
                </a:solidFill>
                <a:latin typeface="Lato"/>
                <a:ea typeface="Lato"/>
                <a:cs typeface="Lato"/>
                <a:sym typeface="Lato"/>
              </a:rPr>
              <a:t>is </a:t>
            </a:r>
            <a:r>
              <a:rPr lang="en-US" sz="1200" b="0" i="0" u="none" strike="noStrike" cap="none" dirty="0" smtClean="0">
                <a:solidFill>
                  <a:schemeClr val="tx1"/>
                </a:solidFill>
                <a:latin typeface="Lato"/>
                <a:ea typeface="Lato"/>
                <a:cs typeface="Lato"/>
                <a:sym typeface="Lato"/>
              </a:rPr>
              <a:t>out </a:t>
            </a:r>
            <a:r>
              <a:rPr lang="en-US" sz="1200" b="0" i="0" u="none" strike="noStrike" cap="none" dirty="0">
                <a:solidFill>
                  <a:schemeClr val="tx1"/>
                </a:solidFill>
                <a:latin typeface="Lato"/>
                <a:ea typeface="Lato"/>
                <a:cs typeface="Lato"/>
                <a:sym typeface="Lato"/>
              </a:rPr>
              <a:t>there and to apply for jobs. The job market is starting to boom right now and with the new administration in office, we are already seeing positive changes to this industry on the local scale. </a:t>
            </a:r>
            <a:endParaRPr dirty="0">
              <a:solidFill>
                <a:schemeClr val="tx1"/>
              </a:solidFill>
            </a:endParaRPr>
          </a:p>
        </p:txBody>
      </p:sp>
      <p:sp>
        <p:nvSpPr>
          <p:cNvPr id="735" name="Google Shape;735;p31"/>
          <p:cNvSpPr/>
          <p:nvPr/>
        </p:nvSpPr>
        <p:spPr>
          <a:xfrm>
            <a:off x="921566" y="1478475"/>
            <a:ext cx="228600" cy="228599"/>
          </a:xfrm>
          <a:prstGeom prst="ellipse">
            <a:avLst/>
          </a:prstGeom>
          <a:solidFill>
            <a:srgbClr val="7DF1F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Lato"/>
              <a:ea typeface="Lato"/>
              <a:cs typeface="Lato"/>
              <a:sym typeface="Lato"/>
            </a:endParaRPr>
          </a:p>
        </p:txBody>
      </p:sp>
      <p:sp>
        <p:nvSpPr>
          <p:cNvPr id="736" name="Google Shape;736;p31"/>
          <p:cNvSpPr/>
          <p:nvPr/>
        </p:nvSpPr>
        <p:spPr>
          <a:xfrm>
            <a:off x="921566" y="2518002"/>
            <a:ext cx="228600" cy="228600"/>
          </a:xfrm>
          <a:prstGeom prst="ellipse">
            <a:avLst/>
          </a:prstGeom>
          <a:solidFill>
            <a:srgbClr val="42E1F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Lato"/>
              <a:ea typeface="Lato"/>
              <a:cs typeface="Lato"/>
              <a:sym typeface="Lato"/>
            </a:endParaRPr>
          </a:p>
        </p:txBody>
      </p:sp>
      <p:sp>
        <p:nvSpPr>
          <p:cNvPr id="737" name="Google Shape;737;p31"/>
          <p:cNvSpPr/>
          <p:nvPr/>
        </p:nvSpPr>
        <p:spPr>
          <a:xfrm>
            <a:off x="921566" y="3561930"/>
            <a:ext cx="228600" cy="228600"/>
          </a:xfrm>
          <a:prstGeom prst="ellipse">
            <a:avLst/>
          </a:prstGeom>
          <a:solidFill>
            <a:srgbClr val="03C5D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Lato"/>
              <a:ea typeface="Lato"/>
              <a:cs typeface="Lato"/>
              <a:sym typeface="Lato"/>
            </a:endParaRPr>
          </a:p>
        </p:txBody>
      </p:sp>
      <p:sp>
        <p:nvSpPr>
          <p:cNvPr id="738" name="Google Shape;738;p31"/>
          <p:cNvSpPr/>
          <p:nvPr/>
        </p:nvSpPr>
        <p:spPr>
          <a:xfrm>
            <a:off x="921566" y="4538153"/>
            <a:ext cx="228600" cy="228600"/>
          </a:xfrm>
          <a:prstGeom prst="ellipse">
            <a:avLst/>
          </a:prstGeom>
          <a:solidFill>
            <a:srgbClr val="00B0F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Lato"/>
              <a:ea typeface="Lato"/>
              <a:cs typeface="Lato"/>
              <a:sym typeface="Lato"/>
            </a:endParaRPr>
          </a:p>
        </p:txBody>
      </p:sp>
    </p:spTree>
    <p:extLst>
      <p:ext uri="{BB962C8B-B14F-4D97-AF65-F5344CB8AC3E}">
        <p14:creationId xmlns:p14="http://schemas.microsoft.com/office/powerpoint/2010/main" val="1370377220"/>
      </p:ext>
    </p:extLst>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26"/>
                                        </p:tgtEl>
                                        <p:attrNameLst>
                                          <p:attrName>style.visibility</p:attrName>
                                        </p:attrNameLst>
                                      </p:cBhvr>
                                      <p:to>
                                        <p:strVal val="visible"/>
                                      </p:to>
                                    </p:set>
                                    <p:animEffect transition="in" filter="fade">
                                      <p:cBhvr>
                                        <p:cTn id="7" dur="500"/>
                                        <p:tgtEl>
                                          <p:spTgt spid="726"/>
                                        </p:tgtEl>
                                      </p:cBhvr>
                                    </p:animEffect>
                                  </p:childTnLst>
                                </p:cTn>
                              </p:par>
                              <p:par>
                                <p:cTn id="8" presetID="10" presetClass="entr" presetSubtype="0" fill="hold" nodeType="withEffect">
                                  <p:stCondLst>
                                    <p:cond delay="0"/>
                                  </p:stCondLst>
                                  <p:childTnLst>
                                    <p:set>
                                      <p:cBhvr>
                                        <p:cTn id="9" dur="1" fill="hold">
                                          <p:stCondLst>
                                            <p:cond delay="0"/>
                                          </p:stCondLst>
                                        </p:cTn>
                                        <p:tgtEl>
                                          <p:spTgt spid="725"/>
                                        </p:tgtEl>
                                        <p:attrNameLst>
                                          <p:attrName>style.visibility</p:attrName>
                                        </p:attrNameLst>
                                      </p:cBhvr>
                                      <p:to>
                                        <p:strVal val="visible"/>
                                      </p:to>
                                    </p:set>
                                    <p:animEffect transition="in" filter="fade">
                                      <p:cBhvr>
                                        <p:cTn id="10" dur="500"/>
                                        <p:tgtEl>
                                          <p:spTgt spid="725"/>
                                        </p:tgtEl>
                                      </p:cBhvr>
                                    </p:animEffect>
                                  </p:childTnLst>
                                </p:cTn>
                              </p:par>
                            </p:childTnLst>
                          </p:cTn>
                        </p:par>
                        <p:par>
                          <p:cTn id="11" fill="hold">
                            <p:stCondLst>
                              <p:cond delay="500"/>
                            </p:stCondLst>
                            <p:childTnLst>
                              <p:par>
                                <p:cTn id="12" presetID="23" presetClass="entr" presetSubtype="16" fill="hold" nodeType="afterEffect">
                                  <p:stCondLst>
                                    <p:cond delay="0"/>
                                  </p:stCondLst>
                                  <p:childTnLst>
                                    <p:set>
                                      <p:cBhvr>
                                        <p:cTn id="13" dur="1" fill="hold">
                                          <p:stCondLst>
                                            <p:cond delay="0"/>
                                          </p:stCondLst>
                                        </p:cTn>
                                        <p:tgtEl>
                                          <p:spTgt spid="704"/>
                                        </p:tgtEl>
                                        <p:attrNameLst>
                                          <p:attrName>style.visibility</p:attrName>
                                        </p:attrNameLst>
                                      </p:cBhvr>
                                      <p:to>
                                        <p:strVal val="visible"/>
                                      </p:to>
                                    </p:set>
                                    <p:anim calcmode="lin" valueType="num">
                                      <p:cBhvr additive="base">
                                        <p:cTn id="14" dur="500"/>
                                        <p:tgtEl>
                                          <p:spTgt spid="704"/>
                                        </p:tgtEl>
                                        <p:attrNameLst>
                                          <p:attrName>ppt_w</p:attrName>
                                        </p:attrNameLst>
                                      </p:cBhvr>
                                      <p:tavLst>
                                        <p:tav tm="0">
                                          <p:val>
                                            <p:strVal val="0"/>
                                          </p:val>
                                        </p:tav>
                                        <p:tav tm="100000">
                                          <p:val>
                                            <p:strVal val="#ppt_w"/>
                                          </p:val>
                                        </p:tav>
                                      </p:tavLst>
                                    </p:anim>
                                    <p:anim calcmode="lin" valueType="num">
                                      <p:cBhvr additive="base">
                                        <p:cTn id="15" dur="500"/>
                                        <p:tgtEl>
                                          <p:spTgt spid="704"/>
                                        </p:tgtEl>
                                        <p:attrNameLst>
                                          <p:attrName>ppt_h</p:attrName>
                                        </p:attrNameLst>
                                      </p:cBhvr>
                                      <p:tavLst>
                                        <p:tav tm="0">
                                          <p:val>
                                            <p:strVal val="0"/>
                                          </p:val>
                                        </p:tav>
                                        <p:tav tm="100000">
                                          <p:val>
                                            <p:strVal val="#ppt_h"/>
                                          </p:val>
                                        </p:tav>
                                      </p:tavLst>
                                    </p:anim>
                                  </p:childTnLst>
                                </p:cTn>
                              </p:par>
                            </p:childTnLst>
                          </p:cTn>
                        </p:par>
                        <p:par>
                          <p:cTn id="16" fill="hold">
                            <p:stCondLst>
                              <p:cond delay="1000"/>
                            </p:stCondLst>
                            <p:childTnLst>
                              <p:par>
                                <p:cTn id="17" presetID="10" presetClass="entr" presetSubtype="0" fill="hold" nodeType="afterEffect">
                                  <p:stCondLst>
                                    <p:cond delay="0"/>
                                  </p:stCondLst>
                                  <p:childTnLst>
                                    <p:set>
                                      <p:cBhvr>
                                        <p:cTn id="18" dur="1" fill="hold">
                                          <p:stCondLst>
                                            <p:cond delay="0"/>
                                          </p:stCondLst>
                                        </p:cTn>
                                        <p:tgtEl>
                                          <p:spTgt spid="691"/>
                                        </p:tgtEl>
                                        <p:attrNameLst>
                                          <p:attrName>style.visibility</p:attrName>
                                        </p:attrNameLst>
                                      </p:cBhvr>
                                      <p:to>
                                        <p:strVal val="visible"/>
                                      </p:to>
                                    </p:set>
                                    <p:animEffect transition="in" filter="fade">
                                      <p:cBhvr>
                                        <p:cTn id="19" dur="500"/>
                                        <p:tgtEl>
                                          <p:spTgt spid="691"/>
                                        </p:tgtEl>
                                      </p:cBhvr>
                                    </p:animEffect>
                                  </p:childTnLst>
                                </p:cTn>
                              </p:par>
                              <p:par>
                                <p:cTn id="20" presetID="10" presetClass="entr" presetSubtype="0" fill="hold" nodeType="withEffect">
                                  <p:stCondLst>
                                    <p:cond delay="0"/>
                                  </p:stCondLst>
                                  <p:childTnLst>
                                    <p:set>
                                      <p:cBhvr>
                                        <p:cTn id="21" dur="1" fill="hold">
                                          <p:stCondLst>
                                            <p:cond delay="0"/>
                                          </p:stCondLst>
                                        </p:cTn>
                                        <p:tgtEl>
                                          <p:spTgt spid="692"/>
                                        </p:tgtEl>
                                        <p:attrNameLst>
                                          <p:attrName>style.visibility</p:attrName>
                                        </p:attrNameLst>
                                      </p:cBhvr>
                                      <p:to>
                                        <p:strVal val="visible"/>
                                      </p:to>
                                    </p:set>
                                    <p:animEffect transition="in" filter="fade">
                                      <p:cBhvr>
                                        <p:cTn id="22" dur="500"/>
                                        <p:tgtEl>
                                          <p:spTgt spid="692"/>
                                        </p:tgtEl>
                                      </p:cBhvr>
                                    </p:animEffect>
                                  </p:childTnLst>
                                </p:cTn>
                              </p:par>
                            </p:childTnLst>
                          </p:cTn>
                        </p:par>
                        <p:par>
                          <p:cTn id="23" fill="hold">
                            <p:stCondLst>
                              <p:cond delay="1500"/>
                            </p:stCondLst>
                            <p:childTnLst>
                              <p:par>
                                <p:cTn id="24" presetID="10" presetClass="entr" presetSubtype="0" fill="hold" nodeType="afterEffect">
                                  <p:stCondLst>
                                    <p:cond delay="0"/>
                                  </p:stCondLst>
                                  <p:childTnLst>
                                    <p:set>
                                      <p:cBhvr>
                                        <p:cTn id="25" dur="1" fill="hold">
                                          <p:stCondLst>
                                            <p:cond delay="0"/>
                                          </p:stCondLst>
                                        </p:cTn>
                                        <p:tgtEl>
                                          <p:spTgt spid="735"/>
                                        </p:tgtEl>
                                        <p:attrNameLst>
                                          <p:attrName>style.visibility</p:attrName>
                                        </p:attrNameLst>
                                      </p:cBhvr>
                                      <p:to>
                                        <p:strVal val="visible"/>
                                      </p:to>
                                    </p:set>
                                    <p:animEffect transition="in" filter="fade">
                                      <p:cBhvr>
                                        <p:cTn id="26" dur="500"/>
                                        <p:tgtEl>
                                          <p:spTgt spid="735"/>
                                        </p:tgtEl>
                                      </p:cBhvr>
                                    </p:animEffect>
                                  </p:childTnLst>
                                </p:cTn>
                              </p:par>
                              <p:par>
                                <p:cTn id="27" presetID="10" presetClass="entr" presetSubtype="0" fill="hold" nodeType="withEffect">
                                  <p:stCondLst>
                                    <p:cond delay="0"/>
                                  </p:stCondLst>
                                  <p:childTnLst>
                                    <p:set>
                                      <p:cBhvr>
                                        <p:cTn id="28" dur="1" fill="hold">
                                          <p:stCondLst>
                                            <p:cond delay="0"/>
                                          </p:stCondLst>
                                        </p:cTn>
                                        <p:tgtEl>
                                          <p:spTgt spid="727"/>
                                        </p:tgtEl>
                                        <p:attrNameLst>
                                          <p:attrName>style.visibility</p:attrName>
                                        </p:attrNameLst>
                                      </p:cBhvr>
                                      <p:to>
                                        <p:strVal val="visible"/>
                                      </p:to>
                                    </p:set>
                                    <p:animEffect transition="in" filter="fade">
                                      <p:cBhvr>
                                        <p:cTn id="29" dur="500"/>
                                        <p:tgtEl>
                                          <p:spTgt spid="727"/>
                                        </p:tgtEl>
                                      </p:cBhvr>
                                    </p:animEffect>
                                  </p:childTnLst>
                                </p:cTn>
                              </p:par>
                              <p:par>
                                <p:cTn id="30" presetID="10" presetClass="entr" presetSubtype="0" fill="hold" nodeType="withEffect">
                                  <p:stCondLst>
                                    <p:cond delay="0"/>
                                  </p:stCondLst>
                                  <p:childTnLst>
                                    <p:set>
                                      <p:cBhvr>
                                        <p:cTn id="31" dur="1" fill="hold">
                                          <p:stCondLst>
                                            <p:cond delay="0"/>
                                          </p:stCondLst>
                                        </p:cTn>
                                        <p:tgtEl>
                                          <p:spTgt spid="728"/>
                                        </p:tgtEl>
                                        <p:attrNameLst>
                                          <p:attrName>style.visibility</p:attrName>
                                        </p:attrNameLst>
                                      </p:cBhvr>
                                      <p:to>
                                        <p:strVal val="visible"/>
                                      </p:to>
                                    </p:set>
                                    <p:animEffect transition="in" filter="fade">
                                      <p:cBhvr>
                                        <p:cTn id="32" dur="500"/>
                                        <p:tgtEl>
                                          <p:spTgt spid="728"/>
                                        </p:tgtEl>
                                      </p:cBhvr>
                                    </p:animEffect>
                                  </p:childTnLst>
                                </p:cTn>
                              </p:par>
                            </p:childTnLst>
                          </p:cTn>
                        </p:par>
                        <p:par>
                          <p:cTn id="33" fill="hold">
                            <p:stCondLst>
                              <p:cond delay="2000"/>
                            </p:stCondLst>
                            <p:childTnLst>
                              <p:par>
                                <p:cTn id="34" presetID="10" presetClass="entr" presetSubtype="0" fill="hold" nodeType="afterEffect">
                                  <p:stCondLst>
                                    <p:cond delay="0"/>
                                  </p:stCondLst>
                                  <p:childTnLst>
                                    <p:set>
                                      <p:cBhvr>
                                        <p:cTn id="35" dur="1" fill="hold">
                                          <p:stCondLst>
                                            <p:cond delay="0"/>
                                          </p:stCondLst>
                                        </p:cTn>
                                        <p:tgtEl>
                                          <p:spTgt spid="736"/>
                                        </p:tgtEl>
                                        <p:attrNameLst>
                                          <p:attrName>style.visibility</p:attrName>
                                        </p:attrNameLst>
                                      </p:cBhvr>
                                      <p:to>
                                        <p:strVal val="visible"/>
                                      </p:to>
                                    </p:set>
                                    <p:animEffect transition="in" filter="fade">
                                      <p:cBhvr>
                                        <p:cTn id="36" dur="500"/>
                                        <p:tgtEl>
                                          <p:spTgt spid="736"/>
                                        </p:tgtEl>
                                      </p:cBhvr>
                                    </p:animEffect>
                                  </p:childTnLst>
                                </p:cTn>
                              </p:par>
                              <p:par>
                                <p:cTn id="37" presetID="10" presetClass="entr" presetSubtype="0" fill="hold" nodeType="withEffect">
                                  <p:stCondLst>
                                    <p:cond delay="0"/>
                                  </p:stCondLst>
                                  <p:childTnLst>
                                    <p:set>
                                      <p:cBhvr>
                                        <p:cTn id="38" dur="1" fill="hold">
                                          <p:stCondLst>
                                            <p:cond delay="0"/>
                                          </p:stCondLst>
                                        </p:cTn>
                                        <p:tgtEl>
                                          <p:spTgt spid="729"/>
                                        </p:tgtEl>
                                        <p:attrNameLst>
                                          <p:attrName>style.visibility</p:attrName>
                                        </p:attrNameLst>
                                      </p:cBhvr>
                                      <p:to>
                                        <p:strVal val="visible"/>
                                      </p:to>
                                    </p:set>
                                    <p:animEffect transition="in" filter="fade">
                                      <p:cBhvr>
                                        <p:cTn id="39" dur="500"/>
                                        <p:tgtEl>
                                          <p:spTgt spid="729"/>
                                        </p:tgtEl>
                                      </p:cBhvr>
                                    </p:animEffect>
                                  </p:childTnLst>
                                </p:cTn>
                              </p:par>
                              <p:par>
                                <p:cTn id="40" presetID="10" presetClass="entr" presetSubtype="0" fill="hold" nodeType="withEffect">
                                  <p:stCondLst>
                                    <p:cond delay="0"/>
                                  </p:stCondLst>
                                  <p:childTnLst>
                                    <p:set>
                                      <p:cBhvr>
                                        <p:cTn id="41" dur="1" fill="hold">
                                          <p:stCondLst>
                                            <p:cond delay="0"/>
                                          </p:stCondLst>
                                        </p:cTn>
                                        <p:tgtEl>
                                          <p:spTgt spid="730"/>
                                        </p:tgtEl>
                                        <p:attrNameLst>
                                          <p:attrName>style.visibility</p:attrName>
                                        </p:attrNameLst>
                                      </p:cBhvr>
                                      <p:to>
                                        <p:strVal val="visible"/>
                                      </p:to>
                                    </p:set>
                                    <p:animEffect transition="in" filter="fade">
                                      <p:cBhvr>
                                        <p:cTn id="42" dur="500"/>
                                        <p:tgtEl>
                                          <p:spTgt spid="730"/>
                                        </p:tgtEl>
                                      </p:cBhvr>
                                    </p:animEffect>
                                  </p:childTnLst>
                                </p:cTn>
                              </p:par>
                            </p:childTnLst>
                          </p:cTn>
                        </p:par>
                        <p:par>
                          <p:cTn id="43" fill="hold">
                            <p:stCondLst>
                              <p:cond delay="2500"/>
                            </p:stCondLst>
                            <p:childTnLst>
                              <p:par>
                                <p:cTn id="44" presetID="10" presetClass="entr" presetSubtype="0" fill="hold" nodeType="afterEffect">
                                  <p:stCondLst>
                                    <p:cond delay="0"/>
                                  </p:stCondLst>
                                  <p:childTnLst>
                                    <p:set>
                                      <p:cBhvr>
                                        <p:cTn id="45" dur="1" fill="hold">
                                          <p:stCondLst>
                                            <p:cond delay="0"/>
                                          </p:stCondLst>
                                        </p:cTn>
                                        <p:tgtEl>
                                          <p:spTgt spid="737"/>
                                        </p:tgtEl>
                                        <p:attrNameLst>
                                          <p:attrName>style.visibility</p:attrName>
                                        </p:attrNameLst>
                                      </p:cBhvr>
                                      <p:to>
                                        <p:strVal val="visible"/>
                                      </p:to>
                                    </p:set>
                                    <p:animEffect transition="in" filter="fade">
                                      <p:cBhvr>
                                        <p:cTn id="46" dur="500"/>
                                        <p:tgtEl>
                                          <p:spTgt spid="737"/>
                                        </p:tgtEl>
                                      </p:cBhvr>
                                    </p:animEffect>
                                  </p:childTnLst>
                                </p:cTn>
                              </p:par>
                              <p:par>
                                <p:cTn id="47" presetID="10" presetClass="entr" presetSubtype="0" fill="hold" nodeType="withEffect">
                                  <p:stCondLst>
                                    <p:cond delay="0"/>
                                  </p:stCondLst>
                                  <p:childTnLst>
                                    <p:set>
                                      <p:cBhvr>
                                        <p:cTn id="48" dur="1" fill="hold">
                                          <p:stCondLst>
                                            <p:cond delay="0"/>
                                          </p:stCondLst>
                                        </p:cTn>
                                        <p:tgtEl>
                                          <p:spTgt spid="731"/>
                                        </p:tgtEl>
                                        <p:attrNameLst>
                                          <p:attrName>style.visibility</p:attrName>
                                        </p:attrNameLst>
                                      </p:cBhvr>
                                      <p:to>
                                        <p:strVal val="visible"/>
                                      </p:to>
                                    </p:set>
                                    <p:animEffect transition="in" filter="fade">
                                      <p:cBhvr>
                                        <p:cTn id="49" dur="500"/>
                                        <p:tgtEl>
                                          <p:spTgt spid="731"/>
                                        </p:tgtEl>
                                      </p:cBhvr>
                                    </p:animEffect>
                                  </p:childTnLst>
                                </p:cTn>
                              </p:par>
                              <p:par>
                                <p:cTn id="50" presetID="10" presetClass="entr" presetSubtype="0" fill="hold" nodeType="withEffect">
                                  <p:stCondLst>
                                    <p:cond delay="0"/>
                                  </p:stCondLst>
                                  <p:childTnLst>
                                    <p:set>
                                      <p:cBhvr>
                                        <p:cTn id="51" dur="1" fill="hold">
                                          <p:stCondLst>
                                            <p:cond delay="0"/>
                                          </p:stCondLst>
                                        </p:cTn>
                                        <p:tgtEl>
                                          <p:spTgt spid="732"/>
                                        </p:tgtEl>
                                        <p:attrNameLst>
                                          <p:attrName>style.visibility</p:attrName>
                                        </p:attrNameLst>
                                      </p:cBhvr>
                                      <p:to>
                                        <p:strVal val="visible"/>
                                      </p:to>
                                    </p:set>
                                    <p:animEffect transition="in" filter="fade">
                                      <p:cBhvr>
                                        <p:cTn id="52" dur="500"/>
                                        <p:tgtEl>
                                          <p:spTgt spid="732"/>
                                        </p:tgtEl>
                                      </p:cBhvr>
                                    </p:animEffect>
                                  </p:childTnLst>
                                </p:cTn>
                              </p:par>
                            </p:childTnLst>
                          </p:cTn>
                        </p:par>
                        <p:par>
                          <p:cTn id="53" fill="hold">
                            <p:stCondLst>
                              <p:cond delay="3000"/>
                            </p:stCondLst>
                            <p:childTnLst>
                              <p:par>
                                <p:cTn id="54" presetID="10" presetClass="entr" presetSubtype="0" fill="hold" nodeType="afterEffect">
                                  <p:stCondLst>
                                    <p:cond delay="0"/>
                                  </p:stCondLst>
                                  <p:childTnLst>
                                    <p:set>
                                      <p:cBhvr>
                                        <p:cTn id="55" dur="1" fill="hold">
                                          <p:stCondLst>
                                            <p:cond delay="0"/>
                                          </p:stCondLst>
                                        </p:cTn>
                                        <p:tgtEl>
                                          <p:spTgt spid="738"/>
                                        </p:tgtEl>
                                        <p:attrNameLst>
                                          <p:attrName>style.visibility</p:attrName>
                                        </p:attrNameLst>
                                      </p:cBhvr>
                                      <p:to>
                                        <p:strVal val="visible"/>
                                      </p:to>
                                    </p:set>
                                    <p:animEffect transition="in" filter="fade">
                                      <p:cBhvr>
                                        <p:cTn id="56" dur="500"/>
                                        <p:tgtEl>
                                          <p:spTgt spid="738"/>
                                        </p:tgtEl>
                                      </p:cBhvr>
                                    </p:animEffect>
                                  </p:childTnLst>
                                </p:cTn>
                              </p:par>
                              <p:par>
                                <p:cTn id="57" presetID="10" presetClass="entr" presetSubtype="0" fill="hold" nodeType="withEffect">
                                  <p:stCondLst>
                                    <p:cond delay="0"/>
                                  </p:stCondLst>
                                  <p:childTnLst>
                                    <p:set>
                                      <p:cBhvr>
                                        <p:cTn id="58" dur="1" fill="hold">
                                          <p:stCondLst>
                                            <p:cond delay="0"/>
                                          </p:stCondLst>
                                        </p:cTn>
                                        <p:tgtEl>
                                          <p:spTgt spid="733"/>
                                        </p:tgtEl>
                                        <p:attrNameLst>
                                          <p:attrName>style.visibility</p:attrName>
                                        </p:attrNameLst>
                                      </p:cBhvr>
                                      <p:to>
                                        <p:strVal val="visible"/>
                                      </p:to>
                                    </p:set>
                                    <p:animEffect transition="in" filter="fade">
                                      <p:cBhvr>
                                        <p:cTn id="59" dur="500"/>
                                        <p:tgtEl>
                                          <p:spTgt spid="733"/>
                                        </p:tgtEl>
                                      </p:cBhvr>
                                    </p:animEffect>
                                  </p:childTnLst>
                                </p:cTn>
                              </p:par>
                              <p:par>
                                <p:cTn id="60" presetID="10" presetClass="entr" presetSubtype="0" fill="hold" nodeType="withEffect">
                                  <p:stCondLst>
                                    <p:cond delay="0"/>
                                  </p:stCondLst>
                                  <p:childTnLst>
                                    <p:set>
                                      <p:cBhvr>
                                        <p:cTn id="61" dur="1" fill="hold">
                                          <p:stCondLst>
                                            <p:cond delay="0"/>
                                          </p:stCondLst>
                                        </p:cTn>
                                        <p:tgtEl>
                                          <p:spTgt spid="734"/>
                                        </p:tgtEl>
                                        <p:attrNameLst>
                                          <p:attrName>style.visibility</p:attrName>
                                        </p:attrNameLst>
                                      </p:cBhvr>
                                      <p:to>
                                        <p:strVal val="visible"/>
                                      </p:to>
                                    </p:set>
                                    <p:animEffect transition="in" filter="fade">
                                      <p:cBhvr>
                                        <p:cTn id="62" dur="500"/>
                                        <p:tgtEl>
                                          <p:spTgt spid="7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742"/>
        <p:cNvGrpSpPr/>
        <p:nvPr/>
      </p:nvGrpSpPr>
      <p:grpSpPr>
        <a:xfrm>
          <a:off x="0" y="0"/>
          <a:ext cx="0" cy="0"/>
          <a:chOff x="0" y="0"/>
          <a:chExt cx="0" cy="0"/>
        </a:xfrm>
      </p:grpSpPr>
      <p:sp>
        <p:nvSpPr>
          <p:cNvPr id="743" name="Google Shape;743;p32"/>
          <p:cNvSpPr txBox="1"/>
          <p:nvPr/>
        </p:nvSpPr>
        <p:spPr>
          <a:xfrm>
            <a:off x="561697" y="4644628"/>
            <a:ext cx="3095999" cy="710100"/>
          </a:xfrm>
          <a:prstGeom prst="rect">
            <a:avLst/>
          </a:prstGeom>
          <a:noFill/>
          <a:ln>
            <a:noFill/>
          </a:ln>
        </p:spPr>
        <p:txBody>
          <a:bodyPr spcFirstLastPara="1" wrap="square" lIns="36000" tIns="46800" rIns="36000" bIns="46800" anchor="t" anchorCtr="0">
            <a:noAutofit/>
          </a:bodyPr>
          <a:lstStyle/>
          <a:p>
            <a:pPr marL="0" marR="0" lvl="0" indent="0" algn="ctr" rtl="0">
              <a:lnSpc>
                <a:spcPct val="125000"/>
              </a:lnSpc>
              <a:spcBef>
                <a:spcPts val="0"/>
              </a:spcBef>
              <a:spcAft>
                <a:spcPts val="0"/>
              </a:spcAft>
              <a:buClr>
                <a:schemeClr val="lt1"/>
              </a:buClr>
              <a:buFont typeface="Lato"/>
              <a:buNone/>
            </a:pPr>
            <a:r>
              <a:rPr lang="en-US" sz="1600" b="1" i="0" u="none" strike="noStrike" cap="none">
                <a:solidFill>
                  <a:schemeClr val="lt1"/>
                </a:solidFill>
                <a:latin typeface="Lato"/>
                <a:ea typeface="Lato"/>
                <a:cs typeface="Lato"/>
                <a:sym typeface="Lato"/>
              </a:rPr>
              <a:t>@ALABAMAAVIATIONCENTER</a:t>
            </a:r>
            <a:endParaRPr/>
          </a:p>
          <a:p>
            <a:pPr marL="0" marR="0" lvl="0" indent="0" algn="ctr" rtl="0">
              <a:lnSpc>
                <a:spcPct val="125000"/>
              </a:lnSpc>
              <a:spcBef>
                <a:spcPts val="0"/>
              </a:spcBef>
              <a:spcAft>
                <a:spcPts val="0"/>
              </a:spcAft>
              <a:buClr>
                <a:schemeClr val="lt1"/>
              </a:buClr>
              <a:buFont typeface="Lato"/>
              <a:buNone/>
            </a:pPr>
            <a:r>
              <a:rPr lang="en-US" sz="1600" b="1" i="0" u="none" strike="noStrike" cap="none">
                <a:solidFill>
                  <a:schemeClr val="lt1"/>
                </a:solidFill>
                <a:latin typeface="Lato"/>
                <a:ea typeface="Lato"/>
                <a:cs typeface="Lato"/>
                <a:sym typeface="Lato"/>
              </a:rPr>
              <a:t>#AACOZARK</a:t>
            </a:r>
            <a:endParaRPr/>
          </a:p>
        </p:txBody>
      </p:sp>
      <p:sp>
        <p:nvSpPr>
          <p:cNvPr id="744" name="Google Shape;744;p32"/>
          <p:cNvSpPr txBox="1"/>
          <p:nvPr/>
        </p:nvSpPr>
        <p:spPr>
          <a:xfrm>
            <a:off x="9527565" y="5862526"/>
            <a:ext cx="972000" cy="372000"/>
          </a:xfrm>
          <a:prstGeom prst="rect">
            <a:avLst/>
          </a:prstGeom>
          <a:noFill/>
          <a:ln>
            <a:noFill/>
          </a:ln>
        </p:spPr>
        <p:txBody>
          <a:bodyPr spcFirstLastPara="1" wrap="square" lIns="36000" tIns="46800" rIns="36000" bIns="46800" anchor="t" anchorCtr="0">
            <a:noAutofit/>
          </a:bodyPr>
          <a:lstStyle/>
          <a:p>
            <a:pPr marL="0" marR="0" lvl="0" indent="0" algn="ctr" rtl="0">
              <a:lnSpc>
                <a:spcPct val="125000"/>
              </a:lnSpc>
              <a:spcBef>
                <a:spcPts val="0"/>
              </a:spcBef>
              <a:spcAft>
                <a:spcPts val="0"/>
              </a:spcAft>
              <a:buClr>
                <a:schemeClr val="lt1"/>
              </a:buClr>
              <a:buFont typeface="Lato"/>
              <a:buNone/>
            </a:pPr>
            <a:r>
              <a:rPr lang="en-US" sz="1600" b="1" i="0" u="none" strike="noStrike" cap="none">
                <a:solidFill>
                  <a:schemeClr val="lt1"/>
                </a:solidFill>
                <a:latin typeface="Lato"/>
                <a:ea typeface="Lato"/>
                <a:cs typeface="Lato"/>
                <a:sym typeface="Lato"/>
              </a:rPr>
              <a:t>Escc.edu</a:t>
            </a:r>
            <a:endParaRPr/>
          </a:p>
        </p:txBody>
      </p:sp>
      <p:pic>
        <p:nvPicPr>
          <p:cNvPr id="745" name="Google Shape;745;p32"/>
          <p:cNvPicPr preferRelativeResize="0"/>
          <p:nvPr/>
        </p:nvPicPr>
        <p:blipFill rotWithShape="1">
          <a:blip r:embed="rId3">
            <a:alphaModFix/>
          </a:blip>
          <a:srcRect/>
          <a:stretch/>
        </p:blipFill>
        <p:spPr>
          <a:xfrm>
            <a:off x="66" y="0"/>
            <a:ext cx="12192000" cy="6858000"/>
          </a:xfrm>
          <a:prstGeom prst="rect">
            <a:avLst/>
          </a:prstGeom>
          <a:noFill/>
          <a:ln>
            <a:noFill/>
          </a:ln>
        </p:spPr>
      </p:pic>
      <p:sp>
        <p:nvSpPr>
          <p:cNvPr id="746" name="Google Shape;746;p32"/>
          <p:cNvSpPr txBox="1"/>
          <p:nvPr/>
        </p:nvSpPr>
        <p:spPr>
          <a:xfrm>
            <a:off x="121154" y="5135563"/>
            <a:ext cx="3423600" cy="1413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rgbClr val="00B0F0"/>
              </a:buClr>
              <a:buFont typeface="Lato"/>
              <a:buNone/>
            </a:pPr>
            <a:r>
              <a:rPr lang="en-US" b="1" dirty="0" smtClean="0">
                <a:solidFill>
                  <a:schemeClr val="tx1"/>
                </a:solidFill>
                <a:latin typeface="Lato"/>
                <a:ea typeface="Lato"/>
                <a:cs typeface="Lato"/>
                <a:sym typeface="Lato"/>
              </a:rPr>
              <a:t>Ann Kelley- Spence</a:t>
            </a:r>
          </a:p>
          <a:p>
            <a:pPr marL="0" lvl="0" indent="0" algn="l" rtl="0">
              <a:spcBef>
                <a:spcPts val="0"/>
              </a:spcBef>
              <a:spcAft>
                <a:spcPts val="0"/>
              </a:spcAft>
              <a:buClr>
                <a:srgbClr val="00B0F0"/>
              </a:buClr>
              <a:buFont typeface="Lato"/>
              <a:buNone/>
            </a:pPr>
            <a:r>
              <a:rPr lang="en-US" b="1" dirty="0" smtClean="0">
                <a:solidFill>
                  <a:schemeClr val="tx1"/>
                </a:solidFill>
                <a:latin typeface="Lato"/>
                <a:ea typeface="Lato"/>
                <a:cs typeface="Lato"/>
                <a:sym typeface="Lato"/>
              </a:rPr>
              <a:t>Dual Enrollment Director </a:t>
            </a:r>
          </a:p>
          <a:p>
            <a:pPr marL="0" lvl="0" indent="0" algn="l" rtl="0">
              <a:spcBef>
                <a:spcPts val="0"/>
              </a:spcBef>
              <a:spcAft>
                <a:spcPts val="0"/>
              </a:spcAft>
              <a:buClr>
                <a:srgbClr val="00B0F0"/>
              </a:buClr>
              <a:buFont typeface="Lato"/>
              <a:buNone/>
            </a:pPr>
            <a:r>
              <a:rPr lang="en-US" b="1" u="sng" dirty="0" smtClean="0">
                <a:solidFill>
                  <a:srgbClr val="999999"/>
                </a:solidFill>
                <a:latin typeface="Lato"/>
                <a:ea typeface="Lato"/>
                <a:cs typeface="Lato"/>
                <a:sym typeface="Lato"/>
                <a:hlinkClick r:id="rId4"/>
              </a:rPr>
              <a:t>dualenrollment@escc.edu</a:t>
            </a:r>
            <a:endParaRPr dirty="0">
              <a:solidFill>
                <a:srgbClr val="999999"/>
              </a:solidFill>
            </a:endParaRPr>
          </a:p>
          <a:p>
            <a:pPr marL="0" lvl="0" indent="0" algn="l" rtl="0">
              <a:spcBef>
                <a:spcPts val="0"/>
              </a:spcBef>
              <a:spcAft>
                <a:spcPts val="0"/>
              </a:spcAft>
              <a:buClr>
                <a:srgbClr val="00B0F0"/>
              </a:buClr>
              <a:buFont typeface="Lato"/>
              <a:buNone/>
            </a:pPr>
            <a:r>
              <a:rPr lang="en-US" b="1" dirty="0">
                <a:solidFill>
                  <a:schemeClr val="tx1"/>
                </a:solidFill>
                <a:latin typeface="Lato"/>
                <a:ea typeface="Lato"/>
                <a:cs typeface="Lato"/>
                <a:sym typeface="Lato"/>
              </a:rPr>
              <a:t>334-347-2623 </a:t>
            </a:r>
            <a:r>
              <a:rPr lang="en-US" b="1" dirty="0" smtClean="0">
                <a:solidFill>
                  <a:schemeClr val="tx1"/>
                </a:solidFill>
                <a:latin typeface="Lato"/>
                <a:ea typeface="Lato"/>
                <a:cs typeface="Lato"/>
                <a:sym typeface="Lato"/>
              </a:rPr>
              <a:t>EXT:2208</a:t>
            </a:r>
            <a:endParaRPr dirty="0">
              <a:solidFill>
                <a:schemeClr val="tx1"/>
              </a:solidFill>
            </a:endParaRPr>
          </a:p>
          <a:p>
            <a:pPr marL="0" marR="0" lvl="0" indent="0" algn="l" rtl="0">
              <a:lnSpc>
                <a:spcPct val="100000"/>
              </a:lnSpc>
              <a:spcBef>
                <a:spcPts val="0"/>
              </a:spcBef>
              <a:spcAft>
                <a:spcPts val="0"/>
              </a:spcAft>
              <a:buClr>
                <a:srgbClr val="00B0F0"/>
              </a:buClr>
              <a:buFont typeface="Lato"/>
              <a:buNone/>
            </a:pPr>
            <a:endParaRPr sz="3200" dirty="0"/>
          </a:p>
        </p:txBody>
      </p:sp>
      <p:pic>
        <p:nvPicPr>
          <p:cNvPr id="747" name="Google Shape;747;p32"/>
          <p:cNvPicPr preferRelativeResize="0"/>
          <p:nvPr/>
        </p:nvPicPr>
        <p:blipFill rotWithShape="1">
          <a:blip r:embed="rId5">
            <a:alphaModFix/>
          </a:blip>
          <a:srcRect/>
          <a:stretch/>
        </p:blipFill>
        <p:spPr>
          <a:xfrm>
            <a:off x="3499782" y="5071337"/>
            <a:ext cx="989837" cy="989837"/>
          </a:xfrm>
          <a:prstGeom prst="rect">
            <a:avLst/>
          </a:prstGeom>
          <a:noFill/>
          <a:ln>
            <a:noFill/>
          </a:ln>
        </p:spPr>
      </p:pic>
      <p:pic>
        <p:nvPicPr>
          <p:cNvPr id="748" name="Google Shape;748;p32"/>
          <p:cNvPicPr preferRelativeResize="0"/>
          <p:nvPr/>
        </p:nvPicPr>
        <p:blipFill rotWithShape="1">
          <a:blip r:embed="rId6">
            <a:alphaModFix/>
          </a:blip>
          <a:srcRect/>
          <a:stretch/>
        </p:blipFill>
        <p:spPr>
          <a:xfrm>
            <a:off x="5373142" y="5071337"/>
            <a:ext cx="989837" cy="989837"/>
          </a:xfrm>
          <a:prstGeom prst="rect">
            <a:avLst/>
          </a:prstGeom>
          <a:noFill/>
          <a:ln>
            <a:noFill/>
          </a:ln>
        </p:spPr>
      </p:pic>
      <p:pic>
        <p:nvPicPr>
          <p:cNvPr id="749" name="Google Shape;749;p32"/>
          <p:cNvPicPr preferRelativeResize="0"/>
          <p:nvPr/>
        </p:nvPicPr>
        <p:blipFill rotWithShape="1">
          <a:blip r:embed="rId7">
            <a:alphaModFix/>
          </a:blip>
          <a:srcRect/>
          <a:stretch/>
        </p:blipFill>
        <p:spPr>
          <a:xfrm>
            <a:off x="7080378" y="5027483"/>
            <a:ext cx="1078053" cy="1078053"/>
          </a:xfrm>
          <a:prstGeom prst="rect">
            <a:avLst/>
          </a:prstGeom>
          <a:noFill/>
          <a:ln>
            <a:noFill/>
          </a:ln>
        </p:spPr>
      </p:pic>
      <p:sp>
        <p:nvSpPr>
          <p:cNvPr id="750" name="Google Shape;750;p32"/>
          <p:cNvSpPr txBox="1"/>
          <p:nvPr/>
        </p:nvSpPr>
        <p:spPr>
          <a:xfrm>
            <a:off x="4572066" y="4583555"/>
            <a:ext cx="3048000" cy="633000"/>
          </a:xfrm>
          <a:prstGeom prst="rect">
            <a:avLst/>
          </a:prstGeom>
          <a:noFill/>
          <a:ln>
            <a:noFill/>
          </a:ln>
        </p:spPr>
        <p:txBody>
          <a:bodyPr spcFirstLastPara="1" wrap="square" lIns="36000" tIns="46800" rIns="36000" bIns="46800" anchor="t" anchorCtr="0">
            <a:noAutofit/>
          </a:bodyPr>
          <a:lstStyle/>
          <a:p>
            <a:pPr marL="0" marR="0" lvl="0" indent="0" algn="ctr" rtl="0">
              <a:lnSpc>
                <a:spcPct val="125000"/>
              </a:lnSpc>
              <a:spcBef>
                <a:spcPts val="0"/>
              </a:spcBef>
              <a:spcAft>
                <a:spcPts val="0"/>
              </a:spcAft>
              <a:buNone/>
            </a:pPr>
            <a:r>
              <a:rPr lang="en-US" sz="2800" b="1">
                <a:solidFill>
                  <a:srgbClr val="FFFFFF"/>
                </a:solidFill>
                <a:latin typeface="Lato"/>
                <a:ea typeface="Lato"/>
                <a:cs typeface="Lato"/>
                <a:sym typeface="Lato"/>
              </a:rPr>
              <a:t>Ways to follow us!</a:t>
            </a:r>
            <a:endParaRPr sz="2800" b="1">
              <a:solidFill>
                <a:srgbClr val="FFFFFF"/>
              </a:solidFill>
              <a:latin typeface="Lato"/>
              <a:ea typeface="Lato"/>
              <a:cs typeface="Lato"/>
              <a:sym typeface="Lato"/>
            </a:endParaRPr>
          </a:p>
        </p:txBody>
      </p:sp>
    </p:spTree>
    <p:extLst>
      <p:ext uri="{BB962C8B-B14F-4D97-AF65-F5344CB8AC3E}">
        <p14:creationId xmlns:p14="http://schemas.microsoft.com/office/powerpoint/2010/main" val="2756593276"/>
      </p:ext>
    </p:extLst>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43"/>
                                        </p:tgtEl>
                                        <p:attrNameLst>
                                          <p:attrName>style.visibility</p:attrName>
                                        </p:attrNameLst>
                                      </p:cBhvr>
                                      <p:to>
                                        <p:strVal val="visible"/>
                                      </p:to>
                                    </p:set>
                                    <p:animEffect transition="in" filter="fade">
                                      <p:cBhvr>
                                        <p:cTn id="7" dur="500"/>
                                        <p:tgtEl>
                                          <p:spTgt spid="74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44"/>
                                        </p:tgtEl>
                                        <p:attrNameLst>
                                          <p:attrName>style.visibility</p:attrName>
                                        </p:attrNameLst>
                                      </p:cBhvr>
                                      <p:to>
                                        <p:strVal val="visible"/>
                                      </p:to>
                                    </p:set>
                                    <p:animEffect transition="in" filter="fade">
                                      <p:cBhvr>
                                        <p:cTn id="11" dur="500"/>
                                        <p:tgtEl>
                                          <p:spTgt spid="7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rotWithShape="1">
          <a:blip r:embed="rId2">
            <a:extLst>
              <a:ext uri="{28A0092B-C50C-407E-A947-70E740481C1C}">
                <a14:useLocalDpi xmlns:a14="http://schemas.microsoft.com/office/drawing/2010/main" val="0"/>
              </a:ext>
            </a:extLst>
          </a:blip>
          <a:srcRect t="42884" b="373"/>
          <a:stretch/>
        </p:blipFill>
        <p:spPr>
          <a:xfrm>
            <a:off x="0" y="-1951455"/>
            <a:ext cx="12192000" cy="8803016"/>
          </a:xfrm>
          <a:prstGeom prst="rect">
            <a:avLst/>
          </a:prstGeom>
        </p:spPr>
      </p:pic>
      <p:pic>
        <p:nvPicPr>
          <p:cNvPr id="20" name="Picture 19"/>
          <p:cNvPicPr>
            <a:picLocks noChangeAspect="1"/>
          </p:cNvPicPr>
          <p:nvPr/>
        </p:nvPicPr>
        <p:blipFill>
          <a:blip r:embed="rId3"/>
          <a:stretch>
            <a:fillRect/>
          </a:stretch>
        </p:blipFill>
        <p:spPr>
          <a:xfrm>
            <a:off x="1098997" y="776570"/>
            <a:ext cx="9994005" cy="4496877"/>
          </a:xfrm>
          <a:prstGeom prst="rect">
            <a:avLst/>
          </a:prstGeom>
        </p:spPr>
      </p:pic>
      <p:sp>
        <p:nvSpPr>
          <p:cNvPr id="21" name="TextBox 20"/>
          <p:cNvSpPr txBox="1"/>
          <p:nvPr/>
        </p:nvSpPr>
        <p:spPr>
          <a:xfrm>
            <a:off x="0" y="3611093"/>
            <a:ext cx="12192000" cy="1446550"/>
          </a:xfrm>
          <a:prstGeom prst="rect">
            <a:avLst/>
          </a:prstGeom>
          <a:noFill/>
        </p:spPr>
        <p:txBody>
          <a:bodyPr wrap="square" rtlCol="0">
            <a:spAutoFit/>
          </a:bodyPr>
          <a:lstStyle/>
          <a:p>
            <a:pPr algn="ctr"/>
            <a:r>
              <a:rPr lang="en-US" sz="4400" b="1" dirty="0" smtClean="0">
                <a:effectLst>
                  <a:outerShdw blurRad="38100" dist="38100" dir="2700000" algn="tl">
                    <a:srgbClr val="000000">
                      <a:alpha val="43137"/>
                    </a:srgbClr>
                  </a:outerShdw>
                </a:effectLst>
                <a:latin typeface="Gungsuh" panose="02030600000101010101" pitchFamily="18" charset="-127"/>
                <a:ea typeface="Gungsuh" panose="02030600000101010101" pitchFamily="18" charset="-127"/>
                <a:cs typeface="Aharoni" panose="02010803020104030203" pitchFamily="2" charset="-79"/>
              </a:rPr>
              <a:t>Dual Enrollment</a:t>
            </a:r>
          </a:p>
          <a:p>
            <a:pPr algn="ctr"/>
            <a:r>
              <a:rPr lang="en-US" sz="4400" b="1" dirty="0" smtClean="0">
                <a:effectLst>
                  <a:outerShdw blurRad="38100" dist="38100" dir="2700000" algn="tl">
                    <a:srgbClr val="000000">
                      <a:alpha val="43137"/>
                    </a:srgbClr>
                  </a:outerShdw>
                </a:effectLst>
                <a:latin typeface="Gungsuh" panose="02030600000101010101" pitchFamily="18" charset="-127"/>
                <a:ea typeface="Gungsuh" panose="02030600000101010101" pitchFamily="18" charset="-127"/>
                <a:cs typeface="Aharoni" panose="02010803020104030203" pitchFamily="2" charset="-79"/>
              </a:rPr>
              <a:t>Informational Meeting</a:t>
            </a:r>
            <a:endParaRPr lang="en-US" sz="4400" b="1" dirty="0">
              <a:effectLst>
                <a:outerShdw blurRad="38100" dist="38100" dir="2700000" algn="tl">
                  <a:srgbClr val="000000">
                    <a:alpha val="43137"/>
                  </a:srgbClr>
                </a:outerShdw>
              </a:effectLst>
              <a:latin typeface="Gungsuh" panose="02030600000101010101" pitchFamily="18" charset="-127"/>
              <a:ea typeface="Gungsuh" panose="02030600000101010101" pitchFamily="18" charset="-127"/>
              <a:cs typeface="Aharoni" panose="02010803020104030203" pitchFamily="2" charset="-79"/>
            </a:endParaRPr>
          </a:p>
        </p:txBody>
      </p:sp>
      <p:sp>
        <p:nvSpPr>
          <p:cNvPr id="19" name="TextBox 18"/>
          <p:cNvSpPr txBox="1"/>
          <p:nvPr/>
        </p:nvSpPr>
        <p:spPr>
          <a:xfrm>
            <a:off x="1565241" y="899045"/>
            <a:ext cx="10243457" cy="1077218"/>
          </a:xfrm>
          <a:prstGeom prst="rect">
            <a:avLst/>
          </a:prstGeom>
          <a:noFill/>
        </p:spPr>
        <p:txBody>
          <a:bodyPr wrap="square" rtlCol="0">
            <a:spAutoFit/>
          </a:bodyPr>
          <a:lstStyle/>
          <a:p>
            <a:r>
              <a:rPr lang="en-US" sz="3200" b="1" dirty="0" smtClean="0">
                <a:solidFill>
                  <a:schemeClr val="accent5">
                    <a:lumMod val="75000"/>
                  </a:schemeClr>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		             Welcome to</a:t>
            </a:r>
          </a:p>
          <a:p>
            <a:pPr algn="ctr"/>
            <a:r>
              <a:rPr lang="en-US" sz="3200" b="1" dirty="0" smtClean="0">
                <a:solidFill>
                  <a:schemeClr val="accent5">
                    <a:lumMod val="75000"/>
                  </a:schemeClr>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Houston County Career Academy!</a:t>
            </a:r>
            <a:endParaRPr lang="en-US" sz="3200" b="1" dirty="0">
              <a:solidFill>
                <a:schemeClr val="accent5">
                  <a:lumMod val="75000"/>
                </a:schemeClr>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p:txBody>
      </p:sp>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247" y="200085"/>
            <a:ext cx="2699356" cy="2242200"/>
          </a:xfrm>
          <a:prstGeom prst="rect">
            <a:avLst/>
          </a:prstGeom>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55659" y="2154497"/>
            <a:ext cx="3280682" cy="1509693"/>
          </a:xfrm>
          <a:prstGeom prst="rect">
            <a:avLst/>
          </a:prstGeom>
        </p:spPr>
      </p:pic>
      <p:sp>
        <p:nvSpPr>
          <p:cNvPr id="2" name="Rectangle 1"/>
          <p:cNvSpPr/>
          <p:nvPr/>
        </p:nvSpPr>
        <p:spPr>
          <a:xfrm>
            <a:off x="0" y="5891906"/>
            <a:ext cx="12192000" cy="519778"/>
          </a:xfrm>
          <a:prstGeom prst="rect">
            <a:avLst/>
          </a:prstGeom>
          <a:solidFill>
            <a:srgbClr val="9421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234637" y="5881017"/>
            <a:ext cx="855578" cy="51977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6"/>
          <a:stretch>
            <a:fillRect/>
          </a:stretch>
        </p:blipFill>
        <p:spPr>
          <a:xfrm>
            <a:off x="191095" y="5675017"/>
            <a:ext cx="953549" cy="953549"/>
          </a:xfrm>
          <a:prstGeom prst="rect">
            <a:avLst/>
          </a:prstGeom>
        </p:spPr>
      </p:pic>
      <p:sp>
        <p:nvSpPr>
          <p:cNvPr id="5" name="TextBox 4"/>
          <p:cNvSpPr txBox="1"/>
          <p:nvPr/>
        </p:nvSpPr>
        <p:spPr>
          <a:xfrm>
            <a:off x="1081416" y="5991087"/>
            <a:ext cx="2353616" cy="338554"/>
          </a:xfrm>
          <a:prstGeom prst="rect">
            <a:avLst/>
          </a:prstGeom>
          <a:noFill/>
        </p:spPr>
        <p:txBody>
          <a:bodyPr wrap="square" rtlCol="0">
            <a:spAutoFit/>
          </a:bodyPr>
          <a:lstStyle/>
          <a:p>
            <a:r>
              <a:rPr lang="en-US" sz="1600" dirty="0" smtClean="0">
                <a:solidFill>
                  <a:schemeClr val="bg1"/>
                </a:solidFill>
                <a:latin typeface="Lato" panose="020B0604020202020204" charset="0"/>
                <a:cs typeface="Lato" panose="020B0604020202020204" charset="0"/>
              </a:rPr>
              <a:t>HCCAeagles.us</a:t>
            </a:r>
            <a:endParaRPr lang="en-US" sz="1600" dirty="0">
              <a:solidFill>
                <a:schemeClr val="bg1"/>
              </a:solidFill>
              <a:latin typeface="Lato" panose="020B0604020202020204" charset="0"/>
              <a:cs typeface="Lato" panose="020B0604020202020204" charset="0"/>
            </a:endParaRPr>
          </a:p>
        </p:txBody>
      </p:sp>
      <p:pic>
        <p:nvPicPr>
          <p:cNvPr id="7" name="Picture 6"/>
          <p:cNvPicPr>
            <a:picLocks noChangeAspect="1"/>
          </p:cNvPicPr>
          <p:nvPr/>
        </p:nvPicPr>
        <p:blipFill rotWithShape="1">
          <a:blip r:embed="rId7">
            <a:extLst>
              <a:ext uri="{28A0092B-C50C-407E-A947-70E740481C1C}">
                <a14:useLocalDpi xmlns:a14="http://schemas.microsoft.com/office/drawing/2010/main" val="0"/>
              </a:ext>
            </a:extLst>
          </a:blip>
          <a:srcRect l="64901" t="8329" r="8357" b="10392"/>
          <a:stretch/>
        </p:blipFill>
        <p:spPr>
          <a:xfrm>
            <a:off x="9578222" y="5659209"/>
            <a:ext cx="953549" cy="969357"/>
          </a:xfrm>
          <a:prstGeom prst="rect">
            <a:avLst/>
          </a:prstGeom>
        </p:spPr>
      </p:pic>
      <p:pic>
        <p:nvPicPr>
          <p:cNvPr id="13" name="Picture 12"/>
          <p:cNvPicPr>
            <a:picLocks noChangeAspect="1"/>
          </p:cNvPicPr>
          <p:nvPr/>
        </p:nvPicPr>
        <p:blipFill rotWithShape="1">
          <a:blip r:embed="rId8">
            <a:extLst>
              <a:ext uri="{28A0092B-C50C-407E-A947-70E740481C1C}">
                <a14:useLocalDpi xmlns:a14="http://schemas.microsoft.com/office/drawing/2010/main" val="0"/>
              </a:ext>
            </a:extLst>
          </a:blip>
          <a:srcRect l="35897" t="7504" r="37627" b="9567"/>
          <a:stretch/>
        </p:blipFill>
        <p:spPr>
          <a:xfrm>
            <a:off x="7028762" y="5662349"/>
            <a:ext cx="953549" cy="978884"/>
          </a:xfrm>
          <a:prstGeom prst="rect">
            <a:avLst/>
          </a:prstGeom>
        </p:spPr>
      </p:pic>
      <p:pic>
        <p:nvPicPr>
          <p:cNvPr id="14" name="Picture 13"/>
          <p:cNvPicPr>
            <a:picLocks noChangeAspect="1"/>
          </p:cNvPicPr>
          <p:nvPr/>
        </p:nvPicPr>
        <p:blipFill rotWithShape="1">
          <a:blip r:embed="rId9">
            <a:extLst>
              <a:ext uri="{28A0092B-C50C-407E-A947-70E740481C1C}">
                <a14:useLocalDpi xmlns:a14="http://schemas.microsoft.com/office/drawing/2010/main" val="0"/>
              </a:ext>
            </a:extLst>
          </a:blip>
          <a:srcRect l="6522" t="8576" r="67135" b="10145"/>
          <a:stretch/>
        </p:blipFill>
        <p:spPr>
          <a:xfrm>
            <a:off x="2733516" y="5630603"/>
            <a:ext cx="953549" cy="1020606"/>
          </a:xfrm>
          <a:prstGeom prst="rect">
            <a:avLst/>
          </a:prstGeom>
        </p:spPr>
      </p:pic>
      <p:sp>
        <p:nvSpPr>
          <p:cNvPr id="15" name="TextBox 14"/>
          <p:cNvSpPr txBox="1"/>
          <p:nvPr/>
        </p:nvSpPr>
        <p:spPr>
          <a:xfrm>
            <a:off x="3610863" y="5991087"/>
            <a:ext cx="3814399" cy="338554"/>
          </a:xfrm>
          <a:prstGeom prst="rect">
            <a:avLst/>
          </a:prstGeom>
          <a:noFill/>
        </p:spPr>
        <p:txBody>
          <a:bodyPr wrap="square" rtlCol="0">
            <a:spAutoFit/>
          </a:bodyPr>
          <a:lstStyle/>
          <a:p>
            <a:r>
              <a:rPr lang="en-US" sz="1600" dirty="0" smtClean="0">
                <a:solidFill>
                  <a:schemeClr val="bg1"/>
                </a:solidFill>
                <a:latin typeface="Lato" panose="020B0604020202020204" charset="0"/>
                <a:cs typeface="Lato" panose="020B0604020202020204" charset="0"/>
              </a:rPr>
              <a:t>Houston County Career Academy</a:t>
            </a:r>
            <a:endParaRPr lang="en-US" sz="1600" dirty="0">
              <a:solidFill>
                <a:schemeClr val="bg1"/>
              </a:solidFill>
              <a:latin typeface="Lato" panose="020B0604020202020204" charset="0"/>
              <a:cs typeface="Lato" panose="020B0604020202020204" charset="0"/>
            </a:endParaRPr>
          </a:p>
        </p:txBody>
      </p:sp>
      <p:sp>
        <p:nvSpPr>
          <p:cNvPr id="16" name="TextBox 15"/>
          <p:cNvSpPr txBox="1"/>
          <p:nvPr/>
        </p:nvSpPr>
        <p:spPr>
          <a:xfrm>
            <a:off x="7899506" y="5991086"/>
            <a:ext cx="2353616" cy="338554"/>
          </a:xfrm>
          <a:prstGeom prst="rect">
            <a:avLst/>
          </a:prstGeom>
          <a:noFill/>
        </p:spPr>
        <p:txBody>
          <a:bodyPr wrap="square" rtlCol="0">
            <a:spAutoFit/>
          </a:bodyPr>
          <a:lstStyle/>
          <a:p>
            <a:r>
              <a:rPr lang="en-US" sz="1600" dirty="0" smtClean="0">
                <a:solidFill>
                  <a:schemeClr val="bg1"/>
                </a:solidFill>
                <a:latin typeface="Lato" panose="020B0604020202020204" charset="0"/>
                <a:cs typeface="Lato" panose="020B0604020202020204" charset="0"/>
              </a:rPr>
              <a:t>@</a:t>
            </a:r>
            <a:r>
              <a:rPr lang="en-US" sz="1600" dirty="0" err="1" smtClean="0">
                <a:solidFill>
                  <a:schemeClr val="bg1"/>
                </a:solidFill>
                <a:latin typeface="Lato" panose="020B0604020202020204" charset="0"/>
                <a:cs typeface="Lato" panose="020B0604020202020204" charset="0"/>
              </a:rPr>
              <a:t>HCCAdothan</a:t>
            </a:r>
            <a:endParaRPr lang="en-US" sz="1600" dirty="0">
              <a:solidFill>
                <a:schemeClr val="bg1"/>
              </a:solidFill>
              <a:latin typeface="Lato" panose="020B0604020202020204" charset="0"/>
              <a:cs typeface="Lato" panose="020B0604020202020204" charset="0"/>
            </a:endParaRPr>
          </a:p>
        </p:txBody>
      </p:sp>
      <p:sp>
        <p:nvSpPr>
          <p:cNvPr id="22" name="TextBox 21"/>
          <p:cNvSpPr txBox="1"/>
          <p:nvPr/>
        </p:nvSpPr>
        <p:spPr>
          <a:xfrm>
            <a:off x="10457651" y="5991085"/>
            <a:ext cx="2353616" cy="338554"/>
          </a:xfrm>
          <a:prstGeom prst="rect">
            <a:avLst/>
          </a:prstGeom>
          <a:noFill/>
        </p:spPr>
        <p:txBody>
          <a:bodyPr wrap="square" rtlCol="0">
            <a:spAutoFit/>
          </a:bodyPr>
          <a:lstStyle/>
          <a:p>
            <a:r>
              <a:rPr lang="en-US" sz="1600" dirty="0" err="1" smtClean="0">
                <a:solidFill>
                  <a:schemeClr val="bg1"/>
                </a:solidFill>
                <a:latin typeface="Lato" panose="020B0604020202020204" charset="0"/>
                <a:cs typeface="Lato" panose="020B0604020202020204" charset="0"/>
              </a:rPr>
              <a:t>HCCA_dothan</a:t>
            </a:r>
            <a:endParaRPr lang="en-US" sz="1600" dirty="0">
              <a:solidFill>
                <a:schemeClr val="bg1"/>
              </a:solidFill>
              <a:latin typeface="Lato" panose="020B0604020202020204" charset="0"/>
              <a:cs typeface="Lato" panose="020B0604020202020204" charset="0"/>
            </a:endParaRPr>
          </a:p>
        </p:txBody>
      </p:sp>
      <p:sp>
        <p:nvSpPr>
          <p:cNvPr id="8" name="TextBox 7"/>
          <p:cNvSpPr txBox="1"/>
          <p:nvPr/>
        </p:nvSpPr>
        <p:spPr>
          <a:xfrm>
            <a:off x="10886" y="5575749"/>
            <a:ext cx="11625943" cy="338554"/>
          </a:xfrm>
          <a:prstGeom prst="rect">
            <a:avLst/>
          </a:prstGeom>
          <a:noFill/>
        </p:spPr>
        <p:txBody>
          <a:bodyPr wrap="square" rtlCol="0">
            <a:spAutoFit/>
          </a:bodyPr>
          <a:lstStyle/>
          <a:p>
            <a:pPr algn="ctr"/>
            <a:r>
              <a:rPr lang="en-US" sz="1600" dirty="0" smtClean="0">
                <a:solidFill>
                  <a:schemeClr val="bg1">
                    <a:lumMod val="85000"/>
                  </a:schemeClr>
                </a:solidFill>
                <a:latin typeface="Lucida Handwriting" panose="03010101010101010101" pitchFamily="66" charset="0"/>
              </a:rPr>
              <a:t>Let’s stay connected:</a:t>
            </a:r>
            <a:endParaRPr lang="en-US" sz="1600" dirty="0">
              <a:solidFill>
                <a:schemeClr val="bg1">
                  <a:lumMod val="85000"/>
                </a:schemeClr>
              </a:solidFill>
              <a:latin typeface="Lucida Handwriting" panose="03010101010101010101" pitchFamily="66" charset="0"/>
            </a:endParaRPr>
          </a:p>
        </p:txBody>
      </p:sp>
    </p:spTree>
    <p:extLst>
      <p:ext uri="{BB962C8B-B14F-4D97-AF65-F5344CB8AC3E}">
        <p14:creationId xmlns:p14="http://schemas.microsoft.com/office/powerpoint/2010/main" val="32458896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ain Event">
  <a:themeElements>
    <a:clrScheme name="Main Event">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TM04033927[[fn=Main Event]]</Template>
  <TotalTime>6517</TotalTime>
  <Words>2756</Words>
  <Application>Microsoft Office PowerPoint</Application>
  <PresentationFormat>Widescreen</PresentationFormat>
  <Paragraphs>599</Paragraphs>
  <Slides>39</Slides>
  <Notes>15</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39</vt:i4>
      </vt:variant>
    </vt:vector>
  </HeadingPairs>
  <TitlesOfParts>
    <vt:vector size="52" baseType="lpstr">
      <vt:lpstr>Aharoni</vt:lpstr>
      <vt:lpstr>Arial</vt:lpstr>
      <vt:lpstr>Arial Black</vt:lpstr>
      <vt:lpstr>Berlin Sans FB Demi</vt:lpstr>
      <vt:lpstr>Calibri</vt:lpstr>
      <vt:lpstr>Century Gothic</vt:lpstr>
      <vt:lpstr>Gungsuh</vt:lpstr>
      <vt:lpstr>Impact</vt:lpstr>
      <vt:lpstr>Lato</vt:lpstr>
      <vt:lpstr>Lucida Handwriting</vt:lpstr>
      <vt:lpstr>Noto Sans Symbols</vt:lpstr>
      <vt:lpstr>Times New Roman</vt:lpstr>
      <vt:lpstr>Main Event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Wallace Community College</vt:lpstr>
      <vt:lpstr>Scholarship Opportunities </vt:lpstr>
      <vt:lpstr>Scholarships—Cont’d</vt:lpstr>
      <vt:lpstr>privacy rights as a college student--FERPA</vt:lpstr>
      <vt:lpstr>Continuous Eligibility Policy</vt:lpstr>
      <vt:lpstr>Questions?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does Aviation Training mean for a student's  Future?</vt:lpstr>
      <vt:lpstr>PowerPoint Presentation</vt:lpstr>
      <vt:lpstr>PowerPoint Presentation</vt:lpstr>
      <vt:lpstr>Why choose AAC?</vt:lpstr>
      <vt:lpstr>PowerPoint Presentation</vt:lpstr>
      <vt:lpstr>PowerPoint Presentation</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Shalane Jernigan</dc:creator>
  <cp:lastModifiedBy>Shalane Jernigan</cp:lastModifiedBy>
  <cp:revision>60</cp:revision>
  <dcterms:created xsi:type="dcterms:W3CDTF">2018-03-02T16:04:57Z</dcterms:created>
  <dcterms:modified xsi:type="dcterms:W3CDTF">2020-03-11T20:08:15Z</dcterms:modified>
</cp:coreProperties>
</file>