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D7A8046-B4C6-4B73-AF37-244740373C72}" type="datetimeFigureOut">
              <a:rPr lang="en-US" smtClean="0"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CC26C7C-1469-48BB-8C74-9FEC442D8C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3.v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9.xml"/><Relationship Id="rId7" Type="http://schemas.openxmlformats.org/officeDocument/2006/relationships/oleObject" Target="../embeddings/oleObject4.bin"/><Relationship Id="rId2" Type="http://schemas.openxmlformats.org/officeDocument/2006/relationships/tags" Target="../tags/tag18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23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22.xml"/><Relationship Id="rId1" Type="http://schemas.openxmlformats.org/officeDocument/2006/relationships/vmlDrawing" Target="../drawings/vmlDrawing5.v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9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6.v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9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Even &amp; Odd Numbers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Quick Check 4-9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51062"/>
          </a:xfrm>
        </p:spPr>
        <p:txBody>
          <a:bodyPr/>
          <a:lstStyle/>
          <a:p>
            <a:r>
              <a:rPr lang="en-US" dirty="0" smtClean="0"/>
              <a:t>Which number is odd?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48643022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hart" r:id="rId8" imgW="4572000" imgH="5143470" progId="MSGraph.Chart.8">
                  <p:embed followColorScheme="full"/>
                </p:oleObj>
              </mc:Choice>
              <mc:Fallback>
                <p:oleObj name="Chart" r:id="rId8" imgW="4572000" imgH="514347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625609"/>
          </a:xfrm>
        </p:spPr>
        <p:txBody>
          <a:bodyPr>
            <a:noAutofit/>
          </a:bodyPr>
          <a:lstStyle/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12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22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23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smtClean="0"/>
              <a:t>34</a:t>
            </a:r>
            <a:endParaRPr lang="en-US" dirty="0"/>
          </a:p>
        </p:txBody>
      </p:sp>
      <p:sp>
        <p:nvSpPr>
          <p:cNvPr id="5" name="CorShape1"/>
          <p:cNvSpPr/>
          <p:nvPr>
            <p:custDataLst>
              <p:tags r:id="rId5"/>
            </p:custDataLst>
          </p:nvPr>
        </p:nvSpPr>
        <p:spPr>
          <a:xfrm>
            <a:off x="172720" y="2883069"/>
            <a:ext cx="355600" cy="355600"/>
          </a:xfrm>
          <a:prstGeom prst="smileyFace">
            <a:avLst/>
          </a:prstGeom>
          <a:solidFill>
            <a:srgbClr val="FFFF00"/>
          </a:solidFill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ResponseCounter" hidden="1"/>
          <p:cNvGrpSpPr/>
          <p:nvPr>
            <p:custDataLst>
              <p:tags r:id="rId6"/>
            </p:custDataLst>
          </p:nvPr>
        </p:nvGrpSpPr>
        <p:grpSpPr>
          <a:xfrm>
            <a:off x="127000" y="6413500"/>
            <a:ext cx="3860800" cy="317500"/>
            <a:chOff x="190500" y="6350000"/>
            <a:chExt cx="3860800" cy="317500"/>
          </a:xfrm>
        </p:grpSpPr>
        <p:sp>
          <p:nvSpPr>
            <p:cNvPr id="18" name="RCFill" hidden="1"/>
            <p:cNvSpPr/>
            <p:nvPr/>
          </p:nvSpPr>
          <p:spPr>
            <a:xfrm>
              <a:off x="190500" y="6388100"/>
              <a:ext cx="1588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solidFill>
                    <a:srgbClr val="000000"/>
                  </a:solidFill>
                  <a:latin typeface="Tahoma"/>
                </a:rPr>
                <a:t>0 of 32</a:t>
              </a:r>
              <a:endParaRPr lang="en-US" sz="1400" b="1">
                <a:solidFill>
                  <a:srgbClr val="000000"/>
                </a:solidFill>
                <a:latin typeface="Tahoma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51062"/>
          </a:xfrm>
        </p:spPr>
        <p:txBody>
          <a:bodyPr/>
          <a:lstStyle/>
          <a:p>
            <a:r>
              <a:rPr lang="en-US" dirty="0" smtClean="0"/>
              <a:t>Which number is even?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68819356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hart" r:id="rId8" imgW="4572000" imgH="5143470" progId="MSGraph.Chart.8">
                  <p:embed followColorScheme="full"/>
                </p:oleObj>
              </mc:Choice>
              <mc:Fallback>
                <p:oleObj name="Chart" r:id="rId8" imgW="4572000" imgH="514347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ResponseCounter" hidden="1"/>
          <p:cNvGrpSpPr/>
          <p:nvPr>
            <p:custDataLst>
              <p:tags r:id="rId4"/>
            </p:custDataLst>
          </p:nvPr>
        </p:nvGrpSpPr>
        <p:grpSpPr>
          <a:xfrm>
            <a:off x="127000" y="6413500"/>
            <a:ext cx="3860800" cy="317500"/>
            <a:chOff x="190500" y="6350000"/>
            <a:chExt cx="3860800" cy="317500"/>
          </a:xfrm>
        </p:grpSpPr>
        <p:sp>
          <p:nvSpPr>
            <p:cNvPr id="6" name="RCFill" hidden="1"/>
            <p:cNvSpPr/>
            <p:nvPr/>
          </p:nvSpPr>
          <p:spPr>
            <a:xfrm>
              <a:off x="190500" y="6388100"/>
              <a:ext cx="1588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CFrame" hidden="1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solidFill>
                    <a:srgbClr val="000000"/>
                  </a:solidFill>
                  <a:latin typeface="Tahoma"/>
                </a:rPr>
                <a:t>0 of 32</a:t>
              </a:r>
              <a:endParaRPr lang="en-US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9" name="CorShape1"/>
          <p:cNvSpPr/>
          <p:nvPr>
            <p:custDataLst>
              <p:tags r:id="rId5"/>
            </p:custDataLst>
          </p:nvPr>
        </p:nvSpPr>
        <p:spPr>
          <a:xfrm>
            <a:off x="172720" y="2297853"/>
            <a:ext cx="355599" cy="355600"/>
          </a:xfrm>
          <a:prstGeom prst="rightArrow">
            <a:avLst>
              <a:gd name="adj1" fmla="val 49190"/>
              <a:gd name="adj2" fmla="val 28010"/>
            </a:avLst>
          </a:prstGeom>
          <a:gradFill flip="none" rotWithShape="1">
            <a:gsLst>
              <a:gs pos="0">
                <a:srgbClr val="008000"/>
              </a:gs>
              <a:gs pos="100000">
                <a:srgbClr val="FFFFFF"/>
              </a:gs>
            </a:gsLst>
            <a:lin ang="10800000" scaled="1"/>
            <a:tileRect/>
          </a:gra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457200" y="1600200"/>
            <a:ext cx="4114800" cy="4625609"/>
          </a:xfrm>
        </p:spPr>
        <p:txBody>
          <a:bodyPr>
            <a:noAutofit/>
          </a:bodyPr>
          <a:lstStyle/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71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52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43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19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51062"/>
          </a:xfrm>
        </p:spPr>
        <p:txBody>
          <a:bodyPr/>
          <a:lstStyle/>
          <a:p>
            <a:r>
              <a:rPr lang="en-US" dirty="0" smtClean="0"/>
              <a:t>Which number is odd?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6388564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Chart" r:id="rId8" imgW="4572000" imgH="5143470" progId="MSGraph.Chart.8">
                  <p:embed followColorScheme="full"/>
                </p:oleObj>
              </mc:Choice>
              <mc:Fallback>
                <p:oleObj name="Chart" r:id="rId8" imgW="4572000" imgH="514347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ResponseCounter"/>
          <p:cNvGrpSpPr/>
          <p:nvPr>
            <p:custDataLst>
              <p:tags r:id="rId4"/>
            </p:custDataLst>
          </p:nvPr>
        </p:nvGrpSpPr>
        <p:grpSpPr>
          <a:xfrm>
            <a:off x="127000" y="6413500"/>
            <a:ext cx="3860800" cy="317500"/>
            <a:chOff x="190500" y="6350000"/>
            <a:chExt cx="3860800" cy="317500"/>
          </a:xfrm>
        </p:grpSpPr>
        <p:sp>
          <p:nvSpPr>
            <p:cNvPr id="6" name="RCFill"/>
            <p:cNvSpPr/>
            <p:nvPr/>
          </p:nvSpPr>
          <p:spPr>
            <a:xfrm>
              <a:off x="190500" y="6388100"/>
              <a:ext cx="1588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CFrame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solidFill>
                    <a:srgbClr val="000000"/>
                  </a:solidFill>
                  <a:latin typeface="Tahoma"/>
                </a:rPr>
                <a:t>0 of 5</a:t>
              </a:r>
              <a:endParaRPr lang="en-US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9" name="CorShape1"/>
          <p:cNvSpPr/>
          <p:nvPr>
            <p:custDataLst>
              <p:tags r:id="rId5"/>
            </p:custDataLst>
          </p:nvPr>
        </p:nvSpPr>
        <p:spPr>
          <a:xfrm>
            <a:off x="172720" y="1810173"/>
            <a:ext cx="355599" cy="355600"/>
          </a:xfrm>
          <a:prstGeom prst="rightArrow">
            <a:avLst>
              <a:gd name="adj1" fmla="val 49190"/>
              <a:gd name="adj2" fmla="val 28010"/>
            </a:avLst>
          </a:prstGeom>
          <a:gradFill flip="none" rotWithShape="1">
            <a:gsLst>
              <a:gs pos="0">
                <a:srgbClr val="008000"/>
              </a:gs>
              <a:gs pos="100000">
                <a:srgbClr val="FFFFFF"/>
              </a:gs>
            </a:gsLst>
            <a:lin ang="10800000" scaled="1"/>
            <a:tileRect/>
          </a:gradFill>
          <a:ln>
            <a:noFill/>
          </a:ln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457200" y="1600200"/>
            <a:ext cx="4114800" cy="4625609"/>
          </a:xfrm>
        </p:spPr>
        <p:txBody>
          <a:bodyPr>
            <a:noAutofit/>
          </a:bodyPr>
          <a:lstStyle/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39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44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56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98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51062"/>
          </a:xfrm>
        </p:spPr>
        <p:txBody>
          <a:bodyPr/>
          <a:lstStyle/>
          <a:p>
            <a:r>
              <a:rPr lang="en-US" dirty="0" smtClean="0"/>
              <a:t>Which number is even?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19425165"/>
              </p:ext>
            </p:extLst>
          </p:nvPr>
        </p:nvGraphicFramePr>
        <p:xfrm>
          <a:off x="4508500" y="1651000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Chart" r:id="rId7" imgW="4572000" imgH="5143470" progId="MSGraph.Chart.8">
                  <p:embed followColorScheme="full"/>
                </p:oleObj>
              </mc:Choice>
              <mc:Fallback>
                <p:oleObj name="Chart" r:id="rId7" imgW="4572000" imgH="5143470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51000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625609"/>
          </a:xfrm>
        </p:spPr>
        <p:txBody>
          <a:bodyPr>
            <a:noAutofit/>
          </a:bodyPr>
          <a:lstStyle/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95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63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29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smtClean="0"/>
              <a:t>18</a:t>
            </a:r>
            <a:endParaRPr lang="en-US" dirty="0"/>
          </a:p>
        </p:txBody>
      </p:sp>
      <p:sp>
        <p:nvSpPr>
          <p:cNvPr id="5" name="CorShape1"/>
          <p:cNvSpPr/>
          <p:nvPr>
            <p:custDataLst>
              <p:tags r:id="rId5"/>
            </p:custDataLst>
          </p:nvPr>
        </p:nvSpPr>
        <p:spPr>
          <a:xfrm>
            <a:off x="172720" y="3468286"/>
            <a:ext cx="355600" cy="355600"/>
          </a:xfrm>
          <a:prstGeom prst="smileyFace">
            <a:avLst/>
          </a:prstGeom>
          <a:solidFill>
            <a:srgbClr val="FFFF00"/>
          </a:solidFill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51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you add 2 even numbers, will the sum be odd or even?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788386976"/>
              </p:ext>
            </p:extLst>
          </p:nvPr>
        </p:nvGraphicFramePr>
        <p:xfrm>
          <a:off x="4470400" y="2679700"/>
          <a:ext cx="46482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Chart" r:id="rId8" imgW="4648335" imgH="4114884" progId="MSGraph.Chart.8">
                  <p:embed followColorScheme="full"/>
                </p:oleObj>
              </mc:Choice>
              <mc:Fallback>
                <p:oleObj name="Chart" r:id="rId8" imgW="4648335" imgH="4114884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0" y="2679700"/>
                        <a:ext cx="4648200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625609"/>
          </a:xfrm>
        </p:spPr>
        <p:txBody>
          <a:bodyPr>
            <a:noAutofit/>
          </a:bodyPr>
          <a:lstStyle/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Odd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Even</a:t>
            </a:r>
            <a:endParaRPr lang="en-US" dirty="0"/>
          </a:p>
        </p:txBody>
      </p:sp>
      <p:grpSp>
        <p:nvGrpSpPr>
          <p:cNvPr id="7" name="ResponseCounter"/>
          <p:cNvGrpSpPr/>
          <p:nvPr>
            <p:custDataLst>
              <p:tags r:id="rId5"/>
            </p:custDataLst>
          </p:nvPr>
        </p:nvGrpSpPr>
        <p:grpSpPr>
          <a:xfrm>
            <a:off x="127000" y="6413500"/>
            <a:ext cx="3860800" cy="317500"/>
            <a:chOff x="190500" y="6350000"/>
            <a:chExt cx="3860800" cy="317500"/>
          </a:xfrm>
        </p:grpSpPr>
        <p:sp>
          <p:nvSpPr>
            <p:cNvPr id="6" name="RCFill"/>
            <p:cNvSpPr/>
            <p:nvPr/>
          </p:nvSpPr>
          <p:spPr>
            <a:xfrm>
              <a:off x="190500" y="6388100"/>
              <a:ext cx="1588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CFrame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solidFill>
                    <a:srgbClr val="000000"/>
                  </a:solidFill>
                  <a:latin typeface="Tahoma"/>
                </a:rPr>
                <a:t>0 of 5</a:t>
              </a:r>
              <a:endParaRPr lang="en-US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8" name="CorShape1"/>
          <p:cNvSpPr/>
          <p:nvPr>
            <p:custDataLst>
              <p:tags r:id="rId6"/>
            </p:custDataLst>
          </p:nvPr>
        </p:nvSpPr>
        <p:spPr>
          <a:xfrm>
            <a:off x="172720" y="2297853"/>
            <a:ext cx="355599" cy="355600"/>
          </a:xfrm>
          <a:prstGeom prst="smileyFace">
            <a:avLst/>
          </a:prstGeom>
          <a:solidFill>
            <a:srgbClr val="FFFF00"/>
          </a:solidFill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51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you add 2 odd numbers, will the sum be odd or even?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37496876"/>
              </p:ext>
            </p:extLst>
          </p:nvPr>
        </p:nvGraphicFramePr>
        <p:xfrm>
          <a:off x="4470400" y="2679700"/>
          <a:ext cx="46482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Chart" r:id="rId8" imgW="4648335" imgH="4114884" progId="MSGraph.Chart.8">
                  <p:embed followColorScheme="full"/>
                </p:oleObj>
              </mc:Choice>
              <mc:Fallback>
                <p:oleObj name="Chart" r:id="rId8" imgW="4648335" imgH="4114884" progId="MSGraph.Chart.8">
                  <p:embed followColorScheme="full"/>
                  <p:pic>
                    <p:nvPicPr>
                      <p:cNvPr id="0" name="TPChar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0" y="2679700"/>
                        <a:ext cx="4648200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625609"/>
          </a:xfrm>
        </p:spPr>
        <p:txBody>
          <a:bodyPr>
            <a:noAutofit/>
          </a:bodyPr>
          <a:lstStyle/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Odd</a:t>
            </a:r>
          </a:p>
          <a:p>
            <a:pPr marL="633222" indent="-514350">
              <a:spcBef>
                <a:spcPct val="20000"/>
              </a:spcBef>
              <a:buFont typeface="+mj-lt"/>
              <a:buAutoNum type="alphaUcPeriod"/>
            </a:pPr>
            <a:r>
              <a:rPr lang="en-US" dirty="0" smtClean="0"/>
              <a:t>Even</a:t>
            </a:r>
            <a:endParaRPr lang="en-US" dirty="0"/>
          </a:p>
        </p:txBody>
      </p:sp>
      <p:grpSp>
        <p:nvGrpSpPr>
          <p:cNvPr id="10" name="ResponseCounter"/>
          <p:cNvGrpSpPr/>
          <p:nvPr>
            <p:custDataLst>
              <p:tags r:id="rId5"/>
            </p:custDataLst>
          </p:nvPr>
        </p:nvGrpSpPr>
        <p:grpSpPr>
          <a:xfrm>
            <a:off x="127000" y="6413500"/>
            <a:ext cx="3860800" cy="317500"/>
            <a:chOff x="190500" y="6350000"/>
            <a:chExt cx="3860800" cy="317500"/>
          </a:xfrm>
        </p:grpSpPr>
        <p:sp>
          <p:nvSpPr>
            <p:cNvPr id="9" name="RCFill"/>
            <p:cNvSpPr/>
            <p:nvPr/>
          </p:nvSpPr>
          <p:spPr>
            <a:xfrm>
              <a:off x="190500" y="6388100"/>
              <a:ext cx="1588" cy="254000"/>
            </a:xfrm>
            <a:prstGeom prst="rect">
              <a:avLst/>
            </a:prstGeom>
            <a:pattFill prst="dkVert">
              <a:fgClr>
                <a:srgbClr val="FFFFFF"/>
              </a:fgClr>
              <a:bgClr>
                <a:srgbClr val="C6E2F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CFrame"/>
            <p:cNvSpPr/>
            <p:nvPr/>
          </p:nvSpPr>
          <p:spPr>
            <a:xfrm>
              <a:off x="190500" y="6350000"/>
              <a:ext cx="3860800" cy="3175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smtClean="0">
                  <a:solidFill>
                    <a:srgbClr val="000000"/>
                  </a:solidFill>
                  <a:latin typeface="Tahoma"/>
                </a:rPr>
                <a:t>0 of 5</a:t>
              </a:r>
              <a:endParaRPr lang="en-US" sz="1400" b="1">
                <a:solidFill>
                  <a:srgbClr val="000000"/>
                </a:solidFill>
                <a:latin typeface="Tahoma"/>
              </a:endParaRPr>
            </a:p>
          </p:txBody>
        </p:sp>
      </p:grpSp>
      <p:sp>
        <p:nvSpPr>
          <p:cNvPr id="11" name="CorShape1"/>
          <p:cNvSpPr/>
          <p:nvPr>
            <p:custDataLst>
              <p:tags r:id="rId6"/>
            </p:custDataLst>
          </p:nvPr>
        </p:nvSpPr>
        <p:spPr>
          <a:xfrm>
            <a:off x="172720" y="2297853"/>
            <a:ext cx="355599" cy="355600"/>
          </a:xfrm>
          <a:prstGeom prst="smileyFace">
            <a:avLst/>
          </a:prstGeom>
          <a:solidFill>
            <a:srgbClr val="FFFF00"/>
          </a:solidFill>
          <a:effectLst>
            <a:prstShdw prst="shdw14" dist="35921" dir="2700000">
              <a:scrgbClr r="0" g="0" b="0">
                <a:alpha val="50000"/>
              </a:scrgbClr>
            </a:prst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2008"/>
  <p:tag name="PPVERSION" val="12.0"/>
  <p:tag name="DELIMITERS" val="3.1"/>
  <p:tag name="SHOWBARVISIBLE" val="True"/>
  <p:tag name="USESECONDARYMONITOR" val="True"/>
  <p:tag name="SAVECSVWITHSESSION" val="True"/>
  <p:tag name="CSVFORMAT" val="0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RACEENDPOINTS" val="100"/>
  <p:tag name="RACERSMAXDISPLAYED" val="5"/>
  <p:tag name="RACEANIMATIONSPEED" val="3"/>
  <p:tag name="SKIPREMAININGRACESLIDES" val="True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722948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GRIDFONTSIZE" val="12"/>
  <p:tag name="POLLINGCYCLE" val="2"/>
  <p:tag name="CHARTLABELS" val="1"/>
  <p:tag name="RESETCHARTS" val="True"/>
  <p:tag name="INCLUDENONRESPONDERS" val="False"/>
  <p:tag name="MULTIRESPDIVISOR" val="1"/>
  <p:tag name="INCLUDEPPT" val="True"/>
  <p:tag name="ALLOWUSERFEEDBACK" val="True"/>
  <p:tag name="CORRECTPOINTVALUE" val="1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  <p:tag name="FIBDISPLAYRESULTS" val="True"/>
  <p:tag name="FIBNUMRESULTS" val="5"/>
  <p:tag name="FIBINCLUDEOTHER" val="True"/>
  <p:tag name="FIBDISPLAYKEYWORDS" val="True"/>
  <p:tag name="PRRESPONSE1" val="10"/>
  <p:tag name="PRRESPONSE2" val="9"/>
  <p:tag name="PRRESPONSE3" val="8"/>
  <p:tag name="PRRESPONSE4" val="7"/>
  <p:tag name="PRRESPONSE5" val="6"/>
  <p:tag name="PRRESPONSE6" val="5"/>
  <p:tag name="PRRESPONSE7" val="4"/>
  <p:tag name="PRRESPONSE8" val="3"/>
  <p:tag name="PRRESPONSE9" val="2"/>
  <p:tag name="PRRESPONSE10" val="1"/>
  <p:tag name="SHOWFLASHWARNING" val="True"/>
  <p:tag name="ALWAYSOPENPOLL" val="False"/>
  <p:tag name="POWERPOINTVERSION" val="14.0"/>
  <p:tag name="TPFULLVERSION" val="4.3.1.1109"/>
  <p:tag name="CHARTCOLORS" val="2"/>
  <p:tag name="INCLUDESESSION" val="True"/>
  <p:tag name="EXPANDSHOWBAR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308A3A676844CC8AF4387DDC2AEC8CD"/>
  <p:tag name="SLIDEID" val="1308A3A676844CC8AF4387DDC2AEC8CD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Which number is odd?"/>
  <p:tag name="ANSWERSALIAS" val="12|smicln|22|smicln|23|smicln|34"/>
  <p:tag name="CHARTCOLORS" val="2"/>
  <p:tag name="VALUES" val="Incorrect|smicln|Incorrect|smicln|Correct|smicln|Incorrect"/>
  <p:tag name="RESPONSESGATHERED" val="False"/>
  <p:tag name="TOTALRESPONSES" val="0"/>
  <p:tag name="ANONYMOUSTEMP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11"/>
  <p:tag name="FONTSIZE" val="32"/>
  <p:tag name="BULLETTYPE" val="ppBulletAlphaUCPeriod"/>
  <p:tag name="ANSWERTEXT" val="12&#10;22&#10;23&#10;3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8A77C57D1B546AD9E3E77900C0B9741"/>
  <p:tag name="SLIDEID" val="D8A77C57D1B546AD9E3E77900C0B9741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Which number is even?"/>
  <p:tag name="ANSWERSALIAS" val="71|smicln|52|smicln|43|smicln|19"/>
  <p:tag name="CHARTCOLORS" val="2"/>
  <p:tag name="VALUES" val="Incorrect|smicln|Correct|smicln|Incorrect|smicln|Incorrect"/>
  <p:tag name="RESPONSESGATHERED" val="False"/>
  <p:tag name="TOTALRESPONSES" val="0"/>
  <p:tag name="ANONYMOUSTEMP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11"/>
  <p:tag name="FONTSIZE" val="32"/>
  <p:tag name="BULLETTYPE" val="ppBulletAlphaUCPeriod"/>
  <p:tag name="ANSWERTEXT" val="71&#10;52&#10;43&#10;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4F4386D24BE948DC925464FD973FF233"/>
  <p:tag name="SLIDEID" val="4F4386D24BE948DC925464FD973FF233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Which number is odd?"/>
  <p:tag name="ANSWERSALIAS" val="39|smicln|44|smicln|56|smicln|98"/>
  <p:tag name="CHARTCOLORS" val="2"/>
  <p:tag name="VALUES" val="Correct|smicln|Incorrect|smicln|Incorrect|smicln|Incorrect"/>
  <p:tag name="RESPONSESGATHERED" val="False"/>
  <p:tag name="ANONYMOUSTEMP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11"/>
  <p:tag name="FONTSIZE" val="32"/>
  <p:tag name="BULLETTYPE" val="ppBulletAlphaUCPeriod"/>
  <p:tag name="ANSWERTEXT" val="39&#10;44&#10;56&#10;9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B0EB7E665184442991E97991917DC553"/>
  <p:tag name="SLIDEID" val="B0EB7E665184442991E97991917DC553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Which number is even?"/>
  <p:tag name="ANSWERSALIAS" val="95|smicln|63|smicln|29|smicln|18"/>
  <p:tag name="CHARTCOLORS" val="2"/>
  <p:tag name="VALUES" val="Incorrect|smicln|Incorrect|smicln|Incorrect|smicln|Correct"/>
  <p:tag name="RESPONSESGATHERED" val="False"/>
  <p:tag name="ANONYMOUSTEMP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4"/>
  <p:tag name="TEXTLENGTH" val="11"/>
  <p:tag name="FONTSIZE" val="32"/>
  <p:tag name="BULLETTYPE" val="ppBulletAlphaUCPeriod"/>
  <p:tag name="ANSWERTEXT" val="95&#10;63&#10;29&#10;1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E9B839A3BE4481B845D0ED9B75B6D83"/>
  <p:tag name="SLIDEID" val="3E9B839A3BE4481B845D0ED9B75B6D83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If you add 2 even numbers, will the sum be odd or even?"/>
  <p:tag name="ANSWERSALIAS" val="Odd|smicln|Even"/>
  <p:tag name="CHARTCOLORS" val="2"/>
  <p:tag name="VALUES" val="Incorrect|smicln|Correct"/>
  <p:tag name="RESPONSESGATHERED" val="False"/>
  <p:tag name="ANONYMOUSTEMP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2"/>
  <p:tag name="TEXTLENGTH" val="8"/>
  <p:tag name="FONTSIZE" val="32"/>
  <p:tag name="BULLETTYPE" val="ppBulletAlphaUCPeriod"/>
  <p:tag name="ANSWERTEXT" val="Odd&#10;Eve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729ED20EAF884AC1B8DFBD4D35A9731A"/>
  <p:tag name="SLIDEID" val="729ED20EAF884AC1B8DFBD4D35A9731A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If you add 2 odd numbers, will the sum be odd or even?"/>
  <p:tag name="ANSWERSALIAS" val="Odd|smicln|Even"/>
  <p:tag name="CHARTCOLORS" val="2"/>
  <p:tag name="VALUES" val="Incorrect|smicln|Correct"/>
  <p:tag name="RESPONSESGATHERED" val="False"/>
  <p:tag name="ANONYMOUSTEMP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1"/>
  <p:tag name="OLDNUMANSWERS" val="2"/>
  <p:tag name="TEXTLENGTH" val="8"/>
  <p:tag name="FONTSIZE" val="32"/>
  <p:tag name="BULLETTYPE" val="ppBulletAlphaUCPeriod"/>
  <p:tag name="ANSWERTEXT" val="Odd&#10;Even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Meter"/>
  <p:tag name="STYL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47</TotalTime>
  <Words>92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Module</vt:lpstr>
      <vt:lpstr>Microsoft Graph Chart</vt:lpstr>
      <vt:lpstr>Even &amp; Odd Numbers</vt:lpstr>
      <vt:lpstr>Which number is odd?</vt:lpstr>
      <vt:lpstr>Which number is even?</vt:lpstr>
      <vt:lpstr>Which number is odd?</vt:lpstr>
      <vt:lpstr>Which number is even?</vt:lpstr>
      <vt:lpstr>If you add 2 even numbers, will the sum be odd or even?</vt:lpstr>
      <vt:lpstr>If you add 2 odd numbers, will the sum be odd or even?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 &amp; Odd Numbers</dc:title>
  <dc:creator>Quincy Thomas</dc:creator>
  <cp:lastModifiedBy>melissa.taylor</cp:lastModifiedBy>
  <cp:revision>9</cp:revision>
  <dcterms:created xsi:type="dcterms:W3CDTF">2011-10-21T00:19:20Z</dcterms:created>
  <dcterms:modified xsi:type="dcterms:W3CDTF">2012-02-06T19:47:34Z</dcterms:modified>
</cp:coreProperties>
</file>