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B3053-C3B2-4950-A0CF-BE26A897C4DA}" type="datetimeFigureOut">
              <a:rPr lang="en-US" smtClean="0"/>
              <a:pPr/>
              <a:t>3/9/2011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BEDA0-174A-4E99-BE2A-7853F5654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image" Target="../media/image3.png"/><Relationship Id="rId4" Type="http://schemas.openxmlformats.org/officeDocument/2006/relationships/tags" Target="../tags/tag10.xml"/><Relationship Id="rId9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3.v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4.v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5.v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8.xml"/><Relationship Id="rId1" Type="http://schemas.openxmlformats.org/officeDocument/2006/relationships/vmlDrawing" Target="../drawings/vmlDrawing6.v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7.v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8.xml"/><Relationship Id="rId1" Type="http://schemas.openxmlformats.org/officeDocument/2006/relationships/vmlDrawing" Target="../drawings/vmlDrawing8.v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3.xml"/><Relationship Id="rId1" Type="http://schemas.openxmlformats.org/officeDocument/2006/relationships/vmlDrawing" Target="../drawings/vmlDrawing9.v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4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8.xml"/><Relationship Id="rId1" Type="http://schemas.openxmlformats.org/officeDocument/2006/relationships/vmlDrawing" Target="../drawings/vmlDrawing10.v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3.xml"/><Relationship Id="rId1" Type="http://schemas.openxmlformats.org/officeDocument/2006/relationships/vmlDrawing" Target="../drawings/vmlDrawing11.v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12.v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63.xml"/><Relationship Id="rId1" Type="http://schemas.openxmlformats.org/officeDocument/2006/relationships/vmlDrawing" Target="../drawings/vmlDrawing13.v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 TEST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4500" dirty="0" smtClean="0"/>
              <a:t>What is the probability of the pointer landing on B?</a:t>
            </a:r>
            <a:endParaRPr lang="en-US" sz="4500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2895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2133600"/>
            <a:ext cx="4495800" cy="444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6477000" y="1676400"/>
          <a:ext cx="2667000" cy="4244717"/>
        </p:xfrm>
        <a:graphic>
          <a:graphicData uri="http://schemas.openxmlformats.org/presentationml/2006/ole">
            <p:oleObj spid="_x0000_s2050" name="Chart" r:id="rId9" imgW="4572034" imgH="5143584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6200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133600" y="5715000"/>
            <a:ext cx="889000" cy="1143000"/>
          </a:xfrm>
          <a:prstGeom prst="rect">
            <a:avLst/>
          </a:prstGeom>
        </p:spPr>
      </p:pic>
      <p:sp>
        <p:nvSpPr>
          <p:cNvPr id="17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2962487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2743201"/>
            <a:ext cx="2971800" cy="3657599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1/4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1/2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1/8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3/8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4500" dirty="0" smtClean="0"/>
              <a:t>Predict how many times the spinner will stop on Y in 120 spins.</a:t>
            </a:r>
            <a:endParaRPr lang="en-US" sz="4500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2895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2133600"/>
            <a:ext cx="4495800" cy="444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6477000" y="2057400"/>
          <a:ext cx="2667000" cy="4244717"/>
        </p:xfrm>
        <a:graphic>
          <a:graphicData uri="http://schemas.openxmlformats.org/presentationml/2006/ole">
            <p:oleObj spid="_x0000_s3074" name="Chart" r:id="rId9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6200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8255000" y="4445000"/>
            <a:ext cx="889000" cy="1143000"/>
          </a:xfrm>
          <a:prstGeom prst="rect">
            <a:avLst/>
          </a:prstGeom>
        </p:spPr>
      </p:pic>
      <p:sp>
        <p:nvSpPr>
          <p:cNvPr id="18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5449655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2743201"/>
            <a:ext cx="2971800" cy="3657599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20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17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15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4500" dirty="0"/>
              <a:t>A </a:t>
            </a:r>
            <a:r>
              <a:rPr lang="en-US" sz="4500" dirty="0" smtClean="0"/>
              <a:t>standard number cube with the numbers 1 through 6 is rolled. Find the probability of rolling a number greater than 1.</a:t>
            </a:r>
            <a:endParaRPr lang="en-US" sz="45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2438400"/>
          <a:ext cx="4572000" cy="3924300"/>
        </p:xfrm>
        <a:graphic>
          <a:graphicData uri="http://schemas.openxmlformats.org/presentationml/2006/ole">
            <p:oleObj spid="_x0000_s4098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14600" y="5715000"/>
            <a:ext cx="889000" cy="1143000"/>
          </a:xfrm>
          <a:prstGeom prst="rect">
            <a:avLst/>
          </a:prstGeom>
        </p:spPr>
      </p:pic>
      <p:sp>
        <p:nvSpPr>
          <p:cNvPr id="14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2962487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2743201"/>
            <a:ext cx="2971800" cy="3657599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5/6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1/2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1/3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2/3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4500" dirty="0" smtClean="0"/>
              <a:t>You are one of 53 people whose name will be drawn for a prize. What is the probability that your name will be drawn first?</a:t>
            </a:r>
            <a:endParaRPr lang="en-US" sz="45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581400" y="2438400"/>
          <a:ext cx="4572000" cy="3924300"/>
        </p:xfrm>
        <a:graphic>
          <a:graphicData uri="http://schemas.openxmlformats.org/presentationml/2006/ole">
            <p:oleObj spid="_x0000_s6146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14600" y="5410200"/>
            <a:ext cx="889000" cy="1143000"/>
          </a:xfrm>
          <a:prstGeom prst="rect">
            <a:avLst/>
          </a:prstGeom>
        </p:spPr>
      </p:pic>
      <p:sp>
        <p:nvSpPr>
          <p:cNvPr id="15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5449655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2743201"/>
            <a:ext cx="2971800" cy="3657599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1/55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1/52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1/57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1/53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3429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A number cube is rolled 360 times and the results are recorded as follows: 48 ones, 55 twos, 69 threes, 72 fours, 45 fives, and 71 sixes. What is the experimental probability of rolling a two or three? 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4800600" y="3581400"/>
          <a:ext cx="4572000" cy="3429000"/>
        </p:xfrm>
        <a:graphic>
          <a:graphicData uri="http://schemas.openxmlformats.org/presentationml/2006/ole">
            <p:oleObj spid="_x0000_s7170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6200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rShape1"/>
          <p:cNvSpPr/>
          <p:nvPr>
            <p:custDataLst>
              <p:tags r:id="rId4"/>
            </p:custDataLst>
          </p:nvPr>
        </p:nvSpPr>
        <p:spPr>
          <a:xfrm rot="10800000">
            <a:off x="116839" y="3419687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533400" y="3200401"/>
            <a:ext cx="2971800" cy="3657599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0.34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0.66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0.09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0.16</a:t>
            </a:r>
            <a:endParaRPr lang="en-US" sz="4800" dirty="0"/>
          </a:p>
        </p:txBody>
      </p:sp>
      <p:pic>
        <p:nvPicPr>
          <p:cNvPr id="15" name="NonResponseGrid" descr="nonresponsegrid.png"/>
          <p:cNvPicPr>
            <a:picLocks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3124200" y="5257800"/>
            <a:ext cx="889000" cy="1143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2209800"/>
          </a:xfrm>
        </p:spPr>
        <p:txBody>
          <a:bodyPr>
            <a:noAutofit/>
          </a:bodyPr>
          <a:lstStyle/>
          <a:p>
            <a:pPr algn="l"/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>From a barrel of colored marbles, you randomly select 5 blue, 8 yellow, 7 red, 4 green, and 8 purple marbles.</a:t>
            </a:r>
            <a:br>
              <a:rPr lang="en-US" sz="3800" b="1" dirty="0" smtClean="0"/>
            </a:br>
            <a:r>
              <a:rPr lang="en-US" sz="3800" dirty="0" smtClean="0"/>
              <a:t>Find the experimental probability of randomly selecting a marble that is NOT yellow.</a:t>
            </a:r>
            <a:r>
              <a:rPr lang="en-US" sz="3800" b="1" dirty="0" smtClean="0"/>
              <a:t> </a:t>
            </a:r>
            <a:r>
              <a:rPr lang="en-US" sz="3800" dirty="0" smtClean="0"/>
              <a:t> </a:t>
            </a:r>
            <a:endParaRPr lang="en-US" sz="3800" b="1" dirty="0"/>
          </a:p>
        </p:txBody>
      </p:sp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6200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4419600" y="2933700"/>
          <a:ext cx="4572000" cy="3924300"/>
        </p:xfrm>
        <a:graphic>
          <a:graphicData uri="http://schemas.openxmlformats.org/presentationml/2006/ole">
            <p:oleObj spid="_x0000_s8194" name="Chart" r:id="rId8" imgW="4572000" imgH="5143500" progId="MSGraph.Chart.8">
              <p:embed followColorScheme="full"/>
            </p:oleObj>
          </a:graphicData>
        </a:graphic>
      </p:graphicFrame>
      <p:sp>
        <p:nvSpPr>
          <p:cNvPr id="13" name="CorShape1"/>
          <p:cNvSpPr/>
          <p:nvPr>
            <p:custDataLst>
              <p:tags r:id="rId4"/>
            </p:custDataLst>
          </p:nvPr>
        </p:nvSpPr>
        <p:spPr>
          <a:xfrm rot="10800000">
            <a:off x="60960" y="4325620"/>
            <a:ext cx="495300" cy="4953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457200" y="3429001"/>
            <a:ext cx="2971800" cy="34290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500" dirty="0" smtClean="0"/>
              <a:t>16/17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500" dirty="0" smtClean="0"/>
              <a:t>3/4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500" dirty="0"/>
              <a:t> </a:t>
            </a:r>
            <a:r>
              <a:rPr lang="en-US" sz="4500" dirty="0" smtClean="0"/>
              <a:t>11/16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500" dirty="0"/>
              <a:t> </a:t>
            </a:r>
            <a:r>
              <a:rPr lang="en-US" sz="4500" dirty="0" smtClean="0"/>
              <a:t>19/32</a:t>
            </a:r>
            <a:endParaRPr lang="en-US" sz="4500" dirty="0"/>
          </a:p>
        </p:txBody>
      </p:sp>
      <p:pic>
        <p:nvPicPr>
          <p:cNvPr id="14" name="NonResponseGrid" descr="nonresponsegrid.png"/>
          <p:cNvPicPr>
            <a:picLocks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895600" y="5410200"/>
            <a:ext cx="889000" cy="1143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2209800"/>
          </a:xfrm>
        </p:spPr>
        <p:txBody>
          <a:bodyPr>
            <a:noAutofit/>
          </a:bodyPr>
          <a:lstStyle/>
          <a:p>
            <a:pPr algn="l"/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>From a barrel of colored marbles, you randomly select 5 blue, 8 yellow, 7 red, 4 green, and 8 purple marbles.</a:t>
            </a:r>
            <a:br>
              <a:rPr lang="en-US" sz="3800" b="1" dirty="0" smtClean="0"/>
            </a:br>
            <a:r>
              <a:rPr lang="en-US" sz="3800" dirty="0" smtClean="0"/>
              <a:t>Find the experimental probability of randomly selecting either a green or purple marble. </a:t>
            </a:r>
            <a:endParaRPr lang="en-US" sz="3800" b="1" dirty="0"/>
          </a:p>
        </p:txBody>
      </p:sp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6200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4419600" y="2933700"/>
          <a:ext cx="4572000" cy="3924300"/>
        </p:xfrm>
        <a:graphic>
          <a:graphicData uri="http://schemas.openxmlformats.org/presentationml/2006/ole">
            <p:oleObj spid="_x0000_s9218" name="Chart" r:id="rId8" imgW="4572000" imgH="5143500" progId="MSGraph.Chart.8">
              <p:embed followColorScheme="full"/>
            </p:oleObj>
          </a:graphicData>
        </a:graphic>
      </p:graphicFrame>
      <p:pic>
        <p:nvPicPr>
          <p:cNvPr id="14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895600" y="5410200"/>
            <a:ext cx="889000" cy="1143000"/>
          </a:xfrm>
          <a:prstGeom prst="rect">
            <a:avLst/>
          </a:prstGeom>
        </p:spPr>
      </p:pic>
      <p:sp>
        <p:nvSpPr>
          <p:cNvPr id="12" name="CorShape1"/>
          <p:cNvSpPr/>
          <p:nvPr>
            <p:custDataLst>
              <p:tags r:id="rId5"/>
            </p:custDataLst>
          </p:nvPr>
        </p:nvSpPr>
        <p:spPr>
          <a:xfrm rot="10800000">
            <a:off x="60960" y="3639820"/>
            <a:ext cx="495300" cy="4953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457200" y="3429001"/>
            <a:ext cx="2971800" cy="34290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500" dirty="0" smtClean="0"/>
              <a:t>3/8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500" dirty="0" smtClean="0"/>
              <a:t>7/16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500" dirty="0"/>
              <a:t> </a:t>
            </a:r>
            <a:r>
              <a:rPr lang="en-US" sz="4500" dirty="0" smtClean="0"/>
              <a:t>11/32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500" dirty="0"/>
              <a:t> </a:t>
            </a:r>
            <a:r>
              <a:rPr lang="en-US" sz="4500" dirty="0" smtClean="0"/>
              <a:t>13/32</a:t>
            </a:r>
            <a:endParaRPr lang="en-US" sz="45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In a random sample of 250 restaurant customers, 74 customers ordered a dessert. If the restaurant typically has 1,000 customers per day, how many customers will probably order a dessert .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2933700"/>
          <a:ext cx="4572000" cy="3924300"/>
        </p:xfrm>
        <a:graphic>
          <a:graphicData uri="http://schemas.openxmlformats.org/presentationml/2006/ole">
            <p:oleObj spid="_x0000_s5122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438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2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3724486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296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396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221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</a:t>
            </a:r>
            <a:r>
              <a:rPr lang="en-US" sz="4800" dirty="0" smtClean="0"/>
              <a:t>346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A survey showed that 56% of car owners prefer 4-door cars, 31% prefer 2-door cars, and 13% have no preference. You ask 700 people. How many do you think will prefer 4 door cars? 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2933700"/>
          <a:ext cx="4572000" cy="3924300"/>
        </p:xfrm>
        <a:graphic>
          <a:graphicData uri="http://schemas.openxmlformats.org/presentationml/2006/ole">
            <p:oleObj spid="_x0000_s10242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819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4" name="CorShape1"/>
          <p:cNvSpPr/>
          <p:nvPr>
            <p:custDataLst>
              <p:tags r:id="rId5"/>
            </p:custDataLst>
          </p:nvPr>
        </p:nvSpPr>
        <p:spPr>
          <a:xfrm rot="10800000">
            <a:off x="0" y="6337300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292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442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457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392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Mary works in a factory that produces 1,000 telephones each day. When 50 telephones were sampled, it was found that 10 were defective. Estimate how many telephones are defective each day.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2933700"/>
          <a:ext cx="4572000" cy="3924300"/>
        </p:xfrm>
        <a:graphic>
          <a:graphicData uri="http://schemas.openxmlformats.org/presentationml/2006/ole">
            <p:oleObj spid="_x0000_s11266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819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2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6211654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214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184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210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200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A yogurt shop offers 7 different flavors of frozen yogurt and 12 different toppings. How many choices are possible for a single serving of frozen yogurt with one topping?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3124200"/>
          <a:ext cx="4572000" cy="3924300"/>
        </p:xfrm>
        <a:graphic>
          <a:graphicData uri="http://schemas.openxmlformats.org/presentationml/2006/ole">
            <p:oleObj spid="_x0000_s12290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819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4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4456006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82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84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87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19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Southside Builders has a development of new homes. There are 6 different floor plans, 11 exterior colors, and an option of either one-car or two-car garage. How many choices are there for one house?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429000" y="3124200"/>
          <a:ext cx="4572000" cy="3924300"/>
        </p:xfrm>
        <a:graphic>
          <a:graphicData uri="http://schemas.openxmlformats.org/presentationml/2006/ole">
            <p:oleObj spid="_x0000_s13314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819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2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5333830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198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66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132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19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/>
              <a:t>A drawer contains 3 red socks, 2 white socks, and 3 blue socks. Without looking, you draw out a sock, return it and draw out a second sock. What is the probability that the first sock is blue and the second sock is red?</a:t>
            </a:r>
            <a:endParaRPr lang="en-US" sz="4000" dirty="0"/>
          </a:p>
        </p:txBody>
      </p:sp>
      <p:graphicFrame>
        <p:nvGraphicFramePr>
          <p:cNvPr id="16" name="TPChart"/>
          <p:cNvGraphicFramePr>
            <a:graphicFrameLocks noChangeAspect="1"/>
          </p:cNvGraphicFramePr>
          <p:nvPr/>
        </p:nvGraphicFramePr>
        <p:xfrm>
          <a:off x="3581400" y="3255010"/>
          <a:ext cx="4419600" cy="3793490"/>
        </p:xfrm>
        <a:graphic>
          <a:graphicData uri="http://schemas.openxmlformats.org/presentationml/2006/ole">
            <p:oleObj spid="_x0000_s14338" name="Chart" r:id="rId8" imgW="4572000" imgH="5143500" progId="MSGraph.Chart.8">
              <p:embed followColorScheme="full"/>
            </p:oleObj>
          </a:graphicData>
        </a:graphic>
      </p:graphicFrame>
      <p:grpSp>
        <p:nvGrpSpPr>
          <p:cNvPr id="4" name="ResponseCounter"/>
          <p:cNvGrpSpPr/>
          <p:nvPr>
            <p:custDataLst>
              <p:tags r:id="rId3"/>
            </p:custDataLst>
          </p:nvPr>
        </p:nvGrpSpPr>
        <p:grpSpPr>
          <a:xfrm>
            <a:off x="7772400" y="2819400"/>
            <a:ext cx="1371600" cy="3810000"/>
            <a:chOff x="190500" y="1054100"/>
            <a:chExt cx="1511300" cy="5422900"/>
          </a:xfrm>
        </p:grpSpPr>
        <p:cxnSp>
          <p:nvCxnSpPr>
            <p:cNvPr id="10" name="RCPole"/>
            <p:cNvCxnSpPr/>
            <p:nvPr/>
          </p:nvCxnSpPr>
          <p:spPr>
            <a:xfrm>
              <a:off x="381000" y="1270000"/>
              <a:ext cx="0" cy="508000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CFlag"/>
            <p:cNvSpPr/>
            <p:nvPr/>
          </p:nvSpPr>
          <p:spPr>
            <a:xfrm>
              <a:off x="431800" y="5588000"/>
              <a:ext cx="1270000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latin typeface="Tahoma"/>
                </a:rPr>
                <a:t>0</a:t>
              </a:r>
              <a:endParaRPr lang="en-US" sz="1400" b="1">
                <a:latin typeface="Tahoma"/>
              </a:endParaRPr>
            </a:p>
          </p:txBody>
        </p:sp>
        <p:sp>
          <p:nvSpPr>
            <p:cNvPr id="8" name="RCTop"/>
            <p:cNvSpPr/>
            <p:nvPr/>
          </p:nvSpPr>
          <p:spPr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smtClean="0">
                  <a:solidFill>
                    <a:srgbClr val="FFFFFF"/>
                  </a:solidFill>
                  <a:latin typeface="Tahoma"/>
                </a:rPr>
                <a:t>5</a:t>
              </a:r>
              <a:endParaRPr lang="en-US" sz="700" b="1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9" name="RCBottom"/>
            <p:cNvSpPr/>
            <p:nvPr/>
          </p:nvSpPr>
          <p:spPr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NonResponseGrid" descr="nonresponsegrid.png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715000"/>
            <a:ext cx="889000" cy="1143000"/>
          </a:xfrm>
          <a:prstGeom prst="rect">
            <a:avLst/>
          </a:prstGeom>
        </p:spPr>
      </p:pic>
      <p:sp>
        <p:nvSpPr>
          <p:cNvPr id="14" name="CorShape1"/>
          <p:cNvSpPr/>
          <p:nvPr>
            <p:custDataLst>
              <p:tags r:id="rId5"/>
            </p:custDataLst>
          </p:nvPr>
        </p:nvSpPr>
        <p:spPr>
          <a:xfrm rot="10800000">
            <a:off x="-35559" y="4456006"/>
            <a:ext cx="520700" cy="520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381000" y="3505200"/>
            <a:ext cx="2819400" cy="33528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55/64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9/64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3/8</a:t>
            </a:r>
          </a:p>
          <a:p>
            <a:pPr marL="514350" indent="-514350">
              <a:buFont typeface="Arial" pitchFamily="34" charset="0"/>
              <a:buAutoNum type="alphaLcParenR"/>
            </a:pPr>
            <a:r>
              <a:rPr lang="en-US" sz="4800" dirty="0"/>
              <a:t>  </a:t>
            </a:r>
            <a:r>
              <a:rPr lang="en-US" sz="4800" dirty="0" smtClean="0"/>
              <a:t>2/5</a:t>
            </a:r>
            <a:endParaRPr lang="en-US" sz="4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b="1" dirty="0" smtClean="0"/>
              <a:t>Be able to write probability in these forms:</a:t>
            </a:r>
            <a:r>
              <a:rPr lang="en-US" sz="5500" dirty="0" smtClean="0"/>
              <a:t/>
            </a:r>
            <a:br>
              <a:rPr lang="en-US" sz="5500" dirty="0" smtClean="0"/>
            </a:br>
            <a:r>
              <a:rPr lang="en-US" sz="5500" dirty="0" smtClean="0"/>
              <a:t>a.  a fraction in simplest form    </a:t>
            </a:r>
            <a:br>
              <a:rPr lang="en-US" sz="5500" dirty="0" smtClean="0"/>
            </a:br>
            <a:r>
              <a:rPr lang="en-US" sz="5500" dirty="0" smtClean="0"/>
              <a:t>b.  a decimal</a:t>
            </a:r>
            <a:br>
              <a:rPr lang="en-US" sz="5500" dirty="0" smtClean="0"/>
            </a:br>
            <a:r>
              <a:rPr lang="en-US" sz="5500" dirty="0" smtClean="0"/>
              <a:t>c.  a percent </a:t>
            </a: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Know if an event is </a:t>
            </a:r>
            <a:r>
              <a:rPr lang="en-US" sz="5500" b="1" dirty="0" smtClean="0"/>
              <a:t>equally likely </a:t>
            </a:r>
            <a:r>
              <a:rPr lang="en-US" sz="5500" dirty="0" smtClean="0"/>
              <a:t>or</a:t>
            </a:r>
            <a:r>
              <a:rPr lang="en-US" sz="5500" b="1" dirty="0" smtClean="0"/>
              <a:t> not equally likely.</a:t>
            </a:r>
            <a:r>
              <a:rPr lang="en-US" sz="5500" dirty="0" smtClean="0"/>
              <a:t/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Know if an game is </a:t>
            </a:r>
            <a:r>
              <a:rPr lang="en-US" sz="5500" b="1" dirty="0" smtClean="0"/>
              <a:t>fair </a:t>
            </a:r>
            <a:r>
              <a:rPr lang="en-US" sz="5500" dirty="0" smtClean="0"/>
              <a:t>or</a:t>
            </a:r>
            <a:r>
              <a:rPr lang="en-US" sz="5500" b="1" dirty="0" smtClean="0"/>
              <a:t> unfair.</a:t>
            </a:r>
            <a:r>
              <a:rPr lang="en-US" sz="5500" dirty="0" smtClean="0"/>
              <a:t/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Know the difference between </a:t>
            </a:r>
            <a:r>
              <a:rPr lang="en-US" sz="5500" b="1" dirty="0" smtClean="0"/>
              <a:t>experimental probability </a:t>
            </a:r>
            <a:r>
              <a:rPr lang="en-US" sz="5500" dirty="0" smtClean="0"/>
              <a:t>or</a:t>
            </a:r>
            <a:r>
              <a:rPr lang="en-US" sz="5500" b="1" dirty="0" smtClean="0"/>
              <a:t> theoretical probability</a:t>
            </a:r>
            <a:r>
              <a:rPr lang="en-US" sz="5500" dirty="0" smtClean="0"/>
              <a:t>. And how to find them.</a:t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Know how to read and interpret a </a:t>
            </a:r>
            <a:r>
              <a:rPr lang="en-US" sz="5500" b="1" dirty="0" smtClean="0"/>
              <a:t>tree diagram</a:t>
            </a:r>
            <a:r>
              <a:rPr lang="en-US" sz="5500" dirty="0" smtClean="0"/>
              <a:t>.</a:t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Know how to construct a </a:t>
            </a:r>
            <a:r>
              <a:rPr lang="en-US" sz="5500" b="1" dirty="0" smtClean="0"/>
              <a:t>list with all possible outcomes</a:t>
            </a:r>
            <a:r>
              <a:rPr lang="en-US" sz="5500" dirty="0" smtClean="0"/>
              <a:t>.</a:t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8915400" cy="3048000"/>
          </a:xfrm>
        </p:spPr>
        <p:txBody>
          <a:bodyPr>
            <a:noAutofit/>
          </a:bodyPr>
          <a:lstStyle/>
          <a:p>
            <a:pPr algn="l"/>
            <a:r>
              <a:rPr lang="en-US" sz="5500" dirty="0" smtClean="0"/>
              <a:t>Determine whether an event is </a:t>
            </a:r>
            <a:r>
              <a:rPr lang="en-US" sz="5500" b="1" dirty="0" smtClean="0"/>
              <a:t>independent </a:t>
            </a:r>
            <a:r>
              <a:rPr lang="en-US" sz="5500" dirty="0" smtClean="0"/>
              <a:t>and </a:t>
            </a:r>
            <a:r>
              <a:rPr lang="en-US" sz="5500" b="1" dirty="0" smtClean="0"/>
              <a:t>dependent</a:t>
            </a:r>
            <a:r>
              <a:rPr lang="en-US" sz="5500" dirty="0" smtClean="0"/>
              <a:t> and be able to </a:t>
            </a:r>
            <a:r>
              <a:rPr lang="en-US" sz="5500" b="1" dirty="0" smtClean="0"/>
              <a:t>explain </a:t>
            </a:r>
            <a:r>
              <a:rPr lang="en-US" sz="5500" dirty="0" smtClean="0"/>
              <a:t>why.</a:t>
            </a:r>
            <a:br>
              <a:rPr lang="en-US" sz="5500" dirty="0" smtClean="0"/>
            </a:br>
            <a:endParaRPr lang="en-US" sz="5500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VERSION" val="12.0"/>
  <p:tag name="TPVERSION" val="2008"/>
  <p:tag name="PPVERSION" val="12.0"/>
  <p:tag name="TPFULLVERSION" val="4.2.3.231"/>
  <p:tag name="DELIMITERS" val="3.1"/>
  <p:tag name="SHOWBARVISIBLE" val="True"/>
  <p:tag name="EXPANDSHOWBAR" val="True"/>
  <p:tag name="USESECONDARYMONITOR" val="True"/>
  <p:tag name="SAVECSVWITHSESSION" val="False"/>
  <p:tag name="CSVFORMAT" val="0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RACEENDPOINTS" val="100"/>
  <p:tag name="RACERSMAXDISPLAYED" val="5"/>
  <p:tag name="RACEANIMATIONSPEED" val="3"/>
  <p:tag name="SKIPREMAININGRACESLIDES" val="True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722948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1"/>
  <p:tag name="RESETCHARTS" val="True"/>
  <p:tag name="INCLUDENONRESPONDERS" val="False"/>
  <p:tag name="MULTIRESPDIVISOR" val="1"/>
  <p:tag name="PARTLISTDEFAULT" val="1"/>
  <p:tag name="INCLUDEPPT" val="True"/>
  <p:tag name="ALLOWUSERFEEDBACK" val="True"/>
  <p:tag name="CORRECTPOINTVALUE" val="1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FIBDISPLAYRESULTS" val="True"/>
  <p:tag name="FIBNUMRESULTS" val="5"/>
  <p:tag name="FIBINCLUDEOTHER" val="True"/>
  <p:tag name="FIBDISPLAYKEYWORDS" val="True"/>
  <p:tag name="PRRESPONSE1" val="10"/>
  <p:tag name="PRRESPONSE2" val="9"/>
  <p:tag name="PRRESPONSE3" val="8"/>
  <p:tag name="PRRESPONSE4" val="7"/>
  <p:tag name="PRRESPONSE5" val="6"/>
  <p:tag name="PRRESPONSE6" val="5"/>
  <p:tag name="PRRESPONSE7" val="4"/>
  <p:tag name="PRRESPONSE8" val="3"/>
  <p:tag name="PRRESPONSE9" val="2"/>
  <p:tag name="PRRESPONSE10" val="1"/>
  <p:tag name="SHOWFLASHWARNING" val="True"/>
  <p:tag name="ALWAYSOPENPOLL" val="False"/>
  <p:tag name="LUIDIAENABLED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1;1;1;1;1;1;1;1;1;1;1;1;1;1;1;1;1;1;1;1;1;1;1;4;1;1;"/>
  <p:tag name="CHARTSTRINGSTD" val="25 0 0 1"/>
  <p:tag name="CHARTSTRINGREV" val="1 0 0 25"/>
  <p:tag name="CHARTSTRINGSTDPER" val="0.961538461538462 0 0 0.0384615384615385"/>
  <p:tag name="CHARTSTRINGREVPER" val="0.0384615384615385 0 0 0.961538461538462"/>
  <p:tag name="RESPONSESGATHERED" val="False"/>
  <p:tag name="SLIDEORDER" val="3"/>
  <p:tag name="SLIDEGUID" val="6E2D03CE7C794346BDCE31C99A92DFE6"/>
  <p:tag name="QUESTIONALIAS" val="What is the probability of the pointer landing on B?"/>
  <p:tag name="ANSWERSALIAS" val="1/4|smicln|1/2|smicln| 1/8|smicln| 3/8"/>
  <p:tag name="VALUES" val="Correct|smicln|Incorrect|smicln|Incorrect|smicln|Incorrec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OLDNUMANSWERS" val="4"/>
  <p:tag name="TEXTLENGTH" val="17"/>
  <p:tag name="FONTSIZE" val="48"/>
  <p:tag name="BULLETTYPE" val="ppBulletAlphaLCParenRight"/>
  <p:tag name="ANSWERTEXT" val="1/4&#10;1/2&#10; 1/8&#10; 3/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2;2;2;2;2;1;2;4;2;2;2;1;2;2;1;2;2;3;2;2;2;2;2;2;4;2;"/>
  <p:tag name="CHARTSTRINGSTD" val="3 20 1 2"/>
  <p:tag name="CHARTSTRINGREV" val="2 1 20 3"/>
  <p:tag name="CHARTSTRINGSTDPER" val="0.115384615384615 0.769230769230769 0.0384615384615385 0.0769230769230769"/>
  <p:tag name="CHARTSTRINGREVPER" val="0.0769230769230769 0.0384615384615385 0.769230769230769 0.115384615384615"/>
  <p:tag name="RESPONSESGATHERED" val="False"/>
  <p:tag name="SLIDEORDER" val="4"/>
  <p:tag name="SLIDEGUID" val="B3B609AA9B78414C9041ED8F4768EDE5"/>
  <p:tag name="QUESTIONALIAS" val="Predict how many times the spinner will stop on Y in 120 spins."/>
  <p:tag name="ANSWERSALIAS" val="14|smicln|20|smicln|  17|smicln|  15"/>
  <p:tag name="VALUES" val="Incorrect|smicln|Incorrect|smicln|Incorrect|smicln|Correc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OLDNUMANSWERS" val="4"/>
  <p:tag name="TEXTLENGTH" val="15"/>
  <p:tag name="FONTSIZE" val="48"/>
  <p:tag name="BULLETTYPE" val="ppBulletAlphaLCParenRight"/>
  <p:tag name="ANSWERTEXT" val="14&#10;20&#10;  17&#10;  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2"/>
  <p:tag name="SLIDEGUID" val="ABD25E4423E242BD9A7FE7F5FF4222AD"/>
  <p:tag name="QUESTIONALIAS" val="A standard number cube with the numbers 1 through 6 is rolled. Find the probability of rolling a number greater than 1."/>
  <p:tag name="ANSWERSALIAS" val="5/6|smicln|1/2|smicln| 1/3|smicln| 2/3"/>
  <p:tag name="VALUES" val="Correct|smicln|Incorrect|smicln|Incorrect|smicln|Incorrec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7"/>
  <p:tag name="FONTSIZE" val="48"/>
  <p:tag name="BULLETTYPE" val="ppBulletAlphaLCParenRight"/>
  <p:tag name="ANSWERTEXT" val="5/6&#10;1/2&#10; 1/3&#10; 2/3"/>
  <p:tag name="OLDNUMANSWERS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5"/>
  <p:tag name="RESPONSECOUNT" val="25"/>
  <p:tag name="SLICED" val="False"/>
  <p:tag name="RESPONSES" val="4;4;4;4;4;4;4;4;-;4;4;4;4;4;4;4;4;4;4;4;4;4;4;4;4;4;"/>
  <p:tag name="CHARTSTRINGSTD" val="0 0 0 25"/>
  <p:tag name="CHARTSTRINGREV" val="25 0 0 0"/>
  <p:tag name="CHARTSTRINGSTDPER" val="0 0 0 1"/>
  <p:tag name="CHARTSTRINGREVPER" val="1 0 0 0"/>
  <p:tag name="RESPONSESGATHERED" val="False"/>
  <p:tag name="SLIDEORDER" val="3"/>
  <p:tag name="SLIDEGUID" val="039756087B7D41E8AB2E7C67BA8A203A"/>
  <p:tag name="QUESTIONALIAS" val="You are one of 53 people whose name will be drawn for a prize. What is the probability that your name will be drawn first?"/>
  <p:tag name="ANSWERSALIAS" val="1/55|smicln|1/52|smicln| 1/57|smicln| 1/53"/>
  <p:tag name="VALUES" val="Incorrect|smicln|Incorrect|smicln|Incorrect|smicln|Correc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21"/>
  <p:tag name="FONTSIZE" val="48"/>
  <p:tag name="BULLETTYPE" val="ppBulletAlphaLCParenRight"/>
  <p:tag name="ANSWERTEXT" val="1/55&#10;1/52&#10; 1/57&#10; 1/53"/>
  <p:tag name="OLDNUMANSWERS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2;1;3;2;2;2;1;3;4;2;1;2;2;3;1;1;1;1;3;1;1;1;1;1;1;3;"/>
  <p:tag name="CHARTSTRINGSTD" val="13 7 5 1"/>
  <p:tag name="CHARTSTRINGREV" val="1 5 7 13"/>
  <p:tag name="CHARTSTRINGSTDPER" val="0.5 0.269230769230769 0.192307692307692 0.0384615384615385"/>
  <p:tag name="CHARTSTRINGREVPER" val="0.0384615384615385 0.192307692307692 0.269230769230769 0.5"/>
  <p:tag name="RESPONSESGATHERED" val="False"/>
  <p:tag name="SLIDEORDER" val="3"/>
  <p:tag name="SLIDEGUID" val="476E95831B2A46DFBEACA2CA11EDB37D"/>
  <p:tag name="QUESTIONALIAS" val="A number cube is rolled 360 times and the results are recorded as follows: 48 ones, 55 twos, 69 threes, 72 fours, 45 fives, and 71 sixes. What is the experimental probability of rolling a two or three? "/>
  <p:tag name="ANSWERSALIAS" val="0.34|smicln|0.66|smicln| 0.09|smicln| 0.16"/>
  <p:tag name="VALUES" val="Correct|smicln|Incorrect|smicln|Incorrect|smicln|Incorrec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21"/>
  <p:tag name="FONTSIZE" val="48"/>
  <p:tag name="BULLETTYPE" val="ppBulletAlphaLCParenRight"/>
  <p:tag name="ANSWERTEXT" val="0.34&#10;0.66&#10; 0.09&#10; 0.16"/>
  <p:tag name="OLDNUMANSWERS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2;1;3;2;4;2;4;1;4;4;4;1;2;4;4;2;4;4;4;2;2;2;4;4;4;"/>
  <p:tag name="CHARTSTRINGSTD" val="3 8 1 14"/>
  <p:tag name="CHARTSTRINGREV" val="14 1 8 3"/>
  <p:tag name="CHARTSTRINGSTDPER" val="0.115384615384615 0.307692307692308 0.0384615384615385 0.538461538461538"/>
  <p:tag name="CHARTSTRINGREVPER" val="0.538461538461538 0.0384615384615385 0.307692307692308 0.115384615384615"/>
  <p:tag name="RESPONSESGATHERED" val="False"/>
  <p:tag name="SLIDEORDER" val="3"/>
  <p:tag name="SLIDEGUID" val="356FB5E4343F4E569457F0AB6A832B7F"/>
  <p:tag name="QUESTIONALIAS" val=" From a barrel of colored marbles, you randomly select 5 blue, 8 yellow, 7 red, 4 green, and 8 purple marbles. Find the experimental probability of randomly selecting a marble that is NOT yellow.  "/>
  <p:tag name="ANSWERSALIAS" val="16/17|smicln|3/4|smicln| 11/16|smicln| 19/32"/>
  <p:tag name="VALUES" val="Incorrect|smicln|Correct|smicln|Incorrect|smicln|Incorrec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23"/>
  <p:tag name="FONTSIZE" val="45"/>
  <p:tag name="BULLETTYPE" val="ppBulletAlphaLCParenRight"/>
  <p:tag name="ANSWERTEXT" val="16/17&#10;3/4&#10; 11/16&#10; 19/32"/>
  <p:tag name="OLDNUMANSWERS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2;1;3;2;4;2;4;1;4;4;4;1;2;4;4;2;4;4;4;2;2;2;4;4;4;"/>
  <p:tag name="CHARTSTRINGSTD" val="3 8 1 14"/>
  <p:tag name="CHARTSTRINGREV" val="14 1 8 3"/>
  <p:tag name="CHARTSTRINGSTDPER" val="0.115384615384615 0.307692307692308 0.0384615384615385 0.538461538461538"/>
  <p:tag name="CHARTSTRINGREVPER" val="0.538461538461538 0.0384615384615385 0.307692307692308 0.115384615384615"/>
  <p:tag name="RESPONSESGATHERED" val="False"/>
  <p:tag name="SLIDEORDER" val="4"/>
  <p:tag name="SLIDEGUID" val="93D7CB4EA5514F209B8B3F49F5147662"/>
  <p:tag name="QUESTIONALIAS" val=" From a barrel of colored marbles, you randomly select 5 blue, 8 yellow, 7 red, 4 green, and 8 purple marbles. Find the experimental probability of randomly selecting either a green or purple marble. "/>
  <p:tag name="ANSWERSALIAS" val="3/8|smicln|7/16|smicln| 11/32|smicln| 13/32"/>
  <p:tag name="VALUES" val="Correct|smicln|Incorrect|smicln|Incorrect|smicln|Incorrect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22"/>
  <p:tag name="FONTSIZE" val="45"/>
  <p:tag name="BULLETTYPE" val="ppBulletAlphaLCParenRight"/>
  <p:tag name="ANSWERTEXT" val="3/8&#10;7/16&#10; 11/32&#10; 13/32"/>
  <p:tag name="OLDNUMANSWERS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3"/>
  <p:tag name="SLIDEGUID" val="9141EB707BF348DA87C41A428C677F63"/>
  <p:tag name="QUESTIONALIAS" val="In a random sample of 250 restaurant customers, 74 customers ordered a dessert. If the restaurant typically has 1,000 customers per day, how many customers will probably order a dessert ."/>
  <p:tag name="ANSWERSALIAS" val="296|smicln|396|smicln| 221|smicln| 346"/>
  <p:tag name="VALUES" val="Correct|smicln|Incorrect|smicln|Incorrect|smicln|Incorrec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7"/>
  <p:tag name="FONTSIZE" val="48"/>
  <p:tag name="BULLETTYPE" val="ppBulletAlphaLCParenRight"/>
  <p:tag name="ANSWERTEXT" val="296&#10;396&#10; 221&#10; 346"/>
  <p:tag name="OLDNUMANSWERS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4"/>
  <p:tag name="SLIDEGUID" val="B28F333FF1334EA5A6890BFF40687D7E"/>
  <p:tag name="QUESTIONALIAS" val="A survey showed that 56% of car owners prefer 4-door cars, 31% prefer 2-door cars, and 13% have no preference. You ask 700 people. How many do you think will prefer 4 door cars? "/>
  <p:tag name="ANSWERSALIAS" val="292|smicln|442|smicln|  457|smicln|  392"/>
  <p:tag name="VALUES" val="Incorrect|smicln|Incorrect|smicln|Incorrect|smicln|Correct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9"/>
  <p:tag name="FONTSIZE" val="48"/>
  <p:tag name="BULLETTYPE" val="ppBulletAlphaLCParenRight"/>
  <p:tag name="ANSWERTEXT" val="292&#10;442&#10;  457&#10;  392"/>
  <p:tag name="OLDNUMANSWERS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5"/>
  <p:tag name="SLIDEGUID" val="D83A7FFBAFAD4901B785A9CD45FABAB1"/>
  <p:tag name="QUESTIONALIAS" val="Mary works in a factory that produces 1,000 telephones each day. When 50 telephones were sampled, it was found that 10 were defective. Estimate how many telephones are defective each day."/>
  <p:tag name="ANSWERSALIAS" val="214|smicln|184|smicln|  210|smicln|  200"/>
  <p:tag name="VALUES" val="Incorrect|smicln|Incorrect|smicln|Incorrect|smicln|Correc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9"/>
  <p:tag name="FONTSIZE" val="48"/>
  <p:tag name="BULLETTYPE" val="ppBulletAlphaLCParenRight"/>
  <p:tag name="ANSWERTEXT" val="214&#10;184&#10;  210&#10;  200"/>
  <p:tag name="OLDNUMANSWERS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6"/>
  <p:tag name="SLIDEGUID" val="161459AEB53C44FBA9FD7B5766AF6989"/>
  <p:tag name="QUESTIONALIAS" val="A yogurt shop offers 7 different flavors of frozen yogurt and 12 different toppings. How many choices are possible for a single serving of frozen yogurt with one topping?"/>
  <p:tag name="ANSWERSALIAS" val="82|smicln|84|smicln|  87|smicln|  19"/>
  <p:tag name="VALUES" val="Incorrect|smicln|Correct|smicln|Incorrect|smicln|Incorrect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5"/>
  <p:tag name="FONTSIZE" val="48"/>
  <p:tag name="BULLETTYPE" val="ppBulletAlphaLCParenRight"/>
  <p:tag name="ANSWERTEXT" val="82&#10;84&#10;  87&#10;  19"/>
  <p:tag name="OLDNUMANSWERS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7"/>
  <p:tag name="SLIDEGUID" val="D38EDDE50FB74F5EAFAAD0F18A8CD86B"/>
  <p:tag name="QUESTIONALIAS" val="Southside Builders has a development of new homes. There are 6 different floor plans, 11 exterior colors, and an option of either one-car or two-car garage. How many choices are there for one house?"/>
  <p:tag name="ANSWERSALIAS" val="198|smicln|66|smicln|  132|smicln|  19"/>
  <p:tag name="VALUES" val="Incorrect|smicln|Incorrect|smicln|Correct|smicln|Incorrect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17"/>
  <p:tag name="FONTSIZE" val="48"/>
  <p:tag name="BULLETTYPE" val="ppBulletAlphaLCParenRight"/>
  <p:tag name="ANSWERTEXT" val="198&#10;66&#10;  132&#10;  19"/>
  <p:tag name="OLDNUMANSWERS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33E1BB3C0D74C6CA4236115F6D59DAD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TOTALRESPONSES" val="26"/>
  <p:tag name="RESPONSECOUNT" val="26"/>
  <p:tag name="SLICED" val="False"/>
  <p:tag name="RESPONSES" val="4;3;3;3;4;4;4;2;4;4;3;1;3;4;3;3;3;3;3;4;3;4;1;4;2;2;"/>
  <p:tag name="CHARTSTRINGSTD" val="2 3 11 10"/>
  <p:tag name="CHARTSTRINGREV" val="10 11 3 2"/>
  <p:tag name="CHARTSTRINGSTDPER" val="0.0769230769230769 0.115384615384615 0.423076923076923 0.384615384615385"/>
  <p:tag name="CHARTSTRINGREVPER" val="0.384615384615385 0.423076923076923 0.115384615384615 0.0769230769230769"/>
  <p:tag name="RESPONSESGATHERED" val="False"/>
  <p:tag name="SLIDEORDER" val="8"/>
  <p:tag name="SLIDEGUID" val="84BF1361EF154ECB8F713FAF2E51B4A4"/>
  <p:tag name="QUESTIONALIAS" val="A drawer contains 3 red socks, 2 white socks, and 3 blue socks. Without looking, you draw out a sock, return it and draw out a second sock. What is the probability that the first sock is blue and the second sock is red?"/>
  <p:tag name="ANSWERSALIAS" val="55/64|smicln|9/64|smicln|  3/8|smicln|  2/5"/>
  <p:tag name="VALUES" val="Incorrect|smicln|Correct|smicln|Incorrect|smicln|Incorrect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RESPTABLE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9"/>
  <p:tag name="TEXTLENGTH" val="22"/>
  <p:tag name="FONTSIZE" val="48"/>
  <p:tag name="BULLETTYPE" val="ppBulletAlphaLCParenRight"/>
  <p:tag name="ANSWERTEXT" val="55/64&#10;9/64&#10;  3/8&#10;  2/5"/>
  <p:tag name="OLDNUMANSWERS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543</Words>
  <Application>Microsoft Office PowerPoint</Application>
  <PresentationFormat>On-screen Show (4:3)</PresentationFormat>
  <Paragraphs>99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Microsoft Graph Chart</vt:lpstr>
      <vt:lpstr>Chart</vt:lpstr>
      <vt:lpstr>PROBABILITY TEST REVIEW</vt:lpstr>
      <vt:lpstr>What is the probability of the pointer landing on B?</vt:lpstr>
      <vt:lpstr>Predict how many times the spinner will stop on Y in 120 spins.</vt:lpstr>
      <vt:lpstr>A standard number cube with the numbers 1 through 6 is rolled. Find the probability of rolling a number greater than 1.</vt:lpstr>
      <vt:lpstr>You are one of 53 people whose name will be drawn for a prize. What is the probability that your name will be drawn first?</vt:lpstr>
      <vt:lpstr>A number cube is rolled 360 times and the results are recorded as follows: 48 ones, 55 twos, 69 threes, 72 fours, 45 fives, and 71 sixes. What is the experimental probability of rolling a two or three? </vt:lpstr>
      <vt:lpstr> From a barrel of colored marbles, you randomly select 5 blue, 8 yellow, 7 red, 4 green, and 8 purple marbles. Find the experimental probability of randomly selecting a marble that is NOT yellow.  </vt:lpstr>
      <vt:lpstr> From a barrel of colored marbles, you randomly select 5 blue, 8 yellow, 7 red, 4 green, and 8 purple marbles. Find the experimental probability of randomly selecting either a green or purple marble. </vt:lpstr>
      <vt:lpstr>In a random sample of 250 restaurant customers, 74 customers ordered a dessert. If the restaurant typically has 1,000 customers per day, how many customers will probably order a dessert .</vt:lpstr>
      <vt:lpstr>A survey showed that 56% of car owners prefer 4-door cars, 31% prefer 2-door cars, and 13% have no preference. You ask 700 people. How many do you think will prefer 4 door cars? </vt:lpstr>
      <vt:lpstr>Mary works in a factory that produces 1,000 telephones each day. When 50 telephones were sampled, it was found that 10 were defective. Estimate how many telephones are defective each day.</vt:lpstr>
      <vt:lpstr>A yogurt shop offers 7 different flavors of frozen yogurt and 12 different toppings. How many choices are possible for a single serving of frozen yogurt with one topping?</vt:lpstr>
      <vt:lpstr>Southside Builders has a development of new homes. There are 6 different floor plans, 11 exterior colors, and an option of either one-car or two-car garage. How many choices are there for one house?</vt:lpstr>
      <vt:lpstr>A drawer contains 3 red socks, 2 white socks, and 3 blue socks. Without looking, you draw out a sock, return it and draw out a second sock. What is the probability that the first sock is blue and the second sock is red?</vt:lpstr>
      <vt:lpstr>Be able to write probability in these forms: a.  a fraction in simplest form     b.  a decimal c.  a percent </vt:lpstr>
      <vt:lpstr>Know if an event is equally likely or not equally likely. </vt:lpstr>
      <vt:lpstr>Know if an game is fair or unfair. </vt:lpstr>
      <vt:lpstr>Know the difference between experimental probability or theoretical probability. And how to find them. </vt:lpstr>
      <vt:lpstr>Know how to read and interpret a tree diagram. </vt:lpstr>
      <vt:lpstr>Know how to construct a list with all possible outcomes. </vt:lpstr>
      <vt:lpstr>Determine whether an event is independent and dependent and be able to explain why. 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 Barnes</dc:creator>
  <cp:lastModifiedBy>elizabeth.barnes</cp:lastModifiedBy>
  <cp:revision>11</cp:revision>
  <dcterms:created xsi:type="dcterms:W3CDTF">2011-03-09T01:03:51Z</dcterms:created>
  <dcterms:modified xsi:type="dcterms:W3CDTF">2011-03-09T14:40:21Z</dcterms:modified>
</cp:coreProperties>
</file>