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5"/>
  </p:handoutMasterIdLst>
  <p:sldIdLst>
    <p:sldId id="257" r:id="rId2"/>
    <p:sldId id="260" r:id="rId3"/>
    <p:sldId id="258" r:id="rId4"/>
    <p:sldId id="262" r:id="rId5"/>
    <p:sldId id="261" r:id="rId6"/>
    <p:sldId id="263" r:id="rId7"/>
    <p:sldId id="265" r:id="rId8"/>
    <p:sldId id="267" r:id="rId9"/>
    <p:sldId id="270" r:id="rId10"/>
    <p:sldId id="274" r:id="rId11"/>
    <p:sldId id="271" r:id="rId12"/>
    <p:sldId id="272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clrMode="gray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5"/>
    <p:restoredTop sz="94698"/>
  </p:normalViewPr>
  <p:slideViewPr>
    <p:cSldViewPr snapToGrid="0" snapToObjects="1">
      <p:cViewPr varScale="1">
        <p:scale>
          <a:sx n="88" d="100"/>
          <a:sy n="88" d="100"/>
        </p:scale>
        <p:origin x="75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handoutMaster" Target="handoutMasters/handout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11DB6-4712-2E48-B9A6-49A47C257FE6}" type="datetimeFigureOut">
              <a:rPr lang="en-US" smtClean="0"/>
              <a:t>8/29/17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EC751-DA08-DD4E-9DFA-351B75FB0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22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5DC4-F552-2847-8803-7EBCA3E8C907}" type="datetimeFigureOut">
              <a:rPr lang="en-US" smtClean="0"/>
              <a:t>8/29/17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27F6-6592-DD4A-BF74-B818B4040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3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5DC4-F552-2847-8803-7EBCA3E8C907}" type="datetimeFigureOut">
              <a:rPr lang="en-US" smtClean="0"/>
              <a:t>8/29/17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27F6-6592-DD4A-BF74-B818B4040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40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5DC4-F552-2847-8803-7EBCA3E8C907}" type="datetimeFigureOut">
              <a:rPr lang="en-US" smtClean="0"/>
              <a:t>8/29/17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27F6-6592-DD4A-BF74-B818B4040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77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5DC4-F552-2847-8803-7EBCA3E8C907}" type="datetimeFigureOut">
              <a:rPr lang="en-US" smtClean="0"/>
              <a:t>8/29/17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27F6-6592-DD4A-BF74-B818B4040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14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5DC4-F552-2847-8803-7EBCA3E8C907}" type="datetimeFigureOut">
              <a:rPr lang="en-US" smtClean="0"/>
              <a:t>8/29/17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27F6-6592-DD4A-BF74-B818B4040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532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5DC4-F552-2847-8803-7EBCA3E8C907}" type="datetimeFigureOut">
              <a:rPr lang="en-US" smtClean="0"/>
              <a:t>8/29/17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27F6-6592-DD4A-BF74-B818B4040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85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5DC4-F552-2847-8803-7EBCA3E8C907}" type="datetimeFigureOut">
              <a:rPr lang="en-US" smtClean="0"/>
              <a:t>8/29/17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27F6-6592-DD4A-BF74-B818B4040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86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5DC4-F552-2847-8803-7EBCA3E8C907}" type="datetimeFigureOut">
              <a:rPr lang="en-US" smtClean="0"/>
              <a:t>8/29/17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27F6-6592-DD4A-BF74-B818B4040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0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5DC4-F552-2847-8803-7EBCA3E8C907}" type="datetimeFigureOut">
              <a:rPr lang="en-US" smtClean="0"/>
              <a:t>8/29/17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27F6-6592-DD4A-BF74-B818B4040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68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5DC4-F552-2847-8803-7EBCA3E8C907}" type="datetimeFigureOut">
              <a:rPr lang="en-US" smtClean="0"/>
              <a:t>8/29/17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27F6-6592-DD4A-BF74-B818B4040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1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5DC4-F552-2847-8803-7EBCA3E8C907}" type="datetimeFigureOut">
              <a:rPr lang="en-US" smtClean="0"/>
              <a:t>8/29/17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27F6-6592-DD4A-BF74-B818B4040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25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75DC4-F552-2847-8803-7EBCA3E8C907}" type="datetimeFigureOut">
              <a:rPr lang="en-US" smtClean="0"/>
              <a:t>8/29/17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B27F6-6592-DD4A-BF74-B818B4040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899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631738" cy="1470025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POINT OF VIEW </a:t>
            </a:r>
          </a:p>
        </p:txBody>
      </p:sp>
      <p:sp>
        <p:nvSpPr>
          <p:cNvPr id="13314" name="TextBox 4"/>
          <p:cNvSpPr txBox="1">
            <a:spLocks noChangeArrowheads="1"/>
          </p:cNvSpPr>
          <p:nvPr/>
        </p:nvSpPr>
        <p:spPr bwMode="auto">
          <a:xfrm>
            <a:off x="6810375" y="28384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dirty="0">
              <a:ea typeface="+mn-ea"/>
              <a:cs typeface="+mn-cs"/>
            </a:endParaRPr>
          </a:p>
        </p:txBody>
      </p:sp>
      <p:pic>
        <p:nvPicPr>
          <p:cNvPr id="13316" name="Picture 6" descr="Sony-NEX-3-Compact-DSLRs-Black-with-SEL1855-18mm-55mm-len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075" y="149225"/>
            <a:ext cx="2341563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7" descr="empty-thoughts-t1349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0013" y="4216400"/>
            <a:ext cx="2147887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324" name="Group 12"/>
          <p:cNvGraphicFramePr>
            <a:graphicFrameLocks noGrp="1"/>
          </p:cNvGraphicFramePr>
          <p:nvPr/>
        </p:nvGraphicFramePr>
        <p:xfrm>
          <a:off x="187325" y="61913"/>
          <a:ext cx="8740775" cy="6673850"/>
        </p:xfrm>
        <a:graphic>
          <a:graphicData uri="http://schemas.openxmlformats.org/drawingml/2006/table">
            <a:tbl>
              <a:tblPr/>
              <a:tblGrid>
                <a:gridCol w="87407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7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4241400"/>
      </p:ext>
    </p:extLst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ookman Old Style"/>
                <a:cs typeface="Bookman Old Style"/>
              </a:rPr>
              <a:t>What is point of view?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4000" dirty="0">
                <a:latin typeface="Bookman Old Style"/>
                <a:cs typeface="Bookman Old Style"/>
              </a:rPr>
              <a:t>Point of view is the </a:t>
            </a:r>
            <a:r>
              <a:rPr lang="en-US" sz="4000" b="1" dirty="0">
                <a:latin typeface="Bookman Old Style"/>
                <a:cs typeface="Bookman Old Style"/>
              </a:rPr>
              <a:t>narrator</a:t>
            </a:r>
            <a:r>
              <a:rPr lang="en-US" sz="4000" dirty="0">
                <a:latin typeface="Bookman Old Style"/>
                <a:cs typeface="Bookman Old Style"/>
              </a:rPr>
              <a:t>’s perspective OR a </a:t>
            </a:r>
            <a:r>
              <a:rPr lang="en-US" sz="4000" b="1" dirty="0">
                <a:latin typeface="Bookman Old Style"/>
                <a:cs typeface="Bookman Old Style"/>
              </a:rPr>
              <a:t>character</a:t>
            </a:r>
            <a:r>
              <a:rPr lang="en-US" sz="4000" dirty="0">
                <a:latin typeface="Bookman Old Style"/>
                <a:cs typeface="Bookman Old Style"/>
              </a:rPr>
              <a:t>’s </a:t>
            </a:r>
            <a:r>
              <a:rPr lang="en-US" sz="4000" b="1" dirty="0">
                <a:latin typeface="Bookman Old Style"/>
                <a:cs typeface="Bookman Old Style"/>
              </a:rPr>
              <a:t>attitude</a:t>
            </a:r>
            <a:r>
              <a:rPr lang="en-US" sz="4000" dirty="0">
                <a:latin typeface="Bookman Old Style"/>
                <a:cs typeface="Bookman Old Style"/>
              </a:rPr>
              <a:t> or perspective about the </a:t>
            </a:r>
            <a:r>
              <a:rPr lang="en-US" sz="4000" b="1" dirty="0">
                <a:latin typeface="Bookman Old Style"/>
                <a:cs typeface="Bookman Old Style"/>
              </a:rPr>
              <a:t>events</a:t>
            </a:r>
            <a:r>
              <a:rPr lang="en-US" sz="4000" dirty="0">
                <a:latin typeface="Bookman Old Style"/>
                <a:cs typeface="Bookman Old Style"/>
              </a:rPr>
              <a:t> and other characters in a story.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  <p:pic>
        <p:nvPicPr>
          <p:cNvPr id="14339" name="Picture 3" descr="empty-thoughts-t1349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5816" y="4145647"/>
            <a:ext cx="1634166" cy="1634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8032444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73" y="274638"/>
            <a:ext cx="8659997" cy="1325562"/>
          </a:xfrm>
        </p:spPr>
        <p:txBody>
          <a:bodyPr>
            <a:noAutofit/>
          </a:bodyPr>
          <a:lstStyle/>
          <a:p>
            <a:r>
              <a:rPr lang="en-US" sz="3400" b="1" dirty="0">
                <a:latin typeface="Bookman Old Style"/>
                <a:cs typeface="Bookman Old Style"/>
              </a:rPr>
              <a:t>There are two types of Point of View.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Marker Felt"/>
                <a:cs typeface="Marker Felt"/>
              </a:rPr>
              <a:t>Point of View</a:t>
            </a:r>
          </a:p>
          <a:p>
            <a:pPr marL="0" indent="0" algn="ctr">
              <a:buNone/>
            </a:pPr>
            <a:r>
              <a:rPr lang="en-US" dirty="0">
                <a:latin typeface="Marker Felt"/>
                <a:cs typeface="Marker Felt"/>
              </a:rPr>
              <a:t>                    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1873557" y="2269517"/>
            <a:ext cx="1498846" cy="18739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662306" y="2269517"/>
            <a:ext cx="1353125" cy="18739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3702" y="4663961"/>
            <a:ext cx="3351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Narration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3649" y="4677264"/>
            <a:ext cx="3351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Character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017" y="5323595"/>
            <a:ext cx="1109997" cy="12262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306" y="5310292"/>
            <a:ext cx="2432119" cy="14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4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ookman Old Style"/>
                <a:cs typeface="Bookman Old Style"/>
              </a:rPr>
              <a:t>Narration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634"/>
            <a:ext cx="8229600" cy="4918530"/>
          </a:xfrm>
          <a:solidFill>
            <a:schemeClr val="accent5"/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Bookman Old Style"/>
                <a:cs typeface="Bookman Old Style"/>
              </a:rPr>
              <a:t>When we think of narration, we think of who is telling the story – the narrator.</a:t>
            </a:r>
          </a:p>
          <a:p>
            <a:r>
              <a:rPr lang="en-US" dirty="0">
                <a:solidFill>
                  <a:schemeClr val="bg1"/>
                </a:solidFill>
                <a:latin typeface="Bookman Old Style"/>
                <a:cs typeface="Bookman Old Style"/>
              </a:rPr>
              <a:t>The narrator might be someone who participates in the story, or the narrator can be an outside observer of the story.</a:t>
            </a:r>
          </a:p>
          <a:p>
            <a:pPr lvl="2"/>
            <a:r>
              <a:rPr lang="en-US" dirty="0">
                <a:solidFill>
                  <a:schemeClr val="bg1"/>
                </a:solidFill>
                <a:latin typeface="Bookman Old Style"/>
                <a:cs typeface="Bookman Old Style"/>
              </a:rPr>
              <a:t>In “The Monsters Are Due on Maple Street” the narrator is an outside observer.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496811"/>
            <a:ext cx="1076995" cy="100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68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44878"/>
            <a:ext cx="8229600" cy="224869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en-US" sz="3600" dirty="0">
                <a:latin typeface="Bookman Old Style"/>
                <a:cs typeface="Bookman Old Style"/>
              </a:rPr>
              <a:t>One way to think about narration is by deciding which “person” is being used.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b="1" dirty="0">
              <a:latin typeface="Didot"/>
              <a:cs typeface="Dido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93574"/>
            <a:ext cx="3602174" cy="2232588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en-US" dirty="0">
                <a:latin typeface="Bookman Old Style"/>
                <a:cs typeface="Bookman Old Style"/>
              </a:rPr>
              <a:t>First Person</a:t>
            </a:r>
          </a:p>
          <a:p>
            <a:r>
              <a:rPr lang="en-US" dirty="0">
                <a:latin typeface="Bookman Old Style"/>
                <a:cs typeface="Bookman Old Style"/>
              </a:rPr>
              <a:t>Second Person</a:t>
            </a:r>
          </a:p>
          <a:p>
            <a:r>
              <a:rPr lang="en-US" dirty="0">
                <a:latin typeface="Bookman Old Style"/>
                <a:cs typeface="Bookman Old Style"/>
              </a:rPr>
              <a:t>Third Person</a:t>
            </a:r>
          </a:p>
          <a:p>
            <a:pPr lvl="1"/>
            <a:r>
              <a:rPr lang="en-US" dirty="0">
                <a:latin typeface="Bookman Old Style"/>
                <a:cs typeface="Bookman Old Style"/>
              </a:rPr>
              <a:t>Limited</a:t>
            </a:r>
          </a:p>
          <a:p>
            <a:pPr lvl="1"/>
            <a:r>
              <a:rPr lang="en-US" dirty="0">
                <a:latin typeface="Bookman Old Style"/>
                <a:cs typeface="Bookman Old Style"/>
              </a:rPr>
              <a:t>Omniscient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135" y="3893575"/>
            <a:ext cx="3694440" cy="22325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82995"/>
            <a:ext cx="8036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Bookman Old Style"/>
                <a:cs typeface="Bookman Old Style"/>
              </a:rPr>
              <a:t>Three Types of Narration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59639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ookman Old Style"/>
                <a:cs typeface="Bookman Old Style"/>
              </a:rPr>
              <a:t>FIRST PERSON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8494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r>
              <a:rPr lang="en-US" dirty="0">
                <a:latin typeface="Bookman Old Style"/>
                <a:cs typeface="Bookman Old Style"/>
              </a:rPr>
              <a:t>In </a:t>
            </a:r>
            <a:r>
              <a:rPr lang="en-US" b="1" dirty="0">
                <a:latin typeface="Bookman Old Style"/>
                <a:cs typeface="Bookman Old Style"/>
              </a:rPr>
              <a:t>first </a:t>
            </a:r>
            <a:r>
              <a:rPr lang="en-US" dirty="0">
                <a:latin typeface="Bookman Old Style"/>
                <a:cs typeface="Bookman Old Style"/>
              </a:rPr>
              <a:t>person point of view, the narrator is a </a:t>
            </a:r>
            <a:r>
              <a:rPr lang="en-US" b="1" dirty="0">
                <a:latin typeface="Bookman Old Style"/>
                <a:cs typeface="Bookman Old Style"/>
              </a:rPr>
              <a:t>participant.</a:t>
            </a:r>
            <a:r>
              <a:rPr lang="en-US" dirty="0">
                <a:latin typeface="Bookman Old Style"/>
                <a:cs typeface="Bookman Old Style"/>
              </a:rPr>
              <a:t>  It is usually the main character telling his or her own story. </a:t>
            </a:r>
          </a:p>
          <a:p>
            <a:pPr>
              <a:defRPr/>
            </a:pPr>
            <a:r>
              <a:rPr lang="en-US" dirty="0">
                <a:latin typeface="Bookman Old Style"/>
                <a:cs typeface="Bookman Old Style"/>
              </a:rPr>
              <a:t>The reader knows </a:t>
            </a:r>
            <a:r>
              <a:rPr lang="en-US" b="1" i="1" dirty="0">
                <a:latin typeface="Bookman Old Style"/>
                <a:cs typeface="Bookman Old Style"/>
              </a:rPr>
              <a:t>only</a:t>
            </a:r>
            <a:r>
              <a:rPr lang="en-US" dirty="0">
                <a:latin typeface="Bookman Old Style"/>
                <a:cs typeface="Bookman Old Style"/>
              </a:rPr>
              <a:t> what the </a:t>
            </a:r>
            <a:r>
              <a:rPr lang="en-US" b="1" dirty="0">
                <a:latin typeface="Bookman Old Style"/>
                <a:cs typeface="Bookman Old Style"/>
              </a:rPr>
              <a:t>narrator</a:t>
            </a:r>
            <a:r>
              <a:rPr lang="en-US" dirty="0">
                <a:latin typeface="Bookman Old Style"/>
                <a:cs typeface="Bookman Old Style"/>
              </a:rPr>
              <a:t> thinks, but no other characters. 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Bookman Old Style"/>
                <a:cs typeface="Bookman Old Style"/>
              </a:rPr>
              <a:t>Sample Signal pronouns: I, me, my, we, us, ours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  <p:pic>
        <p:nvPicPr>
          <p:cNvPr id="15363" name="Picture 5" descr="i-me-min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2275" y="478889"/>
            <a:ext cx="1554525" cy="103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800586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48588" cy="5476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latin typeface="Bookman Old Style"/>
                <a:ea typeface="+mj-ea"/>
                <a:cs typeface="Bookman Old Style"/>
              </a:rPr>
              <a:t>SECOND PERSON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250" y="958850"/>
            <a:ext cx="8337550" cy="551839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r>
              <a:rPr lang="en-US" dirty="0">
                <a:latin typeface="Bookman Old Style"/>
                <a:cs typeface="Bookman Old Style"/>
              </a:rPr>
              <a:t>In </a:t>
            </a:r>
            <a:r>
              <a:rPr lang="en-US" b="1" dirty="0">
                <a:latin typeface="Bookman Old Style"/>
                <a:cs typeface="Bookman Old Style"/>
              </a:rPr>
              <a:t>second p</a:t>
            </a:r>
            <a:r>
              <a:rPr lang="en-US" dirty="0">
                <a:latin typeface="Bookman Old Style"/>
                <a:cs typeface="Bookman Old Style"/>
              </a:rPr>
              <a:t>erson point of view, the narrator tells the reader what </a:t>
            </a:r>
            <a:r>
              <a:rPr lang="en-US" i="1" dirty="0">
                <a:latin typeface="Bookman Old Style"/>
                <a:cs typeface="Bookman Old Style"/>
              </a:rPr>
              <a:t>the </a:t>
            </a:r>
            <a:r>
              <a:rPr lang="en-US" b="1" i="1" dirty="0">
                <a:latin typeface="Bookman Old Style"/>
                <a:cs typeface="Bookman Old Style"/>
              </a:rPr>
              <a:t>reader</a:t>
            </a:r>
            <a:r>
              <a:rPr lang="en-US" dirty="0">
                <a:latin typeface="Bookman Old Style"/>
                <a:cs typeface="Bookman Old Style"/>
              </a:rPr>
              <a:t> thinks, says, or does. The author makes the reader a participant in the action.  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Bookman Old Style"/>
                <a:cs typeface="Bookman Old Style"/>
              </a:rPr>
              <a:t>This is an awkward point of view and is used most often in </a:t>
            </a:r>
            <a:r>
              <a:rPr lang="en-US" b="1" dirty="0">
                <a:latin typeface="Bookman Old Style"/>
                <a:cs typeface="Bookman Old Style"/>
              </a:rPr>
              <a:t>advertising</a:t>
            </a:r>
            <a:r>
              <a:rPr lang="en-US" dirty="0">
                <a:latin typeface="Bookman Old Style"/>
                <a:cs typeface="Bookman Old Style"/>
              </a:rPr>
              <a:t>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Bookman Old Style"/>
                <a:cs typeface="Bookman Old Style"/>
              </a:rPr>
              <a:t>Sample Signal pronouns: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dirty="0">
                <a:latin typeface="Bookman Old Style"/>
                <a:cs typeface="Bookman Old Style"/>
              </a:rPr>
              <a:t>	you, your, yours</a:t>
            </a:r>
          </a:p>
        </p:txBody>
      </p:sp>
      <p:pic>
        <p:nvPicPr>
          <p:cNvPr id="17411" name="Picture 4" descr="nike-a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056" y="4609324"/>
            <a:ext cx="1400744" cy="186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6521327"/>
      </p:ext>
    </p:extLst>
  </p:cSld>
  <p:clrMapOvr>
    <a:masterClrMapping/>
  </p:clrMapOvr>
  <p:transition spd="slow">
    <p:circl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1352"/>
          </a:xfrm>
        </p:spPr>
        <p:txBody>
          <a:bodyPr/>
          <a:lstStyle/>
          <a:p>
            <a:r>
              <a:rPr lang="en-US" b="1" dirty="0">
                <a:latin typeface="Bookman Old Style"/>
                <a:cs typeface="Bookman Old Style"/>
              </a:rPr>
              <a:t>THIRD PERSON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5990"/>
            <a:ext cx="8229600" cy="541352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000" dirty="0">
                <a:latin typeface="Bookman Old Style"/>
                <a:cs typeface="Bookman Old Style"/>
              </a:rPr>
              <a:t>In third person the narrator is an </a:t>
            </a:r>
            <a:r>
              <a:rPr lang="en-US" sz="3000" b="1" dirty="0">
                <a:latin typeface="Bookman Old Style"/>
                <a:cs typeface="Bookman Old Style"/>
              </a:rPr>
              <a:t>outside observer</a:t>
            </a:r>
            <a:r>
              <a:rPr lang="en-US" sz="3000" dirty="0">
                <a:latin typeface="Bookman Old Style"/>
                <a:cs typeface="Bookman Old Style"/>
              </a:rPr>
              <a:t>, and the reader usually doesn’t know his or her name. The narrator doesn’t affect the story.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3000" dirty="0">
              <a:latin typeface="Bookman Old Style"/>
              <a:cs typeface="Bookman Old Style"/>
            </a:endParaRPr>
          </a:p>
          <a:p>
            <a:pPr>
              <a:defRPr/>
            </a:pPr>
            <a:r>
              <a:rPr lang="en-US" sz="3000" u="sng" dirty="0">
                <a:latin typeface="Bookman Old Style"/>
                <a:cs typeface="Bookman Old Style"/>
              </a:rPr>
              <a:t>Limited</a:t>
            </a:r>
            <a:r>
              <a:rPr lang="en-US" sz="3000" dirty="0">
                <a:latin typeface="Bookman Old Style"/>
                <a:cs typeface="Bookman Old Style"/>
              </a:rPr>
              <a:t> - the narrator is an outside observer who can only see inside </a:t>
            </a:r>
            <a:r>
              <a:rPr lang="en-US" sz="3000" i="1" dirty="0">
                <a:latin typeface="Bookman Old Style"/>
                <a:cs typeface="Bookman Old Style"/>
              </a:rPr>
              <a:t>one</a:t>
            </a:r>
            <a:r>
              <a:rPr lang="en-US" sz="3000" dirty="0">
                <a:latin typeface="Bookman Old Style"/>
                <a:cs typeface="Bookman Old Style"/>
              </a:rPr>
              <a:t> </a:t>
            </a:r>
            <a:r>
              <a:rPr lang="en-US" sz="3000" b="1" dirty="0">
                <a:latin typeface="Bookman Old Style"/>
                <a:cs typeface="Bookman Old Style"/>
              </a:rPr>
              <a:t>character</a:t>
            </a:r>
            <a:r>
              <a:rPr lang="en-US" sz="3000" dirty="0">
                <a:latin typeface="Bookman Old Style"/>
                <a:cs typeface="Bookman Old Style"/>
              </a:rPr>
              <a:t>’s head.</a:t>
            </a:r>
            <a:endParaRPr lang="en-US" sz="3000" dirty="0"/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3000" dirty="0">
              <a:latin typeface="Bookman Old Style"/>
              <a:cs typeface="Bookman Old Style"/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000" dirty="0">
                <a:latin typeface="Bookman Old Style"/>
                <a:cs typeface="Bookman Old Style"/>
              </a:rPr>
              <a:t>Sample Signal pronouns: he, she, it</a:t>
            </a:r>
          </a:p>
        </p:txBody>
      </p:sp>
    </p:spTree>
    <p:extLst>
      <p:ext uri="{BB962C8B-B14F-4D97-AF65-F5344CB8AC3E}">
        <p14:creationId xmlns:p14="http://schemas.microsoft.com/office/powerpoint/2010/main" val="174906919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1352"/>
          </a:xfrm>
        </p:spPr>
        <p:txBody>
          <a:bodyPr/>
          <a:lstStyle/>
          <a:p>
            <a:r>
              <a:rPr lang="en-US" b="1" dirty="0">
                <a:latin typeface="Bookman Old Style"/>
                <a:cs typeface="Bookman Old Style"/>
              </a:rPr>
              <a:t>THIRD PERSON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5990"/>
            <a:ext cx="8229600" cy="541352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en-US" sz="3000" u="sng" dirty="0">
                <a:latin typeface="Bookman Old Style"/>
                <a:cs typeface="Bookman Old Style"/>
              </a:rPr>
              <a:t>Omniscient</a:t>
            </a:r>
            <a:r>
              <a:rPr lang="en-US" sz="3000" dirty="0">
                <a:latin typeface="Bookman Old Style"/>
                <a:cs typeface="Bookman Old Style"/>
              </a:rPr>
              <a:t> - the narrator is a </a:t>
            </a:r>
            <a:r>
              <a:rPr lang="en-US" sz="3000" b="1" dirty="0">
                <a:latin typeface="Bookman Old Style"/>
                <a:cs typeface="Bookman Old Style"/>
              </a:rPr>
              <a:t>godlike</a:t>
            </a:r>
            <a:r>
              <a:rPr lang="en-US" sz="3000" dirty="0">
                <a:latin typeface="Bookman Old Style"/>
                <a:cs typeface="Bookman Old Style"/>
              </a:rPr>
              <a:t> observer through whom the reader can </a:t>
            </a:r>
            <a:r>
              <a:rPr lang="en-US" sz="3000" b="1" dirty="0">
                <a:latin typeface="Bookman Old Style"/>
                <a:cs typeface="Bookman Old Style"/>
              </a:rPr>
              <a:t>see</a:t>
            </a:r>
            <a:r>
              <a:rPr lang="en-US" sz="3000" dirty="0">
                <a:latin typeface="Bookman Old Style"/>
                <a:cs typeface="Bookman Old Style"/>
              </a:rPr>
              <a:t> and </a:t>
            </a:r>
            <a:r>
              <a:rPr lang="en-US" sz="3000" b="1" dirty="0">
                <a:latin typeface="Bookman Old Style"/>
                <a:cs typeface="Bookman Old Style"/>
              </a:rPr>
              <a:t>know</a:t>
            </a:r>
            <a:r>
              <a:rPr lang="en-US" sz="3000" dirty="0">
                <a:latin typeface="Bookman Old Style"/>
                <a:cs typeface="Bookman Old Style"/>
              </a:rPr>
              <a:t> all things.</a:t>
            </a:r>
          </a:p>
          <a:p>
            <a:pPr marL="0" indent="0">
              <a:buNone/>
              <a:defRPr/>
            </a:pPr>
            <a:endParaRPr lang="en-US" sz="3000" dirty="0">
              <a:latin typeface="Bookman Old Style"/>
              <a:cs typeface="Bookman Old Style"/>
            </a:endParaRPr>
          </a:p>
          <a:p>
            <a:pPr>
              <a:defRPr/>
            </a:pPr>
            <a:r>
              <a:rPr lang="en-US" sz="3000" i="1" dirty="0">
                <a:latin typeface="Bookman Old Style"/>
                <a:cs typeface="Bookman Old Style"/>
              </a:rPr>
              <a:t>Unlike</a:t>
            </a:r>
            <a:r>
              <a:rPr lang="en-US" sz="3000" dirty="0">
                <a:latin typeface="Bookman Old Style"/>
                <a:cs typeface="Bookman Old Style"/>
              </a:rPr>
              <a:t> third person limited, the narrator can know many characters’ thoughts or what is happening in multiple locations at once.</a:t>
            </a:r>
          </a:p>
          <a:p>
            <a:pPr marL="0" indent="0">
              <a:buNone/>
              <a:defRPr/>
            </a:pPr>
            <a:endParaRPr lang="en-US" sz="3000" dirty="0">
              <a:latin typeface="Bookman Old Style"/>
              <a:cs typeface="Bookman Old Style"/>
            </a:endParaRPr>
          </a:p>
          <a:p>
            <a:pPr>
              <a:defRPr/>
            </a:pPr>
            <a:r>
              <a:rPr lang="en-US" sz="3000" dirty="0">
                <a:latin typeface="Bookman Old Style"/>
                <a:cs typeface="Bookman Old Style"/>
              </a:rPr>
              <a:t>Sample Signal pronouns: he, she, it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500" dirty="0"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30286392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3140"/>
          </a:xfrm>
        </p:spPr>
        <p:txBody>
          <a:bodyPr>
            <a:normAutofit fontScale="90000"/>
          </a:bodyPr>
          <a:lstStyle/>
          <a:p>
            <a:endParaRPr lang="en-US" b="1" dirty="0">
              <a:latin typeface="Bookman Old Style"/>
              <a:cs typeface="Bookman Old Style"/>
            </a:endParaRPr>
          </a:p>
        </p:txBody>
      </p:sp>
      <p:pic>
        <p:nvPicPr>
          <p:cNvPr id="4" name="Picture 3" descr="PointOfView_Do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90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ookman Old Style"/>
                <a:cs typeface="Bookman Old Style"/>
              </a:rPr>
              <a:t>Character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>
                <a:latin typeface="Bookman Old Style"/>
                <a:cs typeface="Bookman Old Style"/>
              </a:rPr>
              <a:t>When we think about a character’s point of view, we think about his/her </a:t>
            </a:r>
            <a:r>
              <a:rPr lang="en-US" i="1" dirty="0">
                <a:latin typeface="Bookman Old Style"/>
                <a:cs typeface="Bookman Old Style"/>
              </a:rPr>
              <a:t>perspective</a:t>
            </a:r>
            <a:r>
              <a:rPr lang="en-US" dirty="0">
                <a:latin typeface="Bookman Old Style"/>
                <a:cs typeface="Bookman Old Style"/>
              </a:rPr>
              <a:t> on a situation.</a:t>
            </a:r>
          </a:p>
          <a:p>
            <a:endParaRPr lang="en-US" dirty="0">
              <a:latin typeface="Bookman Old Style"/>
              <a:cs typeface="Bookman Old Style"/>
            </a:endParaRPr>
          </a:p>
          <a:p>
            <a:r>
              <a:rPr lang="en-US" dirty="0">
                <a:latin typeface="Bookman Old Style"/>
                <a:cs typeface="Bookman Old Style"/>
              </a:rPr>
              <a:t>Perspective is the way someone views the world. </a:t>
            </a:r>
          </a:p>
          <a:p>
            <a:pPr marL="0" indent="0">
              <a:buNone/>
            </a:pPr>
            <a:endParaRPr lang="en-US" dirty="0">
              <a:latin typeface="Bookman Old Style"/>
              <a:cs typeface="Bookman Old Style"/>
            </a:endParaRPr>
          </a:p>
          <a:p>
            <a:r>
              <a:rPr lang="en-US" dirty="0">
                <a:latin typeface="Bookman Old Style"/>
                <a:cs typeface="Bookman Old Style"/>
              </a:rPr>
              <a:t>In order to know someone’s perspective, we think about his/her </a:t>
            </a:r>
            <a:r>
              <a:rPr lang="en-US" b="1" dirty="0">
                <a:latin typeface="Bookman Old Style"/>
                <a:cs typeface="Bookman Old Style"/>
              </a:rPr>
              <a:t>beliefs</a:t>
            </a:r>
            <a:r>
              <a:rPr lang="en-US" dirty="0">
                <a:latin typeface="Bookman Old Style"/>
                <a:cs typeface="Bookman Old Style"/>
              </a:rPr>
              <a:t>, attitude, </a:t>
            </a:r>
            <a:r>
              <a:rPr lang="en-US" b="1" dirty="0">
                <a:latin typeface="Bookman Old Style"/>
                <a:cs typeface="Bookman Old Style"/>
              </a:rPr>
              <a:t>values</a:t>
            </a:r>
            <a:r>
              <a:rPr lang="en-US" dirty="0">
                <a:latin typeface="Bookman Old Style"/>
                <a:cs typeface="Bookman Old Style"/>
              </a:rPr>
              <a:t> and </a:t>
            </a:r>
            <a:r>
              <a:rPr lang="en-US" b="1" dirty="0">
                <a:latin typeface="Bookman Old Style"/>
                <a:cs typeface="Bookman Old Style"/>
              </a:rPr>
              <a:t>life experiences.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494242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314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Bookman Old Style"/>
                <a:cs typeface="Bookman Old Style"/>
              </a:rPr>
              <a:t>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79467"/>
            <a:ext cx="8083098" cy="560153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i="1" dirty="0">
                <a:latin typeface="Bookman Old Style"/>
                <a:cs typeface="Bookman Old Style"/>
              </a:rPr>
              <a:t>If a person…</a:t>
            </a:r>
          </a:p>
          <a:p>
            <a:endParaRPr lang="en-US" sz="2600" dirty="0">
              <a:latin typeface="Bookman Old Style"/>
              <a:cs typeface="Bookman Old Style"/>
            </a:endParaRPr>
          </a:p>
          <a:p>
            <a:pPr marL="457200" indent="-457200">
              <a:buFont typeface="Arial"/>
              <a:buChar char="•"/>
            </a:pPr>
            <a:r>
              <a:rPr lang="en-US" sz="2600" dirty="0">
                <a:latin typeface="Bookman Old Style"/>
                <a:cs typeface="Bookman Old Style"/>
              </a:rPr>
              <a:t>believes technology is not good for people, he will likely have a negative perspective on buying his daughter an iPhone.</a:t>
            </a:r>
          </a:p>
          <a:p>
            <a:pPr marL="457200" indent="-457200">
              <a:buFont typeface="Arial"/>
              <a:buChar char="•"/>
            </a:pPr>
            <a:endParaRPr lang="en-US" sz="2600" dirty="0">
              <a:latin typeface="Bookman Old Style"/>
              <a:cs typeface="Bookman Old Style"/>
            </a:endParaRPr>
          </a:p>
          <a:p>
            <a:pPr marL="457200" indent="-457200">
              <a:buFont typeface="Arial"/>
              <a:buChar char="•"/>
            </a:pPr>
            <a:r>
              <a:rPr lang="en-US" sz="2600" dirty="0">
                <a:latin typeface="Bookman Old Style"/>
                <a:cs typeface="Bookman Old Style"/>
              </a:rPr>
              <a:t>values honesty, she will probably have a negative perspective on a person who starts rumors.</a:t>
            </a:r>
          </a:p>
          <a:p>
            <a:pPr marL="457200" indent="-457200">
              <a:buFont typeface="Arial"/>
              <a:buChar char="•"/>
            </a:pPr>
            <a:endParaRPr lang="en-US" sz="2600" dirty="0">
              <a:latin typeface="Bookman Old Style"/>
              <a:cs typeface="Bookman Old Style"/>
            </a:endParaRPr>
          </a:p>
          <a:p>
            <a:pPr marL="457200" indent="-457200">
              <a:buFont typeface="Arial"/>
              <a:buChar char="•"/>
            </a:pPr>
            <a:r>
              <a:rPr lang="en-US" sz="2600" dirty="0">
                <a:latin typeface="Bookman Old Style"/>
                <a:cs typeface="Bookman Old Style"/>
              </a:rPr>
              <a:t>loves sushi, she will likely have a positive perspective on going to a Japanese restaurant for dinner.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074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>
                <a:latin typeface="Bookman Old Style"/>
                <a:cs typeface="Bookman Old Style"/>
              </a:rPr>
              <a:t>“The Three Little Pigs”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7673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Bookman Old Style"/>
                <a:cs typeface="Bookman Old Style"/>
              </a:rPr>
              <a:t>Think about this classic story.</a:t>
            </a:r>
          </a:p>
          <a:p>
            <a:pPr marL="0" indent="0">
              <a:buNone/>
            </a:pPr>
            <a:endParaRPr lang="en-US" dirty="0">
              <a:latin typeface="Bookman Old Style"/>
              <a:cs typeface="Bookman Old Style"/>
            </a:endParaRPr>
          </a:p>
          <a:p>
            <a:r>
              <a:rPr lang="en-US" dirty="0">
                <a:latin typeface="Bookman Old Style"/>
                <a:cs typeface="Bookman Old Style"/>
              </a:rPr>
              <a:t>What is the pigs’ point of view on the wolf? What beliefs / value / attitudes / life experiences might lead to this perspective?</a:t>
            </a:r>
          </a:p>
          <a:p>
            <a:pPr marL="0" indent="0">
              <a:buNone/>
            </a:pPr>
            <a:endParaRPr lang="en-US" dirty="0">
              <a:latin typeface="Bookman Old Style"/>
              <a:cs typeface="Bookman Old Style"/>
            </a:endParaRPr>
          </a:p>
          <a:p>
            <a:r>
              <a:rPr lang="en-US" dirty="0">
                <a:latin typeface="Bookman Old Style"/>
                <a:cs typeface="Bookman Old Style"/>
              </a:rPr>
              <a:t>What is the wolf’s point of view on the pigs? What beliefs / values / attitudes / life experiences might lead to this perspective?</a:t>
            </a:r>
          </a:p>
          <a:p>
            <a:pPr marL="0" indent="0">
              <a:buNone/>
            </a:pPr>
            <a:endParaRPr lang="en-US" dirty="0">
              <a:latin typeface="Bookman Old Style"/>
              <a:cs typeface="Bookman Old Style"/>
            </a:endParaRPr>
          </a:p>
          <a:p>
            <a:r>
              <a:rPr lang="en-US" dirty="0">
                <a:latin typeface="Bookman Old Style"/>
                <a:cs typeface="Bookman Old Style"/>
              </a:rPr>
              <a:t>What is the narration point </a:t>
            </a:r>
            <a:r>
              <a:rPr lang="en-US">
                <a:latin typeface="Bookman Old Style"/>
                <a:cs typeface="Bookman Old Style"/>
              </a:rPr>
              <a:t>of view of </a:t>
            </a:r>
            <a:r>
              <a:rPr lang="en-US" dirty="0">
                <a:latin typeface="Bookman Old Style"/>
                <a:cs typeface="Bookman Old Style"/>
              </a:rPr>
              <a:t>this story?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95" y="190269"/>
            <a:ext cx="1774509" cy="122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99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483</Words>
  <Application>Microsoft Macintosh PowerPoint</Application>
  <PresentationFormat>On-screen Show (4:3)</PresentationFormat>
  <Paragraphs>62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Bookman Old Style</vt:lpstr>
      <vt:lpstr>Calibri</vt:lpstr>
      <vt:lpstr>Didot</vt:lpstr>
      <vt:lpstr>Marker Felt</vt:lpstr>
      <vt:lpstr>ＭＳ Ｐゴシック</vt:lpstr>
      <vt:lpstr>Arial</vt:lpstr>
      <vt:lpstr>Office Theme</vt:lpstr>
      <vt:lpstr>    POINT OF VIEW </vt:lpstr>
      <vt:lpstr>What is point of view?</vt:lpstr>
      <vt:lpstr>There are two types of Point of View.</vt:lpstr>
      <vt:lpstr>Narration</vt:lpstr>
      <vt:lpstr>One way to think about narration is by deciding which “person” is being used. </vt:lpstr>
      <vt:lpstr>FIRST PERSON</vt:lpstr>
      <vt:lpstr>SECOND PERSON</vt:lpstr>
      <vt:lpstr>THIRD PERSON</vt:lpstr>
      <vt:lpstr>THIRD PERSON</vt:lpstr>
      <vt:lpstr>PowerPoint Presentation</vt:lpstr>
      <vt:lpstr>Character</vt:lpstr>
      <vt:lpstr>Examples</vt:lpstr>
      <vt:lpstr>“The Three Little Pigs”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POINT OF VIEW </dc:title>
  <dc:creator>GUSD</dc:creator>
  <cp:lastModifiedBy>Jamie Phillips</cp:lastModifiedBy>
  <cp:revision>58</cp:revision>
  <cp:lastPrinted>2015-09-14T15:25:25Z</cp:lastPrinted>
  <dcterms:created xsi:type="dcterms:W3CDTF">2015-09-10T19:24:32Z</dcterms:created>
  <dcterms:modified xsi:type="dcterms:W3CDTF">2017-08-29T21:42:59Z</dcterms:modified>
</cp:coreProperties>
</file>