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PT Sans Narrow"/>
      <p:regular r:id="rId13"/>
      <p:bold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TSansNarrow-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OpenSans-regular.fntdata"/><Relationship Id="rId14" Type="http://schemas.openxmlformats.org/officeDocument/2006/relationships/font" Target="fonts/PTSansNarrow-bold.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210e652f1e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210e652f1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Font typeface="Times New Roman"/>
              <a:buAutoNum type="alphaLcPeriod"/>
            </a:pPr>
            <a:r>
              <a:rPr lang="en">
                <a:solidFill>
                  <a:schemeClr val="dk1"/>
                </a:solidFill>
                <a:latin typeface="Times New Roman"/>
                <a:ea typeface="Times New Roman"/>
                <a:cs typeface="Times New Roman"/>
                <a:sym typeface="Times New Roman"/>
              </a:rPr>
              <a:t>Teachers have valuable information about their student’s social skills. If your child has has an IEP reach out to IEP team; school psychologist. If your child receives behavioral support from an additional adult at school, such as an embedded aid or a 1-1, then I would ask the behavioral aide how your child is interacting with others and if they are developing friendships. </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AutoNum type="alphaLcPeriod"/>
            </a:pPr>
            <a:r>
              <a:rPr lang="en">
                <a:solidFill>
                  <a:schemeClr val="dk1"/>
                </a:solidFill>
                <a:latin typeface="Times New Roman"/>
                <a:ea typeface="Times New Roman"/>
                <a:cs typeface="Times New Roman"/>
                <a:sym typeface="Times New Roman"/>
              </a:rPr>
              <a:t>Depending on their level of understanding, open up the conversation and let your child know that you are aware of the situation and ask their take on it. Ask if they ever get lonely at school, do they want friends, who are they playing with at recess. </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AutoNum type="alphaLcPeriod"/>
            </a:pPr>
            <a:r>
              <a:rPr lang="en">
                <a:solidFill>
                  <a:schemeClr val="dk1"/>
                </a:solidFill>
                <a:latin typeface="Times New Roman"/>
                <a:ea typeface="Times New Roman"/>
                <a:cs typeface="Times New Roman"/>
                <a:sym typeface="Times New Roman"/>
              </a:rPr>
              <a:t>Share a time when it didn’t go as planned, be sure to discuss what you did to make it better</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AutoNum type="alphaLcPeriod"/>
            </a:pPr>
            <a:r>
              <a:rPr lang="en">
                <a:solidFill>
                  <a:schemeClr val="dk1"/>
                </a:solidFill>
                <a:latin typeface="Times New Roman"/>
                <a:ea typeface="Times New Roman"/>
                <a:cs typeface="Times New Roman"/>
                <a:sym typeface="Times New Roman"/>
              </a:rPr>
              <a:t>Conversations with your child about their friends and how they handle conflict. I’m currently helping a small group of 3rd graders work thru their difficult history so they can move on and rekindle their friendships. Teaching them how to handle conflict and disagreements by modeling can help your child do it independently. </a:t>
            </a:r>
            <a:endParaRPr>
              <a:solidFill>
                <a:schemeClr val="dk1"/>
              </a:solidFill>
              <a:latin typeface="Times New Roman"/>
              <a:ea typeface="Times New Roman"/>
              <a:cs typeface="Times New Roman"/>
              <a:sym typeface="Times New Roman"/>
            </a:endParaRPr>
          </a:p>
          <a:p>
            <a:pPr indent="-298450" lvl="1" marL="914400" rtl="0" algn="l">
              <a:lnSpc>
                <a:spcPct val="115000"/>
              </a:lnSpc>
              <a:spcBef>
                <a:spcPts val="0"/>
              </a:spcBef>
              <a:spcAft>
                <a:spcPts val="0"/>
              </a:spcAft>
              <a:buClr>
                <a:schemeClr val="dk1"/>
              </a:buClr>
              <a:buSzPts val="1100"/>
              <a:buFont typeface="Times New Roman"/>
              <a:buAutoNum type="alphaLcPeriod"/>
            </a:pPr>
            <a:r>
              <a:rPr lang="en">
                <a:solidFill>
                  <a:schemeClr val="dk1"/>
                </a:solidFill>
                <a:latin typeface="Times New Roman"/>
                <a:ea typeface="Times New Roman"/>
                <a:cs typeface="Times New Roman"/>
                <a:sym typeface="Times New Roman"/>
              </a:rPr>
              <a:t>Continually check in with your child on how they are feeling; get updates from your child and the school team</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210e652f1e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210e652f1e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chemeClr val="dk1"/>
                </a:solidFill>
              </a:rPr>
              <a:t>It’s important to go over qualities of a good friend to your child. Keep things simple and ask, “Do you like being around people who call you names?” Do you like being around people who say nice </a:t>
            </a:r>
            <a:r>
              <a:rPr lang="en" sz="900">
                <a:solidFill>
                  <a:schemeClr val="dk1"/>
                </a:solidFill>
              </a:rPr>
              <a:t>things</a:t>
            </a:r>
            <a:r>
              <a:rPr lang="en" sz="900">
                <a:solidFill>
                  <a:schemeClr val="dk1"/>
                </a:solidFill>
              </a:rPr>
              <a:t> to you?</a:t>
            </a:r>
            <a:endParaRPr sz="9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900">
                <a:solidFill>
                  <a:schemeClr val="dk1"/>
                </a:solidFill>
              </a:rPr>
              <a:t>Understanding abstract concepts can be difficult for young children especially those with Autism. So be literal and use clear concrete language. Some things you can remind your child are: sharing is caring, </a:t>
            </a:r>
            <a:r>
              <a:rPr lang="en" sz="900">
                <a:solidFill>
                  <a:schemeClr val="dk1"/>
                </a:solidFill>
              </a:rPr>
              <a:t>it's</a:t>
            </a:r>
            <a:r>
              <a:rPr lang="en" sz="900">
                <a:solidFill>
                  <a:schemeClr val="dk1"/>
                </a:solidFill>
              </a:rPr>
              <a:t> important to listen to others so they know their thoughts and ideas are being heard, be happy for friends when something good happens to them, to let an adult know when there is a disagreement that they cannot solve, its okay to cry when friends hurt your feelings, facial expressions help others to have a good day, always tell the truth</a:t>
            </a:r>
            <a:endParaRPr sz="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210e652f1e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210e652f1e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Social Rules</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lphaLcPeriod"/>
            </a:pPr>
            <a:r>
              <a:rPr lang="en" sz="1000">
                <a:solidFill>
                  <a:schemeClr val="dk1"/>
                </a:solidFill>
              </a:rPr>
              <a:t>Meet and greet politely</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Saying greetings, introductions, and goodbye</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Politely offering and receiving compliments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Being able to start and finish conversations</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lphaLcPeriod"/>
            </a:pPr>
            <a:r>
              <a:rPr lang="en" sz="1000">
                <a:solidFill>
                  <a:schemeClr val="dk1"/>
                </a:solidFill>
              </a:rPr>
              <a:t>Take turns talking</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Listening when others speak and looking them in the eye</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Not interrupting</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Responding appropriately and at the right time</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lphaLcPeriod"/>
            </a:pPr>
            <a:r>
              <a:rPr lang="en" sz="1000">
                <a:solidFill>
                  <a:schemeClr val="dk1"/>
                </a:solidFill>
              </a:rPr>
              <a:t>Pay attending to others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Stopping what you are doing so you can listen</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Reading people’s emotions through their body language and facial expressions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Changing your behavior to match what other people are doing, like quieting down with the rest of the room</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lphaLcPeriod"/>
            </a:pPr>
            <a:r>
              <a:rPr lang="en" sz="1000">
                <a:solidFill>
                  <a:schemeClr val="dk1"/>
                </a:solidFill>
              </a:rPr>
              <a:t>Think about others before acting</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No touching without asking</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No cutting in line</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Waiting your turn</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“W” for wait pressed </a:t>
            </a:r>
            <a:r>
              <a:rPr lang="en" sz="1000">
                <a:solidFill>
                  <a:schemeClr val="dk1"/>
                </a:solidFill>
              </a:rPr>
              <a:t>lightly</a:t>
            </a:r>
            <a:r>
              <a:rPr lang="en" sz="1000">
                <a:solidFill>
                  <a:schemeClr val="dk1"/>
                </a:solidFill>
              </a:rPr>
              <a:t> on arm or should if needed to decrease interrupting, will take time</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Standing a comfortable distance away when talking</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Parents you can teach your child about personal space</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Let your child feel “too close” and help them understand how it is how others feel when we are in their personal bubble. Your child’s personal bubble may be larger than others</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Show your child the right distance to maintain; use props; hula hoop and have them stand in the middle (2 feet)</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Stage conversations and have family members take turns standing too close or just the right space when talking to each other</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Talk about other social cues your child can look for to see if the other person is uncomfortable</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lphaLcPeriod"/>
            </a:pPr>
            <a:r>
              <a:rPr lang="en" sz="1000">
                <a:solidFill>
                  <a:schemeClr val="dk1"/>
                </a:solidFill>
              </a:rPr>
              <a:t>Cooperate with others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Follow directions when you are asked to</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Asking for help when you need it</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Apologizing when necessary</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Begging flexible and open to new ideas</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lphaLcPeriod"/>
            </a:pPr>
            <a:r>
              <a:rPr lang="en" sz="1000">
                <a:solidFill>
                  <a:schemeClr val="dk1"/>
                </a:solidFill>
              </a:rPr>
              <a:t>How to help your child follow social rules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Start by breaking down social rules in ways your child can understand and practice</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Role playing games are a good way to model behavior and help your child practice responding to different social situations</a:t>
            </a:r>
            <a:endParaRPr sz="1000">
              <a:solidFill>
                <a:schemeClr val="dk1"/>
              </a:solidFill>
            </a:endParaRPr>
          </a:p>
          <a:p>
            <a:pPr indent="-292100" lvl="3" marL="1828800" rtl="0" algn="l">
              <a:lnSpc>
                <a:spcPct val="115000"/>
              </a:lnSpc>
              <a:spcBef>
                <a:spcPts val="0"/>
              </a:spcBef>
              <a:spcAft>
                <a:spcPts val="0"/>
              </a:spcAft>
              <a:buClr>
                <a:schemeClr val="dk1"/>
              </a:buClr>
              <a:buSzPts val="1000"/>
              <a:buAutoNum type="arabicPeriod"/>
            </a:pPr>
            <a:r>
              <a:rPr lang="en" sz="1000">
                <a:solidFill>
                  <a:schemeClr val="dk1"/>
                </a:solidFill>
              </a:rPr>
              <a:t>Use your child’s favorite TV show to focus on reading body language and other social cues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Praise your child for successful social interactions</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Give positive and specific feedback can reinforce the behavior you want your child to repeat</a:t>
            </a:r>
            <a:endParaRPr sz="1000">
              <a:solidFill>
                <a:schemeClr val="dk1"/>
              </a:solidFill>
            </a:endParaRPr>
          </a:p>
          <a:p>
            <a:pPr indent="-292100" lvl="2" marL="1371600" rtl="0" algn="l">
              <a:lnSpc>
                <a:spcPct val="115000"/>
              </a:lnSpc>
              <a:spcBef>
                <a:spcPts val="0"/>
              </a:spcBef>
              <a:spcAft>
                <a:spcPts val="0"/>
              </a:spcAft>
              <a:buClr>
                <a:schemeClr val="dk1"/>
              </a:buClr>
              <a:buSzPts val="1000"/>
              <a:buAutoNum type="romanLcPeriod"/>
            </a:pPr>
            <a:r>
              <a:rPr lang="en" sz="1000">
                <a:solidFill>
                  <a:schemeClr val="dk1"/>
                </a:solidFill>
              </a:rPr>
              <a:t>With practice and support, your child will get better at following social rules</a:t>
            </a:r>
            <a:endParaRPr sz="1000">
              <a:solidFill>
                <a:schemeClr val="dk1"/>
              </a:solidFill>
            </a:endParaRPr>
          </a:p>
          <a:p>
            <a:pPr indent="0" lvl="0" marL="0" rtl="0" algn="l">
              <a:spcBef>
                <a:spcPts val="0"/>
              </a:spcBef>
              <a:spcAft>
                <a:spcPts val="0"/>
              </a:spcAft>
              <a:buNone/>
            </a:pPr>
            <a:r>
              <a:t/>
            </a:r>
            <a:endParaRP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210e652f1e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210e652f1e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children with the language and communication skills to do so, we can role play conversations with them and encourage them to use appropriate greetings and ask open ended questions to keep the conversation going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of our children have </a:t>
            </a:r>
            <a:r>
              <a:rPr lang="en"/>
              <a:t>difficulty</a:t>
            </a:r>
            <a:r>
              <a:rPr lang="en"/>
              <a:t> understanding someone else’s point of view, so we can practice consoling a friend who is upset or cheering them up when they are </a:t>
            </a:r>
            <a:r>
              <a:rPr lang="en"/>
              <a:t>feeling down.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Try role playing scenarios where your child practices resolving conflicts with peers. Now this a big one, especially if your child has difficulty with self-regulation. Practicing self-regulation techniques such as walking away, belly breathing, asking for an adult can help. Then we can encourage our children to use active listening skills.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Role play scenarios where your child practices nonverbal communication skills such as making eye contact, using appropriate body language and facial expression to convey emotions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Practice turn-taking in conversations and games with friends. This can  help build skill of waiting patiently and listening to others.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Create social scripts to use in real-life situations. For example a script for introducing themselves to a new person, inviting a peer o play at recess, following another’s person's play scheme.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Social stories are great for “what if” situations dealing with friendships. You can google or make your own and help your child prepare for scenarios such as: a friend decides they don’t want to friends, a friend is being rude to others, when a friend hurts your feelings, a friend doesn’t want to do the same thing as you</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210e652f1e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210e652f1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1E1E1E"/>
                </a:solidFill>
                <a:latin typeface="Times New Roman"/>
                <a:ea typeface="Times New Roman"/>
                <a:cs typeface="Times New Roman"/>
                <a:sym typeface="Times New Roman"/>
              </a:rPr>
              <a:t>Common interests are important factors in developing and maintaining friendships. </a:t>
            </a:r>
            <a:endParaRPr>
              <a:solidFill>
                <a:srgbClr val="1E1E1E"/>
              </a:solidFill>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
                <a:solidFill>
                  <a:srgbClr val="1E1E1E"/>
                </a:solidFill>
                <a:latin typeface="Times New Roman"/>
                <a:ea typeface="Times New Roman"/>
                <a:cs typeface="Times New Roman"/>
                <a:sym typeface="Times New Roman"/>
              </a:rPr>
              <a:t>It’s hard to be friends with someone you have nothing in common with. If your child loves art, enroll her in an art class. If your child loves science, find a young scientists group. </a:t>
            </a:r>
            <a:endParaRPr>
              <a:solidFill>
                <a:srgbClr val="1E1E1E"/>
              </a:solidFill>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
                <a:solidFill>
                  <a:srgbClr val="1E1E1E"/>
                </a:solidFill>
                <a:latin typeface="Times New Roman"/>
                <a:ea typeface="Times New Roman"/>
                <a:cs typeface="Times New Roman"/>
                <a:sym typeface="Times New Roman"/>
              </a:rPr>
              <a:t>Make sure these groups have similar-aged peers so she is surrounded by age-appropriate behavior.</a:t>
            </a:r>
            <a:endParaRPr>
              <a:solidFill>
                <a:srgbClr val="1E1E1E"/>
              </a:solidFill>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Asking the teacher or other staff member to spend some time watching your child at recess to see if they gravitate towards anyone or if they prefer or play with someone. Then encourage the children to set up a playdate. REach out to the parent to set up a playdate.</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Why after-school activities are important?</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It can be hard to make friends while you're in class, or navigate through lunch and recess especially if you lack social skills. After-school activities are an opportunity to connect to other kids in a diff way.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When choosing activities we must be realistic and start off with an activity that your child is already interested in so they are motivated to engage.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Choose a program with an intensity level that your child can handle. If a team sport demands high levels of physical, social, and motor skills then maybe your child with social anxiety may have more fun in individual track and field events.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Many neurodivergent children do better in highly structured programs like boy or girl scouts. These programs are highly organized, activities are hands-on, and the organization is dedicated to including children regardless of ability. Talking to the instructor about your child’s needs and how they can support can help you find a good match.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Some examples include sports, singing and instrumental programs, computer programming and robotics, dancing, and theater.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In middle and high school, there is a wide variety of clubs for students to join. </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397847ba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397847ba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Facilitating</a:t>
            </a:r>
            <a:r>
              <a:rPr lang="en"/>
              <a:t> Friendships</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fontScale="77500"/>
          </a:bodyPr>
          <a:lstStyle/>
          <a:p>
            <a:pPr indent="0" lvl="0" marL="0" rtl="0" algn="ctr">
              <a:spcBef>
                <a:spcPts val="0"/>
              </a:spcBef>
              <a:spcAft>
                <a:spcPts val="0"/>
              </a:spcAft>
              <a:buNone/>
            </a:pPr>
            <a:r>
              <a:rPr lang="en"/>
              <a:t>Dr. Tara Leufroy (School Psychologist) and Jenny Doan (School Psychologist Intern)</a:t>
            </a:r>
            <a:endParaRPr/>
          </a:p>
        </p:txBody>
      </p:sp>
      <p:pic>
        <p:nvPicPr>
          <p:cNvPr id="68" name="Google Shape;68;p13"/>
          <p:cNvPicPr preferRelativeResize="0"/>
          <p:nvPr/>
        </p:nvPicPr>
        <p:blipFill>
          <a:blip r:embed="rId3">
            <a:alphaModFix/>
          </a:blip>
          <a:stretch>
            <a:fillRect/>
          </a:stretch>
        </p:blipFill>
        <p:spPr>
          <a:xfrm>
            <a:off x="6068175" y="0"/>
            <a:ext cx="3075825" cy="939125"/>
          </a:xfrm>
          <a:prstGeom prst="rect">
            <a:avLst/>
          </a:prstGeom>
          <a:noFill/>
          <a:ln>
            <a:noFill/>
          </a:ln>
        </p:spPr>
      </p:pic>
      <p:pic>
        <p:nvPicPr>
          <p:cNvPr id="69" name="Google Shape;69;p13"/>
          <p:cNvPicPr preferRelativeResize="0"/>
          <p:nvPr/>
        </p:nvPicPr>
        <p:blipFill>
          <a:blip r:embed="rId3">
            <a:alphaModFix/>
          </a:blip>
          <a:stretch>
            <a:fillRect/>
          </a:stretch>
        </p:blipFill>
        <p:spPr>
          <a:xfrm>
            <a:off x="3034588" y="0"/>
            <a:ext cx="3075825" cy="939125"/>
          </a:xfrm>
          <a:prstGeom prst="rect">
            <a:avLst/>
          </a:prstGeom>
          <a:noFill/>
          <a:ln>
            <a:noFill/>
          </a:ln>
        </p:spPr>
      </p:pic>
      <p:pic>
        <p:nvPicPr>
          <p:cNvPr id="70" name="Google Shape;70;p13"/>
          <p:cNvPicPr preferRelativeResize="0"/>
          <p:nvPr/>
        </p:nvPicPr>
        <p:blipFill>
          <a:blip r:embed="rId3">
            <a:alphaModFix/>
          </a:blip>
          <a:stretch>
            <a:fillRect/>
          </a:stretch>
        </p:blipFill>
        <p:spPr>
          <a:xfrm>
            <a:off x="-41225" y="0"/>
            <a:ext cx="3075825" cy="939125"/>
          </a:xfrm>
          <a:prstGeom prst="rect">
            <a:avLst/>
          </a:prstGeom>
          <a:noFill/>
          <a:ln>
            <a:noFill/>
          </a:ln>
        </p:spPr>
      </p:pic>
      <p:pic>
        <p:nvPicPr>
          <p:cNvPr id="71" name="Google Shape;71;p13"/>
          <p:cNvPicPr preferRelativeResize="0"/>
          <p:nvPr/>
        </p:nvPicPr>
        <p:blipFill>
          <a:blip r:embed="rId3">
            <a:alphaModFix/>
          </a:blip>
          <a:stretch>
            <a:fillRect/>
          </a:stretch>
        </p:blipFill>
        <p:spPr>
          <a:xfrm>
            <a:off x="0" y="4204375"/>
            <a:ext cx="3075825" cy="939125"/>
          </a:xfrm>
          <a:prstGeom prst="rect">
            <a:avLst/>
          </a:prstGeom>
          <a:noFill/>
          <a:ln>
            <a:noFill/>
          </a:ln>
        </p:spPr>
      </p:pic>
      <p:pic>
        <p:nvPicPr>
          <p:cNvPr id="72" name="Google Shape;72;p13"/>
          <p:cNvPicPr preferRelativeResize="0"/>
          <p:nvPr/>
        </p:nvPicPr>
        <p:blipFill>
          <a:blip r:embed="rId3">
            <a:alphaModFix/>
          </a:blip>
          <a:stretch>
            <a:fillRect/>
          </a:stretch>
        </p:blipFill>
        <p:spPr>
          <a:xfrm>
            <a:off x="3034588" y="4204375"/>
            <a:ext cx="3075825" cy="939125"/>
          </a:xfrm>
          <a:prstGeom prst="rect">
            <a:avLst/>
          </a:prstGeom>
          <a:noFill/>
          <a:ln>
            <a:noFill/>
          </a:ln>
        </p:spPr>
      </p:pic>
      <p:pic>
        <p:nvPicPr>
          <p:cNvPr id="73" name="Google Shape;73;p13"/>
          <p:cNvPicPr preferRelativeResize="0"/>
          <p:nvPr/>
        </p:nvPicPr>
        <p:blipFill>
          <a:blip r:embed="rId3">
            <a:alphaModFix/>
          </a:blip>
          <a:stretch>
            <a:fillRect/>
          </a:stretch>
        </p:blipFill>
        <p:spPr>
          <a:xfrm>
            <a:off x="6068175" y="4204375"/>
            <a:ext cx="3075825" cy="93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Talk About It</a:t>
            </a:r>
            <a:endParaRPr/>
          </a:p>
        </p:txBody>
      </p:sp>
      <p:sp>
        <p:nvSpPr>
          <p:cNvPr id="79" name="Google Shape;79;p14"/>
          <p:cNvSpPr txBox="1"/>
          <p:nvPr>
            <p:ph idx="1" type="body"/>
          </p:nvPr>
        </p:nvSpPr>
        <p:spPr>
          <a:xfrm>
            <a:off x="311700" y="1097800"/>
            <a:ext cx="8520600" cy="3471300"/>
          </a:xfrm>
          <a:prstGeom prst="rect">
            <a:avLst/>
          </a:prstGeom>
        </p:spPr>
        <p:txBody>
          <a:bodyPr anchorCtr="0" anchor="t" bIns="91425" lIns="91425" spcFirstLastPara="1" rIns="91425" wrap="square" tIns="91425">
            <a:noAutofit/>
          </a:bodyPr>
          <a:lstStyle/>
          <a:p>
            <a:pPr indent="-349250" lvl="0" marL="457200" rtl="0" algn="l">
              <a:lnSpc>
                <a:spcPct val="150000"/>
              </a:lnSpc>
              <a:spcBef>
                <a:spcPts val="0"/>
              </a:spcBef>
              <a:spcAft>
                <a:spcPts val="0"/>
              </a:spcAft>
              <a:buSzPts val="1900"/>
              <a:buAutoNum type="arabicPeriod"/>
            </a:pPr>
            <a:r>
              <a:rPr lang="en" sz="1900"/>
              <a:t>Parent-teacher conferences</a:t>
            </a:r>
            <a:endParaRPr sz="1900"/>
          </a:p>
          <a:p>
            <a:pPr indent="-349250" lvl="0" marL="457200" rtl="0" algn="l">
              <a:lnSpc>
                <a:spcPct val="150000"/>
              </a:lnSpc>
              <a:spcBef>
                <a:spcPts val="0"/>
              </a:spcBef>
              <a:spcAft>
                <a:spcPts val="0"/>
              </a:spcAft>
              <a:buSzPts val="1900"/>
              <a:buAutoNum type="arabicPeriod"/>
            </a:pPr>
            <a:r>
              <a:rPr lang="en" sz="1900"/>
              <a:t>Address it with your child head-on</a:t>
            </a:r>
            <a:endParaRPr sz="1900"/>
          </a:p>
          <a:p>
            <a:pPr indent="-349250" lvl="0" marL="457200" rtl="0" algn="l">
              <a:lnSpc>
                <a:spcPct val="150000"/>
              </a:lnSpc>
              <a:spcBef>
                <a:spcPts val="0"/>
              </a:spcBef>
              <a:spcAft>
                <a:spcPts val="0"/>
              </a:spcAft>
              <a:buSzPts val="1900"/>
              <a:buAutoNum type="arabicPeriod"/>
            </a:pPr>
            <a:r>
              <a:rPr lang="en" sz="1900"/>
              <a:t>Share a story about a time you had to make new friends as a kid or adult</a:t>
            </a:r>
            <a:endParaRPr sz="1900"/>
          </a:p>
          <a:p>
            <a:pPr indent="-349250" lvl="0" marL="457200" rtl="0" algn="l">
              <a:lnSpc>
                <a:spcPct val="150000"/>
              </a:lnSpc>
              <a:spcBef>
                <a:spcPts val="0"/>
              </a:spcBef>
              <a:spcAft>
                <a:spcPts val="0"/>
              </a:spcAft>
              <a:buSzPts val="1900"/>
              <a:buAutoNum type="arabicPeriod"/>
            </a:pPr>
            <a:r>
              <a:rPr lang="en" sz="1900"/>
              <a:t>Daily chats/Discussing Disagreements</a:t>
            </a:r>
            <a:endParaRPr sz="1900"/>
          </a:p>
          <a:p>
            <a:pPr indent="-349250" lvl="0" marL="457200" rtl="0" algn="l">
              <a:lnSpc>
                <a:spcPct val="150000"/>
              </a:lnSpc>
              <a:spcBef>
                <a:spcPts val="0"/>
              </a:spcBef>
              <a:spcAft>
                <a:spcPts val="0"/>
              </a:spcAft>
              <a:buSzPts val="1900"/>
              <a:buAutoNum type="arabicPeriod"/>
            </a:pPr>
            <a:r>
              <a:rPr lang="en" sz="1900"/>
              <a:t>Revisit It</a:t>
            </a:r>
            <a:endParaRPr sz="1900"/>
          </a:p>
          <a:p>
            <a:pPr indent="0" lvl="0" marL="0" rtl="0" algn="l">
              <a:spcBef>
                <a:spcPts val="1200"/>
              </a:spcBef>
              <a:spcAft>
                <a:spcPts val="1200"/>
              </a:spcAft>
              <a:buNone/>
            </a:pPr>
            <a:r>
              <a:t/>
            </a:r>
            <a:endParaRPr sz="1500"/>
          </a:p>
        </p:txBody>
      </p:sp>
      <p:pic>
        <p:nvPicPr>
          <p:cNvPr id="80" name="Google Shape;80;p14"/>
          <p:cNvPicPr preferRelativeResize="0"/>
          <p:nvPr/>
        </p:nvPicPr>
        <p:blipFill>
          <a:blip r:embed="rId3">
            <a:alphaModFix/>
          </a:blip>
          <a:stretch>
            <a:fillRect/>
          </a:stretch>
        </p:blipFill>
        <p:spPr>
          <a:xfrm>
            <a:off x="5526813" y="2643938"/>
            <a:ext cx="3076575" cy="1704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Building Blocks to Friendships</a:t>
            </a:r>
            <a:endParaRPr/>
          </a:p>
        </p:txBody>
      </p:sp>
      <p:sp>
        <p:nvSpPr>
          <p:cNvPr id="86" name="Google Shape;86;p15"/>
          <p:cNvSpPr txBox="1"/>
          <p:nvPr>
            <p:ph idx="1" type="body"/>
          </p:nvPr>
        </p:nvSpPr>
        <p:spPr>
          <a:xfrm>
            <a:off x="311700" y="1248525"/>
            <a:ext cx="8520600" cy="3302700"/>
          </a:xfrm>
          <a:prstGeom prst="rect">
            <a:avLst/>
          </a:prstGeom>
        </p:spPr>
        <p:txBody>
          <a:bodyPr anchorCtr="0" anchor="t" bIns="91425" lIns="91425" spcFirstLastPara="1" rIns="91425" wrap="square" tIns="91425">
            <a:noAutofit/>
          </a:bodyPr>
          <a:lstStyle/>
          <a:p>
            <a:pPr indent="0" lvl="0" marL="0" rtl="0" algn="l">
              <a:lnSpc>
                <a:spcPct val="110000"/>
              </a:lnSpc>
              <a:spcBef>
                <a:spcPts val="800"/>
              </a:spcBef>
              <a:spcAft>
                <a:spcPts val="0"/>
              </a:spcAft>
              <a:buNone/>
            </a:pPr>
            <a:r>
              <a:rPr b="1" lang="en" sz="1750">
                <a:solidFill>
                  <a:srgbClr val="1E1E1E"/>
                </a:solidFill>
                <a:latin typeface="Arial"/>
                <a:ea typeface="Arial"/>
                <a:cs typeface="Arial"/>
                <a:sym typeface="Arial"/>
              </a:rPr>
              <a:t>Help your child understand what a friend is</a:t>
            </a:r>
            <a:endParaRPr b="1" sz="1750">
              <a:solidFill>
                <a:srgbClr val="1E1E1E"/>
              </a:solidFill>
              <a:latin typeface="Arial"/>
              <a:ea typeface="Arial"/>
              <a:cs typeface="Arial"/>
              <a:sym typeface="Arial"/>
            </a:endParaRPr>
          </a:p>
          <a:p>
            <a:pPr indent="0" lvl="0" marL="0" rtl="0" algn="l">
              <a:spcBef>
                <a:spcPts val="800"/>
              </a:spcBef>
              <a:spcAft>
                <a:spcPts val="0"/>
              </a:spcAft>
              <a:buNone/>
            </a:pPr>
            <a:r>
              <a:rPr lang="en" sz="1700" u="sng">
                <a:solidFill>
                  <a:srgbClr val="1E1E1E"/>
                </a:solidFill>
                <a:latin typeface="Arial"/>
                <a:ea typeface="Arial"/>
                <a:cs typeface="Arial"/>
                <a:sym typeface="Arial"/>
              </a:rPr>
              <a:t>Keep things simple</a:t>
            </a:r>
            <a:endParaRPr sz="1700" u="sng">
              <a:solidFill>
                <a:srgbClr val="1E1E1E"/>
              </a:solidFill>
              <a:latin typeface="Arial"/>
              <a:ea typeface="Arial"/>
              <a:cs typeface="Arial"/>
              <a:sym typeface="Arial"/>
            </a:endParaRPr>
          </a:p>
          <a:p>
            <a:pPr indent="0" lvl="0" marL="0" rtl="0" algn="l">
              <a:spcBef>
                <a:spcPts val="800"/>
              </a:spcBef>
              <a:spcAft>
                <a:spcPts val="0"/>
              </a:spcAft>
              <a:buNone/>
            </a:pPr>
            <a:r>
              <a:rPr lang="en" sz="1700">
                <a:solidFill>
                  <a:srgbClr val="1E1E1E"/>
                </a:solidFill>
                <a:latin typeface="Arial"/>
                <a:ea typeface="Arial"/>
                <a:cs typeface="Arial"/>
                <a:sym typeface="Arial"/>
              </a:rPr>
              <a:t>Ask questions like, “Do you like being around people who call you names?” and “Do you like being around people who say nice things to you?”  </a:t>
            </a:r>
            <a:endParaRPr sz="1700">
              <a:solidFill>
                <a:srgbClr val="1E1E1E"/>
              </a:solidFill>
              <a:latin typeface="Arial"/>
              <a:ea typeface="Arial"/>
              <a:cs typeface="Arial"/>
              <a:sym typeface="Arial"/>
            </a:endParaRPr>
          </a:p>
          <a:p>
            <a:pPr indent="0" lvl="0" marL="0" rtl="0" algn="l">
              <a:spcBef>
                <a:spcPts val="800"/>
              </a:spcBef>
              <a:spcAft>
                <a:spcPts val="0"/>
              </a:spcAft>
              <a:buNone/>
            </a:pPr>
            <a:r>
              <a:rPr lang="en" sz="1700">
                <a:solidFill>
                  <a:srgbClr val="1E1E1E"/>
                </a:solidFill>
                <a:latin typeface="Arial"/>
                <a:ea typeface="Arial"/>
                <a:cs typeface="Arial"/>
                <a:sym typeface="Arial"/>
              </a:rPr>
              <a:t>Understanding abstract concepts can be challenging for young kids, especially those with Autism. </a:t>
            </a:r>
            <a:endParaRPr sz="1700">
              <a:solidFill>
                <a:srgbClr val="1E1E1E"/>
              </a:solidFill>
              <a:latin typeface="Arial"/>
              <a:ea typeface="Arial"/>
              <a:cs typeface="Arial"/>
              <a:sym typeface="Arial"/>
            </a:endParaRPr>
          </a:p>
          <a:p>
            <a:pPr indent="0" lvl="0" marL="0" rtl="0" algn="l">
              <a:spcBef>
                <a:spcPts val="800"/>
              </a:spcBef>
              <a:spcAft>
                <a:spcPts val="0"/>
              </a:spcAft>
              <a:buNone/>
            </a:pPr>
            <a:r>
              <a:rPr lang="en" sz="1700" u="sng">
                <a:solidFill>
                  <a:srgbClr val="1E1E1E"/>
                </a:solidFill>
                <a:latin typeface="Arial"/>
                <a:ea typeface="Arial"/>
                <a:cs typeface="Arial"/>
                <a:sym typeface="Arial"/>
              </a:rPr>
              <a:t>Be literal when you can.</a:t>
            </a:r>
            <a:r>
              <a:rPr lang="en" sz="1700">
                <a:solidFill>
                  <a:srgbClr val="1E1E1E"/>
                </a:solidFill>
                <a:latin typeface="Arial"/>
                <a:ea typeface="Arial"/>
                <a:cs typeface="Arial"/>
                <a:sym typeface="Arial"/>
              </a:rPr>
              <a:t> </a:t>
            </a:r>
            <a:endParaRPr sz="1700">
              <a:solidFill>
                <a:srgbClr val="1E1E1E"/>
              </a:solidFill>
              <a:latin typeface="Arial"/>
              <a:ea typeface="Arial"/>
              <a:cs typeface="Arial"/>
              <a:sym typeface="Arial"/>
            </a:endParaRPr>
          </a:p>
          <a:p>
            <a:pPr indent="0" lvl="0" marL="0" rtl="0" algn="l">
              <a:spcBef>
                <a:spcPts val="800"/>
              </a:spcBef>
              <a:spcAft>
                <a:spcPts val="0"/>
              </a:spcAft>
              <a:buNone/>
            </a:pPr>
            <a:r>
              <a:rPr lang="en" sz="1700" u="sng">
                <a:solidFill>
                  <a:srgbClr val="1E1E1E"/>
                </a:solidFill>
                <a:latin typeface="Arial"/>
                <a:ea typeface="Arial"/>
                <a:cs typeface="Arial"/>
                <a:sym typeface="Arial"/>
              </a:rPr>
              <a:t>Use clear, plain language </a:t>
            </a:r>
            <a:r>
              <a:rPr lang="en" sz="1700">
                <a:solidFill>
                  <a:srgbClr val="1E1E1E"/>
                </a:solidFill>
                <a:latin typeface="Arial"/>
                <a:ea typeface="Arial"/>
                <a:cs typeface="Arial"/>
                <a:sym typeface="Arial"/>
              </a:rPr>
              <a:t>like, “ “friends are nice to you and say things that make you feel better when you have a bad day.”</a:t>
            </a:r>
            <a:endParaRPr sz="1700">
              <a:solidFill>
                <a:srgbClr val="1E1E1E"/>
              </a:solidFill>
              <a:latin typeface="Arial"/>
              <a:ea typeface="Arial"/>
              <a:cs typeface="Arial"/>
              <a:sym typeface="Arial"/>
            </a:endParaRPr>
          </a:p>
          <a:p>
            <a:pPr indent="0" lvl="0" marL="0" rtl="0" algn="l">
              <a:spcBef>
                <a:spcPts val="800"/>
              </a:spcBef>
              <a:spcAft>
                <a:spcPts val="0"/>
              </a:spcAft>
              <a:buNone/>
            </a:pPr>
            <a:r>
              <a:t/>
            </a:r>
            <a:endParaRPr sz="1700">
              <a:solidFill>
                <a:srgbClr val="1E1E1E"/>
              </a:solidFill>
              <a:latin typeface="Arial"/>
              <a:ea typeface="Arial"/>
              <a:cs typeface="Arial"/>
              <a:sym typeface="Arial"/>
            </a:endParaRPr>
          </a:p>
          <a:p>
            <a:pPr indent="0" lvl="0" marL="0" rtl="0" algn="l">
              <a:spcBef>
                <a:spcPts val="800"/>
              </a:spcBef>
              <a:spcAft>
                <a:spcPts val="1200"/>
              </a:spcAft>
              <a:buNone/>
            </a:pPr>
            <a:r>
              <a:t/>
            </a:r>
            <a:endParaRPr sz="2000">
              <a:solidFill>
                <a:srgbClr val="000000"/>
              </a:solidFill>
              <a:latin typeface="Arial"/>
              <a:ea typeface="Arial"/>
              <a:cs typeface="Arial"/>
              <a:sym typeface="Arial"/>
            </a:endParaRPr>
          </a:p>
        </p:txBody>
      </p:sp>
      <p:pic>
        <p:nvPicPr>
          <p:cNvPr id="87" name="Google Shape;87;p15"/>
          <p:cNvPicPr preferRelativeResize="0"/>
          <p:nvPr/>
        </p:nvPicPr>
        <p:blipFill>
          <a:blip r:embed="rId3">
            <a:alphaModFix/>
          </a:blip>
          <a:stretch>
            <a:fillRect/>
          </a:stretch>
        </p:blipFill>
        <p:spPr>
          <a:xfrm>
            <a:off x="5753924" y="240074"/>
            <a:ext cx="2357250" cy="15686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Social Rules</a:t>
            </a:r>
            <a:endParaRPr/>
          </a:p>
        </p:txBody>
      </p:sp>
      <p:sp>
        <p:nvSpPr>
          <p:cNvPr id="93" name="Google Shape;93;p16"/>
          <p:cNvSpPr txBox="1"/>
          <p:nvPr>
            <p:ph idx="1" type="body"/>
          </p:nvPr>
        </p:nvSpPr>
        <p:spPr>
          <a:xfrm>
            <a:off x="311700" y="1266325"/>
            <a:ext cx="3782400" cy="2671500"/>
          </a:xfrm>
          <a:prstGeom prst="rect">
            <a:avLst/>
          </a:prstGeom>
        </p:spPr>
        <p:txBody>
          <a:bodyPr anchorCtr="0" anchor="t" bIns="91425" lIns="91425" spcFirstLastPara="1" rIns="91425" wrap="square" tIns="91425">
            <a:normAutofit fontScale="92500"/>
          </a:bodyPr>
          <a:lstStyle/>
          <a:p>
            <a:pPr indent="-334327" lvl="0" marL="457200" rtl="0" algn="l">
              <a:lnSpc>
                <a:spcPct val="150000"/>
              </a:lnSpc>
              <a:spcBef>
                <a:spcPts val="0"/>
              </a:spcBef>
              <a:spcAft>
                <a:spcPts val="0"/>
              </a:spcAft>
              <a:buSzPct val="100000"/>
              <a:buAutoNum type="arabicPeriod"/>
            </a:pPr>
            <a:r>
              <a:rPr lang="en">
                <a:solidFill>
                  <a:srgbClr val="000000"/>
                </a:solidFill>
                <a:latin typeface="Arial"/>
                <a:ea typeface="Arial"/>
                <a:cs typeface="Arial"/>
                <a:sym typeface="Arial"/>
              </a:rPr>
              <a:t>Meet and greet politely</a:t>
            </a:r>
            <a:endParaRPr>
              <a:solidFill>
                <a:srgbClr val="000000"/>
              </a:solidFill>
              <a:latin typeface="Arial"/>
              <a:ea typeface="Arial"/>
              <a:cs typeface="Arial"/>
              <a:sym typeface="Arial"/>
            </a:endParaRPr>
          </a:p>
          <a:p>
            <a:pPr indent="-334327" lvl="0" marL="457200" rtl="0" algn="l">
              <a:lnSpc>
                <a:spcPct val="150000"/>
              </a:lnSpc>
              <a:spcBef>
                <a:spcPts val="0"/>
              </a:spcBef>
              <a:spcAft>
                <a:spcPts val="0"/>
              </a:spcAft>
              <a:buClr>
                <a:srgbClr val="000000"/>
              </a:buClr>
              <a:buSzPct val="100000"/>
              <a:buFont typeface="Arial"/>
              <a:buAutoNum type="arabicPeriod"/>
            </a:pPr>
            <a:r>
              <a:rPr lang="en">
                <a:solidFill>
                  <a:srgbClr val="000000"/>
                </a:solidFill>
                <a:latin typeface="Arial"/>
                <a:ea typeface="Arial"/>
                <a:cs typeface="Arial"/>
                <a:sym typeface="Arial"/>
              </a:rPr>
              <a:t>Take turns talking</a:t>
            </a:r>
            <a:endParaRPr>
              <a:solidFill>
                <a:srgbClr val="000000"/>
              </a:solidFill>
              <a:latin typeface="Arial"/>
              <a:ea typeface="Arial"/>
              <a:cs typeface="Arial"/>
              <a:sym typeface="Arial"/>
            </a:endParaRPr>
          </a:p>
          <a:p>
            <a:pPr indent="-334327" lvl="0" marL="457200" rtl="0" algn="l">
              <a:lnSpc>
                <a:spcPct val="150000"/>
              </a:lnSpc>
              <a:spcBef>
                <a:spcPts val="0"/>
              </a:spcBef>
              <a:spcAft>
                <a:spcPts val="0"/>
              </a:spcAft>
              <a:buClr>
                <a:srgbClr val="000000"/>
              </a:buClr>
              <a:buSzPct val="100000"/>
              <a:buFont typeface="Arial"/>
              <a:buAutoNum type="arabicPeriod"/>
            </a:pPr>
            <a:r>
              <a:rPr lang="en">
                <a:solidFill>
                  <a:srgbClr val="000000"/>
                </a:solidFill>
                <a:latin typeface="Arial"/>
                <a:ea typeface="Arial"/>
                <a:cs typeface="Arial"/>
                <a:sym typeface="Arial"/>
              </a:rPr>
              <a:t>Paying attention to others</a:t>
            </a:r>
            <a:endParaRPr>
              <a:solidFill>
                <a:srgbClr val="000000"/>
              </a:solidFill>
              <a:latin typeface="Arial"/>
              <a:ea typeface="Arial"/>
              <a:cs typeface="Arial"/>
              <a:sym typeface="Arial"/>
            </a:endParaRPr>
          </a:p>
          <a:p>
            <a:pPr indent="-334327" lvl="0" marL="457200" rtl="0" algn="l">
              <a:lnSpc>
                <a:spcPct val="150000"/>
              </a:lnSpc>
              <a:spcBef>
                <a:spcPts val="0"/>
              </a:spcBef>
              <a:spcAft>
                <a:spcPts val="0"/>
              </a:spcAft>
              <a:buClr>
                <a:srgbClr val="000000"/>
              </a:buClr>
              <a:buSzPct val="100000"/>
              <a:buFont typeface="Arial"/>
              <a:buAutoNum type="arabicPeriod"/>
            </a:pPr>
            <a:r>
              <a:rPr lang="en">
                <a:solidFill>
                  <a:srgbClr val="000000"/>
                </a:solidFill>
                <a:latin typeface="Arial"/>
                <a:ea typeface="Arial"/>
                <a:cs typeface="Arial"/>
                <a:sym typeface="Arial"/>
              </a:rPr>
              <a:t>Think about others before acting</a:t>
            </a:r>
            <a:endParaRPr>
              <a:solidFill>
                <a:srgbClr val="000000"/>
              </a:solidFill>
              <a:latin typeface="Arial"/>
              <a:ea typeface="Arial"/>
              <a:cs typeface="Arial"/>
              <a:sym typeface="Arial"/>
            </a:endParaRPr>
          </a:p>
          <a:p>
            <a:pPr indent="-334327" lvl="0" marL="457200" rtl="0" algn="l">
              <a:lnSpc>
                <a:spcPct val="150000"/>
              </a:lnSpc>
              <a:spcBef>
                <a:spcPts val="0"/>
              </a:spcBef>
              <a:spcAft>
                <a:spcPts val="0"/>
              </a:spcAft>
              <a:buClr>
                <a:srgbClr val="000000"/>
              </a:buClr>
              <a:buSzPct val="100000"/>
              <a:buFont typeface="Arial"/>
              <a:buAutoNum type="arabicPeriod"/>
            </a:pPr>
            <a:r>
              <a:rPr lang="en">
                <a:solidFill>
                  <a:srgbClr val="000000"/>
                </a:solidFill>
                <a:latin typeface="Arial"/>
                <a:ea typeface="Arial"/>
                <a:cs typeface="Arial"/>
                <a:sym typeface="Arial"/>
              </a:rPr>
              <a:t>Cooperate with others</a:t>
            </a:r>
            <a:endParaRPr>
              <a:solidFill>
                <a:srgbClr val="000000"/>
              </a:solidFill>
              <a:latin typeface="Arial"/>
              <a:ea typeface="Arial"/>
              <a:cs typeface="Arial"/>
              <a:sym typeface="Arial"/>
            </a:endParaRPr>
          </a:p>
          <a:p>
            <a:pPr indent="0" lvl="0" marL="0" rtl="0" algn="l">
              <a:lnSpc>
                <a:spcPct val="150000"/>
              </a:lnSpc>
              <a:spcBef>
                <a:spcPts val="0"/>
              </a:spcBef>
              <a:spcAft>
                <a:spcPts val="0"/>
              </a:spcAft>
              <a:buNone/>
            </a:pPr>
            <a:r>
              <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p:txBody>
      </p:sp>
      <p:sp>
        <p:nvSpPr>
          <p:cNvPr id="94" name="Google Shape;94;p16"/>
          <p:cNvSpPr txBox="1"/>
          <p:nvPr>
            <p:ph idx="1" type="body"/>
          </p:nvPr>
        </p:nvSpPr>
        <p:spPr>
          <a:xfrm>
            <a:off x="4477050" y="1041325"/>
            <a:ext cx="4269000" cy="37527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500">
                <a:solidFill>
                  <a:srgbClr val="000000"/>
                </a:solidFill>
                <a:latin typeface="Arial"/>
                <a:ea typeface="Arial"/>
                <a:cs typeface="Arial"/>
                <a:sym typeface="Arial"/>
              </a:rPr>
              <a:t>H</a:t>
            </a:r>
            <a:r>
              <a:rPr lang="en" sz="1600">
                <a:solidFill>
                  <a:srgbClr val="000000"/>
                </a:solidFill>
                <a:latin typeface="Arial"/>
                <a:ea typeface="Arial"/>
                <a:cs typeface="Arial"/>
                <a:sym typeface="Arial"/>
              </a:rPr>
              <a:t>ow to help your child follow social rules</a:t>
            </a:r>
            <a:endParaRPr sz="1600">
              <a:solidFill>
                <a:srgbClr val="000000"/>
              </a:solidFill>
              <a:latin typeface="Arial"/>
              <a:ea typeface="Arial"/>
              <a:cs typeface="Arial"/>
              <a:sym typeface="Arial"/>
            </a:endParaRPr>
          </a:p>
          <a:p>
            <a:pPr indent="0" lvl="0" marL="0" rtl="0" algn="l">
              <a:lnSpc>
                <a:spcPct val="105000"/>
              </a:lnSpc>
              <a:spcBef>
                <a:spcPts val="0"/>
              </a:spcBef>
              <a:spcAft>
                <a:spcPts val="0"/>
              </a:spcAft>
              <a:buNone/>
            </a:pPr>
            <a:r>
              <a:t/>
            </a:r>
            <a:endParaRPr sz="1600">
              <a:solidFill>
                <a:srgbClr val="000000"/>
              </a:solidFill>
              <a:latin typeface="Arial"/>
              <a:ea typeface="Arial"/>
              <a:cs typeface="Arial"/>
              <a:sym typeface="Arial"/>
            </a:endParaRPr>
          </a:p>
          <a:p>
            <a:pPr indent="-330200" lvl="0" marL="457200" rtl="0" algn="l">
              <a:lnSpc>
                <a:spcPct val="105000"/>
              </a:lnSpc>
              <a:spcBef>
                <a:spcPts val="0"/>
              </a:spcBef>
              <a:spcAft>
                <a:spcPts val="0"/>
              </a:spcAft>
              <a:buClr>
                <a:srgbClr val="000000"/>
              </a:buClr>
              <a:buSzPts val="1600"/>
              <a:buFont typeface="Arial"/>
              <a:buAutoNum type="arabicPeriod"/>
            </a:pPr>
            <a:r>
              <a:rPr lang="en" sz="1600">
                <a:solidFill>
                  <a:srgbClr val="000000"/>
                </a:solidFill>
                <a:latin typeface="Arial"/>
                <a:ea typeface="Arial"/>
                <a:cs typeface="Arial"/>
                <a:sym typeface="Arial"/>
              </a:rPr>
              <a:t>Start by breaking down social rules in ways your child can understand and practice</a:t>
            </a:r>
            <a:endParaRPr sz="1600">
              <a:solidFill>
                <a:srgbClr val="000000"/>
              </a:solidFill>
              <a:latin typeface="Arial"/>
              <a:ea typeface="Arial"/>
              <a:cs typeface="Arial"/>
              <a:sym typeface="Arial"/>
            </a:endParaRPr>
          </a:p>
          <a:p>
            <a:pPr indent="-330200" lvl="1" marL="914400" rtl="0" algn="l">
              <a:lnSpc>
                <a:spcPct val="105000"/>
              </a:lnSpc>
              <a:spcBef>
                <a:spcPts val="0"/>
              </a:spcBef>
              <a:spcAft>
                <a:spcPts val="0"/>
              </a:spcAft>
              <a:buClr>
                <a:srgbClr val="000000"/>
              </a:buClr>
              <a:buSzPts val="1600"/>
              <a:buFont typeface="Arial"/>
              <a:buAutoNum type="alphaLcPeriod"/>
            </a:pPr>
            <a:r>
              <a:rPr lang="en" sz="1600">
                <a:solidFill>
                  <a:srgbClr val="000000"/>
                </a:solidFill>
                <a:latin typeface="Arial"/>
                <a:ea typeface="Arial"/>
                <a:cs typeface="Arial"/>
                <a:sym typeface="Arial"/>
              </a:rPr>
              <a:t>Role playing </a:t>
            </a:r>
            <a:endParaRPr sz="1600">
              <a:solidFill>
                <a:srgbClr val="000000"/>
              </a:solidFill>
              <a:latin typeface="Arial"/>
              <a:ea typeface="Arial"/>
              <a:cs typeface="Arial"/>
              <a:sym typeface="Arial"/>
            </a:endParaRPr>
          </a:p>
          <a:p>
            <a:pPr indent="-330200" lvl="1" marL="914400" rtl="0" algn="l">
              <a:lnSpc>
                <a:spcPct val="105000"/>
              </a:lnSpc>
              <a:spcBef>
                <a:spcPts val="0"/>
              </a:spcBef>
              <a:spcAft>
                <a:spcPts val="0"/>
              </a:spcAft>
              <a:buClr>
                <a:srgbClr val="000000"/>
              </a:buClr>
              <a:buSzPts val="1600"/>
              <a:buFont typeface="Arial"/>
              <a:buAutoNum type="alphaLcPeriod"/>
            </a:pPr>
            <a:r>
              <a:rPr lang="en" sz="1600">
                <a:solidFill>
                  <a:srgbClr val="000000"/>
                </a:solidFill>
                <a:latin typeface="Arial"/>
                <a:ea typeface="Arial"/>
                <a:cs typeface="Arial"/>
                <a:sym typeface="Arial"/>
              </a:rPr>
              <a:t>Use your child’s favorite TV show to focus on reading body language and other social cues</a:t>
            </a:r>
            <a:endParaRPr sz="1600">
              <a:solidFill>
                <a:srgbClr val="000000"/>
              </a:solidFill>
              <a:latin typeface="Arial"/>
              <a:ea typeface="Arial"/>
              <a:cs typeface="Arial"/>
              <a:sym typeface="Arial"/>
            </a:endParaRPr>
          </a:p>
          <a:p>
            <a:pPr indent="0" lvl="0" marL="0" rtl="0" algn="l">
              <a:lnSpc>
                <a:spcPct val="105000"/>
              </a:lnSpc>
              <a:spcBef>
                <a:spcPts val="0"/>
              </a:spcBef>
              <a:spcAft>
                <a:spcPts val="0"/>
              </a:spcAft>
              <a:buNone/>
            </a:pPr>
            <a:r>
              <a:t/>
            </a:r>
            <a:endParaRPr sz="1600">
              <a:solidFill>
                <a:srgbClr val="000000"/>
              </a:solidFill>
              <a:latin typeface="Arial"/>
              <a:ea typeface="Arial"/>
              <a:cs typeface="Arial"/>
              <a:sym typeface="Arial"/>
            </a:endParaRPr>
          </a:p>
          <a:p>
            <a:pPr indent="-330200" lvl="0" marL="457200" rtl="0" algn="l">
              <a:lnSpc>
                <a:spcPct val="105000"/>
              </a:lnSpc>
              <a:spcBef>
                <a:spcPts val="0"/>
              </a:spcBef>
              <a:spcAft>
                <a:spcPts val="0"/>
              </a:spcAft>
              <a:buClr>
                <a:srgbClr val="000000"/>
              </a:buClr>
              <a:buSzPts val="1600"/>
              <a:buFont typeface="Arial"/>
              <a:buAutoNum type="arabicPeriod"/>
            </a:pPr>
            <a:r>
              <a:rPr lang="en" sz="1600">
                <a:solidFill>
                  <a:srgbClr val="000000"/>
                </a:solidFill>
                <a:latin typeface="Arial"/>
                <a:ea typeface="Arial"/>
                <a:cs typeface="Arial"/>
                <a:sym typeface="Arial"/>
              </a:rPr>
              <a:t>Praise your child for successful social interactions</a:t>
            </a:r>
            <a:endParaRPr sz="1600">
              <a:solidFill>
                <a:srgbClr val="000000"/>
              </a:solidFill>
              <a:latin typeface="Arial"/>
              <a:ea typeface="Arial"/>
              <a:cs typeface="Arial"/>
              <a:sym typeface="Arial"/>
            </a:endParaRPr>
          </a:p>
          <a:p>
            <a:pPr indent="0" lvl="0" marL="0" rtl="0" algn="l">
              <a:lnSpc>
                <a:spcPct val="105000"/>
              </a:lnSpc>
              <a:spcBef>
                <a:spcPts val="0"/>
              </a:spcBef>
              <a:spcAft>
                <a:spcPts val="0"/>
              </a:spcAft>
              <a:buNone/>
            </a:pPr>
            <a:r>
              <a:t/>
            </a:r>
            <a:endParaRPr sz="2100">
              <a:solidFill>
                <a:srgbClr val="000000"/>
              </a:solidFill>
              <a:latin typeface="Arial"/>
              <a:ea typeface="Arial"/>
              <a:cs typeface="Arial"/>
              <a:sym typeface="Arial"/>
            </a:endParaRPr>
          </a:p>
          <a:p>
            <a:pPr indent="0" lvl="0" marL="0" rtl="0" algn="l">
              <a:lnSpc>
                <a:spcPct val="105000"/>
              </a:lnSpc>
              <a:spcBef>
                <a:spcPts val="0"/>
              </a:spcBef>
              <a:spcAft>
                <a:spcPts val="0"/>
              </a:spcAft>
              <a:buNone/>
            </a:pPr>
            <a:r>
              <a:t/>
            </a:r>
            <a:endParaRPr sz="1400">
              <a:solidFill>
                <a:srgbClr val="000000"/>
              </a:solidFill>
              <a:latin typeface="Arial"/>
              <a:ea typeface="Arial"/>
              <a:cs typeface="Arial"/>
              <a:sym typeface="Arial"/>
            </a:endParaRPr>
          </a:p>
        </p:txBody>
      </p:sp>
      <p:pic>
        <p:nvPicPr>
          <p:cNvPr id="95" name="Google Shape;95;p16"/>
          <p:cNvPicPr preferRelativeResize="0"/>
          <p:nvPr/>
        </p:nvPicPr>
        <p:blipFill>
          <a:blip r:embed="rId3">
            <a:alphaModFix/>
          </a:blip>
          <a:stretch>
            <a:fillRect/>
          </a:stretch>
        </p:blipFill>
        <p:spPr>
          <a:xfrm>
            <a:off x="744074" y="3391324"/>
            <a:ext cx="2917650" cy="1496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Role Play </a:t>
            </a:r>
            <a:endParaRPr/>
          </a:p>
        </p:txBody>
      </p:sp>
      <p:sp>
        <p:nvSpPr>
          <p:cNvPr id="101" name="Google Shape;101;p1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lnSpcReduction="10000"/>
          </a:bodyPr>
          <a:lstStyle/>
          <a:p>
            <a:pPr indent="-361950" lvl="0" marL="457200" rtl="0" algn="l">
              <a:lnSpc>
                <a:spcPct val="150000"/>
              </a:lnSpc>
              <a:spcBef>
                <a:spcPts val="0"/>
              </a:spcBef>
              <a:spcAft>
                <a:spcPts val="0"/>
              </a:spcAft>
              <a:buSzPts val="2100"/>
              <a:buAutoNum type="arabicPeriod"/>
            </a:pPr>
            <a:r>
              <a:rPr lang="en" sz="2100"/>
              <a:t>Practice </a:t>
            </a:r>
            <a:r>
              <a:rPr lang="en" sz="2100"/>
              <a:t>Initiating</a:t>
            </a:r>
            <a:r>
              <a:rPr lang="en" sz="2100"/>
              <a:t> Conversations</a:t>
            </a:r>
            <a:endParaRPr sz="2100"/>
          </a:p>
          <a:p>
            <a:pPr indent="-361950" lvl="0" marL="457200" rtl="0" algn="l">
              <a:lnSpc>
                <a:spcPct val="150000"/>
              </a:lnSpc>
              <a:spcBef>
                <a:spcPts val="0"/>
              </a:spcBef>
              <a:spcAft>
                <a:spcPts val="0"/>
              </a:spcAft>
              <a:buSzPts val="2100"/>
              <a:buAutoNum type="arabicPeriod"/>
            </a:pPr>
            <a:r>
              <a:rPr lang="en" sz="2100"/>
              <a:t>Practice Empathy</a:t>
            </a:r>
            <a:endParaRPr sz="2100"/>
          </a:p>
          <a:p>
            <a:pPr indent="-361950" lvl="0" marL="457200" rtl="0" algn="l">
              <a:lnSpc>
                <a:spcPct val="150000"/>
              </a:lnSpc>
              <a:spcBef>
                <a:spcPts val="0"/>
              </a:spcBef>
              <a:spcAft>
                <a:spcPts val="0"/>
              </a:spcAft>
              <a:buSzPts val="2100"/>
              <a:buAutoNum type="arabicPeriod"/>
            </a:pPr>
            <a:r>
              <a:rPr lang="en" sz="2100"/>
              <a:t>Address Conflict Resolution</a:t>
            </a:r>
            <a:endParaRPr sz="2100"/>
          </a:p>
          <a:p>
            <a:pPr indent="-361950" lvl="0" marL="457200" rtl="0" algn="l">
              <a:lnSpc>
                <a:spcPct val="150000"/>
              </a:lnSpc>
              <a:spcBef>
                <a:spcPts val="0"/>
              </a:spcBef>
              <a:spcAft>
                <a:spcPts val="0"/>
              </a:spcAft>
              <a:buSzPts val="2100"/>
              <a:buAutoNum type="arabicPeriod"/>
            </a:pPr>
            <a:r>
              <a:rPr lang="en" sz="2100"/>
              <a:t>Practice Nonverbal Communication</a:t>
            </a:r>
            <a:endParaRPr sz="2100"/>
          </a:p>
          <a:p>
            <a:pPr indent="-361950" lvl="0" marL="457200" rtl="0" algn="l">
              <a:lnSpc>
                <a:spcPct val="150000"/>
              </a:lnSpc>
              <a:spcBef>
                <a:spcPts val="0"/>
              </a:spcBef>
              <a:spcAft>
                <a:spcPts val="0"/>
              </a:spcAft>
              <a:buSzPts val="2100"/>
              <a:buAutoNum type="arabicPeriod"/>
            </a:pPr>
            <a:r>
              <a:rPr lang="en" sz="2100"/>
              <a:t>Practice Taking Turns</a:t>
            </a:r>
            <a:endParaRPr sz="2100"/>
          </a:p>
          <a:p>
            <a:pPr indent="-361950" lvl="0" marL="457200" rtl="0" algn="l">
              <a:lnSpc>
                <a:spcPct val="150000"/>
              </a:lnSpc>
              <a:spcBef>
                <a:spcPts val="0"/>
              </a:spcBef>
              <a:spcAft>
                <a:spcPts val="0"/>
              </a:spcAft>
              <a:buSzPts val="2100"/>
              <a:buAutoNum type="arabicPeriod"/>
            </a:pPr>
            <a:r>
              <a:rPr lang="en" sz="2100"/>
              <a:t>Create Social Scripts</a:t>
            </a:r>
            <a:endParaRPr sz="2100"/>
          </a:p>
          <a:p>
            <a:pPr indent="-361950" lvl="0" marL="457200" rtl="0" algn="l">
              <a:lnSpc>
                <a:spcPct val="150000"/>
              </a:lnSpc>
              <a:spcBef>
                <a:spcPts val="0"/>
              </a:spcBef>
              <a:spcAft>
                <a:spcPts val="0"/>
              </a:spcAft>
              <a:buSzPts val="2100"/>
              <a:buAutoNum type="arabicPeriod"/>
            </a:pPr>
            <a:r>
              <a:rPr lang="en" sz="2100"/>
              <a:t>Social Stories</a:t>
            </a:r>
            <a:endParaRPr sz="2100"/>
          </a:p>
        </p:txBody>
      </p:sp>
      <p:pic>
        <p:nvPicPr>
          <p:cNvPr id="102" name="Google Shape;102;p17"/>
          <p:cNvPicPr preferRelativeResize="0"/>
          <p:nvPr/>
        </p:nvPicPr>
        <p:blipFill>
          <a:blip r:embed="rId3">
            <a:alphaModFix/>
          </a:blip>
          <a:stretch>
            <a:fillRect/>
          </a:stretch>
        </p:blipFill>
        <p:spPr>
          <a:xfrm>
            <a:off x="5575205" y="1379975"/>
            <a:ext cx="2862875" cy="2383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Find Opportunities for Socialization</a:t>
            </a:r>
            <a:endParaRPr/>
          </a:p>
        </p:txBody>
      </p:sp>
      <p:sp>
        <p:nvSpPr>
          <p:cNvPr id="108" name="Google Shape;108;p18"/>
          <p:cNvSpPr txBox="1"/>
          <p:nvPr>
            <p:ph idx="1" type="body"/>
          </p:nvPr>
        </p:nvSpPr>
        <p:spPr>
          <a:xfrm>
            <a:off x="311700" y="1152425"/>
            <a:ext cx="7865100" cy="33120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rgbClr val="1E1E1E"/>
              </a:buClr>
              <a:buSzPts val="1900"/>
              <a:buFont typeface="Arial"/>
              <a:buAutoNum type="arabicPeriod"/>
            </a:pPr>
            <a:r>
              <a:rPr lang="en" sz="1900">
                <a:solidFill>
                  <a:srgbClr val="1E1E1E"/>
                </a:solidFill>
                <a:latin typeface="Arial"/>
                <a:ea typeface="Arial"/>
                <a:cs typeface="Arial"/>
                <a:sym typeface="Arial"/>
              </a:rPr>
              <a:t>Speak with your child’s school about after-school </a:t>
            </a:r>
            <a:r>
              <a:rPr lang="en" sz="1900">
                <a:solidFill>
                  <a:srgbClr val="1E1E1E"/>
                </a:solidFill>
                <a:latin typeface="Arial"/>
                <a:ea typeface="Arial"/>
                <a:cs typeface="Arial"/>
                <a:sym typeface="Arial"/>
              </a:rPr>
              <a:t>activities</a:t>
            </a:r>
            <a:endParaRPr sz="1900">
              <a:solidFill>
                <a:srgbClr val="1E1E1E"/>
              </a:solidFill>
              <a:latin typeface="Arial"/>
              <a:ea typeface="Arial"/>
              <a:cs typeface="Arial"/>
              <a:sym typeface="Arial"/>
            </a:endParaRPr>
          </a:p>
          <a:p>
            <a:pPr indent="-349250" lvl="0" marL="457200" rtl="0" algn="l">
              <a:lnSpc>
                <a:spcPct val="115000"/>
              </a:lnSpc>
              <a:spcBef>
                <a:spcPts val="0"/>
              </a:spcBef>
              <a:spcAft>
                <a:spcPts val="0"/>
              </a:spcAft>
              <a:buClr>
                <a:srgbClr val="1E1E1E"/>
              </a:buClr>
              <a:buSzPts val="1900"/>
              <a:buFont typeface="Arial"/>
              <a:buAutoNum type="arabicPeriod"/>
            </a:pPr>
            <a:r>
              <a:rPr lang="en" sz="1900">
                <a:solidFill>
                  <a:srgbClr val="1E1E1E"/>
                </a:solidFill>
                <a:latin typeface="Arial"/>
                <a:ea typeface="Arial"/>
                <a:cs typeface="Arial"/>
                <a:sym typeface="Arial"/>
              </a:rPr>
              <a:t>Check with local organizations for special programs</a:t>
            </a:r>
            <a:endParaRPr sz="1900">
              <a:solidFill>
                <a:srgbClr val="1E1E1E"/>
              </a:solidFill>
              <a:latin typeface="Arial"/>
              <a:ea typeface="Arial"/>
              <a:cs typeface="Arial"/>
              <a:sym typeface="Arial"/>
            </a:endParaRPr>
          </a:p>
          <a:p>
            <a:pPr indent="-349250" lvl="0" marL="457200" rtl="0" algn="l">
              <a:lnSpc>
                <a:spcPct val="115000"/>
              </a:lnSpc>
              <a:spcBef>
                <a:spcPts val="0"/>
              </a:spcBef>
              <a:spcAft>
                <a:spcPts val="0"/>
              </a:spcAft>
              <a:buClr>
                <a:srgbClr val="1E1E1E"/>
              </a:buClr>
              <a:buSzPts val="1900"/>
              <a:buFont typeface="Arial"/>
              <a:buAutoNum type="arabicPeriod"/>
            </a:pPr>
            <a:r>
              <a:rPr lang="en" sz="1900">
                <a:solidFill>
                  <a:srgbClr val="1E1E1E"/>
                </a:solidFill>
                <a:latin typeface="Arial"/>
                <a:ea typeface="Arial"/>
                <a:cs typeface="Arial"/>
                <a:sym typeface="Arial"/>
              </a:rPr>
              <a:t>Ask your school  about support groups</a:t>
            </a:r>
            <a:endParaRPr sz="1900">
              <a:solidFill>
                <a:srgbClr val="1E1E1E"/>
              </a:solidFill>
              <a:latin typeface="Arial"/>
              <a:ea typeface="Arial"/>
              <a:cs typeface="Arial"/>
              <a:sym typeface="Arial"/>
            </a:endParaRPr>
          </a:p>
          <a:p>
            <a:pPr indent="-349250" lvl="0" marL="457200" rtl="0" algn="l">
              <a:lnSpc>
                <a:spcPct val="115000"/>
              </a:lnSpc>
              <a:spcBef>
                <a:spcPts val="0"/>
              </a:spcBef>
              <a:spcAft>
                <a:spcPts val="0"/>
              </a:spcAft>
              <a:buClr>
                <a:srgbClr val="1E1E1E"/>
              </a:buClr>
              <a:buSzPts val="1900"/>
              <a:buFont typeface="Arial"/>
              <a:buAutoNum type="arabicPeriod"/>
            </a:pPr>
            <a:r>
              <a:rPr lang="en" sz="1900">
                <a:solidFill>
                  <a:srgbClr val="1E1E1E"/>
                </a:solidFill>
                <a:latin typeface="Arial"/>
                <a:ea typeface="Arial"/>
                <a:cs typeface="Arial"/>
                <a:sym typeface="Arial"/>
              </a:rPr>
              <a:t>Ask your child’s specialist for help</a:t>
            </a:r>
            <a:endParaRPr sz="1900">
              <a:solidFill>
                <a:srgbClr val="1E1E1E"/>
              </a:solidFill>
              <a:latin typeface="Arial"/>
              <a:ea typeface="Arial"/>
              <a:cs typeface="Arial"/>
              <a:sym typeface="Arial"/>
            </a:endParaRPr>
          </a:p>
          <a:p>
            <a:pPr indent="-349250" lvl="0" marL="457200" rtl="0" algn="l">
              <a:lnSpc>
                <a:spcPct val="115000"/>
              </a:lnSpc>
              <a:spcBef>
                <a:spcPts val="0"/>
              </a:spcBef>
              <a:spcAft>
                <a:spcPts val="0"/>
              </a:spcAft>
              <a:buClr>
                <a:srgbClr val="1E1E1E"/>
              </a:buClr>
              <a:buSzPts val="1900"/>
              <a:buFont typeface="Arial"/>
              <a:buAutoNum type="arabicPeriod"/>
            </a:pPr>
            <a:r>
              <a:rPr lang="en" sz="1900">
                <a:solidFill>
                  <a:srgbClr val="1E1E1E"/>
                </a:solidFill>
                <a:latin typeface="Arial"/>
                <a:ea typeface="Arial"/>
                <a:cs typeface="Arial"/>
                <a:sym typeface="Arial"/>
              </a:rPr>
              <a:t>Get </a:t>
            </a:r>
            <a:r>
              <a:rPr lang="en" sz="1900">
                <a:solidFill>
                  <a:srgbClr val="1E1E1E"/>
                </a:solidFill>
                <a:latin typeface="Arial"/>
                <a:ea typeface="Arial"/>
                <a:cs typeface="Arial"/>
                <a:sym typeface="Arial"/>
              </a:rPr>
              <a:t>involved</a:t>
            </a:r>
            <a:r>
              <a:rPr lang="en" sz="1900">
                <a:solidFill>
                  <a:srgbClr val="1E1E1E"/>
                </a:solidFill>
                <a:latin typeface="Arial"/>
                <a:ea typeface="Arial"/>
                <a:cs typeface="Arial"/>
                <a:sym typeface="Arial"/>
              </a:rPr>
              <a:t> in your child’s hobbies and interests</a:t>
            </a:r>
            <a:endParaRPr sz="1900">
              <a:solidFill>
                <a:srgbClr val="1E1E1E"/>
              </a:solidFill>
              <a:latin typeface="Arial"/>
              <a:ea typeface="Arial"/>
              <a:cs typeface="Arial"/>
              <a:sym typeface="Arial"/>
            </a:endParaRPr>
          </a:p>
          <a:p>
            <a:pPr indent="-349250" lvl="0" marL="457200" rtl="0" algn="l">
              <a:lnSpc>
                <a:spcPct val="115000"/>
              </a:lnSpc>
              <a:spcBef>
                <a:spcPts val="0"/>
              </a:spcBef>
              <a:spcAft>
                <a:spcPts val="0"/>
              </a:spcAft>
              <a:buClr>
                <a:srgbClr val="1E1E1E"/>
              </a:buClr>
              <a:buSzPts val="1900"/>
              <a:buFont typeface="Arial"/>
              <a:buAutoNum type="arabicPeriod"/>
            </a:pPr>
            <a:r>
              <a:rPr lang="en" sz="1900">
                <a:solidFill>
                  <a:srgbClr val="1E1E1E"/>
                </a:solidFill>
                <a:latin typeface="Arial"/>
                <a:ea typeface="Arial"/>
                <a:cs typeface="Arial"/>
                <a:sym typeface="Arial"/>
              </a:rPr>
              <a:t>Ask your child’s teacher to help you find peers with similar interests</a:t>
            </a:r>
            <a:endParaRPr sz="1900">
              <a:solidFill>
                <a:srgbClr val="1E1E1E"/>
              </a:solidFill>
              <a:latin typeface="Arial"/>
              <a:ea typeface="Arial"/>
              <a:cs typeface="Arial"/>
              <a:sym typeface="Arial"/>
            </a:endParaRPr>
          </a:p>
          <a:p>
            <a:pPr indent="0" lvl="0" marL="0" rtl="0" algn="l">
              <a:spcBef>
                <a:spcPts val="800"/>
              </a:spcBef>
              <a:spcAft>
                <a:spcPts val="1200"/>
              </a:spcAft>
              <a:buNone/>
            </a:pPr>
            <a:r>
              <a:t/>
            </a:r>
            <a:endParaRPr sz="1900"/>
          </a:p>
        </p:txBody>
      </p:sp>
      <p:pic>
        <p:nvPicPr>
          <p:cNvPr id="109" name="Google Shape;109;p18"/>
          <p:cNvPicPr preferRelativeResize="0"/>
          <p:nvPr/>
        </p:nvPicPr>
        <p:blipFill>
          <a:blip r:embed="rId3">
            <a:alphaModFix/>
          </a:blip>
          <a:stretch>
            <a:fillRect/>
          </a:stretch>
        </p:blipFill>
        <p:spPr>
          <a:xfrm>
            <a:off x="0" y="3482318"/>
            <a:ext cx="4572000" cy="1581355"/>
          </a:xfrm>
          <a:prstGeom prst="rect">
            <a:avLst/>
          </a:prstGeom>
          <a:noFill/>
          <a:ln>
            <a:noFill/>
          </a:ln>
        </p:spPr>
      </p:pic>
      <p:pic>
        <p:nvPicPr>
          <p:cNvPr id="110" name="Google Shape;110;p18"/>
          <p:cNvPicPr preferRelativeResize="0"/>
          <p:nvPr/>
        </p:nvPicPr>
        <p:blipFill>
          <a:blip r:embed="rId4">
            <a:alphaModFix/>
          </a:blip>
          <a:stretch>
            <a:fillRect/>
          </a:stretch>
        </p:blipFill>
        <p:spPr>
          <a:xfrm>
            <a:off x="4493450" y="3482325"/>
            <a:ext cx="4650550" cy="158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