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7772400" cx="10058400"/>
  <p:notesSz cx="6858000" cy="9144000"/>
  <p:embeddedFontLst>
    <p:embeddedFont>
      <p:font typeface="Irish Grover"/>
      <p:regular r:id="rId42"/>
    </p:embeddedFont>
    <p:embeddedFont>
      <p:font typeface="Shadows Into Light"/>
      <p:regular r:id="rId43"/>
    </p:embeddedFont>
    <p:embeddedFont>
      <p:font typeface="Love Ya Like A Sister"/>
      <p:regular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font" Target="fonts/IrishGrover-regular.fntdata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44" Type="http://schemas.openxmlformats.org/officeDocument/2006/relationships/font" Target="fonts/LoveYaLikeASister-regular.fntdata"/><Relationship Id="rId21" Type="http://schemas.openxmlformats.org/officeDocument/2006/relationships/slide" Target="slides/slide17.xml"/><Relationship Id="rId43" Type="http://schemas.openxmlformats.org/officeDocument/2006/relationships/font" Target="fonts/ShadowsIntoLight-regular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in Arcadia /  10th grader at Arcadia/ 8th grader/ 5th grader here /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Being a mom I have also have been a part of our special education services with my own kids - oldest had tics(in his younger years) / daughter has learning processing disability/ dyslexia</a:t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463285aa1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1463285aa18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463285aa1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1463285aa18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463285aa1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1463285aa18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463285aa1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your child is not meeting the 3 or more goal, I will reach out and communicate to you to see how I can assist more. </a:t>
            </a:r>
            <a:endParaRPr/>
          </a:p>
        </p:txBody>
      </p:sp>
      <p:sp>
        <p:nvSpPr>
          <p:cNvPr id="153" name="Google Shape;153;g1463285aa18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463285aa1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1463285aa18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463285aa1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1463285aa18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463285aa1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1463285aa18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463285aa1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1463285aa18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463285aa18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1463285aa18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463285aa1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1463285aa18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463285aa1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1463285aa18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463285aa1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1463285aa18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7733281f4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27733281f4c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463285aa1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1463285aa18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463285aa1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1463285aa18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463285aa1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1463285aa18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463285aa1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1463285aa18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463285aa1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1463285aa18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463285aa1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1463285aa18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463285aa1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1463285aa18_0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7733281f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27733281f4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75e3ff14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275e3ff14e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463285aa1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1463285aa18_0_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463285aa1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1463285aa18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463285aa18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1463285aa18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754380" y="1272011"/>
            <a:ext cx="8549640" cy="27059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257300" y="4082310"/>
            <a:ext cx="7543800" cy="1876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sz="2640"/>
            </a:lvl1pPr>
            <a:lvl2pPr lvl="1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lvl="3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4pPr>
            <a:lvl5pPr lvl="4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5pPr>
            <a:lvl6pPr lvl="5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6pPr>
            <a:lvl7pPr lvl="6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7pPr>
            <a:lvl8pPr lvl="7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8pPr>
            <a:lvl9pPr lvl="8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86277" y="1937705"/>
            <a:ext cx="8675370" cy="3233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86277" y="5201393"/>
            <a:ext cx="8675370" cy="1700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sz="26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980"/>
              <a:buNone/>
              <a:defRPr sz="197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760"/>
              <a:buNone/>
              <a:defRPr sz="17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760"/>
              <a:buNone/>
              <a:defRPr sz="17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760"/>
              <a:buNone/>
              <a:defRPr sz="17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760"/>
              <a:buNone/>
              <a:defRPr sz="17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760"/>
              <a:buNone/>
              <a:defRPr sz="17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888888"/>
              </a:buClr>
              <a:buSzPts val="1760"/>
              <a:buNone/>
              <a:defRPr sz="17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91515" y="2069042"/>
            <a:ext cx="427482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5092065" y="2069042"/>
            <a:ext cx="427482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9282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92826" y="1905318"/>
            <a:ext cx="4255174" cy="9337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b="1" sz="264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b="1" sz="1979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92826" y="2839085"/>
            <a:ext cx="4255174" cy="4175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5092066" y="1905318"/>
            <a:ext cx="4276130" cy="9337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b="1" sz="264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b="1" sz="1979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5092066" y="2839085"/>
            <a:ext cx="4276130" cy="4175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92825" y="518160"/>
            <a:ext cx="3244096" cy="18135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Calibri"/>
              <a:buNone/>
              <a:defRPr sz="35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4276130" y="1119083"/>
            <a:ext cx="5092065" cy="5523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119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20"/>
              <a:buChar char="•"/>
              <a:defRPr sz="3520"/>
            </a:lvl1pPr>
            <a:lvl2pPr indent="-42418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3080"/>
              <a:buChar char="•"/>
              <a:defRPr sz="3080"/>
            </a:lvl2pPr>
            <a:lvl3pPr indent="-396239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640"/>
              <a:buChar char="•"/>
              <a:defRPr sz="2640"/>
            </a:lvl3pPr>
            <a:lvl4pPr indent="-3683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4pPr>
            <a:lvl5pPr indent="-3683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5pPr>
            <a:lvl6pPr indent="-3683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indent="-3683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indent="-3683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indent="-3683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92825" y="2331720"/>
            <a:ext cx="3244096" cy="4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54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92825" y="518160"/>
            <a:ext cx="3244096" cy="18135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Calibri"/>
              <a:buNone/>
              <a:defRPr sz="35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4276130" y="1119083"/>
            <a:ext cx="5092065" cy="552344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92825" y="2331720"/>
            <a:ext cx="3244096" cy="4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54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563442" y="197115"/>
            <a:ext cx="4931516" cy="86753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989089" y="2622762"/>
            <a:ext cx="6586750" cy="2168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88539" y="516784"/>
            <a:ext cx="6586750" cy="6380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40"/>
              <a:buFont typeface="Calibri"/>
              <a:buNone/>
              <a:defRPr b="0" i="0" sz="48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180" lvl="0" marL="4572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Char char="•"/>
              <a:defRPr b="0" i="0" sz="30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0" i="0" sz="26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4330" lvl="3" marL="18288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4329" lvl="4" marL="22860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4329" lvl="5" marL="27432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4329" lvl="6" marL="32004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4329" lvl="7" marL="36576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4329" lvl="8" marL="41148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hyperlink" Target="https://docs.google.com/forms/d/e/1FAIpQLScM09O8rtz7108GRRVeRHaH24tKuVxOrfWu3shYNigfy31dPg/viewfor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Relationship Id="rId4" Type="http://schemas.openxmlformats.org/officeDocument/2006/relationships/hyperlink" Target="http://www.gusd.net/mountainavenue" TargetMode="External"/><Relationship Id="rId5" Type="http://schemas.openxmlformats.org/officeDocument/2006/relationships/hyperlink" Target="https://www.gusd.net/domain/841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Relationship Id="rId4" Type="http://schemas.openxmlformats.org/officeDocument/2006/relationships/image" Target="../media/image1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2695350" y="2814300"/>
            <a:ext cx="71025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000" u="none" cap="none" strike="noStrike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2</a:t>
            </a:r>
            <a:r>
              <a:rPr baseline="30000" i="0" lang="en-US" sz="9000" u="none" cap="none" strike="noStrike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nd</a:t>
            </a:r>
            <a:r>
              <a:rPr i="0" lang="en-US" sz="9000" u="none" cap="none" strike="noStrike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Grade</a:t>
            </a:r>
            <a:endParaRPr sz="32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000" u="none" cap="none" strike="noStrike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Mrs. Aldaco</a:t>
            </a:r>
            <a:r>
              <a:rPr i="0" lang="en-US" sz="7800" u="none" cap="none" strike="noStrike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sz="2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/>
        </p:nvSpPr>
        <p:spPr>
          <a:xfrm>
            <a:off x="585850" y="1935800"/>
            <a:ext cx="9563100" cy="7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</a:t>
            </a:r>
            <a:r>
              <a:rPr lang="en-US" sz="48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About the teacher</a:t>
            </a:r>
            <a:endParaRPr sz="3000" u="sng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19100" lvl="0" marL="1828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11th year at Mountain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1828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24th year in education(17 full/7 sub teacher)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							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13th year teaching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grade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Taught all the lower grades, but truly enjoy teaching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the second grade curriculum and watching their growth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development at this age.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/>
        </p:nvSpPr>
        <p:spPr>
          <a:xfrm>
            <a:off x="781550" y="463675"/>
            <a:ext cx="9105900" cy="59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0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</a:t>
            </a:r>
            <a:r>
              <a:rPr lang="en-US" sz="60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My Background…</a:t>
            </a:r>
            <a:endParaRPr sz="6000" u="sng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Grew up in the San Gabriel Valley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Speak Spanish fluently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Went to Whittier College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BA in Business Admin. and Spanish Lit.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Cal Poly Pomona / </a:t>
            </a:r>
            <a:r>
              <a:rPr lang="en-US" sz="27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Multiple Subject Credential</a:t>
            </a:r>
            <a:endParaRPr sz="27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University of La Verne </a:t>
            </a:r>
            <a:r>
              <a:rPr lang="en-US" sz="35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/</a:t>
            </a:r>
            <a:r>
              <a:rPr lang="en-US" sz="23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Masters in Adv. Teaching Skills 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Glendale Unified - </a:t>
            </a:r>
            <a:r>
              <a:rPr lang="en-US" sz="26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Restorative Practice Teacher</a:t>
            </a:r>
            <a:endParaRPr sz="26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Autry Museum Teacher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rish Grover"/>
              <a:buChar char="●"/>
            </a:pPr>
            <a:r>
              <a:rPr lang="en-US" sz="32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Mountain Avenue School Garden Advisor</a:t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/>
        </p:nvSpPr>
        <p:spPr>
          <a:xfrm>
            <a:off x="762500" y="749425"/>
            <a:ext cx="8820300" cy="134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Outside of school I love to…</a:t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Exercise / Self-care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Hike 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Cooking and baking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Reading											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Craft projects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Traveling to new places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Being my kids’ best cheerleader </a:t>
            </a: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(soccer/band mom)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000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ove Ya Like A Sister"/>
              <a:buAutoNum type="arabicPeriod"/>
            </a:pPr>
            <a:r>
              <a:rPr lang="en-US" sz="2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Advocate (special needs in my own family)</a:t>
            </a:r>
            <a:endParaRPr sz="2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AutoNum type="arabicPeriod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Spending quality time with family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Favorites:</a:t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Drinking a hot light cafe mocha and reading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Enjoying a good laugh with family/friends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Church </a:t>
            </a: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activities</a:t>
            </a: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/>
        </p:nvSpPr>
        <p:spPr>
          <a:xfrm>
            <a:off x="409649" y="235075"/>
            <a:ext cx="9239100" cy="73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7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Family</a:t>
            </a:r>
            <a:endParaRPr sz="7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kids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July and Mt. Rainier was still covered in snow!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we are finishing the hike to the top of Mt.Rainier in Washington.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 mom of two teens and a preteen).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0525" y="1366375"/>
            <a:ext cx="4414674" cy="307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/>
        </p:nvSpPr>
        <p:spPr>
          <a:xfrm>
            <a:off x="876799" y="768475"/>
            <a:ext cx="9181500" cy="9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 u="sng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Educational Philosophy…</a:t>
            </a:r>
            <a:endParaRPr b="1" sz="4800" u="sng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Every child is capable of learning and is a valuable member      </a:t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of our classroom community.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500" u="sng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Everyday I </a:t>
            </a:r>
            <a:r>
              <a:rPr b="1" lang="en-US" sz="3500" u="sng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strive to </a:t>
            </a:r>
            <a:r>
              <a:rPr b="1" lang="en-US" sz="3500" u="sng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Inspire my students to…</a:t>
            </a:r>
            <a:endParaRPr b="1" sz="3500" u="sng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Reach their greatest potential 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Grow in their personal confidence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 to have a growth mindset that mistakes are a                                             part of learning and we are all a work in progress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 to work with our limitations and abilities to 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always do the best we can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286250" y="768475"/>
            <a:ext cx="9677400" cy="12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Classroom Community</a:t>
            </a:r>
            <a:endParaRPr sz="6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        My goal is to create a safe and positive classroom community where your child will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                    be academically challenged and encouraged to always do their best.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</a:rPr>
              <a:t>            	</a:t>
            </a:r>
            <a:r>
              <a:rPr lang="en-US" sz="1800">
                <a:solidFill>
                  <a:schemeClr val="dk1"/>
                </a:solidFill>
              </a:rPr>
              <a:t>B - Be Kind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            	       E – Encourage Others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            	       A – Accept Responsibility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            	       R – Respect Others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            	       S – Stay Safe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				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	                               </a:t>
            </a:r>
            <a:r>
              <a:rPr b="1" i="1" lang="en-US" sz="18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Positive Classroom Incentives</a:t>
            </a:r>
            <a:endParaRPr b="1" i="1" sz="1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4290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Caught being good tickets - praises for good choices</a:t>
            </a:r>
            <a:endParaRPr sz="1800">
              <a:solidFill>
                <a:schemeClr val="dk1"/>
              </a:solidFill>
            </a:endParaRPr>
          </a:p>
          <a:p>
            <a:pPr indent="-34290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Class marbles for positive choices</a:t>
            </a:r>
            <a:endParaRPr sz="1800">
              <a:solidFill>
                <a:schemeClr val="dk1"/>
              </a:solidFill>
            </a:endParaRPr>
          </a:p>
          <a:p>
            <a:pPr indent="-34290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Class marble reward days</a:t>
            </a:r>
            <a:endParaRPr sz="1800">
              <a:solidFill>
                <a:schemeClr val="dk1"/>
              </a:solidFill>
            </a:endParaRPr>
          </a:p>
          <a:p>
            <a:pPr indent="-34290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Yellow tickets (Bear store opens every Friday)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       Self-Reflection Opportunities (when needed)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/>
        </p:nvSpPr>
        <p:spPr>
          <a:xfrm>
            <a:off x="343399" y="768475"/>
            <a:ext cx="10058400" cy="9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en-US" sz="34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Everyone can be a positive class member!!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1. Opportunity for a self-reflection time with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teacher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2. Miss recess and for another self-reflection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opportunity (white slip may be given)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3. Call home or email parents to discuss a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plan to help child make positive choices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(blue slip may be given)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438649" y="768475"/>
            <a:ext cx="9087000" cy="85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 an Attendance HERO!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 - here </a:t>
            </a:r>
            <a:endParaRPr b="1" sz="4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E - everyday</a:t>
            </a:r>
            <a:endParaRPr b="1" sz="4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R - ready</a:t>
            </a:r>
            <a:endParaRPr b="1" sz="4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O - on time</a:t>
            </a:r>
            <a:endParaRPr b="1" sz="4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/>
        </p:nvSpPr>
        <p:spPr>
          <a:xfrm>
            <a:off x="485699" y="397525"/>
            <a:ext cx="9087000" cy="11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Attendance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●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r>
              <a:rPr lang="en-US" sz="2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All students should be at school by </a:t>
            </a:r>
            <a:r>
              <a:rPr b="1" lang="en-US" sz="2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8:15 </a:t>
            </a:r>
            <a:r>
              <a:rPr lang="en-US" sz="2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am, so they may start the </a:t>
            </a:r>
            <a:endParaRPr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</a:t>
            </a:r>
            <a:r>
              <a:rPr lang="en-US" sz="2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day at 8:20 with our class.</a:t>
            </a:r>
            <a:endParaRPr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●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All absences need to be directed to our school health clerk. You may call/send an email/or fill out absence form. Please cc me always on these emails.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Direct #            : (818) 248 -7783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</a:t>
            </a: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r>
              <a:rPr lang="en-US" sz="2000">
                <a:solidFill>
                  <a:srgbClr val="2A2B2C"/>
                </a:solidFill>
                <a:highlight>
                  <a:srgbClr val="FFFFFF"/>
                </a:highlight>
                <a:latin typeface="Love Ya Like A Sister"/>
                <a:ea typeface="Love Ya Like A Sister"/>
                <a:cs typeface="Love Ya Like A Sister"/>
                <a:sym typeface="Love Ya Like A Sister"/>
              </a:rPr>
              <a:t>Online Form </a:t>
            </a:r>
            <a:r>
              <a:rPr lang="en-US" sz="1800">
                <a:solidFill>
                  <a:srgbClr val="2A2B2C"/>
                </a:solidFill>
                <a:highlight>
                  <a:srgbClr val="FFFFFF"/>
                </a:highlight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r>
              <a:rPr lang="en-US" sz="1100">
                <a:solidFill>
                  <a:srgbClr val="2A2B2C"/>
                </a:solidFill>
                <a:highlight>
                  <a:srgbClr val="FFFFFF"/>
                </a:highlight>
              </a:rPr>
              <a:t>       </a:t>
            </a:r>
            <a:r>
              <a:rPr lang="en-US" sz="1500">
                <a:solidFill>
                  <a:srgbClr val="2A2B2C"/>
                </a:solidFill>
                <a:highlight>
                  <a:srgbClr val="FFFFFF"/>
                </a:highlight>
              </a:rPr>
              <a:t>  : </a:t>
            </a:r>
            <a:r>
              <a:rPr lang="en-US" sz="15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CLICK HERE for  form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Love Ya Like A Sister"/>
              <a:buChar char="●"/>
            </a:pPr>
            <a:r>
              <a:rPr b="1" lang="en-US" sz="2000">
                <a:solidFill>
                  <a:srgbClr val="FF00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All absences over five days will require an independent contract. </a:t>
            </a:r>
            <a:endParaRPr b="1" sz="2000">
              <a:solidFill>
                <a:srgbClr val="FF0000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</a:t>
            </a:r>
            <a:r>
              <a:rPr b="1" lang="en-US" sz="2000">
                <a:solidFill>
                  <a:srgbClr val="E69138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Please give me atleast a two weeks notice or more, so I may prepare </a:t>
            </a:r>
            <a:endParaRPr b="1" sz="2000">
              <a:solidFill>
                <a:srgbClr val="E69138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69138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the missed work and get the proper signatures for your child to be excused</a:t>
            </a:r>
            <a:r>
              <a:rPr b="1" lang="en-US" sz="1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.</a:t>
            </a:r>
            <a:endParaRPr b="1"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ove Ya Like A Sister"/>
              <a:buChar char="●"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Communicate - keep me informed.  I always want to make sure your child does not miss core lessons and can get caught up quickly. 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/>
        </p:nvSpPr>
        <p:spPr>
          <a:xfrm>
            <a:off x="781550" y="463675"/>
            <a:ext cx="9105900" cy="102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</a:t>
            </a:r>
            <a:r>
              <a:rPr lang="en-US" sz="68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Schedule</a:t>
            </a:r>
            <a:endParaRPr sz="5600" u="sng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u="sng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Welcome/Student of the Day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ELA (Language Arts/Grammar/Phonics/Writing)</a:t>
            </a:r>
            <a:endParaRPr b="1"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Brain Break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ELA (Language Arts/Grammar/Phonics/Writing)</a:t>
            </a:r>
            <a:endParaRPr b="1"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Recess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MATH</a:t>
            </a:r>
            <a:endParaRPr b="1"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Mindfulness/Character Education</a:t>
            </a: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Lunch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Quiet Reading Time/ELD</a:t>
            </a:r>
            <a:endParaRPr b="1"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SCIENCE/SOCIAL STUDIES</a:t>
            </a:r>
            <a:endParaRPr b="1"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Jobs/Highlights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Dismissed</a:t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895850" y="768475"/>
            <a:ext cx="8681400" cy="10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Enrichment Opportunities</a:t>
            </a:r>
            <a:endParaRPr b="1" sz="3600" u="sng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SMALL GROUPS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- for ELA </a:t>
            </a:r>
            <a:r>
              <a:rPr lang="en-US" sz="1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(twice a week or as needed)</a:t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PE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- Using PushPlayPE</a:t>
            </a:r>
            <a:endParaRPr sz="2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ART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- All year/Spring class w/Mrs. Campbell</a:t>
            </a:r>
            <a:endParaRPr sz="2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TECH CLASS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(typing/google skills) - </a:t>
            </a: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(Ms. Torosyan)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LIBRARY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- Mrs. Gorin</a:t>
            </a:r>
            <a:endParaRPr sz="2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GARDENING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- </a:t>
            </a: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Planting (carrots), weeding, watering all year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GARDENING CLASSES </a:t>
            </a: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- Mrs. Sedhom/</a:t>
            </a:r>
            <a:r>
              <a:rPr lang="en-US" sz="1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LA County Master </a:t>
            </a:r>
            <a:r>
              <a:rPr lang="en-US" sz="1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Gardener/</a:t>
            </a:r>
            <a:r>
              <a:rPr lang="en-US" sz="1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(Fall/Spring)</a:t>
            </a:r>
            <a:endParaRPr sz="1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CORE PLUS 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(Math focus) - Tuesdays/Thursdays (30 mins)</a:t>
            </a:r>
            <a:endParaRPr sz="2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CHARACTER EDUCATION 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- Everyday</a:t>
            </a:r>
            <a:endParaRPr sz="2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COMMUNITY CIRCLE TIME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- Once a week </a:t>
            </a:r>
            <a:endParaRPr sz="2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SCIENCE LABS</a:t>
            </a:r>
            <a:r>
              <a:rPr lang="en-US" sz="2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- </a:t>
            </a:r>
            <a:r>
              <a:rPr lang="en-US" sz="1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As we finish a science unit they provide hands-on practice</a:t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/>
        </p:nvSpPr>
        <p:spPr>
          <a:xfrm>
            <a:off x="610100" y="287000"/>
            <a:ext cx="9525000" cy="90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ELA - Benchmark</a:t>
            </a:r>
            <a:endParaRPr sz="6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Ten units covering a variety of social studies, science, and literature topics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Phonics (letter and vowel patterns/syllables)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Grammar (parts of speech)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Annotation skills (close reading comprehension skills)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Fluent readers (learning how to articulate and read with expression)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Speaking and Listening skills - presentation of class work or writing pieces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A consumable book will come home after every Benchmark unit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We will be using our 2nd Grade Binder</a:t>
            </a:r>
            <a:endParaRPr b="1" sz="1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1750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+"/>
            </a:pPr>
            <a:r>
              <a:rPr lang="en-US">
                <a:solidFill>
                  <a:schemeClr val="dk1"/>
                </a:solidFill>
              </a:rPr>
              <a:t>2nd Grade Handwriting Skills</a:t>
            </a:r>
            <a:endParaRPr>
              <a:solidFill>
                <a:schemeClr val="dk1"/>
              </a:solidFill>
            </a:endParaRPr>
          </a:p>
          <a:p>
            <a:pPr indent="-31750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+"/>
            </a:pPr>
            <a:r>
              <a:rPr lang="en-US">
                <a:solidFill>
                  <a:schemeClr val="dk1"/>
                </a:solidFill>
              </a:rPr>
              <a:t>Phonics and Grammar workbook</a:t>
            </a:r>
            <a:endParaRPr>
              <a:solidFill>
                <a:schemeClr val="dk1"/>
              </a:solidFill>
            </a:endParaRPr>
          </a:p>
          <a:p>
            <a:pPr indent="-31750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+"/>
            </a:pPr>
            <a:r>
              <a:rPr lang="en-US">
                <a:solidFill>
                  <a:schemeClr val="dk1"/>
                </a:solidFill>
              </a:rPr>
              <a:t>Reading Comprehension workbook</a:t>
            </a:r>
            <a:endParaRPr>
              <a:solidFill>
                <a:schemeClr val="dk1"/>
              </a:solidFill>
            </a:endParaRPr>
          </a:p>
          <a:p>
            <a:pPr indent="-31750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+"/>
            </a:pPr>
            <a:r>
              <a:rPr lang="en-US">
                <a:solidFill>
                  <a:schemeClr val="dk1"/>
                </a:solidFill>
              </a:rPr>
              <a:t>Benchmark unit book</a:t>
            </a:r>
            <a:endParaRPr>
              <a:solidFill>
                <a:schemeClr val="dk1"/>
              </a:solidFill>
            </a:endParaRPr>
          </a:p>
          <a:p>
            <a:pPr indent="-31750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+"/>
            </a:pPr>
            <a:r>
              <a:rPr lang="en-US">
                <a:solidFill>
                  <a:schemeClr val="dk1"/>
                </a:solidFill>
              </a:rPr>
              <a:t>Small groups to address reading comprehension/grammar skills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 </a:t>
            </a:r>
            <a:r>
              <a:rPr lang="en-US" sz="60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     </a:t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/>
        </p:nvSpPr>
        <p:spPr>
          <a:xfrm>
            <a:off x="762500" y="153650"/>
            <a:ext cx="9087000" cy="12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200" u="sng">
                <a:highlight>
                  <a:srgbClr val="FFFFFF"/>
                </a:highlight>
                <a:latin typeface="Love Ya Like A Sister"/>
                <a:ea typeface="Love Ya Like A Sister"/>
                <a:cs typeface="Love Ya Like A Sister"/>
                <a:sym typeface="Love Ya Like A Sister"/>
              </a:rPr>
              <a:t>Writing</a:t>
            </a:r>
            <a:endParaRPr b="1" sz="4200" u="sng">
              <a:highlight>
                <a:srgbClr val="FFFFFF"/>
              </a:highlight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Focus will be on developing writing skills, stamina, and confidence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Inventive or phonetic spelling will be encouraged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Spelling dictionaries will be used in class everyday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Writing complete sentences with correct punctuations and capitalizations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Staying on topic and forming a paragraph on a single topic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Rereading work to revise and edit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b="1" lang="en-US" sz="1600"/>
              <a:t>Using graphic organizers/circle maps/individual conferences to support them in</a:t>
            </a:r>
            <a:endParaRPr b="1"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the writing stages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When helping your child to write, please encourage them to write what they hear, as correct spelling will happen over time.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600">
                <a:solidFill>
                  <a:srgbClr val="FF0000"/>
                </a:solidFill>
              </a:rPr>
              <a:t>Be their biggest writing supporter at home; praise them consistently for what they write not on how they’re writing.</a:t>
            </a:r>
            <a:endParaRPr b="1" sz="1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Sharing our writing pieces will help them share their proud work to one another. 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_______________________________</a:t>
            </a:r>
            <a:r>
              <a:rPr b="1" lang="en-US" sz="1600">
                <a:solidFill>
                  <a:srgbClr val="3C78D8"/>
                </a:solidFill>
              </a:rPr>
              <a:t>___________________________________________</a:t>
            </a:r>
            <a:endParaRPr b="1" sz="1600">
              <a:solidFill>
                <a:srgbClr val="3C78D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4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Writing Genres</a:t>
            </a:r>
            <a:endParaRPr b="1" sz="34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2200">
                <a:solidFill>
                  <a:schemeClr val="dk1"/>
                </a:solidFill>
              </a:rPr>
              <a:t>Narrative</a:t>
            </a:r>
            <a:endParaRPr b="1" i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i="1" lang="en-US" sz="2200">
                <a:solidFill>
                  <a:schemeClr val="dk1"/>
                </a:solidFill>
              </a:rPr>
              <a:t>Opinion</a:t>
            </a:r>
            <a:endParaRPr b="1" i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2200">
                <a:solidFill>
                  <a:schemeClr val="dk1"/>
                </a:solidFill>
              </a:rPr>
              <a:t>Explanatory/Informative</a:t>
            </a:r>
            <a:endParaRPr b="1" i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2200">
                <a:solidFill>
                  <a:schemeClr val="dk1"/>
                </a:solidFill>
              </a:rPr>
              <a:t>Friendly letters</a:t>
            </a:r>
            <a:endParaRPr b="1" i="1" sz="22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/>
        </p:nvSpPr>
        <p:spPr>
          <a:xfrm>
            <a:off x="762500" y="1935800"/>
            <a:ext cx="9563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714300" y="0"/>
            <a:ext cx="8629800" cy="12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</a:t>
            </a:r>
            <a:r>
              <a:rPr b="1" lang="en-US" sz="2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AR ~ Accelerated Reading </a:t>
            </a:r>
            <a:endParaRPr b="1" sz="27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</a:t>
            </a:r>
            <a:r>
              <a:rPr b="1" lang="en-US" sz="21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(3 a semester)</a:t>
            </a:r>
            <a:endParaRPr b="1" sz="21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</a:t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</a:t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</a:t>
            </a:r>
            <a:r>
              <a:rPr b="1" lang="en-US" sz="19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What is AR? </a:t>
            </a: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It is a reading comprehension quiz</a:t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          program. Your child takes a 5   </a:t>
            </a:r>
            <a:endParaRPr b="1" sz="1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      or 10 question quiz on the reading.</a:t>
            </a:r>
            <a:r>
              <a:rPr b="1" lang="en-US" sz="19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b="1" sz="19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 u="sng">
                <a:solidFill>
                  <a:schemeClr val="dk1"/>
                </a:solidFill>
              </a:rPr>
              <a:t>    </a:t>
            </a:r>
            <a:endParaRPr b="1" sz="1900" u="sng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After I confirm your child’s AR reading level, they are to choose books to read at this level.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Books can be from home, school or classroom library. Mostly all books have a quiz.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Every school night your child will have for homework to read 20 minutes.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Your child is encouraged to read chapter books at least twice and fiction books - many times.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AR quizzes should be taken at school during our AR time.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You can check in with me at any time to confirm AR progress, but you will receive a report with every report card.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You may sign up for the “AR Parent Connect” opportunity that will automatically send you an email with your child’s score every time they take a quiz. 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>
                <a:solidFill>
                  <a:schemeClr val="dk1"/>
                </a:solidFill>
              </a:rPr>
              <a:t>If your child is not looking like they will meet the semester goal, I will reach out to parents and see how I can assist more.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  Regular reading develops vocabulary and reading fluency skills that assist in helping your child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                                           grow into a  more confident reader and write.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0000FF"/>
                </a:solidFill>
              </a:rPr>
              <a:t> </a:t>
            </a:r>
            <a:r>
              <a:rPr b="1" lang="en-US" sz="1700">
                <a:solidFill>
                  <a:srgbClr val="FF0000"/>
                </a:solidFill>
                <a:highlight>
                  <a:srgbClr val="FFFFFF"/>
                </a:highlight>
              </a:rPr>
              <a:t>GOAL is for each student to take</a:t>
            </a:r>
            <a:r>
              <a:rPr b="1" lang="en-US" sz="1700" u="sng">
                <a:solidFill>
                  <a:srgbClr val="FF0000"/>
                </a:solidFill>
                <a:highlight>
                  <a:srgbClr val="FFFFFF"/>
                </a:highlight>
              </a:rPr>
              <a:t> three or more book tests each trimester.</a:t>
            </a:r>
            <a:r>
              <a:rPr b="1" lang="en-US" sz="1700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endParaRPr b="1" sz="17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700">
                <a:solidFill>
                  <a:srgbClr val="FF0000"/>
                </a:solidFill>
                <a:highlight>
                  <a:srgbClr val="FFFFFF"/>
                </a:highlight>
              </a:rPr>
              <a:t> They are welcome to take more, but chapter books will take more time to read. </a:t>
            </a:r>
            <a:endParaRPr sz="17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/>
        </p:nvSpPr>
        <p:spPr>
          <a:xfrm>
            <a:off x="895850" y="768475"/>
            <a:ext cx="7715400" cy="105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200" u="sng">
                <a:latin typeface="Love Ya Like A Sister"/>
                <a:ea typeface="Love Ya Like A Sister"/>
                <a:cs typeface="Love Ya Like A Sister"/>
                <a:sym typeface="Love Ya Like A Sister"/>
              </a:rPr>
              <a:t>Math - Envisions</a:t>
            </a:r>
            <a:r>
              <a:rPr b="1" lang="en-US" sz="3900" u="sng"/>
              <a:t> </a:t>
            </a:r>
            <a:endParaRPr b="1" sz="3900" u="sng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500" u="sng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Fluently add/subtract within 20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Fluently add/subtract using different strategies to 100 then to 1,000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Add/Subtract two and three digit numbers more fluently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Time (clock hands/time to the nearest five minutes, time before and after the hour)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Money skills(coin ~ dollar values/story problems using money)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Measuring Length (inches/cm/yards/using rulers to measure)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Geometric Shapes (vertices/faces/edges on 2D or 3D shapes)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Beginning multiplication strategies (arrays/repeated addition)</a:t>
            </a:r>
            <a:endParaRPr sz="1800">
              <a:solidFill>
                <a:schemeClr val="dk1"/>
              </a:solidFill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chemeClr val="dk1"/>
                </a:solidFill>
              </a:rPr>
              <a:t> Each week one Envision’s homework/practice sheet and 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1"/>
                </a:solidFill>
              </a:rPr>
              <a:t> IXL lessons will be assigned for homework to reinforce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chemeClr val="dk1"/>
                </a:solidFill>
              </a:rPr>
              <a:t> topics taught in class. </a:t>
            </a:r>
            <a:endParaRPr b="1" sz="2100">
              <a:solidFill>
                <a:schemeClr val="dk1"/>
              </a:solidFill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/>
        </p:nvSpPr>
        <p:spPr>
          <a:xfrm>
            <a:off x="305300" y="349375"/>
            <a:ext cx="9181500" cy="11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</a:t>
            </a:r>
            <a:r>
              <a:rPr b="1" lang="en-US" sz="4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</a:t>
            </a:r>
            <a:r>
              <a:rPr b="1" lang="en-US" sz="4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Science - Carolina Science Program</a:t>
            </a:r>
            <a:endParaRPr b="1" sz="4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-US" sz="1600">
                <a:solidFill>
                  <a:schemeClr val="dk1"/>
                </a:solidFill>
              </a:rPr>
              <a:t>Ecosystem Diversity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Organisms and their habitats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Plant growth/Pollination/Seed dispersal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Relationships in our ecosystems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Labs will focus on determining what do plants need to grow and creating a model on                         how plants are pollinated.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Understand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the</a:t>
            </a:r>
            <a:r>
              <a:rPr lang="en-US" sz="1600">
                <a:solidFill>
                  <a:schemeClr val="dk1"/>
                </a:solidFill>
              </a:rPr>
              <a:t> role of pollinators (bees and others) their habitats and characteristics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-US" sz="1600">
                <a:solidFill>
                  <a:schemeClr val="dk1"/>
                </a:solidFill>
              </a:rPr>
              <a:t>Matter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What is matter?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How matter takes different shapes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Labs: Making fruit punch playdough and molded crayon pieces from melting them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-US" sz="1600">
                <a:solidFill>
                  <a:schemeClr val="dk1"/>
                </a:solidFill>
              </a:rPr>
              <a:t>Earth’s Materials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How water, rock, sand, and soil change the shape of land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Erosion/Weathering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en-US" sz="1600">
                <a:solidFill>
                  <a:schemeClr val="dk1"/>
                </a:solidFill>
              </a:rPr>
              <a:t>Labs: Cornmeal models to understand how erosion occurs</a:t>
            </a:r>
            <a:endParaRPr sz="16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and how to slow it down over time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/>
        </p:nvSpPr>
        <p:spPr>
          <a:xfrm>
            <a:off x="381000" y="139825"/>
            <a:ext cx="9677400" cy="104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Social Studies - TCI</a:t>
            </a:r>
            <a:endParaRPr sz="42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       </a:t>
            </a:r>
            <a:endParaRPr b="1" sz="23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</a:rPr>
              <a:t>1.Families Today and In the Past</a:t>
            </a:r>
            <a:endParaRPr sz="1600">
              <a:solidFill>
                <a:schemeClr val="dk1"/>
              </a:solidFill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</a:rPr>
              <a:t>2.Geography and Mapping Skills</a:t>
            </a:r>
            <a:endParaRPr sz="1600">
              <a:solidFill>
                <a:schemeClr val="dk1"/>
              </a:solidFill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</a:rPr>
              <a:t>3.Government Institutions and Practices</a:t>
            </a:r>
            <a:endParaRPr sz="1600">
              <a:solidFill>
                <a:schemeClr val="dk1"/>
              </a:solidFill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</a:rPr>
              <a:t>4.People Who Supply Goods and Services</a:t>
            </a:r>
            <a:endParaRPr sz="1600">
              <a:solidFill>
                <a:schemeClr val="dk1"/>
              </a:solidFill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</a:rPr>
              <a:t>5.People Who Made a Difference Dress Up)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________________________________________________________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Projects:</a:t>
            </a:r>
            <a:endParaRPr b="1"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655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❏"/>
            </a:pPr>
            <a:r>
              <a:rPr lang="en-US" sz="1700">
                <a:solidFill>
                  <a:schemeClr val="dk1"/>
                </a:solidFill>
              </a:rPr>
              <a:t>Grandparent interview</a:t>
            </a:r>
            <a:endParaRPr sz="1700">
              <a:solidFill>
                <a:schemeClr val="dk1"/>
              </a:solidFill>
            </a:endParaRPr>
          </a:p>
          <a:p>
            <a:pPr indent="-33655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❏"/>
            </a:pPr>
            <a:r>
              <a:rPr lang="en-US" sz="1700">
                <a:solidFill>
                  <a:schemeClr val="dk1"/>
                </a:solidFill>
              </a:rPr>
              <a:t>Family Tree (Why did our families come to America?)</a:t>
            </a:r>
            <a:endParaRPr sz="1700">
              <a:solidFill>
                <a:schemeClr val="dk1"/>
              </a:solidFill>
            </a:endParaRPr>
          </a:p>
          <a:p>
            <a:pPr indent="-33655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❏"/>
            </a:pPr>
            <a:r>
              <a:rPr lang="en-US" sz="1700">
                <a:solidFill>
                  <a:schemeClr val="dk1"/>
                </a:solidFill>
              </a:rPr>
              <a:t>California/North America Continent flour project</a:t>
            </a:r>
            <a:endParaRPr sz="1700">
              <a:solidFill>
                <a:schemeClr val="dk1"/>
              </a:solidFill>
            </a:endParaRPr>
          </a:p>
          <a:p>
            <a:pPr indent="-336550" lvl="0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❏"/>
            </a:pPr>
            <a:r>
              <a:rPr lang="en-US" sz="1700">
                <a:solidFill>
                  <a:schemeClr val="dk1"/>
                </a:solidFill>
              </a:rPr>
              <a:t>Biography Report - based on our biography reading  </a:t>
            </a:r>
            <a:endParaRPr sz="1700">
              <a:solidFill>
                <a:schemeClr val="dk1"/>
              </a:solidFill>
            </a:endParaRPr>
          </a:p>
          <a:p>
            <a:pPr indent="-336550" lvl="1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❏"/>
            </a:pPr>
            <a:r>
              <a:rPr lang="en-US" sz="1700">
                <a:solidFill>
                  <a:schemeClr val="dk1"/>
                </a:solidFill>
              </a:rPr>
              <a:t>Google slides biography  presentation with the template provided</a:t>
            </a:r>
            <a:endParaRPr sz="1700">
              <a:solidFill>
                <a:schemeClr val="dk1"/>
              </a:solidFill>
            </a:endParaRPr>
          </a:p>
          <a:p>
            <a:pPr indent="-336550" lvl="1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❏"/>
            </a:pPr>
            <a:r>
              <a:rPr lang="en-US" sz="1700">
                <a:solidFill>
                  <a:schemeClr val="dk1"/>
                </a:solidFill>
              </a:rPr>
              <a:t>Oral presentation (dress up as this person)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/>
        </p:nvSpPr>
        <p:spPr>
          <a:xfrm>
            <a:off x="485699" y="120775"/>
            <a:ext cx="9087000" cy="11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</a:t>
            </a: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Gardening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</a:t>
            </a:r>
            <a:r>
              <a:rPr lang="en-US" sz="2800">
                <a:solidFill>
                  <a:schemeClr val="dk1"/>
                </a:solidFill>
              </a:rPr>
              <a:t>Our school garden provides </a:t>
            </a:r>
            <a:r>
              <a:rPr lang="en-US" sz="2800">
                <a:solidFill>
                  <a:schemeClr val="dk1"/>
                </a:solidFill>
              </a:rPr>
              <a:t>opportunities</a:t>
            </a:r>
            <a:r>
              <a:rPr lang="en-US" sz="2800">
                <a:solidFill>
                  <a:schemeClr val="dk1"/>
                </a:solidFill>
              </a:rPr>
              <a:t>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   for our class to work together, problem solve,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   observe life cycles, and become responsible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   caretakers of our harvest.</a:t>
            </a:r>
            <a:r>
              <a:rPr b="1" lang="en-US" sz="3300">
                <a:solidFill>
                  <a:schemeClr val="dk1"/>
                </a:solidFill>
              </a:rPr>
              <a:t> </a:t>
            </a:r>
            <a:endParaRPr b="1" sz="3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chemeClr val="dk1"/>
                </a:solidFill>
              </a:rPr>
              <a:t>---------------------------------------------------</a:t>
            </a:r>
            <a:endParaRPr sz="2500">
              <a:solidFill>
                <a:schemeClr val="dk1"/>
              </a:solidFill>
            </a:endParaRPr>
          </a:p>
          <a:p>
            <a:pPr indent="-3873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+"/>
            </a:pPr>
            <a:r>
              <a:rPr lang="en-US" sz="2500">
                <a:solidFill>
                  <a:schemeClr val="dk1"/>
                </a:solidFill>
              </a:rPr>
              <a:t>We’ll be planting carrots and snow peas</a:t>
            </a:r>
            <a:endParaRPr sz="2500">
              <a:solidFill>
                <a:schemeClr val="dk1"/>
              </a:solidFill>
            </a:endParaRPr>
          </a:p>
          <a:p>
            <a:pPr indent="-3873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+"/>
            </a:pPr>
            <a:r>
              <a:rPr lang="en-US" sz="2500">
                <a:solidFill>
                  <a:schemeClr val="dk1"/>
                </a:solidFill>
              </a:rPr>
              <a:t>Students will share the responsibilities of watering, weeding, and caring on a weekly basis for our plants.</a:t>
            </a:r>
            <a:endParaRPr sz="2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</a:rPr>
              <a:t>                                             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4925" y="4890450"/>
            <a:ext cx="2227776" cy="2577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/>
          <p:nvPr/>
        </p:nvSpPr>
        <p:spPr>
          <a:xfrm>
            <a:off x="876899" y="330325"/>
            <a:ext cx="9181500" cy="114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2286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Homework</a:t>
            </a:r>
            <a:endParaRPr sz="51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Weekly:</a:t>
            </a:r>
            <a:endParaRPr b="1" sz="24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FF9900"/>
                </a:solidFill>
              </a:rPr>
              <a:t>Mondays</a:t>
            </a:r>
            <a:r>
              <a:rPr lang="en-US" sz="1900">
                <a:solidFill>
                  <a:schemeClr val="dk1"/>
                </a:solidFill>
              </a:rPr>
              <a:t>      :</a:t>
            </a:r>
            <a:r>
              <a:rPr lang="en-US" sz="2300">
                <a:solidFill>
                  <a:schemeClr val="dk1"/>
                </a:solidFill>
              </a:rPr>
              <a:t> </a:t>
            </a:r>
            <a:r>
              <a:rPr lang="en-US" sz="1800">
                <a:solidFill>
                  <a:schemeClr val="dk1"/>
                </a:solidFill>
              </a:rPr>
              <a:t>iready lessons in reading and math (aim for two a week)/Typing Club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FF9900"/>
                </a:solidFill>
              </a:rPr>
              <a:t>Tuesdays  </a:t>
            </a:r>
            <a:r>
              <a:rPr lang="en-US" sz="1900">
                <a:solidFill>
                  <a:schemeClr val="dk1"/>
                </a:solidFill>
              </a:rPr>
              <a:t>   : IXL assigned lesson to practice and reinforce concepts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FF9900"/>
                </a:solidFill>
              </a:rPr>
              <a:t>Wednesdays</a:t>
            </a:r>
            <a:r>
              <a:rPr lang="en-US" sz="1900">
                <a:solidFill>
                  <a:schemeClr val="dk1"/>
                </a:solidFill>
              </a:rPr>
              <a:t>: Envisions math page from a current lesson of the week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rgbClr val="FF9900"/>
                </a:solidFill>
              </a:rPr>
              <a:t>Thursdays   </a:t>
            </a:r>
            <a:r>
              <a:rPr lang="en-US" sz="1800">
                <a:solidFill>
                  <a:schemeClr val="dk1"/>
                </a:solidFill>
              </a:rPr>
              <a:t>  : Fluency folder (allow your child to read you the reading and sign)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rgbClr val="FF9900"/>
                </a:solidFill>
              </a:rPr>
              <a:t>Fridays          </a:t>
            </a:r>
            <a:r>
              <a:rPr lang="en-US" sz="1800">
                <a:solidFill>
                  <a:schemeClr val="dk1"/>
                </a:solidFill>
              </a:rPr>
              <a:t>: No homework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Additional Weekly reading homework (20 minutes)</a:t>
            </a:r>
            <a:endParaRPr b="1" sz="22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Your child is encouraged to read a book at their reading level every school night.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800">
                <a:solidFill>
                  <a:srgbClr val="FF0000"/>
                </a:solidFill>
              </a:rPr>
              <a:t>They will help them to aim for three or more AR quizzes each trimester. 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800">
                <a:solidFill>
                  <a:srgbClr val="FF0000"/>
                </a:solidFill>
              </a:rPr>
              <a:t> Encourage them to take an AR weekly or biweekly 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(1st ) Aug-Nov / (2nd) Nov. - March / (3rd) March - June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Homework should take between 30 - 40 minutes </a:t>
            </a:r>
            <a:endParaRPr b="1" sz="21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per night. If your child is taking longer, please </a:t>
            </a:r>
            <a:endParaRPr b="1" sz="21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reach out and we can discuss.</a:t>
            </a:r>
            <a:endParaRPr b="1" sz="21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/>
        </p:nvSpPr>
        <p:spPr>
          <a:xfrm>
            <a:off x="610100" y="287000"/>
            <a:ext cx="9525000" cy="103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Home Support</a:t>
            </a:r>
            <a:endParaRPr sz="6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Provide a quiet and lighted space for your child 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to do their work.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ve Ya Like A Sister"/>
              <a:buChar char="●"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Allow them to have breaks, if needed. 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ve Ya Like A Sister"/>
              <a:buChar char="●"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Make sure to communicate with me if your child is consistently struggling or not able to finish homework.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ve Ya Like A Sister"/>
              <a:buChar char="●"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Keep me informed on changes or things that may come 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up that can affect your child’s ability to focus or stay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   engaged at school. 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			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8735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ve Ya Like A Sister"/>
              <a:buChar char="●"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Partners in your child’s education and 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  social-emotional development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 </a:t>
            </a:r>
            <a:r>
              <a:rPr lang="en-US" sz="60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     </a:t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/>
        </p:nvSpPr>
        <p:spPr>
          <a:xfrm>
            <a:off x="912850" y="530488"/>
            <a:ext cx="7715400" cy="7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Sample Monday Homework 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3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350" y="1230525"/>
            <a:ext cx="6428824" cy="60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/>
          <p:nvPr/>
        </p:nvSpPr>
        <p:spPr>
          <a:xfrm>
            <a:off x="409649" y="235075"/>
            <a:ext cx="9239100" cy="106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Conferences and Progress Reports</a:t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175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ve Ya Like A Sister"/>
              <a:buChar char="❏"/>
            </a:pPr>
            <a:r>
              <a:rPr lang="en-US" sz="1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I’d like to meet with all parents/guardians in this first trimester to discuss your child’s progress and abilities.</a:t>
            </a:r>
            <a:endParaRPr sz="25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ove Ya Like A Sister"/>
              <a:buChar char="❏"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 will send out a sign-up genius in September for this time. On our back table, is a sheet to let me know which method of meeting is preferred (in person/zoom/by phone - please let me know. 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ove Ya Like A Sister"/>
              <a:buChar char="❏"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Brag Sheet - Please fill one out, if you haven’t already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ove Ya Like A Sister"/>
              <a:buChar char="❏"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Progress Reports will be sent in the middle of a trimester to communicate your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child’s progress in areas they may be needing more support and are not working 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at grade level. They are also given to inform parents on social skills your child 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can keep working on at home. </a:t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❏"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Always open to talking after school or a more suitable time, if needed. </a:t>
            </a:r>
            <a:endParaRPr b="1" sz="17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/>
        </p:nvSpPr>
        <p:spPr>
          <a:xfrm>
            <a:off x="895850" y="768475"/>
            <a:ext cx="7715400" cy="105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Report Cards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Grades will reflect standards taught during that trimester.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Three report cards given - Nov./March/June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Your child’s effort, participation, classwork, and assessment scores will all be taken into account for their core subject trimester grades.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3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 txBox="1"/>
          <p:nvPr/>
        </p:nvSpPr>
        <p:spPr>
          <a:xfrm>
            <a:off x="781550" y="463675"/>
            <a:ext cx="9105900" cy="108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Field Trip</a:t>
            </a:r>
            <a:endParaRPr sz="59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Spring Trip </a:t>
            </a:r>
            <a:endParaRPr sz="4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STOUGH CANYON NATURE CENTER</a:t>
            </a:r>
            <a:endParaRPr sz="4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BURBANK</a:t>
            </a:r>
            <a:endParaRPr sz="4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u="sng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/>
          <p:nvPr/>
        </p:nvSpPr>
        <p:spPr>
          <a:xfrm>
            <a:off x="305300" y="115550"/>
            <a:ext cx="10058400" cy="115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lang="en-US" sz="4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</a:t>
            </a:r>
            <a:r>
              <a:rPr lang="en-US" sz="4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</a:t>
            </a:r>
            <a:r>
              <a:rPr lang="en-US" sz="4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Room Parents</a:t>
            </a:r>
            <a:endParaRPr sz="47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                      </a:t>
            </a: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Many positive opportunities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One or two parents (teamwork)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 more informed of class/school events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 the person who helps others stay connected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We’ll work closely to organize clay project days, labs, special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events and class parties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Field trip day chaperones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Will have an opportunity to see your child and classmates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grow and develop in various ways all year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</a:t>
            </a:r>
            <a:r>
              <a:rPr lang="en-US" sz="2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How to sign up?</a:t>
            </a:r>
            <a:endParaRPr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1. TB test clearance and Volunteer Agreement form turned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in at our office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			2. Be available to attend PTA Room Parent meetings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</a:t>
            </a:r>
            <a:r>
              <a:rPr b="1"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First Room Parent Meeting - Thursday, September 5th @ 4 - 5 pm</a:t>
            </a:r>
            <a:endParaRPr b="1"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			3. It will be sent via email on our next school Thursday update.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</a:t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8"/>
          <p:cNvSpPr/>
          <p:nvPr/>
        </p:nvSpPr>
        <p:spPr>
          <a:xfrm>
            <a:off x="1688875" y="574050"/>
            <a:ext cx="999600" cy="999600"/>
          </a:xfrm>
          <a:prstGeom prst="hear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  <a:highlight>
                <a:srgbClr val="E06666"/>
              </a:highligh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/>
        </p:nvSpPr>
        <p:spPr>
          <a:xfrm>
            <a:off x="305300" y="115550"/>
            <a:ext cx="10058400" cy="115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lang="en-US" sz="4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</a:t>
            </a:r>
            <a:r>
              <a:rPr lang="en-US" sz="47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</a:t>
            </a:r>
            <a:r>
              <a:rPr lang="en-US" sz="4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Parent Volunteers</a:t>
            </a:r>
            <a:endParaRPr sz="47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                      </a:t>
            </a: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Many positive opportunities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 available to be trained on our copy machines and workroom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do’s and don’ts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★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We’ll work together on exact dates and times for volunteering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or helping with projects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</a:t>
            </a:r>
            <a:r>
              <a:rPr lang="en-US" sz="2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How to sign up?</a:t>
            </a:r>
            <a:endParaRPr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18288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1. TB test clearance and Volunteer Agreement form turned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 in at our office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			2. Be available to attend Workroom Parent meeting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</a:t>
            </a:r>
            <a:r>
              <a:rPr b="1"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First meeting - TBD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3. Sign up on my back table for clerical or projects/labs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				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         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</a:t>
            </a:r>
            <a:endParaRPr sz="3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39"/>
          <p:cNvSpPr/>
          <p:nvPr/>
        </p:nvSpPr>
        <p:spPr>
          <a:xfrm>
            <a:off x="1830175" y="1079400"/>
            <a:ext cx="999600" cy="999600"/>
          </a:xfrm>
          <a:prstGeom prst="hear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/>
          <p:nvPr/>
        </p:nvSpPr>
        <p:spPr>
          <a:xfrm>
            <a:off x="1067300" y="1658600"/>
            <a:ext cx="8001000" cy="54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district is using 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PARENTSQUARE - this is our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parent communication program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Please sign the “Mountain Avenue Beginning of Year Agreements” and   </a:t>
            </a:r>
            <a:endParaRPr b="1"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“School Compact” emails this week. </a:t>
            </a:r>
            <a:endParaRPr b="1"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/>
          <p:nvPr/>
        </p:nvSpPr>
        <p:spPr>
          <a:xfrm>
            <a:off x="305300" y="349375"/>
            <a:ext cx="9181500" cy="104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</a:t>
            </a:r>
            <a:r>
              <a:rPr b="1" lang="en-US" sz="4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</a:t>
            </a:r>
            <a:endParaRPr b="1" sz="4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</a:t>
            </a:r>
            <a:r>
              <a:rPr b="1" lang="en-US" sz="4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Consider joining…</a:t>
            </a:r>
            <a:endParaRPr b="1" sz="4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         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       M.A.C.K. - Mountain Avenue Committed to Kids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            			   Our school foundation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       PTA        - Parent/Teacher Association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    _______________________________________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     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           </a:t>
            </a: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They provide the additional support and 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assistance to keep many of our current 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enrichment programs funded at our school. </a:t>
            </a:r>
            <a:endParaRPr sz="22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2"/>
          <p:cNvSpPr txBox="1"/>
          <p:nvPr/>
        </p:nvSpPr>
        <p:spPr>
          <a:xfrm>
            <a:off x="762500" y="153650"/>
            <a:ext cx="9087000" cy="126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200" u="sng">
                <a:highlight>
                  <a:srgbClr val="FFFFFF"/>
                </a:highlight>
                <a:latin typeface="Love Ya Like A Sister"/>
                <a:ea typeface="Love Ya Like A Sister"/>
                <a:cs typeface="Love Ya Like A Sister"/>
                <a:sym typeface="Love Ya Like A Sister"/>
              </a:rPr>
              <a:t>Parent Communication </a:t>
            </a:r>
            <a:endParaRPr b="1" sz="4200" u="sng">
              <a:highlight>
                <a:srgbClr val="FFFFFF"/>
              </a:highlight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4200" u="sng">
              <a:highlight>
                <a:srgbClr val="FFFFFF"/>
              </a:highlight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●"/>
            </a:pPr>
            <a:r>
              <a:rPr lang="en-US" sz="1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Monday Class email:</a:t>
            </a:r>
            <a:endParaRPr sz="1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Informed on class learning and announcements for the week</a:t>
            </a:r>
            <a:endParaRPr sz="1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●"/>
            </a:pPr>
            <a:r>
              <a:rPr lang="en-US" sz="1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School Website:</a:t>
            </a:r>
            <a:endParaRPr sz="1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○"/>
            </a:pPr>
            <a:r>
              <a:rPr b="1" lang="en-US" sz="1600" u="sng">
                <a:solidFill>
                  <a:srgbClr val="0097A7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www.gusd.net/mountainavenue</a:t>
            </a:r>
            <a:endParaRPr b="1"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○"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 place to find more about our school-wide events 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●"/>
            </a:pPr>
            <a:r>
              <a:rPr lang="en-US" sz="1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Class website</a:t>
            </a: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:(Go to contact/teacher pages/Mrs. Aldaco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○"/>
            </a:pPr>
            <a:r>
              <a:rPr lang="en-US" sz="1600" u="sng">
                <a:solidFill>
                  <a:srgbClr val="0097A7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https://www.gusd.net/domain/841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○"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BTSN info/AR info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●"/>
            </a:pPr>
            <a:r>
              <a:rPr lang="en-US" sz="1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Thursday Folders</a:t>
            </a: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: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Please review all content and remove papers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Return empty folders every Friday. 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●"/>
            </a:pPr>
            <a:r>
              <a:rPr lang="en-US" sz="1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Backpack Folders</a:t>
            </a: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: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Will be used for homework sheets that will come home or other 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important projects.  These stay in your </a:t>
            </a: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their</a:t>
            </a: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backpack. 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ve Ya Like A Sister"/>
              <a:buChar char="●"/>
            </a:pPr>
            <a:r>
              <a:rPr lang="en-US" sz="16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Best methods of quick communication : email or a phone call </a:t>
            </a:r>
            <a:endParaRPr sz="1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/>
        </p:nvSpPr>
        <p:spPr>
          <a:xfrm>
            <a:off x="895850" y="768475"/>
            <a:ext cx="8667900" cy="10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4200" u="sng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200" u="sng">
                <a:latin typeface="Love Ya Like A Sister"/>
                <a:ea typeface="Love Ya Like A Sister"/>
                <a:cs typeface="Love Ya Like A Sister"/>
                <a:sym typeface="Love Ya Like A Sister"/>
              </a:rPr>
              <a:t>SAVE THE DATE…</a:t>
            </a:r>
            <a:endParaRPr b="1" sz="4200" u="sng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4200" u="sng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200"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</a:t>
            </a:r>
            <a:r>
              <a:rPr b="1" lang="en-US" sz="4600">
                <a:latin typeface="Love Ya Like A Sister"/>
                <a:ea typeface="Love Ya Like A Sister"/>
                <a:cs typeface="Love Ya Like A Sister"/>
                <a:sym typeface="Love Ya Like A Sister"/>
              </a:rPr>
              <a:t>FLAG CEREMONY </a:t>
            </a:r>
            <a:endParaRPr b="1" sz="4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600">
                <a:latin typeface="Love Ya Like A Sister"/>
                <a:ea typeface="Love Ya Like A Sister"/>
                <a:cs typeface="Love Ya Like A Sister"/>
                <a:sym typeface="Love Ya Like A Sister"/>
              </a:rPr>
              <a:t>  September 22nd @ 8:25 AM</a:t>
            </a:r>
            <a:endParaRPr b="1" sz="4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600">
                <a:latin typeface="Love Ya Like A Sister"/>
                <a:ea typeface="Love Ya Like A Sister"/>
                <a:cs typeface="Love Ya Like A Sister"/>
                <a:sym typeface="Love Ya Like A Sister"/>
              </a:rPr>
              <a:t> </a:t>
            </a:r>
            <a:endParaRPr b="1" sz="4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600">
                <a:latin typeface="Love Ya Like A Sister"/>
                <a:ea typeface="Love Ya Like A Sister"/>
                <a:cs typeface="Love Ya Like A Sister"/>
                <a:sym typeface="Love Ya Like A Sister"/>
              </a:rPr>
              <a:t>   Hispanic American Month</a:t>
            </a:r>
            <a:endParaRPr b="1" sz="46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/>
        </p:nvSpPr>
        <p:spPr>
          <a:xfrm>
            <a:off x="438649" y="768475"/>
            <a:ext cx="9087000" cy="106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IMPORTANT INFO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●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ALWAYS HAVE YOUR CHILD WEAR CLOSED-TOE SHOES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●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Best Citizens are chosen on Monday; parents are notified by email. They will also have the opportunity to care for our stuffed animal, “Betty Bee”all week.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●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In the second trimester we will have a special student each week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that will receive kind compliment notes from every student.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ve Ya Like A Sister"/>
              <a:buChar char="●"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Birthdays are special in our class.  Each student will have a confetti decorated desk/get a small gift/sticker for their b-day. Our class will also sing them a happy birthday. No treats are allowed, but you are welcome to donate a book in their honor. 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5"/>
          <p:cNvSpPr txBox="1"/>
          <p:nvPr/>
        </p:nvSpPr>
        <p:spPr>
          <a:xfrm>
            <a:off x="485699" y="407550"/>
            <a:ext cx="9087000" cy="6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IMPORTANT INFO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.  </a:t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300" y="1111475"/>
            <a:ext cx="8639799" cy="44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/>
          <p:nvPr/>
        </p:nvSpPr>
        <p:spPr>
          <a:xfrm>
            <a:off x="438649" y="768475"/>
            <a:ext cx="9087000" cy="6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Confetti  Birthday Fun!</a:t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2743375" y="38452"/>
            <a:ext cx="4491598" cy="7110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 txBox="1"/>
          <p:nvPr/>
        </p:nvSpPr>
        <p:spPr>
          <a:xfrm>
            <a:off x="610100" y="287000"/>
            <a:ext cx="9525000" cy="119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6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60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 on time for pick-up</a:t>
            </a:r>
            <a:endParaRPr sz="6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Char char="●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Drive-thru lane can get tricky, especially on 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rainy days. 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ve Ya Like A Sister"/>
              <a:buChar char="●"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Please remind your child to wait until you make    a full stop to come to the car. An aide will help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them open the door, if needed. 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</a:t>
            </a: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If you are not here by the time the 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aides have to leave, your child will be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      brought to the office</a:t>
            </a:r>
            <a:endParaRPr sz="30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6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60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u="sng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 </a:t>
            </a:r>
            <a:r>
              <a:rPr lang="en-US" sz="6000">
                <a:solidFill>
                  <a:schemeClr val="dk1"/>
                </a:solidFill>
                <a:latin typeface="Irish Grover"/>
                <a:ea typeface="Irish Grover"/>
                <a:cs typeface="Irish Grover"/>
                <a:sym typeface="Irish Grover"/>
              </a:rPr>
              <a:t>      </a:t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Irish Grover"/>
              <a:ea typeface="Irish Grover"/>
              <a:cs typeface="Irish Grover"/>
              <a:sym typeface="Irish Grover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"/>
          <p:cNvSpPr txBox="1"/>
          <p:nvPr/>
        </p:nvSpPr>
        <p:spPr>
          <a:xfrm>
            <a:off x="342900" y="2050100"/>
            <a:ext cx="10058400" cy="86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</a:t>
            </a:r>
            <a:r>
              <a:rPr lang="en-US" sz="4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SUPPLIES</a:t>
            </a:r>
            <a:endParaRPr sz="4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All supplies are provided for your child.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would like to donate supplies, they are always welcome. </a:t>
            </a:r>
            <a:endParaRPr sz="2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+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elmer’s glue sticks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+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Ticonderoga pencils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+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Kleenex tissue boxes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+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Gift cards (Amazon)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9"/>
          <p:cNvSpPr txBox="1"/>
          <p:nvPr/>
        </p:nvSpPr>
        <p:spPr>
          <a:xfrm>
            <a:off x="1762000" y="246000"/>
            <a:ext cx="8896800" cy="83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</a:t>
            </a:r>
            <a:endParaRPr sz="4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</a:t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</a:t>
            </a:r>
            <a:endParaRPr sz="4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u="sng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Thank you for coming!</a:t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Don’t forget to leave an encouraging </a:t>
            </a:r>
            <a:endParaRPr sz="2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message on a flower post-it.</a:t>
            </a:r>
            <a:endParaRPr sz="2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Look over back table info.</a:t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</a:t>
            </a:r>
            <a:endParaRPr sz="4800" u="sng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  </a:t>
            </a:r>
            <a:r>
              <a:rPr lang="en-US" sz="3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We are going to have a   </a:t>
            </a:r>
            <a:endParaRPr sz="3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       wonderful year!</a:t>
            </a:r>
            <a:endParaRPr sz="3900">
              <a:solidFill>
                <a:schemeClr val="dk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