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81" r:id="rId5"/>
    <p:sldId id="287" r:id="rId6"/>
    <p:sldId id="277" r:id="rId7"/>
    <p:sldId id="306" r:id="rId8"/>
    <p:sldId id="304" r:id="rId9"/>
    <p:sldId id="257" r:id="rId10"/>
    <p:sldId id="260" r:id="rId11"/>
    <p:sldId id="297" r:id="rId12"/>
    <p:sldId id="296" r:id="rId13"/>
    <p:sldId id="283" r:id="rId14"/>
    <p:sldId id="298" r:id="rId15"/>
    <p:sldId id="309" r:id="rId16"/>
    <p:sldId id="299" r:id="rId17"/>
    <p:sldId id="310" r:id="rId18"/>
    <p:sldId id="300" r:id="rId19"/>
    <p:sldId id="302" r:id="rId20"/>
    <p:sldId id="312" r:id="rId21"/>
    <p:sldId id="313" r:id="rId22"/>
    <p:sldId id="303" r:id="rId23"/>
    <p:sldId id="267" r:id="rId24"/>
    <p:sldId id="285" r:id="rId25"/>
    <p:sldId id="311" r:id="rId26"/>
  </p:sldIdLst>
  <p:sldSz cx="12192000" cy="6858000"/>
  <p:notesSz cx="9296400" cy="688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pos="7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678E"/>
    <a:srgbClr val="B2606E"/>
    <a:srgbClr val="763C90"/>
    <a:srgbClr val="FFE28A"/>
    <a:srgbClr val="401918"/>
    <a:srgbClr val="731F1C"/>
    <a:srgbClr val="00C0BC"/>
    <a:srgbClr val="0D3047"/>
    <a:srgbClr val="0B2B41"/>
    <a:srgbClr val="1142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40" autoAdjust="0"/>
    <p:restoredTop sz="94703" autoAdjust="0"/>
  </p:normalViewPr>
  <p:slideViewPr>
    <p:cSldViewPr snapToGrid="0">
      <p:cViewPr>
        <p:scale>
          <a:sx n="60" d="100"/>
          <a:sy n="60" d="100"/>
        </p:scale>
        <p:origin x="536" y="28"/>
      </p:cViewPr>
      <p:guideLst>
        <p:guide orient="horz" pos="2160"/>
        <p:guide pos="3864"/>
        <p:guide pos="408"/>
        <p:guide orient="horz" pos="432"/>
        <p:guide pos="7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D1D01A-5516-4E1C-9A6D-D9EF8C203F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87A2D-9F8F-45E9-B127-C2407E7953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834338A-2C54-48B6-A869-F1523EB17642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515058-9F03-4AC5-A723-3D23E27720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E583C-77B5-479A-A9CA-17DC816BC6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809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7F3D57C9-54A6-4BAA-A5CD-C535F9370C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65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B7205A9-A302-429C-8AB8-C362C4362DF4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84450" y="860425"/>
            <a:ext cx="4127500" cy="2322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11872"/>
            <a:ext cx="7437120" cy="2709714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6BF82289-BCFD-4053-9D06-A9140C63A4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7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lena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16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37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 The</a:t>
            </a:r>
            <a:r>
              <a:rPr lang="en-US" baseline="0" dirty="0" smtClean="0"/>
              <a:t> strength of any organization comes from a variety of voices being heard.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064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0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605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934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 –first two </a:t>
            </a:r>
          </a:p>
          <a:p>
            <a:r>
              <a:rPr lang="en-US" dirty="0" smtClean="0"/>
              <a:t>L- second</a:t>
            </a:r>
            <a:r>
              <a:rPr lang="en-US" baseline="0" dirty="0" smtClean="0"/>
              <a:t> two</a:t>
            </a:r>
          </a:p>
          <a:p>
            <a:r>
              <a:rPr lang="en-US" dirty="0" smtClean="0"/>
              <a:t>Assets-oriented.  Halfway to bilingual</a:t>
            </a:r>
            <a:r>
              <a:rPr lang="en-US" baseline="0" dirty="0" smtClean="0"/>
              <a:t> (or tri, or quad!)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00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727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578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820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418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657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67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7239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lena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82289-BCFD-4053-9D06-A9140C63A45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97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6676569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676568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20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5512953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504688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7085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771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2313432"/>
            <a:ext cx="6592824" cy="285273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8D712-0D13-4ECD-9BEB-B8EE651FF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0288" y="5193792"/>
            <a:ext cx="6592824" cy="97840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30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Content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6125" y="0"/>
            <a:ext cx="5355875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6558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 smtClean="0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 smtClean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68915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6451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45309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8" name="Slide Number Placeholder 7">
            <a:extLst>
              <a:ext uri="{FF2B5EF4-FFF2-40B4-BE49-F238E27FC236}">
                <a16:creationId xmlns:a16="http://schemas.microsoft.com/office/drawing/2014/main" id="{8728750D-82C7-4A8D-A7C7-5549346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204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Content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88842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 smtClean="0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 smtClean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2100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03242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EF523FD-B1FC-40A7-93AA-389CB38E1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29985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 smtClean="0"/>
              <a:t>Edit Master text styles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44385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54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_2 colum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9750" y="1847927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 smtClean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2304413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3BB8EAB-4266-4938-A8CB-6D18C9380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9750" y="4048520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 smtClean="0"/>
              <a:t>Edit Master text styles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" y="4505006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719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Content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2438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 smtClean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97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8534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 smtClean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AC1958-0DCB-4970-ADE3-E64DAAFC501D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5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_Important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 smtClean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0" name="Slide Number Placeholder 7">
            <a:extLst>
              <a:ext uri="{FF2B5EF4-FFF2-40B4-BE49-F238E27FC236}">
                <a16:creationId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14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F3686C7-DF83-47D9-A485-35F4F1D36A69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90B36CF-9391-49E9-B599-8B724B6EF267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68CE156-5D60-42B0-A4F9-33FA8553780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9E4521A1-4C9D-4795-B551-D151E8856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4037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16935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BE10AC4-CBFC-4ECF-92D5-9CE1874F58D7}"/>
              </a:ext>
            </a:extLst>
          </p:cNvPr>
          <p:cNvSpPr/>
          <p:nvPr userDrawn="1"/>
        </p:nvSpPr>
        <p:spPr>
          <a:xfrm>
            <a:off x="0" y="0"/>
            <a:ext cx="8568965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6734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4334810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349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7BBA6D3-FEB9-412B-8FBB-095FC3A6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86" y="1825625"/>
            <a:ext cx="10815864" cy="4351338"/>
          </a:xfr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1002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4A4F74B-B2CD-407C-865A-037EDFAC9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186" y="1825625"/>
            <a:ext cx="538661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2548E2E-973A-4D52-ACB9-BF564F407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685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51069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D1AD0-C8B7-4785-A47D-D822CF4F2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186" y="1681163"/>
            <a:ext cx="533214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0A1BBCF-EEF1-4C9A-BA10-9657A7956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6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9F8415A-57A2-4D5C-97B0-E78499CC7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186" y="2505075"/>
            <a:ext cx="5332147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37A31490-A10D-455A-B515-E26064D0E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685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4907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F5DF135-B773-4FF0-A198-687768159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4BA48E-457A-42FA-BC00-3AE386B38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26586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76986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36B2E80-B2B9-4309-8C9B-11D0B83C4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3DB89DF-F372-4E54-9DFD-D53E42A2B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434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F2147C-DDBF-4431-95AC-650CCE32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tx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4C3681-351A-40D9-8C08-632E982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CEF16-92A3-4A77-B95D-A9DB523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9677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69" r:id="rId11"/>
    <p:sldLayoutId id="2147483655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aSAN-_OKKN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sv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Three people sitting at picnic table">
            <a:extLst>
              <a:ext uri="{FF2B5EF4-FFF2-40B4-BE49-F238E27FC236}">
                <a16:creationId xmlns:a16="http://schemas.microsoft.com/office/drawing/2014/main" id="{0B90EB26-97FD-4B8B-86E0-B00589E0946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676568" cy="6858000"/>
          </a:xfrm>
        </p:spPr>
      </p:pic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0257" y="1848135"/>
            <a:ext cx="5661743" cy="3681580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Glendale Unified School District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4800" dirty="0" smtClean="0"/>
              <a:t>DISTRICT </a:t>
            </a:r>
            <a:br>
              <a:rPr lang="en-US" sz="4800" dirty="0" smtClean="0"/>
            </a:br>
            <a:r>
              <a:rPr lang="en-US" sz="4800" dirty="0" smtClean="0"/>
              <a:t>ENGLISH</a:t>
            </a:r>
            <a:br>
              <a:rPr lang="en-US" sz="4800" dirty="0" smtClean="0"/>
            </a:br>
            <a:r>
              <a:rPr lang="en-US" sz="4800" dirty="0" smtClean="0"/>
              <a:t>LEARNER</a:t>
            </a:r>
            <a:br>
              <a:rPr lang="en-US" sz="4800" dirty="0" smtClean="0"/>
            </a:br>
            <a:r>
              <a:rPr lang="en-US" sz="4800" dirty="0" smtClean="0"/>
              <a:t>ADVISORY</a:t>
            </a:r>
            <a:br>
              <a:rPr lang="en-US" sz="4800" dirty="0" smtClean="0"/>
            </a:br>
            <a:r>
              <a:rPr lang="en-US" sz="4800" dirty="0" smtClean="0"/>
              <a:t>COMMITTEE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256" y="5269111"/>
            <a:ext cx="4178808" cy="521208"/>
          </a:xfrm>
        </p:spPr>
        <p:txBody>
          <a:bodyPr/>
          <a:lstStyle/>
          <a:p>
            <a:r>
              <a:rPr lang="en-US" dirty="0" smtClean="0"/>
              <a:t>October 14, 2019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664AAE-5AE9-41D7-8346-002B9F4453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740" y="0"/>
            <a:ext cx="6208649" cy="6858000"/>
            <a:chOff x="-3740" y="0"/>
            <a:chExt cx="6208649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 txBox="1">
            <a:spLocks/>
          </p:cNvSpPr>
          <p:nvPr/>
        </p:nvSpPr>
        <p:spPr>
          <a:xfrm>
            <a:off x="7257672" y="4261003"/>
            <a:ext cx="4379976" cy="3482279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/>
              <a:t>Welcome!</a:t>
            </a:r>
            <a:br>
              <a:rPr lang="en-US" sz="2400" dirty="0" smtClean="0"/>
            </a:br>
            <a:r>
              <a:rPr lang="en-US" sz="2400" i="1" dirty="0" smtClean="0"/>
              <a:t>We’re so glad you’re here.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699" y="1848135"/>
            <a:ext cx="182394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6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room of red chairs in front of a window">
            <a:extLst>
              <a:ext uri="{FF2B5EF4-FFF2-40B4-BE49-F238E27FC236}">
                <a16:creationId xmlns:a16="http://schemas.microsoft.com/office/drawing/2014/main" id="{E983D85E-34D8-430D-875F-7EBB69A6B7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1676" y="2301729"/>
            <a:ext cx="5133613" cy="3611880"/>
          </a:xfrm>
        </p:spPr>
        <p:txBody>
          <a:bodyPr/>
          <a:lstStyle/>
          <a:p>
            <a:r>
              <a:rPr lang="en-US" sz="2400" dirty="0" smtClean="0"/>
              <a:t>English Learner District Leads: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200" dirty="0" smtClean="0"/>
              <a:t>Dr. Lena Richter</a:t>
            </a:r>
            <a:br>
              <a:rPr lang="en-US" sz="3200" dirty="0" smtClean="0"/>
            </a:br>
            <a:r>
              <a:rPr lang="en-US" sz="2400" dirty="0" smtClean="0"/>
              <a:t>Director of Categorical Programs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Ms. Bonnie Cervantes</a:t>
            </a:r>
            <a:br>
              <a:rPr lang="en-US" sz="3200" dirty="0" smtClean="0"/>
            </a:br>
            <a:r>
              <a:rPr lang="en-US" sz="2400" dirty="0" smtClean="0"/>
              <a:t>Coordinator of Categorical Programs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2" name="Subtitle 11" descr="subtitle">
            <a:extLst>
              <a:ext uri="{FF2B5EF4-FFF2-40B4-BE49-F238E27FC236}">
                <a16:creationId xmlns:a16="http://schemas.microsoft.com/office/drawing/2014/main" id="{B28A8D9C-5123-4D2B-9272-016EF90E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664AAE-5AE9-41D7-8346-002B9F4453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740" y="0"/>
            <a:ext cx="6208649" cy="6858000"/>
            <a:chOff x="-3740" y="0"/>
            <a:chExt cx="6208649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4601" y="166737"/>
            <a:ext cx="942221" cy="94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8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group of students at a table studying in the library">
            <a:extLst>
              <a:ext uri="{FF2B5EF4-FFF2-40B4-BE49-F238E27FC236}">
                <a16:creationId xmlns:a16="http://schemas.microsoft.com/office/drawing/2014/main" id="{1A5F02FB-FDF1-427A-AB2F-50F09EBEE5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96D2D9B-E0B9-499F-9404-108DB59E45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8356" y="-151514"/>
            <a:ext cx="6957056" cy="6858000"/>
            <a:chOff x="0" y="0"/>
            <a:chExt cx="6957056" cy="6858000"/>
          </a:xfrm>
        </p:grpSpPr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7E2E6584-76E9-4C56-A349-C9CDC96DC5F0}"/>
                </a:ext>
              </a:extLst>
            </p:cNvPr>
            <p:cNvSpPr/>
            <p:nvPr/>
          </p:nvSpPr>
          <p:spPr>
            <a:xfrm>
              <a:off x="1150750" y="0"/>
              <a:ext cx="5491804" cy="6858000"/>
            </a:xfrm>
            <a:prstGeom prst="parallelogram">
              <a:avLst>
                <a:gd name="adj" fmla="val 3271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73F00D5-E18D-4210-AD3E-3ED73CEE4865}"/>
                </a:ext>
              </a:extLst>
            </p:cNvPr>
            <p:cNvSpPr/>
            <p:nvPr/>
          </p:nvSpPr>
          <p:spPr>
            <a:xfrm flipH="1" flipV="1">
              <a:off x="0" y="482600"/>
              <a:ext cx="6957056" cy="5892799"/>
            </a:xfrm>
            <a:custGeom>
              <a:avLst/>
              <a:gdLst>
                <a:gd name="connsiteX0" fmla="*/ 6957056 w 6957056"/>
                <a:gd name="connsiteY0" fmla="*/ 5892799 h 5892799"/>
                <a:gd name="connsiteX1" fmla="*/ 0 w 6957056"/>
                <a:gd name="connsiteY1" fmla="*/ 5892799 h 5892799"/>
                <a:gd name="connsiteX2" fmla="*/ 1473200 w 6957056"/>
                <a:gd name="connsiteY2" fmla="*/ 0 h 5892799"/>
                <a:gd name="connsiteX3" fmla="*/ 6957056 w 6957056"/>
                <a:gd name="connsiteY3" fmla="*/ 0 h 589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7056" h="5892799">
                  <a:moveTo>
                    <a:pt x="6957056" y="5892799"/>
                  </a:moveTo>
                  <a:lnTo>
                    <a:pt x="0" y="5892799"/>
                  </a:lnTo>
                  <a:lnTo>
                    <a:pt x="1473200" y="0"/>
                  </a:lnTo>
                  <a:lnTo>
                    <a:pt x="6957056" y="0"/>
                  </a:lnTo>
                  <a:close/>
                </a:path>
              </a:pathLst>
            </a:custGeom>
            <a:solidFill>
              <a:schemeClr val="accent2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77883-A694-450C-A2C7-C9C8A85D9915}"/>
                </a:ext>
              </a:extLst>
            </p:cNvPr>
            <p:cNvSpPr/>
            <p:nvPr/>
          </p:nvSpPr>
          <p:spPr>
            <a:xfrm flipH="1" flipV="1">
              <a:off x="0" y="4457696"/>
              <a:ext cx="6267450" cy="883839"/>
            </a:xfrm>
            <a:custGeom>
              <a:avLst/>
              <a:gdLst>
                <a:gd name="connsiteX0" fmla="*/ 6267450 w 6267450"/>
                <a:gd name="connsiteY0" fmla="*/ 883839 h 883839"/>
                <a:gd name="connsiteX1" fmla="*/ 0 w 6267450"/>
                <a:gd name="connsiteY1" fmla="*/ 883839 h 883839"/>
                <a:gd name="connsiteX2" fmla="*/ 220960 w 6267450"/>
                <a:gd name="connsiteY2" fmla="*/ 0 h 883839"/>
                <a:gd name="connsiteX3" fmla="*/ 6267450 w 6267450"/>
                <a:gd name="connsiteY3" fmla="*/ 0 h 88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7450" h="883839">
                  <a:moveTo>
                    <a:pt x="6267450" y="883839"/>
                  </a:moveTo>
                  <a:lnTo>
                    <a:pt x="0" y="883839"/>
                  </a:lnTo>
                  <a:lnTo>
                    <a:pt x="220960" y="0"/>
                  </a:lnTo>
                  <a:lnTo>
                    <a:pt x="6267450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1" name="Title 30" descr="title">
            <a:extLst>
              <a:ext uri="{FF2B5EF4-FFF2-40B4-BE49-F238E27FC236}">
                <a16:creationId xmlns:a16="http://schemas.microsoft.com/office/drawing/2014/main" id="{9284195F-D106-45D8-ABAA-959FA6894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492" y="3730123"/>
            <a:ext cx="5330038" cy="1746504"/>
          </a:xfrm>
        </p:spPr>
        <p:txBody>
          <a:bodyPr/>
          <a:lstStyle/>
          <a:p>
            <a:r>
              <a:rPr lang="en-US" sz="5400" b="1" dirty="0" smtClean="0"/>
              <a:t>DELAC: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 district-level advisory committee convened to give school district input on English Learner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57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SAN-_OKKNk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27113" y="341524"/>
            <a:ext cx="10664328" cy="599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0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room of red chairs in front of a window">
            <a:extLst>
              <a:ext uri="{FF2B5EF4-FFF2-40B4-BE49-F238E27FC236}">
                <a16:creationId xmlns:a16="http://schemas.microsoft.com/office/drawing/2014/main" id="{E983D85E-34D8-430D-875F-7EBB69A6B7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6736" y="1255923"/>
            <a:ext cx="5133613" cy="5770390"/>
          </a:xfrm>
        </p:spPr>
        <p:txBody>
          <a:bodyPr/>
          <a:lstStyle/>
          <a:p>
            <a:r>
              <a:rPr lang="en-US" sz="2800" dirty="0" smtClean="0"/>
              <a:t>DELAC Officer Responsibilities: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3600" dirty="0" smtClean="0"/>
              <a:t>Chairperson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	</a:t>
            </a:r>
            <a:r>
              <a:rPr lang="en-US" sz="2800" dirty="0" smtClean="0"/>
              <a:t>-Helps develop agenda</a:t>
            </a:r>
            <a:br>
              <a:rPr lang="en-US" sz="2800" dirty="0" smtClean="0"/>
            </a:br>
            <a:r>
              <a:rPr lang="en-US" sz="2800" dirty="0"/>
              <a:t>	</a:t>
            </a:r>
            <a:r>
              <a:rPr lang="en-US" sz="2800" dirty="0" smtClean="0"/>
              <a:t>-Facilitate meeting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Secretary</a:t>
            </a:r>
            <a:br>
              <a:rPr lang="en-US" sz="3600" dirty="0" smtClean="0"/>
            </a:br>
            <a:r>
              <a:rPr lang="en-US" sz="3600" dirty="0"/>
              <a:t>	</a:t>
            </a:r>
            <a:r>
              <a:rPr lang="en-US" sz="2400" dirty="0" smtClean="0"/>
              <a:t>-Takes minutes &amp; emails them </a:t>
            </a:r>
            <a:br>
              <a:rPr lang="en-US" sz="2400" dirty="0" smtClean="0"/>
            </a:br>
            <a:r>
              <a:rPr lang="en-US" sz="2400" dirty="0"/>
              <a:t>	</a:t>
            </a:r>
            <a:r>
              <a:rPr lang="en-US" sz="2400" dirty="0" smtClean="0"/>
              <a:t>    to District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664AAE-5AE9-41D7-8346-002B9F4453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740" y="0"/>
            <a:ext cx="6208649" cy="6858000"/>
            <a:chOff x="-3740" y="0"/>
            <a:chExt cx="6208649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4588" y="5436451"/>
            <a:ext cx="942221" cy="94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rial view of boy sitting at his laptop">
            <a:extLst>
              <a:ext uri="{FF2B5EF4-FFF2-40B4-BE49-F238E27FC236}">
                <a16:creationId xmlns:a16="http://schemas.microsoft.com/office/drawing/2014/main" id="{3C2A7DCB-B005-424A-8446-ACA533D0BC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B025618-C830-4992-9CD3-D9E49BC79E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09730" y="0"/>
            <a:ext cx="7388298" cy="6858000"/>
            <a:chOff x="1826589" y="0"/>
            <a:chExt cx="7388298" cy="6858000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1E692D4-6AEA-4652-A7AE-A02328258A55}"/>
                </a:ext>
              </a:extLst>
            </p:cNvPr>
            <p:cNvSpPr/>
            <p:nvPr/>
          </p:nvSpPr>
          <p:spPr>
            <a:xfrm>
              <a:off x="2618099" y="0"/>
              <a:ext cx="6596788" cy="6858000"/>
            </a:xfrm>
            <a:prstGeom prst="parallelogram">
              <a:avLst/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A134AA32-2418-4A09-9BA8-ED7207AC0D74}"/>
                </a:ext>
              </a:extLst>
            </p:cNvPr>
            <p:cNvSpPr/>
            <p:nvPr/>
          </p:nvSpPr>
          <p:spPr>
            <a:xfrm>
              <a:off x="2340861" y="0"/>
              <a:ext cx="6596788" cy="6858000"/>
            </a:xfrm>
            <a:prstGeom prst="parallelogram">
              <a:avLst/>
            </a:pr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0051AD99-BC4A-487F-BE1C-486FC5B8E9F2}"/>
                </a:ext>
              </a:extLst>
            </p:cNvPr>
            <p:cNvSpPr/>
            <p:nvPr/>
          </p:nvSpPr>
          <p:spPr>
            <a:xfrm>
              <a:off x="1826589" y="0"/>
              <a:ext cx="6596788" cy="6858000"/>
            </a:xfrm>
            <a:prstGeom prst="parallelogram">
              <a:avLst/>
            </a:pr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62" y="300467"/>
            <a:ext cx="8798361" cy="1286373"/>
          </a:xfrm>
        </p:spPr>
        <p:txBody>
          <a:bodyPr/>
          <a:lstStyle/>
          <a:p>
            <a:r>
              <a:rPr lang="en-US" sz="4400" b="1" dirty="0" smtClean="0"/>
              <a:t>DELAC:</a:t>
            </a:r>
            <a:r>
              <a:rPr lang="en-US" sz="4400" b="1" dirty="0"/>
              <a:t>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500" i="1" dirty="0"/>
              <a:t>R</a:t>
            </a:r>
            <a:r>
              <a:rPr lang="en-US" sz="2500" i="1" dirty="0" smtClean="0"/>
              <a:t>esponsibilities are to advise the  district governing board on…</a:t>
            </a:r>
            <a:endParaRPr lang="en-US" sz="2500" i="1" dirty="0"/>
          </a:p>
        </p:txBody>
      </p:sp>
      <p:pic>
        <p:nvPicPr>
          <p:cNvPr id="35" name="Content Placeholder 34" descr="Open Book">
            <a:extLst>
              <a:ext uri="{FF2B5EF4-FFF2-40B4-BE49-F238E27FC236}">
                <a16:creationId xmlns:a16="http://schemas.microsoft.com/office/drawing/2014/main" id="{56174A3F-A7B3-40BE-88BD-1796890E4B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7608" y="5363956"/>
            <a:ext cx="1072517" cy="1072517"/>
          </a:xfrm>
        </p:spPr>
      </p:pic>
      <p:sp>
        <p:nvSpPr>
          <p:cNvPr id="23" name="Text Placeholder 22" descr="content block 1">
            <a:extLst>
              <a:ext uri="{FF2B5EF4-FFF2-40B4-BE49-F238E27FC236}">
                <a16:creationId xmlns:a16="http://schemas.microsoft.com/office/drawing/2014/main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562" y="1680700"/>
            <a:ext cx="3888440" cy="4675060"/>
          </a:xfrm>
        </p:spPr>
        <p:txBody>
          <a:bodyPr/>
          <a:lstStyle/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District English Learner Master Plan</a:t>
            </a:r>
            <a:endParaRPr lang="en-US" sz="2800" dirty="0"/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District-wide </a:t>
            </a:r>
            <a:r>
              <a:rPr lang="en-US" sz="2800" dirty="0" smtClean="0"/>
              <a:t>needs </a:t>
            </a:r>
            <a:r>
              <a:rPr lang="en-US" sz="2800" dirty="0" smtClean="0"/>
              <a:t>assessment</a:t>
            </a:r>
            <a:endParaRPr lang="en-US" sz="2800" dirty="0"/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A plan to ensure compliance with teacher or instructional aide requirements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endParaRPr lang="en-US" dirty="0"/>
          </a:p>
        </p:txBody>
      </p:sp>
      <p:sp>
        <p:nvSpPr>
          <p:cNvPr id="24" name="Text Placeholder 23" descr="content block 2">
            <a:extLst>
              <a:ext uri="{FF2B5EF4-FFF2-40B4-BE49-F238E27FC236}">
                <a16:creationId xmlns:a16="http://schemas.microsoft.com/office/drawing/2014/main" id="{C3930A4E-1302-4AC9-86A3-C4E8AF186E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86248" y="1662739"/>
            <a:ext cx="3808537" cy="3368675"/>
          </a:xfrm>
        </p:spPr>
        <p:txBody>
          <a:bodyPr/>
          <a:lstStyle/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Reclassification procedures</a:t>
            </a:r>
            <a:endParaRPr lang="en-US" sz="2800" dirty="0"/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Required written notifications to parents</a:t>
            </a:r>
            <a:endParaRPr lang="en-US" sz="2800" dirty="0"/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Local Control and Accountability Plan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Establishment of EL program, goals, and objectives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12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close up of pages in a book">
            <a:extLst>
              <a:ext uri="{FF2B5EF4-FFF2-40B4-BE49-F238E27FC236}">
                <a16:creationId xmlns:a16="http://schemas.microsoft.com/office/drawing/2014/main" id="{18718FBA-CF32-41C2-9D07-1F0F7F19F7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8C94A8D-A234-408C-8281-33CCC01BE2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4750604" cy="6858000"/>
            <a:chOff x="0" y="0"/>
            <a:chExt cx="4750604" cy="68580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1887690-2EDF-4913-A835-4503B0E36442}"/>
                </a:ext>
              </a:extLst>
            </p:cNvPr>
            <p:cNvSpPr/>
            <p:nvPr/>
          </p:nvSpPr>
          <p:spPr>
            <a:xfrm>
              <a:off x="0" y="0"/>
              <a:ext cx="4750604" cy="6858000"/>
            </a:xfrm>
            <a:custGeom>
              <a:avLst/>
              <a:gdLst>
                <a:gd name="connsiteX0" fmla="*/ 0 w 4750604"/>
                <a:gd name="connsiteY0" fmla="*/ 0 h 6858000"/>
                <a:gd name="connsiteX1" fmla="*/ 4750604 w 4750604"/>
                <a:gd name="connsiteY1" fmla="*/ 0 h 6858000"/>
                <a:gd name="connsiteX2" fmla="*/ 3101407 w 4750604"/>
                <a:gd name="connsiteY2" fmla="*/ 6858000 h 6858000"/>
                <a:gd name="connsiteX3" fmla="*/ 0 w 475060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50604" h="6858000">
                  <a:moveTo>
                    <a:pt x="0" y="0"/>
                  </a:moveTo>
                  <a:lnTo>
                    <a:pt x="4750604" y="0"/>
                  </a:lnTo>
                  <a:lnTo>
                    <a:pt x="31014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D1E7D22-630D-4E19-8BE6-9C21E4A652BD}"/>
                </a:ext>
              </a:extLst>
            </p:cNvPr>
            <p:cNvSpPr/>
            <p:nvPr/>
          </p:nvSpPr>
          <p:spPr>
            <a:xfrm>
              <a:off x="1" y="0"/>
              <a:ext cx="3946799" cy="6858000"/>
            </a:xfrm>
            <a:custGeom>
              <a:avLst/>
              <a:gdLst>
                <a:gd name="connsiteX0" fmla="*/ 0 w 3946799"/>
                <a:gd name="connsiteY0" fmla="*/ 0 h 6858000"/>
                <a:gd name="connsiteX1" fmla="*/ 3946799 w 3946799"/>
                <a:gd name="connsiteY1" fmla="*/ 0 h 6858000"/>
                <a:gd name="connsiteX2" fmla="*/ 2297602 w 3946799"/>
                <a:gd name="connsiteY2" fmla="*/ 6858000 h 6858000"/>
                <a:gd name="connsiteX3" fmla="*/ 0 w 394679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799" h="6858000">
                  <a:moveTo>
                    <a:pt x="0" y="0"/>
                  </a:moveTo>
                  <a:lnTo>
                    <a:pt x="3946799" y="0"/>
                  </a:lnTo>
                  <a:lnTo>
                    <a:pt x="22976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18BD405-EEE9-4A08-8DA2-A70AFCF1D240}"/>
                </a:ext>
              </a:extLst>
            </p:cNvPr>
            <p:cNvSpPr/>
            <p:nvPr/>
          </p:nvSpPr>
          <p:spPr>
            <a:xfrm>
              <a:off x="0" y="0"/>
              <a:ext cx="3723822" cy="6858000"/>
            </a:xfrm>
            <a:custGeom>
              <a:avLst/>
              <a:gdLst>
                <a:gd name="connsiteX0" fmla="*/ 0 w 3723822"/>
                <a:gd name="connsiteY0" fmla="*/ 0 h 6858000"/>
                <a:gd name="connsiteX1" fmla="*/ 3723822 w 3723822"/>
                <a:gd name="connsiteY1" fmla="*/ 0 h 6858000"/>
                <a:gd name="connsiteX2" fmla="*/ 2074625 w 3723822"/>
                <a:gd name="connsiteY2" fmla="*/ 6858000 h 6858000"/>
                <a:gd name="connsiteX3" fmla="*/ 0 w 37238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3822" h="6858000">
                  <a:moveTo>
                    <a:pt x="0" y="0"/>
                  </a:moveTo>
                  <a:lnTo>
                    <a:pt x="3723822" y="0"/>
                  </a:lnTo>
                  <a:lnTo>
                    <a:pt x="20746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D4A6826-2C0D-4C79-A871-DF31737EE4F7}"/>
                </a:ext>
              </a:extLst>
            </p:cNvPr>
            <p:cNvSpPr/>
            <p:nvPr/>
          </p:nvSpPr>
          <p:spPr>
            <a:xfrm>
              <a:off x="0" y="0"/>
              <a:ext cx="3374007" cy="6858000"/>
            </a:xfrm>
            <a:custGeom>
              <a:avLst/>
              <a:gdLst>
                <a:gd name="connsiteX0" fmla="*/ 0 w 3374007"/>
                <a:gd name="connsiteY0" fmla="*/ 0 h 6858000"/>
                <a:gd name="connsiteX1" fmla="*/ 3374007 w 3374007"/>
                <a:gd name="connsiteY1" fmla="*/ 0 h 6858000"/>
                <a:gd name="connsiteX2" fmla="*/ 1659507 w 3374007"/>
                <a:gd name="connsiteY2" fmla="*/ 6858000 h 6858000"/>
                <a:gd name="connsiteX3" fmla="*/ 0 w 3374007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07" h="6858000">
                  <a:moveTo>
                    <a:pt x="0" y="0"/>
                  </a:moveTo>
                  <a:lnTo>
                    <a:pt x="3374007" y="0"/>
                  </a:lnTo>
                  <a:lnTo>
                    <a:pt x="16595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4" name="Title 33" descr="title">
            <a:extLst>
              <a:ext uri="{FF2B5EF4-FFF2-40B4-BE49-F238E27FC236}">
                <a16:creationId xmlns:a16="http://schemas.microsoft.com/office/drawing/2014/main" id="{3749FE94-FC7C-4359-A56E-6C7A87BDE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1460816"/>
            <a:ext cx="6975636" cy="3605454"/>
          </a:xfrm>
        </p:spPr>
        <p:txBody>
          <a:bodyPr/>
          <a:lstStyle/>
          <a:p>
            <a:r>
              <a:rPr lang="en-US" sz="6600" b="1" dirty="0" smtClean="0"/>
              <a:t>English Learner Program Overview</a:t>
            </a:r>
            <a:endParaRPr lang="en-US" sz="6600" b="1" dirty="0"/>
          </a:p>
        </p:txBody>
      </p:sp>
      <p:sp>
        <p:nvSpPr>
          <p:cNvPr id="35" name="Text Placeholder 34" descr="subtitle">
            <a:extLst>
              <a:ext uri="{FF2B5EF4-FFF2-40B4-BE49-F238E27FC236}">
                <a16:creationId xmlns:a16="http://schemas.microsoft.com/office/drawing/2014/main" id="{3F200E92-5A1F-40B7-AE02-46929BC45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8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195" y="135925"/>
            <a:ext cx="111952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C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English Learner Roadmap Prioritie</a:t>
            </a:r>
            <a:r>
              <a:rPr lang="en-US" sz="4000" b="1" dirty="0" smtClean="0">
                <a:solidFill>
                  <a:srgbClr val="00C0BC"/>
                </a:solidFill>
                <a:latin typeface="Corbel" panose="020B0503020204020204" pitchFamily="34" charset="0"/>
              </a:rPr>
              <a:t>s</a:t>
            </a:r>
          </a:p>
          <a:p>
            <a:pPr algn="ctr"/>
            <a:r>
              <a:rPr lang="en-US" b="1" dirty="0" smtClean="0">
                <a:latin typeface="Corbel" panose="020B0503020204020204" pitchFamily="34" charset="0"/>
              </a:rPr>
              <a:t>Adopted by CA State Board of Education July 12, 2017</a:t>
            </a:r>
            <a:endParaRPr lang="en-US" b="1" dirty="0">
              <a:latin typeface="Corbel" panose="020B05030202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70" y="1294260"/>
            <a:ext cx="3742993" cy="4933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61936" y="1901655"/>
            <a:ext cx="77106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</a:rPr>
              <a:t>Assets-oriented &amp; Needs-responsive Schools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endParaRPr lang="en-US" sz="2800" b="1" dirty="0">
              <a:solidFill>
                <a:schemeClr val="accent2">
                  <a:lumMod val="75000"/>
                  <a:lumOff val="25000"/>
                </a:schemeClr>
              </a:solidFill>
              <a:latin typeface="+mj-lt"/>
            </a:endParaRP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</a:rPr>
              <a:t>Intellectual Quality </a:t>
            </a:r>
            <a:r>
              <a:rPr lang="en-US" sz="28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</a:rPr>
              <a:t>o</a:t>
            </a:r>
            <a:r>
              <a:rPr lang="en-US" sz="28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</a:rPr>
              <a:t>f Instruction &amp; Meaningful Access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endParaRPr lang="en-US" sz="2800" b="1" dirty="0">
              <a:solidFill>
                <a:schemeClr val="accent2">
                  <a:lumMod val="75000"/>
                  <a:lumOff val="25000"/>
                </a:schemeClr>
              </a:solidFill>
              <a:latin typeface="+mj-lt"/>
            </a:endParaRP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</a:rPr>
              <a:t>Systems Conditions that Support Effectiveness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endParaRPr lang="en-US" sz="2800" b="1" dirty="0">
              <a:solidFill>
                <a:schemeClr val="accent2">
                  <a:lumMod val="75000"/>
                  <a:lumOff val="25000"/>
                </a:schemeClr>
              </a:solidFill>
              <a:latin typeface="+mj-lt"/>
            </a:endParaRP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</a:rPr>
              <a:t>Alignment &amp; Articulation Within and Across Systems</a:t>
            </a:r>
          </a:p>
        </p:txBody>
      </p:sp>
    </p:spTree>
    <p:extLst>
      <p:ext uri="{BB962C8B-B14F-4D97-AF65-F5344CB8AC3E}">
        <p14:creationId xmlns:p14="http://schemas.microsoft.com/office/powerpoint/2010/main" val="264486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 flipH="1">
            <a:off x="375499" y="789251"/>
            <a:ext cx="4285562" cy="5387248"/>
          </a:xfrm>
          <a:prstGeom prst="rtTriangle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8517194">
            <a:off x="-477089" y="2959073"/>
            <a:ext cx="51558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ACCOUNTABILITY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9598" y="5333725"/>
            <a:ext cx="3471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RESOURCES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89238" y="3817726"/>
            <a:ext cx="2852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FUNDING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5470" y="2136397"/>
            <a:ext cx="955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PD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3502" y="789251"/>
            <a:ext cx="1482811" cy="546780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0000">
                <a:schemeClr val="accent2">
                  <a:lumMod val="0"/>
                  <a:lumOff val="100000"/>
                </a:schemeClr>
              </a:gs>
              <a:gs pos="100000">
                <a:schemeClr val="bg1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glow rad="228600">
              <a:srgbClr val="00C0BC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4259969" y="2799877"/>
            <a:ext cx="5066491" cy="144655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EL Services</a:t>
            </a:r>
            <a:endParaRPr lang="en-US" sz="8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842725" y="3673910"/>
            <a:ext cx="939113" cy="60548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620525" y="1076403"/>
            <a:ext cx="105032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643174" y="2486849"/>
            <a:ext cx="105032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620524" y="4032251"/>
            <a:ext cx="105032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698258" y="5387541"/>
            <a:ext cx="105032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748583" y="506208"/>
            <a:ext cx="3064476" cy="10256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748583" y="2025184"/>
            <a:ext cx="3064476" cy="102561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748583" y="3519446"/>
            <a:ext cx="3064476" cy="102561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748583" y="4963542"/>
            <a:ext cx="3064476" cy="1025610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rgbClr val="763C90"/>
              </a:gs>
            </a:gsLst>
            <a:path path="circle">
              <a:fillToRect l="50000" t="-80000" r="50000" b="18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801313" y="660904"/>
            <a:ext cx="29590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0"/>
              </a:rPr>
              <a:t>Obligations</a:t>
            </a:r>
            <a:endParaRPr lang="en-US" sz="4800" b="1" dirty="0">
              <a:ln w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670849" y="2122490"/>
            <a:ext cx="318176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0"/>
              </a:rPr>
              <a:t>Identification</a:t>
            </a:r>
            <a:endParaRPr lang="en-US" sz="4400" b="1" dirty="0">
              <a:ln w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145993" y="3510161"/>
            <a:ext cx="234852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0"/>
              </a:rPr>
              <a:t>Instructional </a:t>
            </a:r>
          </a:p>
          <a:p>
            <a:pPr algn="ctr"/>
            <a:r>
              <a:rPr lang="en-US" sz="3200" b="1" dirty="0" smtClean="0">
                <a:ln w="0"/>
              </a:rPr>
              <a:t>Program</a:t>
            </a:r>
            <a:endParaRPr lang="en-US" sz="3200" b="1" dirty="0">
              <a:ln w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555850" y="4911934"/>
            <a:ext cx="152881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0"/>
              </a:rPr>
              <a:t>Exiting </a:t>
            </a:r>
          </a:p>
          <a:p>
            <a:pPr algn="ctr"/>
            <a:r>
              <a:rPr lang="en-US" sz="3200" b="1" dirty="0" smtClean="0">
                <a:ln w="0"/>
              </a:rPr>
              <a:t>Services</a:t>
            </a:r>
            <a:endParaRPr lang="en-US" sz="3200" b="1" dirty="0">
              <a:ln w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66" y="404903"/>
            <a:ext cx="18239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4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 animBg="1"/>
      <p:bldP spid="8" grpId="0"/>
      <p:bldP spid="9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boy walking with a bookbag and bike">
            <a:extLst>
              <a:ext uri="{FF2B5EF4-FFF2-40B4-BE49-F238E27FC236}">
                <a16:creationId xmlns:a16="http://schemas.microsoft.com/office/drawing/2014/main" id="{3111B687-3781-4457-A624-86311FC6908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6125" y="0"/>
            <a:ext cx="5355875" cy="6858000"/>
          </a:xfr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B025618-C830-4992-9CD3-D9E49BC79E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95847" y="0"/>
            <a:ext cx="7388298" cy="6858000"/>
            <a:chOff x="1826589" y="0"/>
            <a:chExt cx="7388298" cy="6858000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1E692D4-6AEA-4652-A7AE-A02328258A55}"/>
                </a:ext>
              </a:extLst>
            </p:cNvPr>
            <p:cNvSpPr/>
            <p:nvPr/>
          </p:nvSpPr>
          <p:spPr>
            <a:xfrm>
              <a:off x="2618099" y="0"/>
              <a:ext cx="6596788" cy="6858000"/>
            </a:xfrm>
            <a:prstGeom prst="parallelogram">
              <a:avLst/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A134AA32-2418-4A09-9BA8-ED7207AC0D74}"/>
                </a:ext>
              </a:extLst>
            </p:cNvPr>
            <p:cNvSpPr/>
            <p:nvPr/>
          </p:nvSpPr>
          <p:spPr>
            <a:xfrm>
              <a:off x="2340861" y="0"/>
              <a:ext cx="6596788" cy="6858000"/>
            </a:xfrm>
            <a:prstGeom prst="parallelogram">
              <a:avLst/>
            </a:pr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0051AD99-BC4A-487F-BE1C-486FC5B8E9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26589" y="0"/>
              <a:ext cx="6596788" cy="6858000"/>
            </a:xfrm>
            <a:prstGeom prst="parallelogram">
              <a:avLst/>
            </a:pr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23" y="382935"/>
            <a:ext cx="8226609" cy="830997"/>
          </a:xfrm>
        </p:spPr>
        <p:txBody>
          <a:bodyPr/>
          <a:lstStyle/>
          <a:p>
            <a:r>
              <a:rPr lang="en-US" sz="3600" b="1" dirty="0" smtClean="0"/>
              <a:t>GUSD ENGLISH LEARNER PROGRAM</a:t>
            </a:r>
            <a:br>
              <a:rPr lang="en-US" sz="3600" b="1" dirty="0" smtClean="0"/>
            </a:br>
            <a:r>
              <a:rPr lang="en-US" sz="3600" b="1" i="1" dirty="0" smtClean="0">
                <a:solidFill>
                  <a:srgbClr val="AB678E"/>
                </a:solidFill>
              </a:rPr>
              <a:t>Purpose</a:t>
            </a:r>
            <a:endParaRPr lang="en-US" sz="3600" b="1" i="1" dirty="0">
              <a:solidFill>
                <a:srgbClr val="AB678E"/>
              </a:solidFill>
            </a:endParaRPr>
          </a:p>
        </p:txBody>
      </p:sp>
      <p:sp>
        <p:nvSpPr>
          <p:cNvPr id="23" name="Text Placeholder 22" descr="content block 1">
            <a:extLst>
              <a:ext uri="{FF2B5EF4-FFF2-40B4-BE49-F238E27FC236}">
                <a16:creationId xmlns:a16="http://schemas.microsoft.com/office/drawing/2014/main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9423" y="1961199"/>
            <a:ext cx="7770136" cy="4149534"/>
          </a:xfrm>
        </p:spPr>
        <p:txBody>
          <a:bodyPr/>
          <a:lstStyle/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Support students as they acquire both conversational and academic English language proficiency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Honor heritage language and culture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Dual Immersion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World Language Programs</a:t>
            </a:r>
            <a:endParaRPr lang="en-US" sz="2800" dirty="0"/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Ensure student success in core academic classes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/>
              <a:t>Ensure student competitiveness in college admissions and world employment markets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82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stack of books on the ground">
            <a:extLst>
              <a:ext uri="{FF2B5EF4-FFF2-40B4-BE49-F238E27FC236}">
                <a16:creationId xmlns:a16="http://schemas.microsoft.com/office/drawing/2014/main" id="{4E408D58-0A21-4D16-A8D8-54C17D5AD4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54314" y="0"/>
            <a:ext cx="3937686" cy="6858000"/>
          </a:xfrm>
        </p:spPr>
      </p:pic>
      <p:sp>
        <p:nvSpPr>
          <p:cNvPr id="17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5" y="557439"/>
            <a:ext cx="8300749" cy="830997"/>
          </a:xfrm>
        </p:spPr>
        <p:txBody>
          <a:bodyPr/>
          <a:lstStyle/>
          <a:p>
            <a:r>
              <a:rPr lang="en-US" sz="3600" b="1" dirty="0" smtClean="0"/>
              <a:t>GUSD ENGLISH LEARNER PROGRAM</a:t>
            </a:r>
            <a:br>
              <a:rPr lang="en-US" sz="3600" b="1" dirty="0" smtClean="0"/>
            </a:br>
            <a:r>
              <a:rPr lang="en-US" sz="3600" b="1" i="1" dirty="0" smtClean="0">
                <a:solidFill>
                  <a:srgbClr val="AB678E"/>
                </a:solidFill>
              </a:rPr>
              <a:t>Identification</a:t>
            </a:r>
            <a:endParaRPr lang="en-US" sz="3600" b="1" i="1" dirty="0">
              <a:solidFill>
                <a:srgbClr val="AB678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33185" y="1873646"/>
            <a:ext cx="7744695" cy="1005840"/>
          </a:xfrm>
        </p:spPr>
        <p:txBody>
          <a:bodyPr/>
          <a:lstStyle/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Corbel" panose="020B0503020204020204" pitchFamily="34" charset="0"/>
              </a:rPr>
              <a:t> Home Language Survey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To be completed only once in a student’s career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Corbel" panose="020B0503020204020204" pitchFamily="34" charset="0"/>
              </a:rPr>
              <a:t> Welcome Center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Corbel" panose="020B0503020204020204" pitchFamily="34" charset="0"/>
              </a:rPr>
              <a:t> Initial ELPAC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Novice-EL Program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Intermediate-EL Program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Initially Fluent-No EL Program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Corbel" panose="020B0503020204020204" pitchFamily="34" charset="0"/>
              </a:rPr>
              <a:t> Identified EL until all Reclassification </a:t>
            </a:r>
          </a:p>
          <a:p>
            <a:r>
              <a:rPr lang="en-US" sz="2800" dirty="0">
                <a:latin typeface="Corbel" panose="020B0503020204020204" pitchFamily="34" charset="0"/>
              </a:rPr>
              <a:t> </a:t>
            </a:r>
            <a:r>
              <a:rPr lang="en-US" sz="2800" dirty="0" smtClean="0">
                <a:latin typeface="Corbel" panose="020B0503020204020204" pitchFamily="34" charset="0"/>
              </a:rPr>
              <a:t>  Criteria are </a:t>
            </a:r>
            <a:r>
              <a:rPr lang="en-US" sz="2800" dirty="0" smtClean="0">
                <a:latin typeface="Corbel" panose="020B0503020204020204" pitchFamily="34" charset="0"/>
              </a:rPr>
              <a:t>met</a:t>
            </a:r>
            <a:endParaRPr lang="en-US" sz="2800" dirty="0" smtClean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44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737" y="214919"/>
            <a:ext cx="9543935" cy="649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8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erson reading a book">
            <a:extLst>
              <a:ext uri="{FF2B5EF4-FFF2-40B4-BE49-F238E27FC236}">
                <a16:creationId xmlns:a16="http://schemas.microsoft.com/office/drawing/2014/main" id="{70316739-C7FA-4487-B86B-6CE17B09B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306962" cy="6858000"/>
          </a:xfrm>
        </p:spPr>
      </p:pic>
      <p:sp>
        <p:nvSpPr>
          <p:cNvPr id="17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9643" y="329960"/>
            <a:ext cx="8300749" cy="830997"/>
          </a:xfrm>
        </p:spPr>
        <p:txBody>
          <a:bodyPr/>
          <a:lstStyle/>
          <a:p>
            <a:r>
              <a:rPr lang="en-US" sz="3600" b="1" dirty="0" smtClean="0"/>
              <a:t>GUSD ENGLISH LEARNER PROGRAM</a:t>
            </a:r>
            <a:br>
              <a:rPr lang="en-US" sz="3600" b="1" dirty="0" smtClean="0"/>
            </a:br>
            <a:r>
              <a:rPr lang="en-US" sz="3600" b="1" i="1" dirty="0" smtClean="0">
                <a:solidFill>
                  <a:srgbClr val="AB678E"/>
                </a:solidFill>
              </a:rPr>
              <a:t>Instruction</a:t>
            </a:r>
            <a:endParaRPr lang="en-US" sz="3600" b="1" i="1" dirty="0">
              <a:solidFill>
                <a:srgbClr val="AB678E"/>
              </a:solidFill>
            </a:endParaRP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893276" y="1731134"/>
            <a:ext cx="6981567" cy="4521761"/>
          </a:xfrm>
        </p:spPr>
        <p:txBody>
          <a:bodyPr/>
          <a:lstStyle/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u="sng" dirty="0" smtClean="0">
                <a:latin typeface="Corbel" panose="020B0503020204020204" pitchFamily="34" charset="0"/>
              </a:rPr>
              <a:t>Designated</a:t>
            </a:r>
            <a:r>
              <a:rPr lang="en-US" sz="2800" dirty="0" smtClean="0">
                <a:latin typeface="Corbel" panose="020B0503020204020204" pitchFamily="34" charset="0"/>
              </a:rPr>
              <a:t> ELD Time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Based on English Language Development Standards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Emphasis on Academic Language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Benchmark (K-5) 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Springboard (6-12)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u="sng" dirty="0" smtClean="0">
                <a:latin typeface="Corbel" panose="020B0503020204020204" pitchFamily="34" charset="0"/>
              </a:rPr>
              <a:t>Integrated</a:t>
            </a:r>
            <a:r>
              <a:rPr lang="en-US" sz="2800" dirty="0" smtClean="0">
                <a:latin typeface="Corbel" panose="020B0503020204020204" pitchFamily="34" charset="0"/>
              </a:rPr>
              <a:t> ELD Time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Throughout the day and across all disciplines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Corbel" panose="020B0503020204020204" pitchFamily="34" charset="0"/>
              </a:rPr>
              <a:t>Teachers use strategies to support language acquisition as well as content knowledge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1257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86" y="320405"/>
            <a:ext cx="8119431" cy="630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0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9643" y="329960"/>
            <a:ext cx="8300749" cy="830997"/>
          </a:xfrm>
        </p:spPr>
        <p:txBody>
          <a:bodyPr/>
          <a:lstStyle/>
          <a:p>
            <a:r>
              <a:rPr lang="en-US" sz="3600" b="1" dirty="0" smtClean="0"/>
              <a:t>GUSD ENGLISH LEARNER PROGRAM</a:t>
            </a:r>
            <a:br>
              <a:rPr lang="en-US" sz="3600" b="1" dirty="0" smtClean="0"/>
            </a:br>
            <a:r>
              <a:rPr lang="en-US" sz="3600" b="1" i="1" dirty="0" smtClean="0">
                <a:solidFill>
                  <a:srgbClr val="AB678E"/>
                </a:solidFill>
              </a:rPr>
              <a:t>Assessment</a:t>
            </a:r>
            <a:endParaRPr lang="en-US" sz="3600" b="1" i="1" dirty="0">
              <a:solidFill>
                <a:srgbClr val="AB678E"/>
              </a:solidFill>
            </a:endParaRP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027968" y="1414270"/>
            <a:ext cx="6536724" cy="4521761"/>
          </a:xfrm>
        </p:spPr>
        <p:txBody>
          <a:bodyPr/>
          <a:lstStyle/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Initial ELPAC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Taken </a:t>
            </a:r>
            <a:r>
              <a:rPr lang="en-US" sz="2000" u="sng" dirty="0" smtClean="0">
                <a:latin typeface="+mj-lt"/>
              </a:rPr>
              <a:t>only once</a:t>
            </a:r>
            <a:r>
              <a:rPr lang="en-US" sz="2000" dirty="0" smtClean="0">
                <a:latin typeface="+mj-lt"/>
              </a:rPr>
              <a:t> in student’s career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Summative ELPAC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Taken annually by all students identified EL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Based on English Language Development standards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Monitors language acquisition progress of our ELs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Computer-based this year!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CAASPP</a:t>
            </a:r>
            <a:endParaRPr lang="en-US" sz="2400" dirty="0" smtClean="0">
              <a:latin typeface="+mj-lt"/>
            </a:endParaRP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Taken annually by all CA students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Monitors content knowledge and skills acquisition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Computer-based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BCE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Gr 11-12 Optional Bilingual Competency Exam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-13903" r="47597"/>
          <a:stretch/>
        </p:blipFill>
        <p:spPr>
          <a:xfrm>
            <a:off x="-3563688" y="34130"/>
            <a:ext cx="8047055" cy="682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group of students at graduation">
            <a:extLst>
              <a:ext uri="{FF2B5EF4-FFF2-40B4-BE49-F238E27FC236}">
                <a16:creationId xmlns:a16="http://schemas.microsoft.com/office/drawing/2014/main" id="{BD0958B7-E663-4510-9C53-EE09FEEB73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</p:spPr>
      </p:pic>
      <p:sp>
        <p:nvSpPr>
          <p:cNvPr id="16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33" y="278485"/>
            <a:ext cx="8300749" cy="830997"/>
          </a:xfrm>
        </p:spPr>
        <p:txBody>
          <a:bodyPr/>
          <a:lstStyle/>
          <a:p>
            <a:r>
              <a:rPr lang="en-US" sz="3600" b="1" dirty="0" smtClean="0"/>
              <a:t>GUSD ENGLISH LEARNER PROGRAM</a:t>
            </a:r>
            <a:br>
              <a:rPr lang="en-US" sz="3600" b="1" dirty="0" smtClean="0"/>
            </a:br>
            <a:r>
              <a:rPr lang="en-US" sz="3600" b="1" i="1" dirty="0" smtClean="0">
                <a:solidFill>
                  <a:srgbClr val="AB678E"/>
                </a:solidFill>
              </a:rPr>
              <a:t>Reclassification: </a:t>
            </a:r>
            <a:r>
              <a:rPr lang="en-US" sz="3200" b="1" i="1" dirty="0" smtClean="0">
                <a:solidFill>
                  <a:srgbClr val="AB678E"/>
                </a:solidFill>
              </a:rPr>
              <a:t>All 4 criteria must be met</a:t>
            </a:r>
            <a:endParaRPr lang="en-US" sz="3200" b="1" i="1" dirty="0">
              <a:solidFill>
                <a:srgbClr val="AB678E"/>
              </a:solidFill>
            </a:endParaRP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77153" y="1502405"/>
            <a:ext cx="6536724" cy="4521761"/>
          </a:xfrm>
        </p:spPr>
        <p:txBody>
          <a:bodyPr/>
          <a:lstStyle/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Summative ELPAC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Overall score of </a:t>
            </a:r>
            <a:r>
              <a:rPr lang="en-US" sz="2000" dirty="0" smtClean="0">
                <a:latin typeface="+mj-lt"/>
              </a:rPr>
              <a:t>4 (new for  19-20)</a:t>
            </a:r>
            <a:endParaRPr lang="en-US" sz="2000" dirty="0" smtClean="0">
              <a:latin typeface="+mj-lt"/>
            </a:endParaRP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Comparison of Basic Skills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CAASPP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err="1" smtClean="0">
                <a:latin typeface="+mj-lt"/>
              </a:rPr>
              <a:t>i</a:t>
            </a:r>
            <a:r>
              <a:rPr lang="en-US" sz="2000" dirty="0" smtClean="0">
                <a:latin typeface="+mj-lt"/>
              </a:rPr>
              <a:t>-Ready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ELA </a:t>
            </a:r>
            <a:r>
              <a:rPr lang="en-US" sz="2000" dirty="0" smtClean="0">
                <a:latin typeface="+mj-lt"/>
              </a:rPr>
              <a:t>End-of-Unit </a:t>
            </a:r>
            <a:r>
              <a:rPr lang="en-US" sz="2000" dirty="0" smtClean="0">
                <a:latin typeface="+mj-lt"/>
              </a:rPr>
              <a:t>Tests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SOLOM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Teacher Feedback</a:t>
            </a:r>
            <a:endParaRPr lang="en-US" sz="2400" dirty="0" smtClean="0">
              <a:latin typeface="+mj-lt"/>
            </a:endParaRP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Grades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ELD Descriptors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Parental Input &amp; Consent</a:t>
            </a:r>
          </a:p>
          <a:p>
            <a:pPr marL="971550" lvl="1" indent="-285750">
              <a:buFont typeface="Calibri Light" panose="020F0302020204030204" pitchFamily="34" charset="0"/>
              <a:buChar char="●"/>
            </a:pPr>
            <a:r>
              <a:rPr lang="en-US" sz="2000" dirty="0" smtClean="0">
                <a:latin typeface="+mj-lt"/>
              </a:rPr>
              <a:t>Consultation or Signature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164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574" y="93247"/>
            <a:ext cx="5972783" cy="676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9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216" y="328617"/>
            <a:ext cx="5498965" cy="630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8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girl with headphones, backpack, and stack of binders/books">
            <a:extLst>
              <a:ext uri="{FF2B5EF4-FFF2-40B4-BE49-F238E27FC236}">
                <a16:creationId xmlns:a16="http://schemas.microsoft.com/office/drawing/2014/main" id="{68B6FFC1-6A21-4DAC-82BC-F2966925C1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026"/>
          <a:stretch/>
        </p:blipFill>
        <p:spPr>
          <a:xfrm>
            <a:off x="-2572" y="0"/>
            <a:ext cx="6629408" cy="6858000"/>
          </a:xfrm>
        </p:spPr>
      </p:pic>
      <p:sp>
        <p:nvSpPr>
          <p:cNvPr id="12" name="Slide Number Placeholder 5" descr="slide number">
            <a:extLst>
              <a:ext uri="{FF2B5EF4-FFF2-40B4-BE49-F238E27FC236}">
                <a16:creationId xmlns:a16="http://schemas.microsoft.com/office/drawing/2014/main" id="{C2827A65-383D-4D68-9F51-F76C2370BF65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251" y="168317"/>
            <a:ext cx="8300749" cy="830997"/>
          </a:xfrm>
        </p:spPr>
        <p:txBody>
          <a:bodyPr/>
          <a:lstStyle/>
          <a:p>
            <a:pPr algn="r"/>
            <a:r>
              <a:rPr lang="en-US" sz="3600" b="1" dirty="0" smtClean="0"/>
              <a:t>Reclassified Fluent English Proficient</a:t>
            </a:r>
            <a:br>
              <a:rPr lang="en-US" sz="3600" b="1" dirty="0" smtClean="0"/>
            </a:br>
            <a:r>
              <a:rPr lang="en-US" sz="3600" b="1" i="1" dirty="0" smtClean="0">
                <a:solidFill>
                  <a:srgbClr val="AB678E"/>
                </a:solidFill>
              </a:rPr>
              <a:t>Progress Monitoring</a:t>
            </a:r>
            <a:endParaRPr lang="en-US" sz="3200" b="1" i="1" dirty="0">
              <a:solidFill>
                <a:srgbClr val="AB678E"/>
              </a:solidFill>
            </a:endParaRP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88691" y="1720533"/>
            <a:ext cx="5603309" cy="3014585"/>
          </a:xfrm>
        </p:spPr>
        <p:txBody>
          <a:bodyPr/>
          <a:lstStyle/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RFEP Monitor Progress for 4 years</a:t>
            </a:r>
          </a:p>
          <a:p>
            <a:pPr marL="285750" indent="-285750">
              <a:buFont typeface="Calibri Light" panose="020F0302020204030204" pitchFamily="34" charset="0"/>
              <a:buChar char="●"/>
            </a:pPr>
            <a:r>
              <a:rPr lang="en-US" sz="2800" dirty="0" smtClean="0">
                <a:latin typeface="+mj-lt"/>
              </a:rPr>
              <a:t>Recent data analysis (</a:t>
            </a:r>
            <a:r>
              <a:rPr lang="en-US" sz="2800" dirty="0" err="1" smtClean="0">
                <a:latin typeface="+mj-lt"/>
              </a:rPr>
              <a:t>i</a:t>
            </a:r>
            <a:r>
              <a:rPr lang="en-US" sz="2800" dirty="0" smtClean="0">
                <a:latin typeface="+mj-lt"/>
              </a:rPr>
              <a:t>-Ready) shows reclassified students show higher growth performance in Reading and Math than their non-EL peers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163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open book with audience watching play in background">
            <a:extLst>
              <a:ext uri="{FF2B5EF4-FFF2-40B4-BE49-F238E27FC236}">
                <a16:creationId xmlns:a16="http://schemas.microsoft.com/office/drawing/2014/main" id="{F3CDF219-49E5-41A1-BBF1-50A401635A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4047322"/>
            <a:ext cx="13054988" cy="11070575"/>
          </a:xfrm>
        </p:spPr>
      </p:pic>
      <p:sp>
        <p:nvSpPr>
          <p:cNvPr id="33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chemeClr val="bg1"/>
                </a:solidFill>
              </a:rPr>
              <a:t>DELAC Elections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4A96D9-2D70-4D9E-B61C-9B23F3FD51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31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Two boys overlooking the side of a bridge.">
            <a:extLst>
              <a:ext uri="{FF2B5EF4-FFF2-40B4-BE49-F238E27FC236}">
                <a16:creationId xmlns:a16="http://schemas.microsoft.com/office/drawing/2014/main" id="{B4DB50D3-94C9-4471-8076-F037B6C11D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5325EDA-7343-463C-83EC-5D799E8B81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OTHER </a:t>
            </a:r>
            <a:r>
              <a:rPr lang="en-US" sz="3600" b="1" dirty="0" smtClean="0"/>
              <a:t>TOPICS </a:t>
            </a:r>
            <a:r>
              <a:rPr lang="en-US" sz="3600" b="1" dirty="0" smtClean="0"/>
              <a:t>FROM THE FLOOR</a:t>
            </a:r>
            <a:endParaRPr lang="en-US" sz="3600" b="1" dirty="0"/>
          </a:p>
        </p:txBody>
      </p:sp>
      <p:pic>
        <p:nvPicPr>
          <p:cNvPr id="40" name="Content Placeholder 79" descr="Open Book">
            <a:extLst>
              <a:ext uri="{FF2B5EF4-FFF2-40B4-BE49-F238E27FC236}">
                <a16:creationId xmlns:a16="http://schemas.microsoft.com/office/drawing/2014/main" id="{C997398D-3BA0-47F4-93CE-55576CE45E2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A141F7B-AE96-45F9-BC57-F7C8617491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Slide Number Placeholder 5" descr="Slide number">
            <a:extLst>
              <a:ext uri="{FF2B5EF4-FFF2-40B4-BE49-F238E27FC236}">
                <a16:creationId xmlns:a16="http://schemas.microsoft.com/office/drawing/2014/main" id="{0FD571BD-7BCF-4777-BAD5-51B3EB30BBF7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6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Three people sitting at picnic table">
            <a:extLst>
              <a:ext uri="{FF2B5EF4-FFF2-40B4-BE49-F238E27FC236}">
                <a16:creationId xmlns:a16="http://schemas.microsoft.com/office/drawing/2014/main" id="{0B90EB26-97FD-4B8B-86E0-B00589E0946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676568" cy="6858000"/>
          </a:xfrm>
        </p:spPr>
      </p:pic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0910" y="1333028"/>
            <a:ext cx="6153500" cy="3681580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3200" b="1" dirty="0" smtClean="0"/>
              <a:t>THANK YOU!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/>
              <a:t>Lena Richter-Director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lrichter@gusd.net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/>
              <a:t>Bonnie Cervantes-Coordinator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dirty="0" err="1" smtClean="0"/>
              <a:t>bcervantes</a:t>
            </a:r>
            <a:r>
              <a:rPr lang="en-US" sz="3200" dirty="0" smtClean="0"/>
              <a:t> @gusd.net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664AAE-5AE9-41D7-8346-002B9F4453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740" y="0"/>
            <a:ext cx="6208649" cy="6858000"/>
            <a:chOff x="-3740" y="0"/>
            <a:chExt cx="6208649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Title 1" descr="title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 txBox="1">
            <a:spLocks/>
          </p:cNvSpPr>
          <p:nvPr/>
        </p:nvSpPr>
        <p:spPr>
          <a:xfrm>
            <a:off x="7257672" y="4261003"/>
            <a:ext cx="4379976" cy="3482279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243" y="53569"/>
            <a:ext cx="889956" cy="89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9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SFT_04_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2606E"/>
      </a:accent1>
      <a:accent2>
        <a:srgbClr val="0F3955"/>
      </a:accent2>
      <a:accent3>
        <a:srgbClr val="FFC000"/>
      </a:accent3>
      <a:accent4>
        <a:srgbClr val="BF678E"/>
      </a:accent4>
      <a:accent5>
        <a:srgbClr val="731F1C"/>
      </a:accent5>
      <a:accent6>
        <a:srgbClr val="7A9E56"/>
      </a:accent6>
      <a:hlink>
        <a:srgbClr val="00B0F0"/>
      </a:hlink>
      <a:folHlink>
        <a:srgbClr val="595959"/>
      </a:folHlink>
    </a:clrScheme>
    <a:fontScheme name="MSFT_04_Education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475556_Education presentation_AAS_v5" id="{AAC57104-7B60-491F-A321-6BCAF93AC541}" vid="{5A43072C-36E0-4A5A-A3FF-E88D65C597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1C32B5E-029E-455A-86F0-091666CEE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D0AD3E-9DDB-4E69-981A-7DAE0E9B5F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575C36-314A-42CB-9114-6E0CE4AB2735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16c05727-aa75-4e4a-9b5f-8a80a1165891"/>
    <ds:schemaRef ds:uri="http://schemas.microsoft.com/office/infopath/2007/PartnerControls"/>
    <ds:schemaRef ds:uri="http://purl.org/dc/terms/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Education presentation</Template>
  <TotalTime>0</TotalTime>
  <Words>444</Words>
  <Application>Microsoft Office PowerPoint</Application>
  <PresentationFormat>Widescreen</PresentationFormat>
  <Paragraphs>127</Paragraphs>
  <Slides>22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Corbel</vt:lpstr>
      <vt:lpstr>Office Theme</vt:lpstr>
      <vt:lpstr>Glendale Unified School District   DISTRICT  ENGLISH LEARNER ADVISORY COMMITTEE </vt:lpstr>
      <vt:lpstr>English Learner District Leads:  Dr. Lena Richter Director of Categorical Programs  Ms. Bonnie Cervantes Coordinator of Categorical Programs   </vt:lpstr>
      <vt:lpstr>DELAC: A district-level advisory committee convened to give school district input on English Learner Programs</vt:lpstr>
      <vt:lpstr>PowerPoint Presentation</vt:lpstr>
      <vt:lpstr>DELAC Officer Responsibilities:  Chairperson  -Helps develop agenda  -Facilitate meeting  Secretary  -Takes minutes &amp; emails them       to District    </vt:lpstr>
      <vt:lpstr>DELAC:  Responsibilities are to advise the  district governing board on…</vt:lpstr>
      <vt:lpstr>English Learner Program Overview</vt:lpstr>
      <vt:lpstr>PowerPoint Presentation</vt:lpstr>
      <vt:lpstr>PowerPoint Presentation</vt:lpstr>
      <vt:lpstr>GUSD ENGLISH LEARNER PROGRAM Purpose</vt:lpstr>
      <vt:lpstr>GUSD ENGLISH LEARNER PROGRAM Identification</vt:lpstr>
      <vt:lpstr>PowerPoint Presentation</vt:lpstr>
      <vt:lpstr>GUSD ENGLISH LEARNER PROGRAM Instruction</vt:lpstr>
      <vt:lpstr>PowerPoint Presentation</vt:lpstr>
      <vt:lpstr>GUSD ENGLISH LEARNER PROGRAM Assessment</vt:lpstr>
      <vt:lpstr>GUSD ENGLISH LEARNER PROGRAM Reclassification: All 4 criteria must be met</vt:lpstr>
      <vt:lpstr>PowerPoint Presentation</vt:lpstr>
      <vt:lpstr>PowerPoint Presentation</vt:lpstr>
      <vt:lpstr>Reclassified Fluent English Proficient Progress Monitoring</vt:lpstr>
      <vt:lpstr>DELAC Elections</vt:lpstr>
      <vt:lpstr>OTHER TOPICS FROM THE FLOOR</vt:lpstr>
      <vt:lpstr>    THANK YOU!  Lena Richter-Director lrichter@gusd.net  Bonnie Cervantes-Coordinator bcervantes @gusd.net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2019-10-08T16:13:16Z</dcterms:created>
  <dcterms:modified xsi:type="dcterms:W3CDTF">2019-10-15T15:58:51Z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