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2" r:id="rId8"/>
    <p:sldId id="264" r:id="rId9"/>
    <p:sldId id="267" r:id="rId10"/>
    <p:sldId id="263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1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1326329" cy="1475013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Gill Sans MT" panose="020B0502020104020203" pitchFamily="34" charset="0"/>
                <a:cs typeface="Calibri Light" panose="020F0302020204030204" pitchFamily="34" charset="0"/>
              </a:rPr>
              <a:t>GLENDALE UNIFIED SCHOOL DISTRICT ● </a:t>
            </a:r>
            <a:r>
              <a:rPr lang="en-US" sz="3200" dirty="0" smtClean="0">
                <a:latin typeface="Gill Sans MT" panose="020B0502020104020203" pitchFamily="34" charset="0"/>
              </a:rPr>
              <a:t>DELAC MEETING</a:t>
            </a:r>
            <a:endParaRPr lang="en-US" sz="3200" b="1" dirty="0">
              <a:latin typeface="Gill Sans MT" panose="020B05020201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634" y="2495444"/>
            <a:ext cx="10993546" cy="590321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March 3, 2020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1" y="676437"/>
            <a:ext cx="1220555" cy="122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64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WELCOME &amp; INTRODUCTIONS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GUSD Director of Categorical Programs</a:t>
            </a:r>
          </a:p>
          <a:p>
            <a:pPr lvl="1"/>
            <a:r>
              <a:rPr lang="en-US" sz="2800" dirty="0" smtClean="0"/>
              <a:t>Dr. Lena Richter  </a:t>
            </a:r>
            <a:r>
              <a:rPr lang="en-US" sz="2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●</a:t>
            </a:r>
            <a:r>
              <a:rPr lang="en-US" sz="2800" dirty="0" smtClean="0"/>
              <a:t>  lrichter@gusd.net</a:t>
            </a:r>
          </a:p>
          <a:p>
            <a:r>
              <a:rPr lang="en-US" sz="4000" dirty="0" smtClean="0"/>
              <a:t>GUSD Coordinator of Categorical Programs </a:t>
            </a:r>
          </a:p>
          <a:p>
            <a:pPr lvl="1"/>
            <a:r>
              <a:rPr lang="en-US" sz="2800" dirty="0" smtClean="0"/>
              <a:t>Ms. Bonnie Cervantes  </a:t>
            </a:r>
            <a:r>
              <a:rPr lang="en-US" sz="2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●</a:t>
            </a:r>
            <a:r>
              <a:rPr lang="en-US" sz="2800" dirty="0" smtClean="0"/>
              <a:t>  bcervantes@gusd.net</a:t>
            </a:r>
          </a:p>
        </p:txBody>
      </p:sp>
    </p:spTree>
    <p:extLst>
      <p:ext uri="{BB962C8B-B14F-4D97-AF65-F5344CB8AC3E}">
        <p14:creationId xmlns:p14="http://schemas.microsoft.com/office/powerpoint/2010/main" val="3503855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WELCOME &amp; INTRODUCTIONS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DELAC Co-Chairs</a:t>
            </a:r>
          </a:p>
          <a:p>
            <a:pPr lvl="1"/>
            <a:r>
              <a:rPr lang="en-US" sz="2800" dirty="0" smtClean="0"/>
              <a:t>Annie </a:t>
            </a:r>
            <a:r>
              <a:rPr lang="en-US" sz="2800" dirty="0" err="1" smtClean="0"/>
              <a:t>Samuelian</a:t>
            </a:r>
            <a:endParaRPr lang="en-US" sz="2800" dirty="0" smtClean="0"/>
          </a:p>
          <a:p>
            <a:pPr lvl="1"/>
            <a:r>
              <a:rPr lang="en-US" sz="2800" dirty="0" err="1" smtClean="0"/>
              <a:t>Eleonora</a:t>
            </a:r>
            <a:r>
              <a:rPr lang="en-US" sz="2800" dirty="0" smtClean="0"/>
              <a:t> </a:t>
            </a:r>
            <a:r>
              <a:rPr lang="en-US" sz="2800" dirty="0" err="1" smtClean="0"/>
              <a:t>Derozakyan</a:t>
            </a:r>
            <a:endParaRPr lang="en-US" sz="2800" dirty="0" smtClean="0"/>
          </a:p>
          <a:p>
            <a:r>
              <a:rPr lang="en-US" sz="4000" dirty="0" smtClean="0"/>
              <a:t>DELAC Secretary</a:t>
            </a:r>
          </a:p>
          <a:p>
            <a:pPr lvl="1"/>
            <a:r>
              <a:rPr lang="en-US" sz="2800" dirty="0" smtClean="0"/>
              <a:t>Maribel Hernando</a:t>
            </a:r>
          </a:p>
        </p:txBody>
      </p:sp>
    </p:spTree>
    <p:extLst>
      <p:ext uri="{BB962C8B-B14F-4D97-AF65-F5344CB8AC3E}">
        <p14:creationId xmlns:p14="http://schemas.microsoft.com/office/powerpoint/2010/main" val="354888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FAMILY ENGAGEMENT POLICY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272" y="808896"/>
            <a:ext cx="11029615" cy="367830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Table Activity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9647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District English learner needs assessment: 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Purpose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2873" y="2576736"/>
            <a:ext cx="9660088" cy="3529424"/>
          </a:xfrm>
        </p:spPr>
        <p:txBody>
          <a:bodyPr/>
          <a:lstStyle/>
          <a:p>
            <a:r>
              <a:rPr lang="en-US" sz="3600" dirty="0" smtClean="0"/>
              <a:t>Feedback from Many Parents of English Learners</a:t>
            </a:r>
          </a:p>
          <a:p>
            <a:r>
              <a:rPr lang="en-US" sz="3600" dirty="0" smtClean="0"/>
              <a:t>Create School and District Goals</a:t>
            </a:r>
          </a:p>
          <a:p>
            <a:r>
              <a:rPr lang="en-US" sz="3600" dirty="0" smtClean="0"/>
              <a:t>Reveal Areas for Growth</a:t>
            </a:r>
          </a:p>
          <a:p>
            <a:r>
              <a:rPr lang="en-US" sz="3600" dirty="0" smtClean="0"/>
              <a:t>Highlight Areas of Strength</a:t>
            </a:r>
          </a:p>
          <a:p>
            <a:endParaRPr lang="en-US" sz="36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2404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District English learner needs assessment: 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delivery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461" y="3191099"/>
            <a:ext cx="9660088" cy="3529424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Digital or Paper-Pencil</a:t>
            </a:r>
          </a:p>
          <a:p>
            <a:r>
              <a:rPr lang="en-US" sz="3600" dirty="0" smtClean="0"/>
              <a:t>Armenian, Korean, Spanish, and English</a:t>
            </a:r>
          </a:p>
          <a:p>
            <a:r>
              <a:rPr lang="en-US" sz="3600" dirty="0" smtClean="0"/>
              <a:t>Thursday Folder</a:t>
            </a:r>
          </a:p>
          <a:p>
            <a:r>
              <a:rPr lang="en-US" sz="3600" dirty="0" smtClean="0"/>
              <a:t>GUSD App</a:t>
            </a:r>
          </a:p>
          <a:p>
            <a:r>
              <a:rPr lang="en-US" sz="3600" dirty="0" smtClean="0"/>
              <a:t>Other methods?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3002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District English learner needs assessment: content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833911"/>
            <a:ext cx="10926044" cy="4424139"/>
          </a:xfrm>
        </p:spPr>
        <p:txBody>
          <a:bodyPr>
            <a:normAutofit fontScale="85000" lnSpcReduction="10000"/>
          </a:bodyPr>
          <a:lstStyle/>
          <a:p>
            <a:r>
              <a:rPr lang="en-US" sz="5100" dirty="0" smtClean="0"/>
              <a:t>Look at the samples.  Circle the questions you think we should keep from each of them</a:t>
            </a:r>
          </a:p>
          <a:p>
            <a:endParaRPr lang="en-US" sz="5100" dirty="0"/>
          </a:p>
          <a:p>
            <a:r>
              <a:rPr lang="en-US" sz="5100" dirty="0" smtClean="0"/>
              <a:t>Are there other questions you think we should add, to get information from Parents of English Learners?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6967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Teacher and instructional aide requirements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833911"/>
            <a:ext cx="10926044" cy="4424139"/>
          </a:xfrm>
        </p:spPr>
        <p:txBody>
          <a:bodyPr>
            <a:normAutofit/>
          </a:bodyPr>
          <a:lstStyle/>
          <a:p>
            <a:endParaRPr lang="en-US" sz="3600" dirty="0" smtClean="0"/>
          </a:p>
          <a:p>
            <a:endParaRPr lang="en-US" sz="3600" dirty="0" smtClean="0"/>
          </a:p>
          <a:p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59084" y="3067591"/>
            <a:ext cx="10926044" cy="35465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/>
              <a:t>Follow Guidelines outlined by Commission on Teacher Credentialing and California Department of Education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40622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instructional aides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833911"/>
            <a:ext cx="10926044" cy="4424139"/>
          </a:xfrm>
        </p:spPr>
        <p:txBody>
          <a:bodyPr>
            <a:normAutofit/>
          </a:bodyPr>
          <a:lstStyle/>
          <a:p>
            <a:endParaRPr lang="en-US" sz="3600" dirty="0" smtClean="0"/>
          </a:p>
          <a:p>
            <a:endParaRPr lang="en-US" sz="3600" dirty="0" smtClean="0"/>
          </a:p>
          <a:p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59084" y="3067591"/>
            <a:ext cx="10926044" cy="35465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/>
              <a:t>Background checks and Fingerprinted by Department of Justice</a:t>
            </a:r>
          </a:p>
          <a:p>
            <a:r>
              <a:rPr lang="en-US" sz="4000" dirty="0" smtClean="0"/>
              <a:t>Training and Professional Development at Sites and GUSD</a:t>
            </a:r>
          </a:p>
          <a:p>
            <a:r>
              <a:rPr lang="en-US" sz="4000" dirty="0" smtClean="0"/>
              <a:t>Knowledge of student needs and instructional program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33702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Teachers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833911"/>
            <a:ext cx="10926044" cy="4424139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GUSD only hires teachers who meet the requirements of “Highly Qualified”</a:t>
            </a:r>
          </a:p>
          <a:p>
            <a:r>
              <a:rPr lang="en-US" sz="4000" dirty="0" smtClean="0"/>
              <a:t>Must have a valid credential to teach in CA</a:t>
            </a:r>
          </a:p>
          <a:p>
            <a:r>
              <a:rPr lang="en-US" sz="4000" dirty="0" smtClean="0"/>
              <a:t>Must have authorization to teach English Learners (100% compliant in GUSD!)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93415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Other topics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764" y="2105248"/>
            <a:ext cx="10926044" cy="4424139"/>
          </a:xfrm>
        </p:spPr>
        <p:txBody>
          <a:bodyPr>
            <a:normAutofit/>
          </a:bodyPr>
          <a:lstStyle/>
          <a:p>
            <a:r>
              <a:rPr lang="en-US" sz="4000" dirty="0" smtClean="0"/>
              <a:t>Questions?  Comments?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2137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1326329" cy="1475013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Gill Sans MT" panose="020B0502020104020203" pitchFamily="34" charset="0"/>
                <a:cs typeface="Calibri Light" panose="020F0302020204030204" pitchFamily="34" charset="0"/>
              </a:rPr>
              <a:t>Thank you for being here!</a:t>
            </a:r>
            <a:endParaRPr lang="en-US" sz="3200" b="1" dirty="0">
              <a:latin typeface="Gill Sans MT" panose="020B05020201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634" y="2495444"/>
            <a:ext cx="10993546" cy="590321"/>
          </a:xfrm>
        </p:spPr>
        <p:txBody>
          <a:bodyPr>
            <a:normAutofit/>
          </a:bodyPr>
          <a:lstStyle/>
          <a:p>
            <a:r>
              <a:rPr lang="en-US" sz="2000" dirty="0" smtClean="0"/>
              <a:t>Next meeting is May 18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1" y="676437"/>
            <a:ext cx="1220555" cy="122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1247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523</TotalTime>
  <Words>248</Words>
  <Application>Microsoft Office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 Light</vt:lpstr>
      <vt:lpstr>Gill Sans MT</vt:lpstr>
      <vt:lpstr>Wingdings 2</vt:lpstr>
      <vt:lpstr>Dividend</vt:lpstr>
      <vt:lpstr>GLENDALE UNIFIED SCHOOL DISTRICT ● DELAC MEETING</vt:lpstr>
      <vt:lpstr>WELCOME &amp; INTRODUCTIONS</vt:lpstr>
      <vt:lpstr>WELCOME &amp; INTRODUCTIONS</vt:lpstr>
      <vt:lpstr>FAMILY ENGAGEMENT POLICY</vt:lpstr>
      <vt:lpstr>District English learner needs assessment:  Purpose</vt:lpstr>
      <vt:lpstr>District English learner needs assessment:  delivery</vt:lpstr>
      <vt:lpstr>District English learner needs assessment: content</vt:lpstr>
      <vt:lpstr>Teacher and instructional aide requirements</vt:lpstr>
      <vt:lpstr>instructional aides</vt:lpstr>
      <vt:lpstr>Teachers</vt:lpstr>
      <vt:lpstr>Other topics</vt:lpstr>
      <vt:lpstr>Thank you for being here!</vt:lpstr>
    </vt:vector>
  </TitlesOfParts>
  <Company>GUSD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GLENDALE UNIFIED SCHOOL DISTRICT ● DELAC MEETING</dc:title>
  <dc:creator>Bonnie Cervantes</dc:creator>
  <cp:lastModifiedBy>Bonnie Cervantes</cp:lastModifiedBy>
  <cp:revision>14</cp:revision>
  <dcterms:created xsi:type="dcterms:W3CDTF">2020-03-02T18:15:26Z</dcterms:created>
  <dcterms:modified xsi:type="dcterms:W3CDTF">2020-03-04T00:06:52Z</dcterms:modified>
</cp:coreProperties>
</file>