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1" r:id="rId13"/>
    <p:sldId id="268" r:id="rId14"/>
    <p:sldId id="271" r:id="rId15"/>
    <p:sldId id="269" r:id="rId16"/>
    <p:sldId id="276" r:id="rId17"/>
    <p:sldId id="273" r:id="rId18"/>
    <p:sldId id="277" r:id="rId19"/>
    <p:sldId id="274" r:id="rId20"/>
    <p:sldId id="275" r:id="rId21"/>
    <p:sldId id="278" r:id="rId22"/>
    <p:sldId id="279" r:id="rId23"/>
    <p:sldId id="280" r:id="rId24"/>
    <p:sldId id="270" r:id="rId25"/>
    <p:sldId id="272" r:id="rId26"/>
    <p:sldId id="282" r:id="rId27"/>
    <p:sldId id="283" r:id="rId28"/>
    <p:sldId id="28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63" d="100"/>
          <a:sy n="63" d="100"/>
        </p:scale>
        <p:origin x="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1/26/2020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ideo" Target="https://www.youtube.com/embed/VtqJCB6ssGk"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solidFill>
                  <a:srgbClr val="FFFF00"/>
                </a:solidFill>
                <a:latin typeface="+mn-lt"/>
              </a:rPr>
              <a:t>Glendale Unified School District</a:t>
            </a:r>
            <a:r>
              <a:rPr lang="en-US" sz="4400" b="1" dirty="0" smtClean="0">
                <a:solidFill>
                  <a:srgbClr val="FFFF00"/>
                </a:solidFill>
                <a:latin typeface="+mn-lt"/>
              </a:rPr>
              <a:t/>
            </a:r>
            <a:br>
              <a:rPr lang="en-US" sz="4400" b="1" dirty="0" smtClean="0">
                <a:solidFill>
                  <a:srgbClr val="FFFF00"/>
                </a:solidFill>
                <a:latin typeface="+mn-lt"/>
              </a:rPr>
            </a:br>
            <a:r>
              <a:rPr lang="en-US" b="1" dirty="0" smtClean="0">
                <a:latin typeface="+mn-lt"/>
              </a:rPr>
              <a:t>DELAC Meeting</a:t>
            </a:r>
            <a:endParaRPr lang="en-US" b="1" dirty="0">
              <a:latin typeface="+mn-lt"/>
            </a:endParaRPr>
          </a:p>
        </p:txBody>
      </p:sp>
      <p:sp>
        <p:nvSpPr>
          <p:cNvPr id="3" name="Subtitle 2"/>
          <p:cNvSpPr>
            <a:spLocks noGrp="1"/>
          </p:cNvSpPr>
          <p:nvPr>
            <p:ph type="subTitle" idx="1"/>
          </p:nvPr>
        </p:nvSpPr>
        <p:spPr/>
        <p:txBody>
          <a:bodyPr/>
          <a:lstStyle/>
          <a:p>
            <a:r>
              <a:rPr lang="en-US" dirty="0" smtClean="0">
                <a:solidFill>
                  <a:schemeClr val="tx1"/>
                </a:solidFill>
              </a:rPr>
              <a:t>January 27, 2020</a:t>
            </a:r>
          </a:p>
          <a:p>
            <a:r>
              <a:rPr lang="en-US" sz="2400" b="1" dirty="0">
                <a:solidFill>
                  <a:schemeClr val="tx1"/>
                </a:solidFill>
                <a:cs typeface="Calibri Light" panose="020F0302020204030204" pitchFamily="34" charset="0"/>
              </a:rPr>
              <a:t>Lena Richter </a:t>
            </a:r>
            <a:r>
              <a:rPr lang="en-US" b="1" dirty="0" smtClean="0">
                <a:solidFill>
                  <a:schemeClr val="tx1"/>
                </a:solidFill>
                <a:cs typeface="Calibri Light" panose="020F0302020204030204" pitchFamily="34" charset="0"/>
              </a:rPr>
              <a:t>●</a:t>
            </a:r>
            <a:r>
              <a:rPr lang="en-US" sz="2400" b="1" dirty="0" smtClean="0">
                <a:solidFill>
                  <a:schemeClr val="tx1"/>
                </a:solidFill>
                <a:cs typeface="Calibri Light" panose="020F0302020204030204" pitchFamily="34" charset="0"/>
              </a:rPr>
              <a:t> </a:t>
            </a:r>
            <a:r>
              <a:rPr lang="en-US" sz="2400" b="1" dirty="0" smtClean="0">
                <a:solidFill>
                  <a:schemeClr val="tx1"/>
                </a:solidFill>
              </a:rPr>
              <a:t>Bonnie Cervantes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9299" y="2382796"/>
            <a:ext cx="1437613" cy="1441437"/>
          </a:xfrm>
          <a:prstGeom prst="rect">
            <a:avLst/>
          </a:prstGeom>
        </p:spPr>
      </p:pic>
    </p:spTree>
    <p:extLst>
      <p:ext uri="{BB962C8B-B14F-4D97-AF65-F5344CB8AC3E}">
        <p14:creationId xmlns:p14="http://schemas.microsoft.com/office/powerpoint/2010/main" val="316965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tx1"/>
                </a:solidFill>
                <a:latin typeface="+mn-lt"/>
              </a:rPr>
              <a:t>Tonight’s Agenda</a:t>
            </a:r>
            <a:endParaRPr lang="en-US" sz="4400" b="1" dirty="0">
              <a:solidFill>
                <a:schemeClr val="tx1"/>
              </a:solidFill>
              <a:latin typeface="+mn-lt"/>
            </a:endParaRPr>
          </a:p>
        </p:txBody>
      </p:sp>
      <p:sp>
        <p:nvSpPr>
          <p:cNvPr id="3" name="Content Placeholder 2"/>
          <p:cNvSpPr>
            <a:spLocks noGrp="1"/>
          </p:cNvSpPr>
          <p:nvPr>
            <p:ph idx="1"/>
          </p:nvPr>
        </p:nvSpPr>
        <p:spPr/>
        <p:txBody>
          <a:bodyPr>
            <a:noAutofit/>
          </a:bodyPr>
          <a:lstStyle/>
          <a:p>
            <a:r>
              <a:rPr lang="en-US" sz="2400" b="1" dirty="0" smtClean="0"/>
              <a:t>Welcome and Introductions</a:t>
            </a:r>
          </a:p>
          <a:p>
            <a:r>
              <a:rPr lang="en-US" sz="2400" b="1" dirty="0" smtClean="0"/>
              <a:t>Call for Chairperson &amp; Secretary</a:t>
            </a:r>
          </a:p>
          <a:p>
            <a:r>
              <a:rPr lang="en-US" sz="2400" b="1" dirty="0" smtClean="0"/>
              <a:t>ELPAC Testing</a:t>
            </a:r>
          </a:p>
          <a:p>
            <a:pPr lvl="1"/>
            <a:r>
              <a:rPr lang="en-US" sz="2000" b="1" dirty="0" smtClean="0"/>
              <a:t>Data</a:t>
            </a:r>
          </a:p>
          <a:p>
            <a:pPr lvl="1"/>
            <a:r>
              <a:rPr lang="en-US" sz="2000" b="1" dirty="0" smtClean="0"/>
              <a:t>Administration</a:t>
            </a:r>
          </a:p>
          <a:p>
            <a:r>
              <a:rPr lang="en-US" sz="2400" b="1" dirty="0" smtClean="0"/>
              <a:t>GUSD </a:t>
            </a:r>
            <a:r>
              <a:rPr lang="en-US" sz="2400" b="1" dirty="0"/>
              <a:t>Master Plan for English </a:t>
            </a:r>
            <a:r>
              <a:rPr lang="en-US" sz="2400" b="1" dirty="0" smtClean="0"/>
              <a:t>Learners</a:t>
            </a:r>
          </a:p>
          <a:p>
            <a:pPr lvl="1"/>
            <a:r>
              <a:rPr lang="en-US" sz="2000" b="1" dirty="0"/>
              <a:t>CA English Learner </a:t>
            </a:r>
            <a:r>
              <a:rPr lang="en-US" sz="2000" b="1" dirty="0" smtClean="0"/>
              <a:t>Roadmap</a:t>
            </a:r>
          </a:p>
          <a:p>
            <a:r>
              <a:rPr lang="en-US" sz="2400" b="1" dirty="0" smtClean="0"/>
              <a:t>ELPI (English Learner Progress Indicator)</a:t>
            </a:r>
          </a:p>
          <a:p>
            <a:r>
              <a:rPr lang="en-US" sz="2400" b="1" dirty="0" smtClean="0"/>
              <a:t>Other Topics from the Floor</a:t>
            </a:r>
          </a:p>
          <a:p>
            <a:r>
              <a:rPr lang="en-US" sz="2400" b="1" dirty="0" smtClean="0"/>
              <a:t>Future Meetings</a:t>
            </a:r>
            <a:endParaRPr lang="en-US" sz="2400" b="1" dirty="0"/>
          </a:p>
        </p:txBody>
      </p:sp>
    </p:spTree>
    <p:extLst>
      <p:ext uri="{BB962C8B-B14F-4D97-AF65-F5344CB8AC3E}">
        <p14:creationId xmlns:p14="http://schemas.microsoft.com/office/powerpoint/2010/main" val="1320027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Your GUSD </a:t>
            </a:r>
            <a:r>
              <a:rPr lang="en-US" sz="3600" b="1" dirty="0" smtClean="0">
                <a:solidFill>
                  <a:srgbClr val="FFFF00"/>
                </a:solidFill>
                <a:latin typeface="+mn-lt"/>
              </a:rPr>
              <a:t>English Learner  Team </a:t>
            </a:r>
            <a:r>
              <a:rPr lang="en-US" b="1" dirty="0" smtClean="0">
                <a:solidFill>
                  <a:schemeClr val="tx1"/>
                </a:solidFill>
                <a:latin typeface="+mn-lt"/>
              </a:rPr>
              <a:t>Leadership</a:t>
            </a:r>
            <a:endParaRPr lang="en-US" b="1" dirty="0">
              <a:solidFill>
                <a:schemeClr val="tx1"/>
              </a:solidFill>
              <a:latin typeface="+mn-lt"/>
            </a:endParaRPr>
          </a:p>
        </p:txBody>
      </p:sp>
      <p:sp>
        <p:nvSpPr>
          <p:cNvPr id="3" name="Content Placeholder 2"/>
          <p:cNvSpPr>
            <a:spLocks noGrp="1"/>
          </p:cNvSpPr>
          <p:nvPr>
            <p:ph idx="1"/>
          </p:nvPr>
        </p:nvSpPr>
        <p:spPr>
          <a:xfrm>
            <a:off x="4645571" y="803186"/>
            <a:ext cx="7463103" cy="5248622"/>
          </a:xfrm>
        </p:spPr>
        <p:txBody>
          <a:bodyPr>
            <a:normAutofit/>
          </a:bodyPr>
          <a:lstStyle/>
          <a:p>
            <a:r>
              <a:rPr lang="en-US" sz="2400" b="1" dirty="0" smtClean="0"/>
              <a:t>Dr. Lena Richter</a:t>
            </a:r>
            <a:r>
              <a:rPr lang="en-US" sz="2400" dirty="0" smtClean="0"/>
              <a:t>, </a:t>
            </a:r>
            <a:r>
              <a:rPr lang="en-US" sz="1600" dirty="0" smtClean="0"/>
              <a:t>Director of Categorical Programs</a:t>
            </a:r>
          </a:p>
          <a:p>
            <a:pPr lvl="1"/>
            <a:r>
              <a:rPr lang="en-US" sz="2000" dirty="0" smtClean="0"/>
              <a:t>lrichter@gusd.net</a:t>
            </a:r>
          </a:p>
          <a:p>
            <a:r>
              <a:rPr lang="en-US" sz="2400" b="1" dirty="0" smtClean="0"/>
              <a:t>Mrs. Bonnie Cervantes</a:t>
            </a:r>
            <a:r>
              <a:rPr lang="en-US" sz="2400" dirty="0" smtClean="0"/>
              <a:t>, </a:t>
            </a:r>
            <a:r>
              <a:rPr lang="en-US" sz="1600" dirty="0" smtClean="0"/>
              <a:t>Coordinator of Categorical Programs</a:t>
            </a:r>
          </a:p>
          <a:p>
            <a:pPr lvl="1"/>
            <a:r>
              <a:rPr lang="en-US" sz="2000" dirty="0" smtClean="0"/>
              <a:t>bcervantes@gusd.net</a:t>
            </a:r>
          </a:p>
          <a:p>
            <a:r>
              <a:rPr lang="en-US" sz="2400" dirty="0" smtClean="0"/>
              <a:t>Your school’s </a:t>
            </a:r>
            <a:r>
              <a:rPr lang="en-US" sz="2400" b="1" dirty="0" smtClean="0"/>
              <a:t>Teacher Specialist</a:t>
            </a:r>
            <a:endParaRPr lang="en-US" sz="2400" b="1" dirty="0"/>
          </a:p>
        </p:txBody>
      </p:sp>
    </p:spTree>
    <p:extLst>
      <p:ext uri="{BB962C8B-B14F-4D97-AF65-F5344CB8AC3E}">
        <p14:creationId xmlns:p14="http://schemas.microsoft.com/office/powerpoint/2010/main" val="376109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DELAC Officers</a:t>
            </a:r>
            <a:br>
              <a:rPr lang="en-US" b="1" dirty="0" smtClean="0">
                <a:solidFill>
                  <a:schemeClr val="tx1"/>
                </a:solidFill>
                <a:latin typeface="+mn-lt"/>
              </a:rPr>
            </a:br>
            <a:r>
              <a:rPr lang="en-US" sz="2700" b="1" dirty="0" smtClean="0">
                <a:solidFill>
                  <a:srgbClr val="FFFF00"/>
                </a:solidFill>
                <a:latin typeface="+mn-lt"/>
              </a:rPr>
              <a:t>No prior experience necessary!</a:t>
            </a:r>
            <a:endParaRPr lang="en-US" sz="2700" b="1" dirty="0">
              <a:solidFill>
                <a:srgbClr val="FFFF00"/>
              </a:solidFill>
              <a:latin typeface="+mn-lt"/>
            </a:endParaRPr>
          </a:p>
        </p:txBody>
      </p:sp>
      <p:sp>
        <p:nvSpPr>
          <p:cNvPr id="3" name="Content Placeholder 2"/>
          <p:cNvSpPr>
            <a:spLocks noGrp="1"/>
          </p:cNvSpPr>
          <p:nvPr>
            <p:ph idx="1"/>
          </p:nvPr>
        </p:nvSpPr>
        <p:spPr>
          <a:xfrm>
            <a:off x="4722828" y="803185"/>
            <a:ext cx="7301005" cy="5566083"/>
          </a:xfrm>
        </p:spPr>
        <p:txBody>
          <a:bodyPr/>
          <a:lstStyle/>
          <a:p>
            <a:r>
              <a:rPr lang="en-US" sz="2800" b="1" dirty="0" smtClean="0"/>
              <a:t>Chairperson</a:t>
            </a:r>
          </a:p>
          <a:p>
            <a:pPr lvl="1"/>
            <a:r>
              <a:rPr lang="en-US" sz="2000" b="1" dirty="0" smtClean="0"/>
              <a:t>Responsibilities: Conduct meetings, collaborate on meeting agendas.  This will happen in partnership with Bonnie Cervantes</a:t>
            </a:r>
          </a:p>
          <a:p>
            <a:pPr lvl="1"/>
            <a:r>
              <a:rPr lang="en-US" sz="2000" b="1" dirty="0" smtClean="0"/>
              <a:t>Qualifications: Be a parent of an English Learner in GUSD</a:t>
            </a:r>
          </a:p>
          <a:p>
            <a:r>
              <a:rPr lang="en-US" sz="2800" b="1" dirty="0" smtClean="0"/>
              <a:t>Secretary</a:t>
            </a:r>
          </a:p>
          <a:p>
            <a:pPr lvl="1"/>
            <a:r>
              <a:rPr lang="en-US" sz="2000" b="1" dirty="0" smtClean="0"/>
              <a:t>Responsibilities: Take notes during meetings. We will provide a laptop, and the notes can be taken in the language most comfortable to you</a:t>
            </a:r>
          </a:p>
          <a:p>
            <a:pPr lvl="1"/>
            <a:r>
              <a:rPr lang="en-US" sz="2000" b="1" dirty="0" smtClean="0"/>
              <a:t>Qualifications: Be a parent of an English Learner in GUSD</a:t>
            </a:r>
          </a:p>
          <a:p>
            <a:pPr marL="457200" lvl="1" indent="0">
              <a:buNone/>
            </a:pPr>
            <a:endParaRPr lang="en-US" sz="1400" b="1" dirty="0"/>
          </a:p>
        </p:txBody>
      </p:sp>
    </p:spTree>
    <p:extLst>
      <p:ext uri="{BB962C8B-B14F-4D97-AF65-F5344CB8AC3E}">
        <p14:creationId xmlns:p14="http://schemas.microsoft.com/office/powerpoint/2010/main" val="198942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ELPAC Testing</a:t>
            </a:r>
            <a:br>
              <a:rPr lang="en-US" b="1" dirty="0" smtClean="0">
                <a:solidFill>
                  <a:schemeClr val="tx1"/>
                </a:solidFill>
                <a:latin typeface="+mn-lt"/>
              </a:rPr>
            </a:br>
            <a:r>
              <a:rPr lang="en-US" b="1" dirty="0" smtClean="0">
                <a:solidFill>
                  <a:srgbClr val="FFFF00"/>
                </a:solidFill>
                <a:latin typeface="+mn-lt"/>
              </a:rPr>
              <a:t>Feb 3-May 29</a:t>
            </a:r>
            <a:r>
              <a:rPr lang="en-US" b="1" dirty="0" smtClean="0">
                <a:solidFill>
                  <a:schemeClr val="tx1"/>
                </a:solidFill>
                <a:latin typeface="+mn-lt"/>
              </a:rPr>
              <a:t/>
            </a:r>
            <a:br>
              <a:rPr lang="en-US" b="1" dirty="0" smtClean="0">
                <a:solidFill>
                  <a:schemeClr val="tx1"/>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722829" y="803186"/>
            <a:ext cx="7249212" cy="5248622"/>
          </a:xfrm>
        </p:spPr>
        <p:txBody>
          <a:bodyPr>
            <a:normAutofit/>
          </a:bodyPr>
          <a:lstStyle/>
          <a:p>
            <a:r>
              <a:rPr lang="en-US" sz="3200" b="1" dirty="0" smtClean="0"/>
              <a:t>Testing Administration</a:t>
            </a:r>
          </a:p>
          <a:p>
            <a:pPr lvl="1"/>
            <a:r>
              <a:rPr lang="en-US" sz="2400" b="1" dirty="0" smtClean="0"/>
              <a:t>Students Gr. 3-12 will  test in groups for all parts of test except for Speaking</a:t>
            </a:r>
          </a:p>
          <a:p>
            <a:pPr lvl="1"/>
            <a:r>
              <a:rPr lang="en-US" sz="2400" b="1" dirty="0" smtClean="0"/>
              <a:t>Students Gr. TK-2 will test 1-on-1 with a trained GUSD Test Administrator for all portions (except for 2</a:t>
            </a:r>
            <a:r>
              <a:rPr lang="en-US" sz="2400" b="1" baseline="30000" dirty="0" smtClean="0"/>
              <a:t>nd</a:t>
            </a:r>
            <a:r>
              <a:rPr lang="en-US" sz="2400" b="1" dirty="0" smtClean="0"/>
              <a:t> writing portion)</a:t>
            </a:r>
          </a:p>
          <a:p>
            <a:pPr lvl="1"/>
            <a:r>
              <a:rPr lang="en-US" sz="2400" b="1" dirty="0" smtClean="0"/>
              <a:t>Students Gr. TK-12 will take Speaking Portion with a trained GUSD Test Administrator</a:t>
            </a:r>
          </a:p>
        </p:txBody>
      </p:sp>
    </p:spTree>
    <p:extLst>
      <p:ext uri="{BB962C8B-B14F-4D97-AF65-F5344CB8AC3E}">
        <p14:creationId xmlns:p14="http://schemas.microsoft.com/office/powerpoint/2010/main" val="1205849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ELPAC Testing</a:t>
            </a:r>
            <a:br>
              <a:rPr lang="en-US" b="1" dirty="0" smtClean="0">
                <a:solidFill>
                  <a:schemeClr val="tx1"/>
                </a:solidFill>
                <a:latin typeface="+mn-lt"/>
              </a:rPr>
            </a:br>
            <a:r>
              <a:rPr lang="en-US" b="1" dirty="0" smtClean="0">
                <a:solidFill>
                  <a:srgbClr val="FFFF00"/>
                </a:solidFill>
                <a:latin typeface="+mn-lt"/>
              </a:rPr>
              <a:t>Feb 3-May 29</a:t>
            </a:r>
            <a:r>
              <a:rPr lang="en-US" b="1" dirty="0" smtClean="0">
                <a:solidFill>
                  <a:schemeClr val="tx1"/>
                </a:solidFill>
                <a:latin typeface="+mn-lt"/>
              </a:rPr>
              <a:t/>
            </a:r>
            <a:br>
              <a:rPr lang="en-US" b="1" dirty="0" smtClean="0">
                <a:solidFill>
                  <a:schemeClr val="tx1"/>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43720" y="1038676"/>
            <a:ext cx="7469171" cy="4683394"/>
          </a:xfrm>
        </p:spPr>
        <p:txBody>
          <a:bodyPr>
            <a:normAutofit/>
          </a:bodyPr>
          <a:lstStyle/>
          <a:p>
            <a:r>
              <a:rPr lang="en-US" sz="3200" b="1" dirty="0" smtClean="0"/>
              <a:t>Testing Preparation</a:t>
            </a:r>
          </a:p>
          <a:p>
            <a:pPr lvl="1"/>
            <a:r>
              <a:rPr lang="en-US" sz="2400" b="1" dirty="0" smtClean="0"/>
              <a:t>Go to www.elpac.org</a:t>
            </a:r>
          </a:p>
          <a:p>
            <a:pPr lvl="1"/>
            <a:r>
              <a:rPr lang="en-US" sz="2400" b="1" dirty="0" smtClean="0"/>
              <a:t>Click on </a:t>
            </a:r>
            <a:r>
              <a:rPr lang="en-US" sz="2400" b="1" dirty="0" smtClean="0">
                <a:solidFill>
                  <a:schemeClr val="accent1"/>
                </a:solidFill>
              </a:rPr>
              <a:t>Practice and Training Tests</a:t>
            </a:r>
          </a:p>
          <a:p>
            <a:pPr lvl="1"/>
            <a:r>
              <a:rPr lang="en-US" sz="2400" b="1" dirty="0" smtClean="0"/>
              <a:t>Click on </a:t>
            </a:r>
            <a:r>
              <a:rPr lang="en-US" sz="2400" b="1" dirty="0" smtClean="0">
                <a:solidFill>
                  <a:schemeClr val="accent1"/>
                </a:solidFill>
              </a:rPr>
              <a:t>Student Interface Practice and Training Tests</a:t>
            </a:r>
          </a:p>
          <a:p>
            <a:pPr lvl="1"/>
            <a:r>
              <a:rPr lang="en-US" sz="2400" b="1" dirty="0" smtClean="0"/>
              <a:t>Sign in as Guest</a:t>
            </a:r>
          </a:p>
          <a:p>
            <a:pPr lvl="1"/>
            <a:r>
              <a:rPr lang="en-US" sz="2400" b="1" dirty="0" smtClean="0"/>
              <a:t>Choose appropriate grade level</a:t>
            </a:r>
          </a:p>
          <a:p>
            <a:pPr lvl="1"/>
            <a:r>
              <a:rPr lang="en-US" sz="2400" b="1" dirty="0" smtClean="0"/>
              <a:t>Practice as many times as you like!</a:t>
            </a:r>
          </a:p>
        </p:txBody>
      </p:sp>
    </p:spTree>
    <p:extLst>
      <p:ext uri="{BB962C8B-B14F-4D97-AF65-F5344CB8AC3E}">
        <p14:creationId xmlns:p14="http://schemas.microsoft.com/office/powerpoint/2010/main" val="2488932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720" y="222783"/>
            <a:ext cx="11824904" cy="6635217"/>
          </a:xfrm>
          <a:prstGeom prst="rect">
            <a:avLst/>
          </a:prstGeom>
        </p:spPr>
      </p:pic>
      <p:sp>
        <p:nvSpPr>
          <p:cNvPr id="3" name="Rectangle 2"/>
          <p:cNvSpPr/>
          <p:nvPr/>
        </p:nvSpPr>
        <p:spPr>
          <a:xfrm>
            <a:off x="697584" y="4628561"/>
            <a:ext cx="2507529" cy="499620"/>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2246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2004" y="267683"/>
            <a:ext cx="10388270" cy="6510190"/>
          </a:xfrm>
          <a:prstGeom prst="rect">
            <a:avLst/>
          </a:prstGeom>
        </p:spPr>
      </p:pic>
      <p:sp>
        <p:nvSpPr>
          <p:cNvPr id="3" name="Rectangle 2"/>
          <p:cNvSpPr/>
          <p:nvPr/>
        </p:nvSpPr>
        <p:spPr>
          <a:xfrm>
            <a:off x="7579151" y="2375555"/>
            <a:ext cx="2073896" cy="68815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31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5545" y="641862"/>
            <a:ext cx="11044840" cy="5534321"/>
          </a:xfrm>
          <a:prstGeom prst="rect">
            <a:avLst/>
          </a:prstGeom>
        </p:spPr>
      </p:pic>
      <p:pic>
        <p:nvPicPr>
          <p:cNvPr id="4" name="Picture 3"/>
          <p:cNvPicPr>
            <a:picLocks noChangeAspect="1"/>
          </p:cNvPicPr>
          <p:nvPr/>
        </p:nvPicPr>
        <p:blipFill>
          <a:blip r:embed="rId3"/>
          <a:stretch>
            <a:fillRect/>
          </a:stretch>
        </p:blipFill>
        <p:spPr>
          <a:xfrm>
            <a:off x="4873790" y="5678626"/>
            <a:ext cx="2548349" cy="536494"/>
          </a:xfrm>
          <a:prstGeom prst="rect">
            <a:avLst/>
          </a:prstGeom>
          <a:ln>
            <a:solidFill>
              <a:srgbClr val="FF0000"/>
            </a:solidFill>
          </a:ln>
        </p:spPr>
      </p:pic>
    </p:spTree>
    <p:extLst>
      <p:ext uri="{BB962C8B-B14F-4D97-AF65-F5344CB8AC3E}">
        <p14:creationId xmlns:p14="http://schemas.microsoft.com/office/powerpoint/2010/main" val="3342825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9401" y="933882"/>
            <a:ext cx="11277049" cy="4842678"/>
          </a:xfrm>
          <a:prstGeom prst="rect">
            <a:avLst/>
          </a:prstGeom>
        </p:spPr>
      </p:pic>
    </p:spTree>
    <p:extLst>
      <p:ext uri="{BB962C8B-B14F-4D97-AF65-F5344CB8AC3E}">
        <p14:creationId xmlns:p14="http://schemas.microsoft.com/office/powerpoint/2010/main" val="1433337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5961" y="385992"/>
            <a:ext cx="11726654" cy="5618882"/>
          </a:xfrm>
          <a:prstGeom prst="rect">
            <a:avLst/>
          </a:prstGeom>
        </p:spPr>
      </p:pic>
      <p:sp>
        <p:nvSpPr>
          <p:cNvPr id="3" name="Rectangle 2"/>
          <p:cNvSpPr/>
          <p:nvPr/>
        </p:nvSpPr>
        <p:spPr>
          <a:xfrm>
            <a:off x="2733774" y="2215298"/>
            <a:ext cx="6381946" cy="36670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16-Point Star 3"/>
          <p:cNvSpPr/>
          <p:nvPr/>
        </p:nvSpPr>
        <p:spPr>
          <a:xfrm>
            <a:off x="8220173" y="518221"/>
            <a:ext cx="3742442" cy="2677212"/>
          </a:xfrm>
          <a:prstGeom prst="star16">
            <a:avLst>
              <a:gd name="adj" fmla="val 44542"/>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0000"/>
                </a:solidFill>
              </a:rPr>
              <a:t>Be Sure to Choose </a:t>
            </a:r>
            <a:r>
              <a:rPr lang="en-US" sz="3200" u="sng" dirty="0" smtClean="0">
                <a:solidFill>
                  <a:srgbClr val="FF0000"/>
                </a:solidFill>
              </a:rPr>
              <a:t>ELPAC</a:t>
            </a:r>
            <a:r>
              <a:rPr lang="en-US" sz="3200" dirty="0" smtClean="0">
                <a:solidFill>
                  <a:srgbClr val="FF0000"/>
                </a:solidFill>
              </a:rPr>
              <a:t> Tests!</a:t>
            </a:r>
            <a:endParaRPr lang="en-US" sz="3200" dirty="0">
              <a:solidFill>
                <a:srgbClr val="FF0000"/>
              </a:solidFill>
            </a:endParaRPr>
          </a:p>
        </p:txBody>
      </p:sp>
    </p:spTree>
    <p:extLst>
      <p:ext uri="{BB962C8B-B14F-4D97-AF65-F5344CB8AC3E}">
        <p14:creationId xmlns:p14="http://schemas.microsoft.com/office/powerpoint/2010/main" val="2071408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ELPAC Data</a:t>
            </a:r>
            <a:endParaRPr lang="en-US" sz="2700" b="1" dirty="0">
              <a:solidFill>
                <a:srgbClr val="FFFF00"/>
              </a:solidFill>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2477682231"/>
              </p:ext>
            </p:extLst>
          </p:nvPr>
        </p:nvGraphicFramePr>
        <p:xfrm>
          <a:off x="4589779" y="1893239"/>
          <a:ext cx="7291705" cy="2660180"/>
        </p:xfrm>
        <a:graphic>
          <a:graphicData uri="http://schemas.openxmlformats.org/drawingml/2006/table">
            <a:tbl>
              <a:tblPr firstRow="1" bandRow="1">
                <a:tableStyleId>{5C22544A-7EE6-4342-B048-85BDC9FD1C3A}</a:tableStyleId>
              </a:tblPr>
              <a:tblGrid>
                <a:gridCol w="1922781">
                  <a:extLst>
                    <a:ext uri="{9D8B030D-6E8A-4147-A177-3AD203B41FA5}">
                      <a16:colId xmlns:a16="http://schemas.microsoft.com/office/drawing/2014/main" val="2967403413"/>
                    </a:ext>
                  </a:extLst>
                </a:gridCol>
                <a:gridCol w="1280160">
                  <a:extLst>
                    <a:ext uri="{9D8B030D-6E8A-4147-A177-3AD203B41FA5}">
                      <a16:colId xmlns:a16="http://schemas.microsoft.com/office/drawing/2014/main" val="1391350205"/>
                    </a:ext>
                  </a:extLst>
                </a:gridCol>
                <a:gridCol w="1371600">
                  <a:extLst>
                    <a:ext uri="{9D8B030D-6E8A-4147-A177-3AD203B41FA5}">
                      <a16:colId xmlns:a16="http://schemas.microsoft.com/office/drawing/2014/main" val="2061661507"/>
                    </a:ext>
                  </a:extLst>
                </a:gridCol>
                <a:gridCol w="1432560">
                  <a:extLst>
                    <a:ext uri="{9D8B030D-6E8A-4147-A177-3AD203B41FA5}">
                      <a16:colId xmlns:a16="http://schemas.microsoft.com/office/drawing/2014/main" val="441502516"/>
                    </a:ext>
                  </a:extLst>
                </a:gridCol>
                <a:gridCol w="1284604">
                  <a:extLst>
                    <a:ext uri="{9D8B030D-6E8A-4147-A177-3AD203B41FA5}">
                      <a16:colId xmlns:a16="http://schemas.microsoft.com/office/drawing/2014/main" val="4112268956"/>
                    </a:ext>
                  </a:extLst>
                </a:gridCol>
              </a:tblGrid>
              <a:tr h="796690">
                <a:tc>
                  <a:txBody>
                    <a:bodyPr/>
                    <a:lstStyle/>
                    <a:p>
                      <a:r>
                        <a:rPr lang="en-US" dirty="0" smtClean="0"/>
                        <a:t>Overall Performa</a:t>
                      </a:r>
                      <a:r>
                        <a:rPr lang="en-US" baseline="0" dirty="0" smtClean="0"/>
                        <a:t>n</a:t>
                      </a:r>
                      <a:r>
                        <a:rPr lang="en-US" dirty="0" smtClean="0"/>
                        <a:t>ce Level 2018-19</a:t>
                      </a:r>
                      <a:endParaRPr lang="en-US" dirty="0"/>
                    </a:p>
                  </a:txBody>
                  <a:tcPr/>
                </a:tc>
                <a:tc>
                  <a:txBody>
                    <a:bodyPr/>
                    <a:lstStyle/>
                    <a:p>
                      <a:pPr algn="ctr"/>
                      <a:endParaRPr lang="en-US" sz="3200" dirty="0" smtClean="0"/>
                    </a:p>
                    <a:p>
                      <a:pPr algn="ctr"/>
                      <a:r>
                        <a:rPr lang="en-US" sz="3200" dirty="0" smtClean="0"/>
                        <a:t>4</a:t>
                      </a:r>
                      <a:endParaRPr lang="en-US" sz="3200" dirty="0"/>
                    </a:p>
                  </a:txBody>
                  <a:tcPr/>
                </a:tc>
                <a:tc>
                  <a:txBody>
                    <a:bodyPr/>
                    <a:lstStyle/>
                    <a:p>
                      <a:pPr algn="ctr"/>
                      <a:endParaRPr lang="en-US" sz="3200" dirty="0" smtClean="0"/>
                    </a:p>
                    <a:p>
                      <a:pPr algn="ctr"/>
                      <a:r>
                        <a:rPr lang="en-US" sz="3200" dirty="0" smtClean="0"/>
                        <a:t>3</a:t>
                      </a:r>
                      <a:endParaRPr lang="en-US" sz="3200" dirty="0"/>
                    </a:p>
                  </a:txBody>
                  <a:tcPr/>
                </a:tc>
                <a:tc>
                  <a:txBody>
                    <a:bodyPr/>
                    <a:lstStyle/>
                    <a:p>
                      <a:pPr algn="ctr"/>
                      <a:endParaRPr lang="en-US" sz="3200" dirty="0" smtClean="0"/>
                    </a:p>
                    <a:p>
                      <a:pPr algn="ctr"/>
                      <a:r>
                        <a:rPr lang="en-US" sz="3200" dirty="0" smtClean="0"/>
                        <a:t>2</a:t>
                      </a:r>
                      <a:endParaRPr lang="en-US" sz="3200" dirty="0"/>
                    </a:p>
                  </a:txBody>
                  <a:tcPr/>
                </a:tc>
                <a:tc>
                  <a:txBody>
                    <a:bodyPr/>
                    <a:lstStyle/>
                    <a:p>
                      <a:pPr algn="ctr"/>
                      <a:endParaRPr lang="en-US" sz="3200" dirty="0" smtClean="0"/>
                    </a:p>
                    <a:p>
                      <a:pPr algn="ctr"/>
                      <a:r>
                        <a:rPr lang="en-US" sz="3200" dirty="0" smtClean="0"/>
                        <a:t>1</a:t>
                      </a:r>
                      <a:endParaRPr lang="en-US" sz="3200" dirty="0"/>
                    </a:p>
                  </a:txBody>
                  <a:tcPr/>
                </a:tc>
                <a:extLst>
                  <a:ext uri="{0D108BD9-81ED-4DB2-BD59-A6C34878D82A}">
                    <a16:rowId xmlns:a16="http://schemas.microsoft.com/office/drawing/2014/main" val="1253079223"/>
                  </a:ext>
                </a:extLst>
              </a:tr>
              <a:tr h="796690">
                <a:tc>
                  <a:txBody>
                    <a:bodyPr/>
                    <a:lstStyle/>
                    <a:p>
                      <a:pPr algn="r"/>
                      <a:r>
                        <a:rPr lang="en-US" dirty="0" smtClean="0"/>
                        <a:t>Number</a:t>
                      </a:r>
                      <a:r>
                        <a:rPr lang="en-US" baseline="0" dirty="0" smtClean="0"/>
                        <a:t> of students</a:t>
                      </a:r>
                      <a:endParaRPr lang="en-US" dirty="0"/>
                    </a:p>
                  </a:txBody>
                  <a:tcPr/>
                </a:tc>
                <a:tc>
                  <a:txBody>
                    <a:bodyPr/>
                    <a:lstStyle/>
                    <a:p>
                      <a:pPr algn="ctr"/>
                      <a:r>
                        <a:rPr lang="en-US" sz="3200" dirty="0" smtClean="0"/>
                        <a:t>1564</a:t>
                      </a:r>
                      <a:endParaRPr lang="en-US" sz="3200" dirty="0"/>
                    </a:p>
                  </a:txBody>
                  <a:tcPr/>
                </a:tc>
                <a:tc>
                  <a:txBody>
                    <a:bodyPr/>
                    <a:lstStyle/>
                    <a:p>
                      <a:pPr algn="ctr"/>
                      <a:r>
                        <a:rPr lang="en-US" sz="3200" dirty="0" smtClean="0"/>
                        <a:t>2179</a:t>
                      </a:r>
                      <a:endParaRPr lang="en-US" sz="3200" dirty="0"/>
                    </a:p>
                  </a:txBody>
                  <a:tcPr/>
                </a:tc>
                <a:tc>
                  <a:txBody>
                    <a:bodyPr/>
                    <a:lstStyle/>
                    <a:p>
                      <a:pPr algn="ctr"/>
                      <a:r>
                        <a:rPr lang="en-US" sz="3200" dirty="0" smtClean="0"/>
                        <a:t>1200</a:t>
                      </a:r>
                      <a:endParaRPr lang="en-US" sz="3200" dirty="0"/>
                    </a:p>
                  </a:txBody>
                  <a:tcPr/>
                </a:tc>
                <a:tc>
                  <a:txBody>
                    <a:bodyPr/>
                    <a:lstStyle/>
                    <a:p>
                      <a:pPr algn="ctr"/>
                      <a:r>
                        <a:rPr lang="en-US" sz="3200" dirty="0" smtClean="0"/>
                        <a:t>668</a:t>
                      </a:r>
                      <a:endParaRPr lang="en-US" sz="3200" dirty="0"/>
                    </a:p>
                  </a:txBody>
                  <a:tcPr/>
                </a:tc>
                <a:extLst>
                  <a:ext uri="{0D108BD9-81ED-4DB2-BD59-A6C34878D82A}">
                    <a16:rowId xmlns:a16="http://schemas.microsoft.com/office/drawing/2014/main" val="328218414"/>
                  </a:ext>
                </a:extLst>
              </a:tr>
              <a:tr h="796690">
                <a:tc>
                  <a:txBody>
                    <a:bodyPr/>
                    <a:lstStyle/>
                    <a:p>
                      <a:pPr algn="r"/>
                      <a:r>
                        <a:rPr lang="en-US" dirty="0" smtClean="0"/>
                        <a:t>Percentage</a:t>
                      </a:r>
                      <a:r>
                        <a:rPr lang="en-US" baseline="0" dirty="0" smtClean="0"/>
                        <a:t> of students </a:t>
                      </a:r>
                      <a:endParaRPr lang="en-US" dirty="0"/>
                    </a:p>
                  </a:txBody>
                  <a:tcPr/>
                </a:tc>
                <a:tc>
                  <a:txBody>
                    <a:bodyPr/>
                    <a:lstStyle/>
                    <a:p>
                      <a:pPr algn="ctr"/>
                      <a:r>
                        <a:rPr lang="en-US" sz="3200" dirty="0" smtClean="0"/>
                        <a:t>28%</a:t>
                      </a:r>
                      <a:endParaRPr lang="en-US" sz="3200" dirty="0"/>
                    </a:p>
                  </a:txBody>
                  <a:tcPr/>
                </a:tc>
                <a:tc>
                  <a:txBody>
                    <a:bodyPr/>
                    <a:lstStyle/>
                    <a:p>
                      <a:pPr algn="ctr"/>
                      <a:r>
                        <a:rPr lang="en-US" sz="3200" dirty="0" smtClean="0"/>
                        <a:t>39%</a:t>
                      </a:r>
                      <a:endParaRPr lang="en-US" sz="3200" dirty="0"/>
                    </a:p>
                  </a:txBody>
                  <a:tcPr/>
                </a:tc>
                <a:tc>
                  <a:txBody>
                    <a:bodyPr/>
                    <a:lstStyle/>
                    <a:p>
                      <a:pPr algn="ctr"/>
                      <a:r>
                        <a:rPr lang="en-US" sz="3200" dirty="0" smtClean="0"/>
                        <a:t>21%</a:t>
                      </a:r>
                      <a:endParaRPr lang="en-US" sz="3200" dirty="0"/>
                    </a:p>
                  </a:txBody>
                  <a:tcPr/>
                </a:tc>
                <a:tc>
                  <a:txBody>
                    <a:bodyPr/>
                    <a:lstStyle/>
                    <a:p>
                      <a:pPr algn="ctr"/>
                      <a:r>
                        <a:rPr lang="en-US" sz="3200" dirty="0" smtClean="0"/>
                        <a:t>12%</a:t>
                      </a:r>
                      <a:endParaRPr lang="en-US" sz="3200" dirty="0"/>
                    </a:p>
                  </a:txBody>
                  <a:tcPr/>
                </a:tc>
                <a:extLst>
                  <a:ext uri="{0D108BD9-81ED-4DB2-BD59-A6C34878D82A}">
                    <a16:rowId xmlns:a16="http://schemas.microsoft.com/office/drawing/2014/main" val="837703235"/>
                  </a:ext>
                </a:extLst>
              </a:tr>
            </a:tbl>
          </a:graphicData>
        </a:graphic>
      </p:graphicFrame>
    </p:spTree>
    <p:extLst>
      <p:ext uri="{BB962C8B-B14F-4D97-AF65-F5344CB8AC3E}">
        <p14:creationId xmlns:p14="http://schemas.microsoft.com/office/powerpoint/2010/main" val="1298725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601"/>
            <a:ext cx="3498979" cy="2456442"/>
          </a:xfrm>
        </p:spPr>
        <p:txBody>
          <a:bodyPr>
            <a:normAutofit fontScale="90000"/>
          </a:bodyPr>
          <a:lstStyle/>
          <a:p>
            <a:r>
              <a:rPr lang="en-US" b="1" dirty="0" smtClean="0">
                <a:solidFill>
                  <a:schemeClr val="tx1"/>
                </a:solidFill>
                <a:latin typeface="+mn-lt"/>
              </a:rPr>
              <a:t>GUSD </a:t>
            </a:r>
            <a:br>
              <a:rPr lang="en-US" b="1" dirty="0" smtClean="0">
                <a:solidFill>
                  <a:schemeClr val="tx1"/>
                </a:solidFill>
                <a:latin typeface="+mn-lt"/>
              </a:rPr>
            </a:br>
            <a:r>
              <a:rPr lang="en-US" b="1" dirty="0" smtClean="0">
                <a:solidFill>
                  <a:srgbClr val="FFFF00"/>
                </a:solidFill>
                <a:latin typeface="+mn-lt"/>
              </a:rPr>
              <a:t>Master Plan for </a:t>
            </a:r>
            <a:br>
              <a:rPr lang="en-US" b="1" dirty="0" smtClean="0">
                <a:solidFill>
                  <a:srgbClr val="FFFF00"/>
                </a:solidFill>
                <a:latin typeface="+mn-lt"/>
              </a:rPr>
            </a:br>
            <a:r>
              <a:rPr lang="en-US" b="1" dirty="0" smtClean="0">
                <a:solidFill>
                  <a:srgbClr val="FFFF00"/>
                </a:solidFill>
                <a:latin typeface="+mn-lt"/>
              </a:rPr>
              <a:t>English Learners</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91298" y="1276152"/>
            <a:ext cx="7249212" cy="5248622"/>
          </a:xfrm>
        </p:spPr>
        <p:txBody>
          <a:bodyPr>
            <a:normAutofit/>
          </a:bodyPr>
          <a:lstStyle/>
          <a:p>
            <a:r>
              <a:rPr lang="en-US" sz="2800" b="1" dirty="0" smtClean="0"/>
              <a:t>California English Learner Roadmap</a:t>
            </a:r>
          </a:p>
          <a:p>
            <a:pPr lvl="1"/>
            <a:r>
              <a:rPr lang="en-US" sz="2000" b="1" dirty="0" smtClean="0"/>
              <a:t>Approved July 12, 2017</a:t>
            </a:r>
          </a:p>
          <a:p>
            <a:pPr lvl="1"/>
            <a:r>
              <a:rPr lang="en-US" sz="2000" b="1" dirty="0" smtClean="0"/>
              <a:t>Shift in philosophy from English-only educational practices/policies</a:t>
            </a:r>
          </a:p>
          <a:p>
            <a:pPr lvl="1"/>
            <a:r>
              <a:rPr lang="en-US" sz="2000" b="1" dirty="0" smtClean="0"/>
              <a:t>Provides guidance, tools, and resources for districts to use </a:t>
            </a:r>
          </a:p>
          <a:p>
            <a:pPr lvl="1"/>
            <a:r>
              <a:rPr lang="en-US" sz="2000" b="1" dirty="0" smtClean="0"/>
              <a:t>Does NOT define one road (practice, program, or policy) for all Districts, Schools, or students </a:t>
            </a:r>
          </a:p>
          <a:p>
            <a:pPr marL="457200" lvl="1" indent="0">
              <a:buNone/>
            </a:pPr>
            <a:endParaRPr lang="en-US" sz="1400" b="1" dirty="0"/>
          </a:p>
        </p:txBody>
      </p:sp>
    </p:spTree>
    <p:extLst>
      <p:ext uri="{BB962C8B-B14F-4D97-AF65-F5344CB8AC3E}">
        <p14:creationId xmlns:p14="http://schemas.microsoft.com/office/powerpoint/2010/main" val="3067878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601"/>
            <a:ext cx="3498979" cy="2456442"/>
          </a:xfrm>
        </p:spPr>
        <p:txBody>
          <a:bodyPr>
            <a:normAutofit/>
          </a:bodyPr>
          <a:lstStyle/>
          <a:p>
            <a:r>
              <a:rPr lang="en-US" b="1" dirty="0" smtClean="0">
                <a:solidFill>
                  <a:schemeClr val="tx1"/>
                </a:solidFill>
                <a:latin typeface="+mn-lt"/>
              </a:rPr>
              <a:t>CA English Learner Roadmap</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91298" y="1276152"/>
            <a:ext cx="7249212" cy="5248622"/>
          </a:xfrm>
        </p:spPr>
        <p:txBody>
          <a:bodyPr>
            <a:normAutofit/>
          </a:bodyPr>
          <a:lstStyle/>
          <a:p>
            <a:r>
              <a:rPr lang="en-US" sz="3200" b="1" dirty="0" smtClean="0"/>
              <a:t>Four Interrelated Principles</a:t>
            </a:r>
          </a:p>
          <a:p>
            <a:pPr lvl="1"/>
            <a:r>
              <a:rPr lang="en-US" sz="2400" b="1" dirty="0" smtClean="0"/>
              <a:t>Research-based</a:t>
            </a:r>
          </a:p>
          <a:p>
            <a:pPr lvl="1"/>
            <a:r>
              <a:rPr lang="en-US" sz="2400" b="1" dirty="0" smtClean="0"/>
              <a:t>Intended to guide all levels of the system toward a coherent, aligned set of practices, services, relationships, and approaches</a:t>
            </a:r>
          </a:p>
          <a:p>
            <a:pPr lvl="1"/>
            <a:r>
              <a:rPr lang="en-US" sz="2400" b="1" dirty="0" smtClean="0"/>
              <a:t>Shared responsibility of all educators</a:t>
            </a:r>
          </a:p>
          <a:p>
            <a:pPr marL="457200" lvl="1" indent="0">
              <a:buNone/>
            </a:pPr>
            <a:endParaRPr lang="en-US" sz="1400" b="1" dirty="0"/>
          </a:p>
        </p:txBody>
      </p:sp>
    </p:spTree>
    <p:extLst>
      <p:ext uri="{BB962C8B-B14F-4D97-AF65-F5344CB8AC3E}">
        <p14:creationId xmlns:p14="http://schemas.microsoft.com/office/powerpoint/2010/main" val="2255731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1:</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Assets-oriented and </a:t>
            </a:r>
            <a:br>
              <a:rPr lang="en-US" sz="3600" b="1" dirty="0" smtClean="0">
                <a:solidFill>
                  <a:srgbClr val="FFFF00"/>
                </a:solidFill>
                <a:latin typeface="+mn-lt"/>
              </a:rPr>
            </a:br>
            <a:r>
              <a:rPr lang="en-US" sz="3600" b="1" dirty="0" smtClean="0">
                <a:solidFill>
                  <a:srgbClr val="FFFF00"/>
                </a:solidFill>
                <a:latin typeface="+mn-lt"/>
              </a:rPr>
              <a:t>needs-responsive schools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65175" y="995877"/>
            <a:ext cx="7325709" cy="5248622"/>
          </a:xfrm>
        </p:spPr>
        <p:txBody>
          <a:bodyPr>
            <a:normAutofit/>
          </a:bodyPr>
          <a:lstStyle/>
          <a:p>
            <a:r>
              <a:rPr lang="en-US" sz="2400" b="1" dirty="0" smtClean="0"/>
              <a:t>Assets-oriented and Needs-responsive schools</a:t>
            </a:r>
          </a:p>
          <a:p>
            <a:pPr lvl="1"/>
            <a:r>
              <a:rPr lang="en-US" sz="1800" b="1" dirty="0" smtClean="0"/>
              <a:t>Pre-schools and schools are responsive to different English learner strengths, needs, and identities and support the socio-emotional health and development of English Learners.  Programs value and build upon the cultural and linguistic assets students bring to their education in safe and affirming school climates.  Educators value and build strong family, community, and school partnerships.</a:t>
            </a:r>
          </a:p>
          <a:p>
            <a:pPr marL="457200" lvl="1" indent="0">
              <a:buNone/>
            </a:pPr>
            <a:endParaRPr lang="en-US" sz="1400" b="1" dirty="0"/>
          </a:p>
        </p:txBody>
      </p:sp>
    </p:spTree>
    <p:extLst>
      <p:ext uri="{BB962C8B-B14F-4D97-AF65-F5344CB8AC3E}">
        <p14:creationId xmlns:p14="http://schemas.microsoft.com/office/powerpoint/2010/main" val="139816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1:</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Assets-oriented and </a:t>
            </a:r>
            <a:br>
              <a:rPr lang="en-US" sz="3600" b="1" dirty="0" smtClean="0">
                <a:solidFill>
                  <a:srgbClr val="FFFF00"/>
                </a:solidFill>
                <a:latin typeface="+mn-lt"/>
              </a:rPr>
            </a:br>
            <a:r>
              <a:rPr lang="en-US" sz="3600" b="1" dirty="0" smtClean="0">
                <a:solidFill>
                  <a:srgbClr val="FFFF00"/>
                </a:solidFill>
                <a:latin typeface="+mn-lt"/>
              </a:rPr>
              <a:t>needs-responsive schools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754361" y="1279656"/>
            <a:ext cx="7325709" cy="5248622"/>
          </a:xfrm>
        </p:spPr>
        <p:txBody>
          <a:bodyPr>
            <a:normAutofit/>
          </a:bodyPr>
          <a:lstStyle/>
          <a:p>
            <a:r>
              <a:rPr lang="en-US" sz="3200" b="1" dirty="0" smtClean="0"/>
              <a:t>Assets-oriented and Needs-responsive schools</a:t>
            </a:r>
          </a:p>
          <a:p>
            <a:pPr lvl="1"/>
            <a:r>
              <a:rPr lang="en-US" sz="2400" b="1" dirty="0"/>
              <a:t>V</a:t>
            </a:r>
            <a:r>
              <a:rPr lang="en-US" sz="2400" b="1" u="sng" dirty="0" smtClean="0"/>
              <a:t>alue</a:t>
            </a:r>
            <a:r>
              <a:rPr lang="en-US" sz="2400" b="1" dirty="0" smtClean="0"/>
              <a:t> home language and culture</a:t>
            </a:r>
          </a:p>
          <a:p>
            <a:pPr lvl="1"/>
            <a:r>
              <a:rPr lang="en-US" sz="2400" b="1" dirty="0" smtClean="0"/>
              <a:t>Provide </a:t>
            </a:r>
            <a:r>
              <a:rPr lang="en-US" sz="2400" b="1" u="sng" dirty="0" smtClean="0"/>
              <a:t>safe</a:t>
            </a:r>
            <a:r>
              <a:rPr lang="en-US" sz="2400" b="1" dirty="0" smtClean="0"/>
              <a:t> school climate</a:t>
            </a:r>
          </a:p>
          <a:p>
            <a:pPr lvl="1"/>
            <a:r>
              <a:rPr lang="en-US" sz="2400" b="1" dirty="0" smtClean="0"/>
              <a:t>Support social and emotional </a:t>
            </a:r>
            <a:r>
              <a:rPr lang="en-US" sz="2400" b="1" u="sng" dirty="0" smtClean="0"/>
              <a:t>health</a:t>
            </a:r>
          </a:p>
          <a:p>
            <a:pPr lvl="1"/>
            <a:r>
              <a:rPr lang="en-US" sz="2400" b="1" dirty="0" smtClean="0"/>
              <a:t>Build family and school </a:t>
            </a:r>
            <a:r>
              <a:rPr lang="en-US" sz="2400" b="1" u="sng" dirty="0" smtClean="0"/>
              <a:t>partnerships</a:t>
            </a:r>
          </a:p>
          <a:p>
            <a:pPr lvl="1"/>
            <a:endParaRPr lang="en-US" sz="1800" b="1" dirty="0" smtClean="0"/>
          </a:p>
          <a:p>
            <a:pPr lvl="1"/>
            <a:endParaRPr lang="en-US" sz="1800" b="1" dirty="0" smtClean="0"/>
          </a:p>
          <a:p>
            <a:pPr marL="457200" lvl="1" indent="0">
              <a:buNone/>
            </a:pPr>
            <a:endParaRPr lang="en-US" sz="1400" b="1" dirty="0"/>
          </a:p>
        </p:txBody>
      </p:sp>
    </p:spTree>
    <p:extLst>
      <p:ext uri="{BB962C8B-B14F-4D97-AF65-F5344CB8AC3E}">
        <p14:creationId xmlns:p14="http://schemas.microsoft.com/office/powerpoint/2010/main" val="1967003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2:</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Intellectual Quality of Instruction and Meaningful Access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75686" y="995877"/>
            <a:ext cx="7325709" cy="5248622"/>
          </a:xfrm>
        </p:spPr>
        <p:txBody>
          <a:bodyPr>
            <a:normAutofit/>
          </a:bodyPr>
          <a:lstStyle/>
          <a:p>
            <a:r>
              <a:rPr lang="en-US" sz="2400" b="1" dirty="0" smtClean="0"/>
              <a:t>Intellectual Quality of Instruction and Meaningful Access</a:t>
            </a:r>
          </a:p>
          <a:p>
            <a:pPr lvl="1"/>
            <a:r>
              <a:rPr lang="en-US" sz="1800" b="1" dirty="0" smtClean="0"/>
              <a:t>English learners engage in intellectually rich, developmentally appropriate learning experiences that foster high levels of English proficiency.  These experiences integrate language development, literacy, and content learning as well as provide access for comprehension and participation through native language instruction and scaffolding.  English learners have meaningful access to a full standards-based and relevant curriculum and the opportunity to develop proficiency in English and other languages.</a:t>
            </a:r>
          </a:p>
          <a:p>
            <a:pPr marL="457200" lvl="1" indent="0">
              <a:buNone/>
            </a:pPr>
            <a:endParaRPr lang="en-US" sz="1400" b="1" dirty="0"/>
          </a:p>
        </p:txBody>
      </p:sp>
    </p:spTree>
    <p:extLst>
      <p:ext uri="{BB962C8B-B14F-4D97-AF65-F5344CB8AC3E}">
        <p14:creationId xmlns:p14="http://schemas.microsoft.com/office/powerpoint/2010/main" val="2100768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2:</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Intellectual Quality of Instruction and Meaningful Access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995877"/>
            <a:ext cx="7231117" cy="5248622"/>
          </a:xfrm>
        </p:spPr>
        <p:txBody>
          <a:bodyPr>
            <a:normAutofit/>
          </a:bodyPr>
          <a:lstStyle/>
          <a:p>
            <a:r>
              <a:rPr lang="en-US" sz="3200" b="1" dirty="0" smtClean="0"/>
              <a:t>Intellectual Quality of Instruction and Meaningful Access</a:t>
            </a:r>
          </a:p>
          <a:p>
            <a:pPr lvl="1"/>
            <a:r>
              <a:rPr lang="en-US" sz="2400" b="1" u="sng" dirty="0" smtClean="0"/>
              <a:t>High</a:t>
            </a:r>
            <a:r>
              <a:rPr lang="en-US" sz="2400" b="1" dirty="0" smtClean="0"/>
              <a:t> level of instruction and educational experiences</a:t>
            </a:r>
          </a:p>
          <a:p>
            <a:pPr lvl="1"/>
            <a:r>
              <a:rPr lang="en-US" sz="2400" b="1" dirty="0" smtClean="0"/>
              <a:t>Provide </a:t>
            </a:r>
            <a:r>
              <a:rPr lang="en-US" sz="2400" b="1" u="sng" dirty="0" smtClean="0"/>
              <a:t>access</a:t>
            </a:r>
            <a:r>
              <a:rPr lang="en-US" sz="2400" b="1" dirty="0" smtClean="0"/>
              <a:t> to full standards-based curriculum</a:t>
            </a:r>
          </a:p>
          <a:p>
            <a:pPr lvl="1"/>
            <a:r>
              <a:rPr lang="en-US" sz="2400" b="1" dirty="0" smtClean="0"/>
              <a:t>Opportunity to develop </a:t>
            </a:r>
            <a:r>
              <a:rPr lang="en-US" sz="2400" b="1" u="sng" dirty="0" smtClean="0"/>
              <a:t>third</a:t>
            </a:r>
            <a:r>
              <a:rPr lang="en-US" sz="2400" b="1" dirty="0" smtClean="0"/>
              <a:t> and </a:t>
            </a:r>
            <a:r>
              <a:rPr lang="en-US" sz="2400" b="1" u="sng" dirty="0" smtClean="0"/>
              <a:t>fourth</a:t>
            </a:r>
            <a:r>
              <a:rPr lang="en-US" sz="2400" b="1" dirty="0" smtClean="0"/>
              <a:t> languages</a:t>
            </a:r>
          </a:p>
          <a:p>
            <a:pPr marL="457200" lvl="1" indent="0">
              <a:buNone/>
            </a:pPr>
            <a:endParaRPr lang="en-US" sz="1400" b="1" dirty="0"/>
          </a:p>
        </p:txBody>
      </p:sp>
    </p:spTree>
    <p:extLst>
      <p:ext uri="{BB962C8B-B14F-4D97-AF65-F5344CB8AC3E}">
        <p14:creationId xmlns:p14="http://schemas.microsoft.com/office/powerpoint/2010/main" val="891208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3:</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System Conditions that Support Effectiveness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75686" y="995877"/>
            <a:ext cx="7325709" cy="5248622"/>
          </a:xfrm>
        </p:spPr>
        <p:txBody>
          <a:bodyPr>
            <a:normAutofit/>
          </a:bodyPr>
          <a:lstStyle/>
          <a:p>
            <a:r>
              <a:rPr lang="en-US" sz="2400" b="1" dirty="0" smtClean="0"/>
              <a:t>System Conditions that Support Effectiveness</a:t>
            </a:r>
          </a:p>
          <a:p>
            <a:pPr lvl="1"/>
            <a:r>
              <a:rPr lang="en-US" sz="1800" b="1" dirty="0" smtClean="0"/>
              <a:t>Each level of the school system (state, county, school, pre-school) has leaders and educators who are knowledgeable of and responsive to the strengths and needs of English learners and their communities, and who utilize valid assessment and other data systems that inform instruction and continuous improvement.  Each level of the school system provides resourced and tiered support to ensure strong programs and build the capacity of teachers and staff to leverage the strengths and meet the needs of English learners.</a:t>
            </a:r>
          </a:p>
          <a:p>
            <a:pPr marL="457200" lvl="1" indent="0">
              <a:buNone/>
            </a:pPr>
            <a:endParaRPr lang="en-US" sz="1400" b="1" dirty="0"/>
          </a:p>
        </p:txBody>
      </p:sp>
    </p:spTree>
    <p:extLst>
      <p:ext uri="{BB962C8B-B14F-4D97-AF65-F5344CB8AC3E}">
        <p14:creationId xmlns:p14="http://schemas.microsoft.com/office/powerpoint/2010/main" val="2678084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3:</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System Conditions that Support Effectiveness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1443933"/>
            <a:ext cx="7325709" cy="5248622"/>
          </a:xfrm>
        </p:spPr>
        <p:txBody>
          <a:bodyPr>
            <a:normAutofit/>
          </a:bodyPr>
          <a:lstStyle/>
          <a:p>
            <a:r>
              <a:rPr lang="en-US" sz="3200" b="1" dirty="0" smtClean="0"/>
              <a:t>System Conditions that Support Effectiveness</a:t>
            </a:r>
          </a:p>
          <a:p>
            <a:pPr lvl="1"/>
            <a:r>
              <a:rPr lang="en-US" sz="2400" b="1" u="sng" dirty="0" smtClean="0"/>
              <a:t>Data-driven</a:t>
            </a:r>
            <a:r>
              <a:rPr lang="en-US" sz="2400" b="1" dirty="0" smtClean="0"/>
              <a:t> classroom instruction and decision–making</a:t>
            </a:r>
          </a:p>
          <a:p>
            <a:pPr lvl="1"/>
            <a:r>
              <a:rPr lang="en-US" sz="2400" b="1" u="sng" dirty="0" smtClean="0"/>
              <a:t>Targeted</a:t>
            </a:r>
            <a:r>
              <a:rPr lang="en-US" sz="2400" b="1" dirty="0" smtClean="0"/>
              <a:t> professional development to support English learners at </a:t>
            </a:r>
            <a:r>
              <a:rPr lang="en-US" sz="2400" b="1" u="sng" dirty="0" smtClean="0"/>
              <a:t>all</a:t>
            </a:r>
            <a:r>
              <a:rPr lang="en-US" sz="2400" b="1" dirty="0" smtClean="0"/>
              <a:t> levels in </a:t>
            </a:r>
            <a:r>
              <a:rPr lang="en-US" sz="2400" b="1" u="sng" dirty="0" smtClean="0"/>
              <a:t>all</a:t>
            </a:r>
            <a:r>
              <a:rPr lang="en-US" sz="2400" b="1" dirty="0" smtClean="0"/>
              <a:t> subjects</a:t>
            </a:r>
          </a:p>
          <a:p>
            <a:pPr lvl="1"/>
            <a:r>
              <a:rPr lang="en-US" sz="2400" b="1" u="sng" dirty="0" smtClean="0"/>
              <a:t>Clear</a:t>
            </a:r>
            <a:r>
              <a:rPr lang="en-US" sz="2400" b="1" dirty="0" smtClean="0"/>
              <a:t> communication at state, district and site level</a:t>
            </a:r>
          </a:p>
          <a:p>
            <a:pPr marL="457200" lvl="1" indent="0">
              <a:buNone/>
            </a:pPr>
            <a:endParaRPr lang="en-US" sz="1800" b="1" dirty="0" smtClean="0"/>
          </a:p>
          <a:p>
            <a:pPr lvl="1"/>
            <a:endParaRPr lang="en-US" sz="1800" b="1" dirty="0" smtClean="0"/>
          </a:p>
          <a:p>
            <a:pPr marL="457200" lvl="1" indent="0">
              <a:buNone/>
            </a:pPr>
            <a:endParaRPr lang="en-US" sz="1400" b="1" dirty="0"/>
          </a:p>
        </p:txBody>
      </p:sp>
    </p:spTree>
    <p:extLst>
      <p:ext uri="{BB962C8B-B14F-4D97-AF65-F5344CB8AC3E}">
        <p14:creationId xmlns:p14="http://schemas.microsoft.com/office/powerpoint/2010/main" val="1376047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4:</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Alignment and Articulation Within and Across Systems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75686" y="995877"/>
            <a:ext cx="7325709" cy="5248622"/>
          </a:xfrm>
        </p:spPr>
        <p:txBody>
          <a:bodyPr>
            <a:normAutofit/>
          </a:bodyPr>
          <a:lstStyle/>
          <a:p>
            <a:r>
              <a:rPr lang="en-US" sz="2400" b="1" dirty="0" smtClean="0"/>
              <a:t>Alignment and Articulation within and Across Systems</a:t>
            </a:r>
          </a:p>
          <a:p>
            <a:pPr lvl="1"/>
            <a:r>
              <a:rPr lang="en-US" sz="1800" b="1" dirty="0" smtClean="0"/>
              <a:t>English learners experience a coherent, articulated, and aligned set of practices and pathways across grade levels and educational segments, beginning with a strong foundation in early childhood and appropriate identification of strengths and needs, continuing through to reclassification, graduation, higher education , and career opportunities.  These pathways foster the skills and  knowledge students need for college and career-readiness and participation in a global, divers, and multilingual twenty-first century world.</a:t>
            </a:r>
          </a:p>
          <a:p>
            <a:pPr marL="457200" lvl="1" indent="0">
              <a:buNone/>
            </a:pPr>
            <a:endParaRPr lang="en-US" sz="1400" b="1" dirty="0"/>
          </a:p>
        </p:txBody>
      </p:sp>
    </p:spTree>
    <p:extLst>
      <p:ext uri="{BB962C8B-B14F-4D97-AF65-F5344CB8AC3E}">
        <p14:creationId xmlns:p14="http://schemas.microsoft.com/office/powerpoint/2010/main" val="1576928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fontScale="90000"/>
          </a:bodyPr>
          <a:lstStyle/>
          <a:p>
            <a:r>
              <a:rPr lang="en-US" sz="2700" b="1" dirty="0" smtClean="0">
                <a:solidFill>
                  <a:schemeClr val="tx1"/>
                </a:solidFill>
                <a:latin typeface="+mn-lt"/>
              </a:rPr>
              <a:t>English Learner Roadmap</a:t>
            </a:r>
            <a:r>
              <a:rPr lang="en-US" b="1" dirty="0" smtClean="0">
                <a:solidFill>
                  <a:schemeClr val="tx1"/>
                </a:solidFill>
                <a:latin typeface="+mn-lt"/>
              </a:rPr>
              <a:t/>
            </a:r>
            <a:br>
              <a:rPr lang="en-US" b="1" dirty="0" smtClean="0">
                <a:solidFill>
                  <a:schemeClr val="tx1"/>
                </a:solidFill>
                <a:latin typeface="+mn-lt"/>
              </a:rPr>
            </a:br>
            <a:r>
              <a:rPr lang="en-US" sz="2200" b="1" u="sng" dirty="0" smtClean="0">
                <a:solidFill>
                  <a:schemeClr val="tx1"/>
                </a:solidFill>
                <a:latin typeface="+mn-lt"/>
              </a:rPr>
              <a:t>Principle 4:</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Alignment and Articulation Within and Across Systems</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575686" y="995877"/>
            <a:ext cx="7325709" cy="5248622"/>
          </a:xfrm>
        </p:spPr>
        <p:txBody>
          <a:bodyPr>
            <a:normAutofit/>
          </a:bodyPr>
          <a:lstStyle/>
          <a:p>
            <a:r>
              <a:rPr lang="en-US" sz="2400" b="1" dirty="0" smtClean="0"/>
              <a:t>Alignment and Articulation within and Across Systems</a:t>
            </a:r>
          </a:p>
          <a:p>
            <a:pPr lvl="1"/>
            <a:r>
              <a:rPr lang="en-US" sz="1800" b="1" dirty="0" smtClean="0"/>
              <a:t>Communication district-to-district, school-to-school</a:t>
            </a:r>
          </a:p>
          <a:p>
            <a:pPr lvl="1"/>
            <a:r>
              <a:rPr lang="en-US" sz="1800" b="1" dirty="0" smtClean="0"/>
              <a:t>Develop multiple pathways for students</a:t>
            </a:r>
          </a:p>
          <a:p>
            <a:pPr lvl="1"/>
            <a:r>
              <a:rPr lang="en-US" sz="1800" b="1" dirty="0" smtClean="0"/>
              <a:t>Align practices and policies with state law district-wide</a:t>
            </a:r>
          </a:p>
          <a:p>
            <a:pPr lvl="1"/>
            <a:endParaRPr lang="en-US" sz="1800" b="1" dirty="0" smtClean="0"/>
          </a:p>
          <a:p>
            <a:pPr marL="457200" lvl="1" indent="0">
              <a:buNone/>
            </a:pPr>
            <a:endParaRPr lang="en-US" sz="1400" b="1" dirty="0"/>
          </a:p>
        </p:txBody>
      </p:sp>
    </p:spTree>
    <p:extLst>
      <p:ext uri="{BB962C8B-B14F-4D97-AF65-F5344CB8AC3E}">
        <p14:creationId xmlns:p14="http://schemas.microsoft.com/office/powerpoint/2010/main" val="2877267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10" y="2391967"/>
            <a:ext cx="4040768" cy="2456442"/>
          </a:xfrm>
        </p:spPr>
        <p:txBody>
          <a:bodyPr>
            <a:normAutofit/>
          </a:bodyPr>
          <a:lstStyle/>
          <a:p>
            <a:r>
              <a:rPr lang="en-US" sz="3200" b="1" dirty="0">
                <a:solidFill>
                  <a:srgbClr val="FFFF00"/>
                </a:solidFill>
                <a:latin typeface="+mn-lt"/>
              </a:rPr>
              <a:t>CA English Learner </a:t>
            </a:r>
            <a:r>
              <a:rPr lang="en-US" sz="3200" b="1" dirty="0" smtClean="0">
                <a:solidFill>
                  <a:srgbClr val="FFFF00"/>
                </a:solidFill>
                <a:latin typeface="+mn-lt"/>
              </a:rPr>
              <a:t>Roadmap</a:t>
            </a:r>
            <a:br>
              <a:rPr lang="en-US" sz="3200" b="1" dirty="0" smtClean="0">
                <a:solidFill>
                  <a:srgbClr val="FFFF00"/>
                </a:solidFill>
                <a:latin typeface="+mn-lt"/>
              </a:rPr>
            </a:br>
            <a:r>
              <a:rPr lang="en-US" sz="3200" b="1" dirty="0" smtClean="0">
                <a:solidFill>
                  <a:schemeClr val="tx1"/>
                </a:solidFill>
                <a:latin typeface="+mn-lt"/>
              </a:rPr>
              <a:t>Table Talk</a:t>
            </a:r>
            <a:r>
              <a:rPr lang="en-US" sz="4400" b="1" dirty="0" smtClean="0">
                <a:solidFill>
                  <a:srgbClr val="FFFF00"/>
                </a:solidFill>
                <a:latin typeface="+mn-lt"/>
              </a:rPr>
              <a:t/>
            </a:r>
            <a:br>
              <a:rPr lang="en-US" sz="4400" b="1" dirty="0" smtClean="0">
                <a:solidFill>
                  <a:srgbClr val="FFFF00"/>
                </a:solidFill>
                <a:latin typeface="+mn-lt"/>
              </a:rPr>
            </a:br>
            <a:endParaRPr lang="en-US" sz="2800" b="1" dirty="0">
              <a:solidFill>
                <a:srgbClr val="FFFF00"/>
              </a:solidFill>
              <a:latin typeface="+mn-lt"/>
            </a:endParaRPr>
          </a:p>
        </p:txBody>
      </p:sp>
      <p:sp>
        <p:nvSpPr>
          <p:cNvPr id="3" name="Content Placeholder 2"/>
          <p:cNvSpPr>
            <a:spLocks noGrp="1"/>
          </p:cNvSpPr>
          <p:nvPr>
            <p:ph idx="1"/>
          </p:nvPr>
        </p:nvSpPr>
        <p:spPr>
          <a:xfrm>
            <a:off x="4575686" y="995877"/>
            <a:ext cx="7325709" cy="5248622"/>
          </a:xfrm>
        </p:spPr>
        <p:txBody>
          <a:bodyPr>
            <a:normAutofit/>
          </a:bodyPr>
          <a:lstStyle/>
          <a:p>
            <a:r>
              <a:rPr lang="en-US" sz="2400" b="1" dirty="0" smtClean="0"/>
              <a:t>Table Discussion</a:t>
            </a:r>
          </a:p>
          <a:p>
            <a:pPr lvl="1"/>
            <a:r>
              <a:rPr lang="en-US" b="1" dirty="0" smtClean="0"/>
              <a:t>Your table has been assigned one of the principles.  Read again the Vision, Mission, and your assigned principle.</a:t>
            </a:r>
          </a:p>
          <a:p>
            <a:pPr marL="457200" lvl="1" indent="0">
              <a:buNone/>
            </a:pPr>
            <a:endParaRPr lang="en-US" b="1" dirty="0" smtClean="0"/>
          </a:p>
          <a:p>
            <a:pPr marL="457200" lvl="1" indent="0">
              <a:buNone/>
            </a:pPr>
            <a:r>
              <a:rPr lang="en-US" b="1" dirty="0" smtClean="0"/>
              <a:t>Discuss at your table:</a:t>
            </a:r>
          </a:p>
          <a:p>
            <a:pPr marL="457200" lvl="1" indent="0">
              <a:buNone/>
            </a:pPr>
            <a:r>
              <a:rPr lang="en-US" b="1" dirty="0"/>
              <a:t>	</a:t>
            </a:r>
            <a:r>
              <a:rPr lang="en-US" b="1" dirty="0" smtClean="0"/>
              <a:t>What seems new?</a:t>
            </a:r>
          </a:p>
          <a:p>
            <a:pPr marL="457200" lvl="1" indent="0">
              <a:buNone/>
            </a:pPr>
            <a:r>
              <a:rPr lang="en-US" b="1" dirty="0"/>
              <a:t>	</a:t>
            </a:r>
            <a:r>
              <a:rPr lang="en-US" b="1" dirty="0" smtClean="0"/>
              <a:t>What seems important?</a:t>
            </a:r>
          </a:p>
          <a:p>
            <a:pPr marL="457200" lvl="1" indent="0">
              <a:buNone/>
            </a:pPr>
            <a:r>
              <a:rPr lang="en-US" b="1" dirty="0"/>
              <a:t>	</a:t>
            </a:r>
            <a:r>
              <a:rPr lang="en-US" b="1" dirty="0" smtClean="0"/>
              <a:t>How might this be a shift from past practice?</a:t>
            </a:r>
          </a:p>
          <a:p>
            <a:pPr marL="457200" lvl="1" indent="0">
              <a:buNone/>
            </a:pPr>
            <a:r>
              <a:rPr lang="en-US" b="1" dirty="0"/>
              <a:t>	</a:t>
            </a:r>
            <a:r>
              <a:rPr lang="en-US" b="1" dirty="0" smtClean="0"/>
              <a:t>What might this look like at the classroom level?  At the school 	level?  At the district level?</a:t>
            </a:r>
            <a:endParaRPr lang="en-US" b="1" dirty="0" smtClean="0"/>
          </a:p>
          <a:p>
            <a:pPr lvl="1"/>
            <a:endParaRPr lang="en-US" sz="1800" b="1" dirty="0" smtClean="0"/>
          </a:p>
          <a:p>
            <a:pPr marL="457200" lvl="1" indent="0">
              <a:buNone/>
            </a:pPr>
            <a:endParaRPr lang="en-US" sz="1400" b="1" dirty="0"/>
          </a:p>
        </p:txBody>
      </p:sp>
    </p:spTree>
    <p:extLst>
      <p:ext uri="{BB962C8B-B14F-4D97-AF65-F5344CB8AC3E}">
        <p14:creationId xmlns:p14="http://schemas.microsoft.com/office/powerpoint/2010/main" val="11375222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tqJCB6ssGk"/>
          <p:cNvPicPr>
            <a:picLocks noRot="1" noChangeAspect="1"/>
          </p:cNvPicPr>
          <p:nvPr>
            <a:videoFile r:link="rId1"/>
          </p:nvPr>
        </p:nvPicPr>
        <p:blipFill>
          <a:blip r:embed="rId3"/>
          <a:stretch>
            <a:fillRect/>
          </a:stretch>
        </p:blipFill>
        <p:spPr>
          <a:xfrm>
            <a:off x="1166649" y="913087"/>
            <a:ext cx="10131972" cy="5699234"/>
          </a:xfrm>
          <a:prstGeom prst="rect">
            <a:avLst/>
          </a:prstGeom>
        </p:spPr>
      </p:pic>
      <p:sp>
        <p:nvSpPr>
          <p:cNvPr id="4" name="TextBox 3"/>
          <p:cNvSpPr txBox="1"/>
          <p:nvPr/>
        </p:nvSpPr>
        <p:spPr>
          <a:xfrm>
            <a:off x="1166649" y="451422"/>
            <a:ext cx="10237076" cy="461665"/>
          </a:xfrm>
          <a:prstGeom prst="rect">
            <a:avLst/>
          </a:prstGeom>
          <a:noFill/>
        </p:spPr>
        <p:txBody>
          <a:bodyPr wrap="square" rtlCol="0">
            <a:spAutoFit/>
          </a:bodyPr>
          <a:lstStyle/>
          <a:p>
            <a:pPr algn="ctr"/>
            <a:r>
              <a:rPr lang="en-US" sz="2400" dirty="0" smtClean="0">
                <a:solidFill>
                  <a:srgbClr val="00B0F0"/>
                </a:solidFill>
              </a:rPr>
              <a:t>Words from a Model CA EL Roadmap School District</a:t>
            </a:r>
            <a:endParaRPr lang="en-US" sz="2400" dirty="0">
              <a:solidFill>
                <a:srgbClr val="00B0F0"/>
              </a:solidFill>
            </a:endParaRPr>
          </a:p>
        </p:txBody>
      </p:sp>
    </p:spTree>
    <p:extLst>
      <p:ext uri="{BB962C8B-B14F-4D97-AF65-F5344CB8AC3E}">
        <p14:creationId xmlns:p14="http://schemas.microsoft.com/office/powerpoint/2010/main" val="3045851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601"/>
            <a:ext cx="3498979" cy="2456442"/>
          </a:xfrm>
        </p:spPr>
        <p:txBody>
          <a:bodyPr>
            <a:normAutofit fontScale="90000"/>
          </a:bodyPr>
          <a:lstStyle/>
          <a:p>
            <a:r>
              <a:rPr lang="en-US" b="1" dirty="0" smtClean="0">
                <a:solidFill>
                  <a:schemeClr val="tx1"/>
                </a:solidFill>
                <a:latin typeface="+mn-lt"/>
              </a:rPr>
              <a:t>GUSD </a:t>
            </a:r>
            <a:br>
              <a:rPr lang="en-US" b="1" dirty="0" smtClean="0">
                <a:solidFill>
                  <a:schemeClr val="tx1"/>
                </a:solidFill>
                <a:latin typeface="+mn-lt"/>
              </a:rPr>
            </a:br>
            <a:r>
              <a:rPr lang="en-US" b="1" dirty="0" smtClean="0">
                <a:solidFill>
                  <a:srgbClr val="FFFF00"/>
                </a:solidFill>
                <a:latin typeface="+mn-lt"/>
              </a:rPr>
              <a:t>Master Plan for </a:t>
            </a:r>
            <a:br>
              <a:rPr lang="en-US" b="1" dirty="0" smtClean="0">
                <a:solidFill>
                  <a:srgbClr val="FFFF00"/>
                </a:solidFill>
                <a:latin typeface="+mn-lt"/>
              </a:rPr>
            </a:br>
            <a:r>
              <a:rPr lang="en-US" b="1" dirty="0" smtClean="0">
                <a:solidFill>
                  <a:srgbClr val="FFFF00"/>
                </a:solidFill>
                <a:latin typeface="+mn-lt"/>
              </a:rPr>
              <a:t>English Learners</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1132511"/>
            <a:ext cx="7249212" cy="5248622"/>
          </a:xfrm>
        </p:spPr>
        <p:txBody>
          <a:bodyPr/>
          <a:lstStyle/>
          <a:p>
            <a:r>
              <a:rPr lang="en-US" sz="2800" b="1" dirty="0" smtClean="0"/>
              <a:t>Glendale Multilingual Collective</a:t>
            </a:r>
          </a:p>
          <a:p>
            <a:pPr lvl="1"/>
            <a:r>
              <a:rPr lang="en-US" sz="2000" b="1" dirty="0" smtClean="0"/>
              <a:t>Formation Spring of 2020</a:t>
            </a:r>
          </a:p>
          <a:p>
            <a:pPr lvl="1"/>
            <a:r>
              <a:rPr lang="en-US" sz="2000" b="1" dirty="0" smtClean="0"/>
              <a:t>Purpose: To work with all stakeholder groups to develop a plan that ensures equity and access for all English Learners</a:t>
            </a:r>
          </a:p>
          <a:p>
            <a:pPr lvl="1"/>
            <a:r>
              <a:rPr lang="en-US" sz="2000" b="1" dirty="0" smtClean="0"/>
              <a:t>EL Students, parents, teachers, Dual-immersion, administrators, classified staff will be invited to participate and provide input</a:t>
            </a:r>
          </a:p>
          <a:p>
            <a:pPr lvl="1"/>
            <a:r>
              <a:rPr lang="en-US" sz="2000" b="1" dirty="0" smtClean="0"/>
              <a:t>EL Roadmap will be our steering document</a:t>
            </a:r>
          </a:p>
          <a:p>
            <a:pPr marL="457200" lvl="1" indent="0">
              <a:buNone/>
            </a:pPr>
            <a:endParaRPr lang="en-US" sz="1400" b="1" dirty="0"/>
          </a:p>
        </p:txBody>
      </p:sp>
    </p:spTree>
    <p:extLst>
      <p:ext uri="{BB962C8B-B14F-4D97-AF65-F5344CB8AC3E}">
        <p14:creationId xmlns:p14="http://schemas.microsoft.com/office/powerpoint/2010/main" val="2390160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601"/>
            <a:ext cx="3498979" cy="2456442"/>
          </a:xfrm>
        </p:spPr>
        <p:txBody>
          <a:bodyPr>
            <a:normAutofit fontScale="90000"/>
          </a:bodyPr>
          <a:lstStyle/>
          <a:p>
            <a:r>
              <a:rPr lang="en-US" sz="3600" b="1" dirty="0" smtClean="0">
                <a:solidFill>
                  <a:srgbClr val="FFFF00"/>
                </a:solidFill>
                <a:latin typeface="+mn-lt"/>
              </a:rPr>
              <a:t>State Seal of </a:t>
            </a:r>
            <a:r>
              <a:rPr lang="en-US" sz="3600" b="1" dirty="0" err="1" smtClean="0">
                <a:solidFill>
                  <a:srgbClr val="FFFF00"/>
                </a:solidFill>
                <a:latin typeface="+mn-lt"/>
              </a:rPr>
              <a:t>Biliteracy</a:t>
            </a:r>
            <a:r>
              <a:rPr lang="en-US" sz="3600" b="1" dirty="0" smtClean="0">
                <a:solidFill>
                  <a:srgbClr val="FFFF00"/>
                </a:solidFill>
                <a:latin typeface="+mn-lt"/>
              </a:rPr>
              <a:t/>
            </a:r>
            <a:br>
              <a:rPr lang="en-US" sz="3600" b="1" dirty="0" smtClean="0">
                <a:solidFill>
                  <a:srgbClr val="FFFF00"/>
                </a:solidFill>
                <a:latin typeface="+mn-lt"/>
              </a:rPr>
            </a:br>
            <a:r>
              <a:rPr lang="en-US" sz="3600" b="1" dirty="0" smtClean="0">
                <a:solidFill>
                  <a:srgbClr val="FFFF00"/>
                </a:solidFill>
                <a:latin typeface="+mn-lt"/>
              </a:rPr>
              <a:t>&amp; GUSD Bilingual Competency Award</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1132511"/>
            <a:ext cx="7249212" cy="5248622"/>
          </a:xfrm>
        </p:spPr>
        <p:txBody>
          <a:bodyPr>
            <a:normAutofit/>
          </a:bodyPr>
          <a:lstStyle/>
          <a:p>
            <a:r>
              <a:rPr lang="en-US" sz="2800" b="1" dirty="0" smtClean="0"/>
              <a:t>State Seal of </a:t>
            </a:r>
            <a:r>
              <a:rPr lang="en-US" sz="2800" b="1" dirty="0" err="1" smtClean="0"/>
              <a:t>Biliteracy</a:t>
            </a:r>
            <a:endParaRPr lang="en-US" sz="2800" b="1" dirty="0" smtClean="0"/>
          </a:p>
          <a:p>
            <a:pPr lvl="1"/>
            <a:r>
              <a:rPr lang="en-US" sz="2000" b="1" dirty="0" smtClean="0"/>
              <a:t>Receive Seal on Diploma and Transcript</a:t>
            </a:r>
          </a:p>
          <a:p>
            <a:pPr lvl="1"/>
            <a:r>
              <a:rPr lang="en-US" sz="2000" b="1" dirty="0" smtClean="0"/>
              <a:t>Recognized by Colleges and Universities</a:t>
            </a:r>
          </a:p>
          <a:p>
            <a:r>
              <a:rPr lang="en-US" sz="2800" b="1" dirty="0" smtClean="0"/>
              <a:t>GUSD Bilingual Competency Award</a:t>
            </a:r>
            <a:endParaRPr lang="en-US" sz="2800" b="1" dirty="0" smtClean="0"/>
          </a:p>
          <a:p>
            <a:pPr lvl="1"/>
            <a:r>
              <a:rPr lang="en-US" sz="2000" b="1" dirty="0" smtClean="0"/>
              <a:t>Receive Silver medal for 1 language other than English</a:t>
            </a:r>
          </a:p>
          <a:p>
            <a:pPr lvl="1"/>
            <a:r>
              <a:rPr lang="en-US" sz="2000" b="1" dirty="0" smtClean="0"/>
              <a:t>Receive Gold medal for 2 languages other than English</a:t>
            </a:r>
            <a:endParaRPr lang="en-US" sz="2000" b="1" dirty="0" smtClean="0"/>
          </a:p>
          <a:p>
            <a:pPr marL="457200" lvl="1" indent="0">
              <a:buNone/>
            </a:pPr>
            <a:endParaRPr lang="en-US" sz="1400" b="1" dirty="0"/>
          </a:p>
        </p:txBody>
      </p:sp>
    </p:spTree>
    <p:extLst>
      <p:ext uri="{BB962C8B-B14F-4D97-AF65-F5344CB8AC3E}">
        <p14:creationId xmlns:p14="http://schemas.microsoft.com/office/powerpoint/2010/main" val="4035042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601"/>
            <a:ext cx="3498979" cy="2456442"/>
          </a:xfrm>
        </p:spPr>
        <p:txBody>
          <a:bodyPr>
            <a:normAutofit/>
          </a:bodyPr>
          <a:lstStyle/>
          <a:p>
            <a:r>
              <a:rPr lang="en-US" sz="3600" b="1" dirty="0" smtClean="0">
                <a:solidFill>
                  <a:srgbClr val="FFFF00"/>
                </a:solidFill>
                <a:latin typeface="+mn-lt"/>
              </a:rPr>
              <a:t>Bilingual Competency Exam</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1132511"/>
            <a:ext cx="7249212" cy="5248622"/>
          </a:xfrm>
        </p:spPr>
        <p:txBody>
          <a:bodyPr>
            <a:normAutofit/>
          </a:bodyPr>
          <a:lstStyle/>
          <a:p>
            <a:r>
              <a:rPr lang="en-US" sz="2800" b="1" dirty="0" smtClean="0"/>
              <a:t>February 29, 2020</a:t>
            </a:r>
          </a:p>
          <a:p>
            <a:pPr lvl="1"/>
            <a:r>
              <a:rPr lang="en-US" sz="2000" b="1" dirty="0" smtClean="0"/>
              <a:t>Offered only to current 11</a:t>
            </a:r>
            <a:r>
              <a:rPr lang="en-US" sz="2000" b="1" baseline="30000" dirty="0" smtClean="0"/>
              <a:t>th</a:t>
            </a:r>
            <a:r>
              <a:rPr lang="en-US" sz="2000" b="1" dirty="0" smtClean="0"/>
              <a:t> or 12</a:t>
            </a:r>
            <a:r>
              <a:rPr lang="en-US" sz="2000" b="1" baseline="30000" dirty="0" smtClean="0"/>
              <a:t>th</a:t>
            </a:r>
            <a:r>
              <a:rPr lang="en-US" sz="2000" b="1" dirty="0" smtClean="0"/>
              <a:t> graders</a:t>
            </a:r>
          </a:p>
          <a:p>
            <a:pPr lvl="1"/>
            <a:r>
              <a:rPr lang="en-US" sz="2000" b="1" dirty="0" smtClean="0"/>
              <a:t>Free of Charge</a:t>
            </a:r>
          </a:p>
          <a:p>
            <a:pPr lvl="1"/>
            <a:r>
              <a:rPr lang="en-US" sz="2000" b="1" dirty="0" smtClean="0"/>
              <a:t>Satisfies one of the requirements for GUSD Bilingual Competency Award and/or for State Seal of </a:t>
            </a:r>
            <a:r>
              <a:rPr lang="en-US" sz="2000" b="1" dirty="0" err="1" smtClean="0"/>
              <a:t>Biliteracy</a:t>
            </a:r>
            <a:endParaRPr lang="en-US" sz="2000" b="1" dirty="0"/>
          </a:p>
          <a:p>
            <a:pPr lvl="1"/>
            <a:r>
              <a:rPr lang="en-US" sz="2000" b="1" dirty="0" smtClean="0"/>
              <a:t>Student with highest score from each school per language receives an acrylic award at their senior awards night</a:t>
            </a:r>
          </a:p>
        </p:txBody>
      </p:sp>
    </p:spTree>
    <p:extLst>
      <p:ext uri="{BB962C8B-B14F-4D97-AF65-F5344CB8AC3E}">
        <p14:creationId xmlns:p14="http://schemas.microsoft.com/office/powerpoint/2010/main" val="27843027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69" y="2412987"/>
            <a:ext cx="2579783" cy="2456442"/>
          </a:xfrm>
        </p:spPr>
        <p:txBody>
          <a:bodyPr>
            <a:normAutofit fontScale="90000"/>
          </a:bodyPr>
          <a:lstStyle/>
          <a:p>
            <a:pPr algn="l"/>
            <a:r>
              <a:rPr lang="en-US" b="1" dirty="0" smtClean="0">
                <a:solidFill>
                  <a:srgbClr val="FFFF00"/>
                </a:solidFill>
                <a:latin typeface="+mn-lt"/>
              </a:rPr>
              <a:t>E</a:t>
            </a:r>
            <a:r>
              <a:rPr lang="en-US" b="1" dirty="0" smtClean="0">
                <a:solidFill>
                  <a:schemeClr val="tx1"/>
                </a:solidFill>
                <a:latin typeface="+mn-lt"/>
              </a:rPr>
              <a:t>nglish</a:t>
            </a:r>
            <a:br>
              <a:rPr lang="en-US" b="1" dirty="0" smtClean="0">
                <a:solidFill>
                  <a:schemeClr val="tx1"/>
                </a:solidFill>
                <a:latin typeface="+mn-lt"/>
              </a:rPr>
            </a:br>
            <a:r>
              <a:rPr lang="en-US" b="1" dirty="0" smtClean="0">
                <a:solidFill>
                  <a:srgbClr val="FFFF00"/>
                </a:solidFill>
                <a:latin typeface="+mn-lt"/>
              </a:rPr>
              <a:t>L</a:t>
            </a:r>
            <a:r>
              <a:rPr lang="en-US" b="1" dirty="0" smtClean="0">
                <a:solidFill>
                  <a:schemeClr val="tx1"/>
                </a:solidFill>
                <a:latin typeface="+mn-lt"/>
              </a:rPr>
              <a:t>earner</a:t>
            </a:r>
            <a:br>
              <a:rPr lang="en-US" b="1" dirty="0" smtClean="0">
                <a:solidFill>
                  <a:schemeClr val="tx1"/>
                </a:solidFill>
                <a:latin typeface="+mn-lt"/>
              </a:rPr>
            </a:br>
            <a:r>
              <a:rPr lang="en-US" b="1" dirty="0" smtClean="0">
                <a:solidFill>
                  <a:srgbClr val="FFFF00"/>
                </a:solidFill>
                <a:latin typeface="+mn-lt"/>
              </a:rPr>
              <a:t>P</a:t>
            </a:r>
            <a:r>
              <a:rPr lang="en-US" b="1" dirty="0" smtClean="0">
                <a:solidFill>
                  <a:schemeClr val="tx1"/>
                </a:solidFill>
                <a:latin typeface="+mn-lt"/>
              </a:rPr>
              <a:t>rogress</a:t>
            </a:r>
            <a:br>
              <a:rPr lang="en-US" b="1" dirty="0" smtClean="0">
                <a:solidFill>
                  <a:schemeClr val="tx1"/>
                </a:solidFill>
                <a:latin typeface="+mn-lt"/>
              </a:rPr>
            </a:br>
            <a:r>
              <a:rPr lang="en-US" b="1" dirty="0" smtClean="0">
                <a:solidFill>
                  <a:srgbClr val="FFFF00"/>
                </a:solidFill>
                <a:latin typeface="+mn-lt"/>
              </a:rPr>
              <a:t>I</a:t>
            </a:r>
            <a:r>
              <a:rPr lang="en-US" b="1" dirty="0" smtClean="0">
                <a:solidFill>
                  <a:schemeClr val="tx1"/>
                </a:solidFill>
                <a:latin typeface="+mn-lt"/>
              </a:rPr>
              <a:t>ndicator</a:t>
            </a:r>
            <a:r>
              <a:rPr lang="en-US" b="1" dirty="0" smtClean="0">
                <a:solidFill>
                  <a:srgbClr val="FFFF00"/>
                </a:solidFill>
                <a:latin typeface="+mn-lt"/>
              </a:rPr>
              <a:t/>
            </a:r>
            <a:br>
              <a:rPr lang="en-US" b="1" dirty="0" smtClean="0">
                <a:solidFill>
                  <a:srgbClr val="FFFF00"/>
                </a:solidFill>
                <a:latin typeface="+mn-lt"/>
              </a:rPr>
            </a:br>
            <a:endParaRPr lang="en-US" sz="2700" b="1" dirty="0">
              <a:solidFill>
                <a:srgbClr val="FFFF00"/>
              </a:solidFill>
              <a:latin typeface="+mn-lt"/>
            </a:endParaRPr>
          </a:p>
        </p:txBody>
      </p:sp>
      <p:sp>
        <p:nvSpPr>
          <p:cNvPr id="3" name="Content Placeholder 2"/>
          <p:cNvSpPr>
            <a:spLocks noGrp="1"/>
          </p:cNvSpPr>
          <p:nvPr>
            <p:ph idx="1"/>
          </p:nvPr>
        </p:nvSpPr>
        <p:spPr>
          <a:xfrm>
            <a:off x="4670278" y="1132511"/>
            <a:ext cx="7249212" cy="5248622"/>
          </a:xfrm>
        </p:spPr>
        <p:txBody>
          <a:bodyPr/>
          <a:lstStyle/>
          <a:p>
            <a:r>
              <a:rPr lang="en-US" sz="2800" b="1" dirty="0" smtClean="0"/>
              <a:t>Info goes here</a:t>
            </a:r>
            <a:endParaRPr lang="en-US" sz="2000" b="1" dirty="0" smtClean="0"/>
          </a:p>
          <a:p>
            <a:pPr marL="457200" lvl="1" indent="0">
              <a:buNone/>
            </a:pPr>
            <a:endParaRPr lang="en-US" sz="1400" b="1" dirty="0"/>
          </a:p>
        </p:txBody>
      </p:sp>
    </p:spTree>
    <p:extLst>
      <p:ext uri="{BB962C8B-B14F-4D97-AF65-F5344CB8AC3E}">
        <p14:creationId xmlns:p14="http://schemas.microsoft.com/office/powerpoint/2010/main" val="2226277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docProps/app.xml><?xml version="1.0" encoding="utf-8"?>
<Properties xmlns="http://schemas.openxmlformats.org/officeDocument/2006/extended-properties" xmlns:vt="http://schemas.openxmlformats.org/officeDocument/2006/docPropsVTypes">
  <Template>TM16401371[[fn=Atlas]]</Template>
  <TotalTime>665</TotalTime>
  <Words>1206</Words>
  <Application>Microsoft Office PowerPoint</Application>
  <PresentationFormat>Widescreen</PresentationFormat>
  <Paragraphs>138</Paragraphs>
  <Slides>28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Calibri Light</vt:lpstr>
      <vt:lpstr>Rockwell</vt:lpstr>
      <vt:lpstr>Wingdings</vt:lpstr>
      <vt:lpstr>Atlas</vt:lpstr>
      <vt:lpstr>Glendale Unified School District DELAC Meeting</vt:lpstr>
      <vt:lpstr>Tonight’s Agenda</vt:lpstr>
      <vt:lpstr>Your GUSD English Learner  Team Leadership</vt:lpstr>
      <vt:lpstr>DELAC Officers No prior experience necessary!</vt:lpstr>
      <vt:lpstr>ELPAC Testing Feb 3-May 29 </vt:lpstr>
      <vt:lpstr>ELPAC Testing Feb 3-May 29 </vt:lpstr>
      <vt:lpstr>PowerPoint Presentation</vt:lpstr>
      <vt:lpstr>PowerPoint Presentation</vt:lpstr>
      <vt:lpstr>PowerPoint Presentation</vt:lpstr>
      <vt:lpstr>PowerPoint Presentation</vt:lpstr>
      <vt:lpstr>PowerPoint Presentation</vt:lpstr>
      <vt:lpstr>ELPAC Data</vt:lpstr>
      <vt:lpstr>GUSD  Master Plan for  English Learners </vt:lpstr>
      <vt:lpstr>CA English Learner Roadmap </vt:lpstr>
      <vt:lpstr>English Learner Roadmap Principle 1: Assets-oriented and  needs-responsive schools </vt:lpstr>
      <vt:lpstr>English Learner Roadmap Principle 1: Assets-oriented and  needs-responsive schools </vt:lpstr>
      <vt:lpstr>English Learner Roadmap Principle 2: Intellectual Quality of Instruction and Meaningful Access </vt:lpstr>
      <vt:lpstr>English Learner Roadmap Principle 2: Intellectual Quality of Instruction and Meaningful Access </vt:lpstr>
      <vt:lpstr>English Learner Roadmap Principle 3: System Conditions that Support Effectiveness </vt:lpstr>
      <vt:lpstr>English Learner Roadmap Principle 3: System Conditions that Support Effectiveness </vt:lpstr>
      <vt:lpstr>English Learner Roadmap Principle 4: Alignment and Articulation Within and Across Systems </vt:lpstr>
      <vt:lpstr>English Learner Roadmap Principle 4: Alignment and Articulation Within and Across Systems </vt:lpstr>
      <vt:lpstr>CA English Learner Roadmap Table Talk </vt:lpstr>
      <vt:lpstr>PowerPoint Presentation</vt:lpstr>
      <vt:lpstr>GUSD  Master Plan for  English Learners </vt:lpstr>
      <vt:lpstr>State Seal of Biliteracy &amp; GUSD Bilingual Competency Award </vt:lpstr>
      <vt:lpstr>Bilingual Competency Exam </vt:lpstr>
      <vt:lpstr>English Learner Progress Indicator </vt:lpstr>
    </vt:vector>
  </TitlesOfParts>
  <Company>GUSD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Glendale Unified School District DELAC Meeting</dc:title>
  <dc:creator>Bonnie Cervantes</dc:creator>
  <cp:lastModifiedBy>Bonnie Cervantes</cp:lastModifiedBy>
  <cp:revision>26</cp:revision>
  <dcterms:created xsi:type="dcterms:W3CDTF">2020-01-24T16:27:18Z</dcterms:created>
  <dcterms:modified xsi:type="dcterms:W3CDTF">2020-01-27T04:20:17Z</dcterms:modified>
</cp:coreProperties>
</file>