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Nunito"/>
      <p:regular r:id="rId36"/>
      <p:bold r:id="rId37"/>
      <p:italic r:id="rId38"/>
      <p:boldItalic r:id="rId39"/>
    </p:embeddedFont>
    <p:embeddedFont>
      <p:font typeface="Corbel"/>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orbel-regular.fntdata"/><Relationship Id="rId20" Type="http://schemas.openxmlformats.org/officeDocument/2006/relationships/slide" Target="slides/slide14.xml"/><Relationship Id="rId42" Type="http://schemas.openxmlformats.org/officeDocument/2006/relationships/font" Target="fonts/Corbel-italic.fntdata"/><Relationship Id="rId41" Type="http://schemas.openxmlformats.org/officeDocument/2006/relationships/font" Target="fonts/Corbel-bold.fntdata"/><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font" Target="fonts/Corbel-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Nunito-bold.fntdata"/><Relationship Id="rId14" Type="http://schemas.openxmlformats.org/officeDocument/2006/relationships/slide" Target="slides/slide8.xml"/><Relationship Id="rId36" Type="http://schemas.openxmlformats.org/officeDocument/2006/relationships/font" Target="fonts/Nunito-regular.fntdata"/><Relationship Id="rId17" Type="http://schemas.openxmlformats.org/officeDocument/2006/relationships/slide" Target="slides/slide11.xml"/><Relationship Id="rId39" Type="http://schemas.openxmlformats.org/officeDocument/2006/relationships/font" Target="fonts/Nunito-boldItalic.fntdata"/><Relationship Id="rId16" Type="http://schemas.openxmlformats.org/officeDocument/2006/relationships/slide" Target="slides/slide10.xml"/><Relationship Id="rId38" Type="http://schemas.openxmlformats.org/officeDocument/2006/relationships/font" Target="fonts/Nuni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d4a06afc74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d4a06afc74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f5ce686f54_6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f5ce686f54_6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d4a06afc74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d4a06afc74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Videos will be recorded .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d4a06afc74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d4a06afc74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f5ce686f54_6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f5ce686f54_6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f5ce686f54_6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f5ce686f54_6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f5ce686f54_6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f5ce686f54_6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d875b08ed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d875b08ed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 TRANSLATED MINUTES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d875b08e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d875b08e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 District English Learner Advisory Committee (DELAC) Scope &amp; Purposes</a:t>
            </a:r>
            <a:endParaRPr sz="1400">
              <a:solidFill>
                <a:schemeClr val="dk1"/>
              </a:solidFill>
            </a:endParaRPr>
          </a:p>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 Glendale English Learner Services Overview</a:t>
            </a:r>
            <a:endParaRPr sz="1400">
              <a:solidFill>
                <a:schemeClr val="dk1"/>
              </a:solidFill>
            </a:endParaRPr>
          </a:p>
          <a:p>
            <a:pPr indent="-317500" lvl="2" marL="1371600" rtl="0" algn="l">
              <a:lnSpc>
                <a:spcPct val="150000"/>
              </a:lnSpc>
              <a:spcBef>
                <a:spcPts val="0"/>
              </a:spcBef>
              <a:spcAft>
                <a:spcPts val="0"/>
              </a:spcAft>
              <a:buClr>
                <a:schemeClr val="dk1"/>
              </a:buClr>
              <a:buSzPts val="1400"/>
              <a:buAutoNum type="arabicPeriod"/>
            </a:pPr>
            <a:r>
              <a:rPr lang="en" sz="1400">
                <a:solidFill>
                  <a:schemeClr val="dk1"/>
                </a:solidFill>
              </a:rPr>
              <a:t>Purpose</a:t>
            </a:r>
            <a:endParaRPr sz="1400">
              <a:solidFill>
                <a:schemeClr val="dk1"/>
              </a:solidFill>
            </a:endParaRPr>
          </a:p>
          <a:p>
            <a:pPr indent="-317500" lvl="2" marL="1371600" rtl="0" algn="l">
              <a:lnSpc>
                <a:spcPct val="150000"/>
              </a:lnSpc>
              <a:spcBef>
                <a:spcPts val="0"/>
              </a:spcBef>
              <a:spcAft>
                <a:spcPts val="0"/>
              </a:spcAft>
              <a:buClr>
                <a:schemeClr val="dk1"/>
              </a:buClr>
              <a:buSzPts val="1400"/>
              <a:buAutoNum type="arabicPeriod"/>
            </a:pPr>
            <a:r>
              <a:rPr lang="en" sz="1400">
                <a:solidFill>
                  <a:schemeClr val="dk1"/>
                </a:solidFill>
              </a:rPr>
              <a:t>Identification</a:t>
            </a:r>
            <a:endParaRPr sz="1400">
              <a:solidFill>
                <a:schemeClr val="dk1"/>
              </a:solidFill>
            </a:endParaRPr>
          </a:p>
          <a:p>
            <a:pPr indent="-317500" lvl="2" marL="1371600" rtl="0" algn="l">
              <a:lnSpc>
                <a:spcPct val="150000"/>
              </a:lnSpc>
              <a:spcBef>
                <a:spcPts val="0"/>
              </a:spcBef>
              <a:spcAft>
                <a:spcPts val="0"/>
              </a:spcAft>
              <a:buClr>
                <a:schemeClr val="dk1"/>
              </a:buClr>
              <a:buSzPts val="1400"/>
              <a:buAutoNum type="arabicPeriod"/>
            </a:pPr>
            <a:r>
              <a:rPr lang="en" sz="1400">
                <a:solidFill>
                  <a:schemeClr val="dk1"/>
                </a:solidFill>
              </a:rPr>
              <a:t>English Language Development Instruction</a:t>
            </a:r>
            <a:endParaRPr sz="1400">
              <a:solidFill>
                <a:schemeClr val="dk1"/>
              </a:solidFill>
            </a:endParaRPr>
          </a:p>
          <a:p>
            <a:pPr indent="-317500" lvl="2" marL="1371600" rtl="0" algn="l">
              <a:lnSpc>
                <a:spcPct val="150000"/>
              </a:lnSpc>
              <a:spcBef>
                <a:spcPts val="0"/>
              </a:spcBef>
              <a:spcAft>
                <a:spcPts val="0"/>
              </a:spcAft>
              <a:buClr>
                <a:schemeClr val="dk1"/>
              </a:buClr>
              <a:buSzPts val="1400"/>
              <a:buAutoNum type="arabicPeriod"/>
            </a:pPr>
            <a:r>
              <a:rPr lang="en" sz="1400">
                <a:solidFill>
                  <a:schemeClr val="dk1"/>
                </a:solidFill>
              </a:rPr>
              <a:t>ELPAC Assessment</a:t>
            </a:r>
            <a:endParaRPr sz="1400">
              <a:solidFill>
                <a:schemeClr val="dk1"/>
              </a:solidFill>
            </a:endParaRPr>
          </a:p>
          <a:p>
            <a:pPr indent="-317500" lvl="2" marL="1371600" rtl="0" algn="l">
              <a:lnSpc>
                <a:spcPct val="150000"/>
              </a:lnSpc>
              <a:spcBef>
                <a:spcPts val="0"/>
              </a:spcBef>
              <a:spcAft>
                <a:spcPts val="0"/>
              </a:spcAft>
              <a:buClr>
                <a:schemeClr val="dk1"/>
              </a:buClr>
              <a:buSzPts val="1400"/>
              <a:buAutoNum type="arabicPeriod"/>
            </a:pPr>
            <a:r>
              <a:rPr lang="en" sz="1400">
                <a:solidFill>
                  <a:schemeClr val="dk1"/>
                </a:solidFill>
              </a:rPr>
              <a:t>Reclassification</a:t>
            </a:r>
            <a:endParaRPr sz="1400">
              <a:solidFill>
                <a:schemeClr val="dk1"/>
              </a:solidFill>
            </a:endParaRPr>
          </a:p>
          <a:p>
            <a:pPr indent="-317500" lvl="2" marL="1371600" rtl="0" algn="l">
              <a:lnSpc>
                <a:spcPct val="150000"/>
              </a:lnSpc>
              <a:spcBef>
                <a:spcPts val="0"/>
              </a:spcBef>
              <a:spcAft>
                <a:spcPts val="0"/>
              </a:spcAft>
              <a:buClr>
                <a:schemeClr val="dk1"/>
              </a:buClr>
              <a:buSzPts val="1400"/>
              <a:buAutoNum type="arabicPeriod"/>
            </a:pPr>
            <a:r>
              <a:rPr lang="en" sz="1400">
                <a:solidFill>
                  <a:schemeClr val="dk1"/>
                </a:solidFill>
              </a:rPr>
              <a:t>Monitoring</a:t>
            </a:r>
            <a:endParaRPr sz="1400">
              <a:solidFill>
                <a:schemeClr val="dk1"/>
              </a:solidFill>
            </a:endParaRPr>
          </a:p>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 English Learner Advisory Committee (ELAC) Representative Training</a:t>
            </a:r>
            <a:endParaRPr sz="1400">
              <a:solidFill>
                <a:schemeClr val="dk1"/>
              </a:solidFill>
            </a:endParaRPr>
          </a:p>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 DELAC Elections</a:t>
            </a:r>
            <a:endParaRPr sz="1400">
              <a:solidFill>
                <a:schemeClr val="dk1"/>
              </a:solidFill>
            </a:endParaRPr>
          </a:p>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Family Engagement Updates</a:t>
            </a:r>
            <a:endParaRPr sz="1400">
              <a:solidFill>
                <a:schemeClr val="dk1"/>
              </a:solidFill>
            </a:endParaRPr>
          </a:p>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State and Federal Programs Update</a:t>
            </a:r>
            <a:endParaRPr sz="1400">
              <a:solidFill>
                <a:schemeClr val="dk1"/>
              </a:solidFill>
            </a:endParaRPr>
          </a:p>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 Other Topics from the Floor</a:t>
            </a:r>
            <a:endParaRPr sz="1400">
              <a:solidFill>
                <a:schemeClr val="dk1"/>
              </a:solidFill>
            </a:endParaRPr>
          </a:p>
          <a:p>
            <a:pPr indent="-88900" lvl="0" marL="914400" rtl="0" algn="l">
              <a:lnSpc>
                <a:spcPct val="150000"/>
              </a:lnSpc>
              <a:spcBef>
                <a:spcPts val="0"/>
              </a:spcBef>
              <a:spcAft>
                <a:spcPts val="0"/>
              </a:spcAft>
              <a:buClr>
                <a:schemeClr val="dk1"/>
              </a:buClr>
              <a:buSzPts val="1400"/>
              <a:buAutoNum type="romanUcPeriod"/>
            </a:pPr>
            <a:r>
              <a:rPr lang="en" sz="1400">
                <a:solidFill>
                  <a:schemeClr val="dk1"/>
                </a:solidFill>
              </a:rPr>
              <a:t> Future Meetings</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f5ce686f54_6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f5ce686f54_6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f5ce686f54_6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f5ce686f54_6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f60434e93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f60434e93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f60434e93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f60434e93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f60434e93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f60434e93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f60434e93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f60434e93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f60434e93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f60434e93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in the Dual Immersion program may take </a:t>
            </a:r>
            <a:r>
              <a:rPr lang="en"/>
              <a:t>longer</a:t>
            </a:r>
            <a:r>
              <a:rPr lang="en"/>
              <a:t> to acquire English fluency in the primary grades, but research shows that their fluency evens out by 4th or 5th grade.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f60434e93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f60434e93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f5ce686f54_6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f5ce686f54_6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f5d9802e5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f5d9802e5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f5d9802e5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f5d9802e5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d875b08ed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d875b08ed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f1fa444c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f1fa444c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f21781957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f21781957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f21781957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f21781957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f21781957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f21781957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f217819570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f21781957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f1fa444cf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f1fa444cf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f1fa444cf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f1fa444cf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d76fdbd4b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d76fdbd4b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54" name="Shape 54"/>
        <p:cNvGrpSpPr/>
        <p:nvPr/>
      </p:nvGrpSpPr>
      <p:grpSpPr>
        <a:xfrm>
          <a:off x="0" y="0"/>
          <a:ext cx="0" cy="0"/>
          <a:chOff x="0" y="0"/>
          <a:chExt cx="0" cy="0"/>
        </a:xfrm>
      </p:grpSpPr>
      <p:sp>
        <p:nvSpPr>
          <p:cNvPr id="55" name="Google Shape;55;p14"/>
          <p:cNvSpPr/>
          <p:nvPr/>
        </p:nvSpPr>
        <p:spPr>
          <a:xfrm>
            <a:off x="31" y="2824500"/>
            <a:ext cx="7370400" cy="2319000"/>
          </a:xfrm>
          <a:prstGeom prst="rtTriangle">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flipH="1">
            <a:off x="3582600" y="1550700"/>
            <a:ext cx="5561400" cy="35928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rot="10800000">
            <a:off x="5058905" y="0"/>
            <a:ext cx="4085100" cy="2052600"/>
          </a:xfrm>
          <a:prstGeom prst="rtTriangle">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 name="Google Shape;59;p14"/>
          <p:cNvGrpSpPr/>
          <p:nvPr/>
        </p:nvGrpSpPr>
        <p:grpSpPr>
          <a:xfrm>
            <a:off x="255200" y="592"/>
            <a:ext cx="2250363" cy="1044300"/>
            <a:chOff x="255200" y="592"/>
            <a:chExt cx="2250363" cy="1044300"/>
          </a:xfrm>
        </p:grpSpPr>
        <p:sp>
          <p:nvSpPr>
            <p:cNvPr id="60" name="Google Shape;60;p14"/>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 name="Google Shape;63;p14"/>
          <p:cNvGrpSpPr/>
          <p:nvPr/>
        </p:nvGrpSpPr>
        <p:grpSpPr>
          <a:xfrm>
            <a:off x="905395" y="592"/>
            <a:ext cx="2250363" cy="1044300"/>
            <a:chOff x="905395" y="592"/>
            <a:chExt cx="2250363" cy="1044300"/>
          </a:xfrm>
        </p:grpSpPr>
        <p:sp>
          <p:nvSpPr>
            <p:cNvPr id="64" name="Google Shape;64;p14"/>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4"/>
          <p:cNvGrpSpPr/>
          <p:nvPr/>
        </p:nvGrpSpPr>
        <p:grpSpPr>
          <a:xfrm>
            <a:off x="7057468" y="5088"/>
            <a:ext cx="1851282" cy="752108"/>
            <a:chOff x="6917201" y="0"/>
            <a:chExt cx="2227777" cy="863400"/>
          </a:xfrm>
        </p:grpSpPr>
        <p:sp>
          <p:nvSpPr>
            <p:cNvPr id="68" name="Google Shape;68;p14"/>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14"/>
          <p:cNvGrpSpPr/>
          <p:nvPr/>
        </p:nvGrpSpPr>
        <p:grpSpPr>
          <a:xfrm>
            <a:off x="6553032" y="4217852"/>
            <a:ext cx="2389068" cy="925737"/>
            <a:chOff x="6917201" y="0"/>
            <a:chExt cx="2227777" cy="863400"/>
          </a:xfrm>
        </p:grpSpPr>
        <p:sp>
          <p:nvSpPr>
            <p:cNvPr id="72" name="Google Shape;72;p14"/>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14"/>
          <p:cNvGrpSpPr/>
          <p:nvPr/>
        </p:nvGrpSpPr>
        <p:grpSpPr>
          <a:xfrm>
            <a:off x="199149" y="4055652"/>
            <a:ext cx="2795414" cy="1083308"/>
            <a:chOff x="6917201" y="0"/>
            <a:chExt cx="2227777" cy="863400"/>
          </a:xfrm>
        </p:grpSpPr>
        <p:sp>
          <p:nvSpPr>
            <p:cNvPr id="76" name="Google Shape;76;p14"/>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 name="Google Shape;79;p1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80" name="Google Shape;80;p14"/>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rgbClr val="20124D"/>
              </a:buClr>
              <a:buSzPts val="1600"/>
              <a:buNone/>
              <a:defRPr sz="1600">
                <a:solidFill>
                  <a:srgbClr val="20124D"/>
                </a:solidFill>
              </a:defRPr>
            </a:lvl1pPr>
            <a:lvl2pPr lvl="1" rtl="0" algn="ctr">
              <a:lnSpc>
                <a:spcPct val="100000"/>
              </a:lnSpc>
              <a:spcBef>
                <a:spcPts val="0"/>
              </a:spcBef>
              <a:spcAft>
                <a:spcPts val="0"/>
              </a:spcAft>
              <a:buClr>
                <a:schemeClr val="lt1"/>
              </a:buClr>
              <a:buSzPts val="1600"/>
              <a:buNone/>
              <a:defRPr sz="1600">
                <a:solidFill>
                  <a:schemeClr val="lt1"/>
                </a:solidFill>
              </a:defRPr>
            </a:lvl2pPr>
            <a:lvl3pPr lvl="2" rtl="0" algn="ctr">
              <a:lnSpc>
                <a:spcPct val="100000"/>
              </a:lnSpc>
              <a:spcBef>
                <a:spcPts val="0"/>
              </a:spcBef>
              <a:spcAft>
                <a:spcPts val="0"/>
              </a:spcAft>
              <a:buClr>
                <a:schemeClr val="lt1"/>
              </a:buClr>
              <a:buSzPts val="1600"/>
              <a:buNone/>
              <a:defRPr sz="1600">
                <a:solidFill>
                  <a:schemeClr val="lt1"/>
                </a:solidFill>
              </a:defRPr>
            </a:lvl3pPr>
            <a:lvl4pPr lvl="3" rtl="0" algn="ctr">
              <a:lnSpc>
                <a:spcPct val="100000"/>
              </a:lnSpc>
              <a:spcBef>
                <a:spcPts val="0"/>
              </a:spcBef>
              <a:spcAft>
                <a:spcPts val="0"/>
              </a:spcAft>
              <a:buClr>
                <a:schemeClr val="lt1"/>
              </a:buClr>
              <a:buSzPts val="1600"/>
              <a:buNone/>
              <a:defRPr sz="1600">
                <a:solidFill>
                  <a:schemeClr val="lt1"/>
                </a:solidFill>
              </a:defRPr>
            </a:lvl4pPr>
            <a:lvl5pPr lvl="4" rtl="0" algn="ctr">
              <a:lnSpc>
                <a:spcPct val="100000"/>
              </a:lnSpc>
              <a:spcBef>
                <a:spcPts val="0"/>
              </a:spcBef>
              <a:spcAft>
                <a:spcPts val="0"/>
              </a:spcAft>
              <a:buClr>
                <a:schemeClr val="lt1"/>
              </a:buClr>
              <a:buSzPts val="1600"/>
              <a:buNone/>
              <a:defRPr sz="1600">
                <a:solidFill>
                  <a:schemeClr val="lt1"/>
                </a:solidFill>
              </a:defRPr>
            </a:lvl5pPr>
            <a:lvl6pPr lvl="5" rtl="0" algn="ctr">
              <a:lnSpc>
                <a:spcPct val="100000"/>
              </a:lnSpc>
              <a:spcBef>
                <a:spcPts val="0"/>
              </a:spcBef>
              <a:spcAft>
                <a:spcPts val="0"/>
              </a:spcAft>
              <a:buClr>
                <a:schemeClr val="lt1"/>
              </a:buClr>
              <a:buSzPts val="1600"/>
              <a:buNone/>
              <a:defRPr sz="1600">
                <a:solidFill>
                  <a:schemeClr val="lt1"/>
                </a:solidFill>
              </a:defRPr>
            </a:lvl6pPr>
            <a:lvl7pPr lvl="6" rtl="0" algn="ctr">
              <a:lnSpc>
                <a:spcPct val="100000"/>
              </a:lnSpc>
              <a:spcBef>
                <a:spcPts val="0"/>
              </a:spcBef>
              <a:spcAft>
                <a:spcPts val="0"/>
              </a:spcAft>
              <a:buClr>
                <a:schemeClr val="lt1"/>
              </a:buClr>
              <a:buSzPts val="1600"/>
              <a:buNone/>
              <a:defRPr sz="1600">
                <a:solidFill>
                  <a:schemeClr val="lt1"/>
                </a:solidFill>
              </a:defRPr>
            </a:lvl7pPr>
            <a:lvl8pPr lvl="7" rtl="0" algn="ctr">
              <a:lnSpc>
                <a:spcPct val="100000"/>
              </a:lnSpc>
              <a:spcBef>
                <a:spcPts val="0"/>
              </a:spcBef>
              <a:spcAft>
                <a:spcPts val="0"/>
              </a:spcAft>
              <a:buClr>
                <a:schemeClr val="lt1"/>
              </a:buClr>
              <a:buSzPts val="1600"/>
              <a:buNone/>
              <a:defRPr sz="1600">
                <a:solidFill>
                  <a:schemeClr val="lt1"/>
                </a:solidFill>
              </a:defRPr>
            </a:lvl8pPr>
            <a:lvl9pPr lvl="8" rtl="0" algn="ctr">
              <a:lnSpc>
                <a:spcPct val="100000"/>
              </a:lnSpc>
              <a:spcBef>
                <a:spcPts val="0"/>
              </a:spcBef>
              <a:spcAft>
                <a:spcPts val="0"/>
              </a:spcAft>
              <a:buClr>
                <a:schemeClr val="lt1"/>
              </a:buClr>
              <a:buSzPts val="1600"/>
              <a:buNone/>
              <a:defRPr sz="1600">
                <a:solidFill>
                  <a:schemeClr val="lt1"/>
                </a:solidFill>
              </a:defRPr>
            </a:lvl9pPr>
          </a:lstStyle>
          <a:p/>
        </p:txBody>
      </p:sp>
      <p:sp>
        <p:nvSpPr>
          <p:cNvPr id="81" name="Google Shape;81;p1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82" name="Shape 82"/>
        <p:cNvGrpSpPr/>
        <p:nvPr/>
      </p:nvGrpSpPr>
      <p:grpSpPr>
        <a:xfrm>
          <a:off x="0" y="0"/>
          <a:ext cx="0" cy="0"/>
          <a:chOff x="0" y="0"/>
          <a:chExt cx="0" cy="0"/>
        </a:xfrm>
      </p:grpSpPr>
      <p:sp>
        <p:nvSpPr>
          <p:cNvPr id="83" name="Google Shape;83;p15"/>
          <p:cNvSpPr/>
          <p:nvPr/>
        </p:nvSpPr>
        <p:spPr>
          <a:xfrm flipH="1">
            <a:off x="3582600" y="1550700"/>
            <a:ext cx="5561400" cy="3592800"/>
          </a:xfrm>
          <a:prstGeom prst="rtTriangle">
            <a:avLst/>
          </a:pr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00FF"/>
              </a:buClr>
              <a:buSzPts val="3000"/>
              <a:buNone/>
              <a:defRPr sz="3000">
                <a:solidFill>
                  <a:srgbClr val="0000FF"/>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87" name="Google Shape;87;p1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88" name="Google Shape;88;p1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89" name="Shape 89"/>
        <p:cNvGrpSpPr/>
        <p:nvPr/>
      </p:nvGrpSpPr>
      <p:grpSpPr>
        <a:xfrm>
          <a:off x="0" y="0"/>
          <a:ext cx="0" cy="0"/>
          <a:chOff x="0" y="0"/>
          <a:chExt cx="0" cy="0"/>
        </a:xfrm>
      </p:grpSpPr>
      <p:sp>
        <p:nvSpPr>
          <p:cNvPr id="90" name="Google Shape;90;p16"/>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94" name="Google Shape;94;p16"/>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95" name="Google Shape;95;p16"/>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96" name="Google Shape;96;p1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97" name="Shape 97"/>
        <p:cNvGrpSpPr/>
        <p:nvPr/>
      </p:nvGrpSpPr>
      <p:grpSpPr>
        <a:xfrm>
          <a:off x="0" y="0"/>
          <a:ext cx="0" cy="0"/>
          <a:chOff x="0" y="0"/>
          <a:chExt cx="0" cy="0"/>
        </a:xfrm>
      </p:grpSpPr>
      <p:sp>
        <p:nvSpPr>
          <p:cNvPr id="98" name="Google Shape;98;p17"/>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7"/>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02" name="Google Shape;102;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103" name="Shape 103"/>
        <p:cNvGrpSpPr/>
        <p:nvPr/>
      </p:nvGrpSpPr>
      <p:grpSpPr>
        <a:xfrm>
          <a:off x="0" y="0"/>
          <a:ext cx="0" cy="0"/>
          <a:chOff x="0" y="0"/>
          <a:chExt cx="0" cy="0"/>
        </a:xfrm>
      </p:grpSpPr>
      <p:sp>
        <p:nvSpPr>
          <p:cNvPr id="104" name="Google Shape;104;p18"/>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8"/>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00FF"/>
              </a:buClr>
              <a:buSzPts val="3000"/>
              <a:buNone/>
              <a:defRPr sz="3000">
                <a:solidFill>
                  <a:srgbClr val="0000FF"/>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08" name="Google Shape;108;p18"/>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09" name="Google Shape;109;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110" name="Shape 110"/>
        <p:cNvGrpSpPr/>
        <p:nvPr/>
      </p:nvGrpSpPr>
      <p:grpSpPr>
        <a:xfrm>
          <a:off x="0" y="0"/>
          <a:ext cx="0" cy="0"/>
          <a:chOff x="0" y="0"/>
          <a:chExt cx="0" cy="0"/>
        </a:xfrm>
      </p:grpSpPr>
      <p:sp>
        <p:nvSpPr>
          <p:cNvPr id="111" name="Google Shape;111;p19"/>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p:nvPr/>
        </p:nvSpPr>
        <p:spPr>
          <a:xfrm flipH="1">
            <a:off x="3583210" y="1554113"/>
            <a:ext cx="5560500" cy="35895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 name="Google Shape;113;p19"/>
          <p:cNvGrpSpPr/>
          <p:nvPr/>
        </p:nvGrpSpPr>
        <p:grpSpPr>
          <a:xfrm>
            <a:off x="255991" y="-118"/>
            <a:ext cx="2251347" cy="1043408"/>
            <a:chOff x="3961956" y="4383950"/>
            <a:chExt cx="1160548" cy="548700"/>
          </a:xfrm>
        </p:grpSpPr>
        <p:sp>
          <p:nvSpPr>
            <p:cNvPr id="114" name="Google Shape;114;p19"/>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9"/>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9"/>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 name="Google Shape;118;p19"/>
          <p:cNvGrpSpPr/>
          <p:nvPr/>
        </p:nvGrpSpPr>
        <p:grpSpPr>
          <a:xfrm>
            <a:off x="34934" y="4522125"/>
            <a:ext cx="1593306" cy="617072"/>
            <a:chOff x="6917201" y="0"/>
            <a:chExt cx="2227777" cy="863400"/>
          </a:xfrm>
        </p:grpSpPr>
        <p:sp>
          <p:nvSpPr>
            <p:cNvPr id="119" name="Google Shape;119;p19"/>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19"/>
          <p:cNvGrpSpPr/>
          <p:nvPr/>
        </p:nvGrpSpPr>
        <p:grpSpPr>
          <a:xfrm>
            <a:off x="5886353" y="1243"/>
            <a:ext cx="3257455" cy="1261514"/>
            <a:chOff x="6917201" y="0"/>
            <a:chExt cx="2227777" cy="863400"/>
          </a:xfrm>
        </p:grpSpPr>
        <p:sp>
          <p:nvSpPr>
            <p:cNvPr id="123" name="Google Shape;123;p19"/>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19"/>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27" name="Google Shape;127;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28" name="Shape 128"/>
        <p:cNvGrpSpPr/>
        <p:nvPr/>
      </p:nvGrpSpPr>
      <p:grpSpPr>
        <a:xfrm>
          <a:off x="0" y="0"/>
          <a:ext cx="0" cy="0"/>
          <a:chOff x="0" y="0"/>
          <a:chExt cx="0" cy="0"/>
        </a:xfrm>
      </p:grpSpPr>
      <p:sp>
        <p:nvSpPr>
          <p:cNvPr id="129" name="Google Shape;129;p20"/>
          <p:cNvSpPr/>
          <p:nvPr/>
        </p:nvSpPr>
        <p:spPr>
          <a:xfrm flipH="1">
            <a:off x="3582600" y="1550700"/>
            <a:ext cx="5561400" cy="35928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0"/>
          <p:cNvSpPr/>
          <p:nvPr/>
        </p:nvSpPr>
        <p:spPr>
          <a:xfrm>
            <a:off x="31" y="2824500"/>
            <a:ext cx="7370400" cy="23190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33" name="Google Shape;133;p20"/>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rgbClr val="20124D"/>
              </a:buClr>
              <a:buSzPts val="1600"/>
              <a:buNone/>
              <a:defRPr sz="1600">
                <a:solidFill>
                  <a:srgbClr val="20124D"/>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134" name="Google Shape;134;p20"/>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35" name="Google Shape;135;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36" name="Shape 136"/>
        <p:cNvGrpSpPr/>
        <p:nvPr/>
      </p:nvGrpSpPr>
      <p:grpSpPr>
        <a:xfrm>
          <a:off x="0" y="0"/>
          <a:ext cx="0" cy="0"/>
          <a:chOff x="0" y="0"/>
          <a:chExt cx="0" cy="0"/>
        </a:xfrm>
      </p:grpSpPr>
      <p:sp>
        <p:nvSpPr>
          <p:cNvPr id="137" name="Google Shape;137;p21"/>
          <p:cNvSpPr/>
          <p:nvPr/>
        </p:nvSpPr>
        <p:spPr>
          <a:xfrm>
            <a:off x="31" y="2824500"/>
            <a:ext cx="7370400" cy="2319000"/>
          </a:xfrm>
          <a:prstGeom prst="rtTriangl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1"/>
          <p:cNvSpPr/>
          <p:nvPr/>
        </p:nvSpPr>
        <p:spPr>
          <a:xfrm flipH="1">
            <a:off x="3582600" y="1550700"/>
            <a:ext cx="5561400" cy="3592800"/>
          </a:xfrm>
          <a:prstGeom prst="rtTriangl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1"/>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141" name="Google Shape;141;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bg>
      <p:bgPr>
        <a:solidFill>
          <a:schemeClr val="lt1"/>
        </a:solidFill>
      </p:bgPr>
    </p:bg>
    <p:spTree>
      <p:nvGrpSpPr>
        <p:cNvPr id="142" name="Shape 142"/>
        <p:cNvGrpSpPr/>
        <p:nvPr/>
      </p:nvGrpSpPr>
      <p:grpSpPr>
        <a:xfrm>
          <a:off x="0" y="0"/>
          <a:ext cx="0" cy="0"/>
          <a:chOff x="0" y="0"/>
          <a:chExt cx="0" cy="0"/>
        </a:xfrm>
      </p:grpSpPr>
      <p:sp>
        <p:nvSpPr>
          <p:cNvPr id="143" name="Google Shape;143;p22"/>
          <p:cNvSpPr/>
          <p:nvPr/>
        </p:nvSpPr>
        <p:spPr>
          <a:xfrm>
            <a:off x="0" y="0"/>
            <a:ext cx="9144000" cy="5143500"/>
          </a:xfrm>
          <a:custGeom>
            <a:rect b="b" l="l" r="r" t="t"/>
            <a:pathLst>
              <a:path extrusionOk="0" h="6858000" w="9144000">
                <a:moveTo>
                  <a:pt x="0" y="6858000"/>
                </a:moveTo>
                <a:lnTo>
                  <a:pt x="9144000" y="6858000"/>
                </a:lnTo>
                <a:lnTo>
                  <a:pt x="9144000" y="0"/>
                </a:lnTo>
                <a:lnTo>
                  <a:pt x="0" y="0"/>
                </a:lnTo>
                <a:lnTo>
                  <a:pt x="0" y="6858000"/>
                </a:lnTo>
                <a:close/>
              </a:path>
            </a:pathLst>
          </a:custGeom>
          <a:solidFill>
            <a:srgbClr val="1CAC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4" name="Google Shape;144;p22"/>
          <p:cNvSpPr/>
          <p:nvPr/>
        </p:nvSpPr>
        <p:spPr>
          <a:xfrm>
            <a:off x="180975" y="135731"/>
            <a:ext cx="8782050" cy="4872038"/>
          </a:xfrm>
          <a:custGeom>
            <a:rect b="b" l="l" r="r" t="t"/>
            <a:pathLst>
              <a:path extrusionOk="0" h="6496050" w="8782050">
                <a:moveTo>
                  <a:pt x="0" y="6496050"/>
                </a:moveTo>
                <a:lnTo>
                  <a:pt x="8782050" y="6496050"/>
                </a:lnTo>
                <a:lnTo>
                  <a:pt x="8782050" y="0"/>
                </a:lnTo>
                <a:lnTo>
                  <a:pt x="0" y="0"/>
                </a:lnTo>
                <a:lnTo>
                  <a:pt x="0" y="649605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5" name="Google Shape;145;p22"/>
          <p:cNvSpPr txBox="1"/>
          <p:nvPr>
            <p:ph type="title"/>
          </p:nvPr>
        </p:nvSpPr>
        <p:spPr>
          <a:xfrm>
            <a:off x="503555" y="540733"/>
            <a:ext cx="8136900" cy="7443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600">
                <a:solidFill>
                  <a:srgbClr val="1CACE3"/>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6" name="Google Shape;146;p22"/>
          <p:cNvSpPr txBox="1"/>
          <p:nvPr>
            <p:ph idx="1" type="body"/>
          </p:nvPr>
        </p:nvSpPr>
        <p:spPr>
          <a:xfrm>
            <a:off x="936942" y="1576388"/>
            <a:ext cx="7270200" cy="10410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b="0" i="0" sz="2000">
                <a:solidFill>
                  <a:schemeClr val="dk1"/>
                </a:solidFill>
                <a:latin typeface="Arial"/>
                <a:ea typeface="Arial"/>
                <a:cs typeface="Arial"/>
                <a:sym typeface="Arial"/>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147" name="Google Shape;147;p22"/>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 name="Google Shape;148;p22"/>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9" name="Google Shape;149;p22"/>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50" name="Shape 150"/>
        <p:cNvGrpSpPr/>
        <p:nvPr/>
      </p:nvGrpSpPr>
      <p:grpSpPr>
        <a:xfrm>
          <a:off x="0" y="0"/>
          <a:ext cx="0" cy="0"/>
          <a:chOff x="0" y="0"/>
          <a:chExt cx="0" cy="0"/>
        </a:xfrm>
      </p:grpSpPr>
      <p:sp>
        <p:nvSpPr>
          <p:cNvPr id="151" name="Google Shape;151;p2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2" name="Google Shape;152;p2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3" name="Google Shape;153;p23"/>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154" name="Shape 154"/>
        <p:cNvGrpSpPr/>
        <p:nvPr/>
      </p:nvGrpSpPr>
      <p:grpSpPr>
        <a:xfrm>
          <a:off x="0" y="0"/>
          <a:ext cx="0" cy="0"/>
          <a:chOff x="0" y="0"/>
          <a:chExt cx="0" cy="0"/>
        </a:xfrm>
      </p:grpSpPr>
      <p:sp>
        <p:nvSpPr>
          <p:cNvPr id="155" name="Google Shape;155;p24"/>
          <p:cNvSpPr/>
          <p:nvPr/>
        </p:nvSpPr>
        <p:spPr>
          <a:xfrm>
            <a:off x="0" y="0"/>
            <a:ext cx="9144000" cy="5143500"/>
          </a:xfrm>
          <a:custGeom>
            <a:rect b="b" l="l" r="r" t="t"/>
            <a:pathLst>
              <a:path extrusionOk="0" h="6858000" w="9144000">
                <a:moveTo>
                  <a:pt x="0" y="6858000"/>
                </a:moveTo>
                <a:lnTo>
                  <a:pt x="9144000" y="6858000"/>
                </a:lnTo>
                <a:lnTo>
                  <a:pt x="9144000" y="0"/>
                </a:lnTo>
                <a:lnTo>
                  <a:pt x="0" y="0"/>
                </a:lnTo>
                <a:lnTo>
                  <a:pt x="0" y="6858000"/>
                </a:lnTo>
                <a:close/>
              </a:path>
            </a:pathLst>
          </a:custGeom>
          <a:solidFill>
            <a:srgbClr val="1CAC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56" name="Google Shape;156;p24"/>
          <p:cNvSpPr/>
          <p:nvPr/>
        </p:nvSpPr>
        <p:spPr>
          <a:xfrm>
            <a:off x="180975" y="135731"/>
            <a:ext cx="8782050" cy="4872038"/>
          </a:xfrm>
          <a:custGeom>
            <a:rect b="b" l="l" r="r" t="t"/>
            <a:pathLst>
              <a:path extrusionOk="0" h="6496050" w="8782050">
                <a:moveTo>
                  <a:pt x="0" y="6496050"/>
                </a:moveTo>
                <a:lnTo>
                  <a:pt x="8782050" y="6496050"/>
                </a:lnTo>
                <a:lnTo>
                  <a:pt x="8782050" y="0"/>
                </a:lnTo>
                <a:lnTo>
                  <a:pt x="0" y="0"/>
                </a:lnTo>
                <a:lnTo>
                  <a:pt x="0" y="649605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57" name="Google Shape;157;p24"/>
          <p:cNvSpPr txBox="1"/>
          <p:nvPr>
            <p:ph type="title"/>
          </p:nvPr>
        </p:nvSpPr>
        <p:spPr>
          <a:xfrm>
            <a:off x="503555" y="540733"/>
            <a:ext cx="8136900" cy="7443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600">
                <a:solidFill>
                  <a:srgbClr val="1CACE3"/>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8" name="Google Shape;158;p24"/>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159" name="Google Shape;159;p24"/>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300"/>
              <a:buNone/>
              <a:defRPr/>
            </a:lvl1pPr>
            <a:lvl2pPr indent="-228600" lvl="1" marL="914400" rtl="0" algn="l">
              <a:spcBef>
                <a:spcPts val="1200"/>
              </a:spcBef>
              <a:spcAft>
                <a:spcPts val="0"/>
              </a:spcAft>
              <a:buSzPts val="1100"/>
              <a:buNone/>
              <a:defRPr/>
            </a:lvl2pPr>
            <a:lvl3pPr indent="-228600" lvl="2" marL="1371600" rtl="0" algn="l">
              <a:spcBef>
                <a:spcPts val="1200"/>
              </a:spcBef>
              <a:spcAft>
                <a:spcPts val="0"/>
              </a:spcAft>
              <a:buSzPts val="1100"/>
              <a:buNone/>
              <a:defRPr/>
            </a:lvl3pPr>
            <a:lvl4pPr indent="-228600" lvl="3" marL="1828800" rtl="0" algn="l">
              <a:spcBef>
                <a:spcPts val="1200"/>
              </a:spcBef>
              <a:spcAft>
                <a:spcPts val="0"/>
              </a:spcAft>
              <a:buSzPts val="1100"/>
              <a:buNone/>
              <a:defRPr/>
            </a:lvl4pPr>
            <a:lvl5pPr indent="-228600" lvl="4" marL="2286000" rtl="0" algn="l">
              <a:spcBef>
                <a:spcPts val="1200"/>
              </a:spcBef>
              <a:spcAft>
                <a:spcPts val="0"/>
              </a:spcAft>
              <a:buSzPts val="1100"/>
              <a:buNone/>
              <a:defRPr/>
            </a:lvl5pPr>
            <a:lvl6pPr indent="-228600" lvl="5" marL="2743200" rtl="0" algn="l">
              <a:spcBef>
                <a:spcPts val="1200"/>
              </a:spcBef>
              <a:spcAft>
                <a:spcPts val="0"/>
              </a:spcAft>
              <a:buSzPts val="1100"/>
              <a:buNone/>
              <a:defRPr/>
            </a:lvl6pPr>
            <a:lvl7pPr indent="-228600" lvl="6" marL="3200400" rtl="0" algn="l">
              <a:spcBef>
                <a:spcPts val="1200"/>
              </a:spcBef>
              <a:spcAft>
                <a:spcPts val="0"/>
              </a:spcAft>
              <a:buSzPts val="1100"/>
              <a:buNone/>
              <a:defRPr/>
            </a:lvl7pPr>
            <a:lvl8pPr indent="-228600" lvl="7" marL="3657600" rtl="0" algn="l">
              <a:spcBef>
                <a:spcPts val="1200"/>
              </a:spcBef>
              <a:spcAft>
                <a:spcPts val="0"/>
              </a:spcAft>
              <a:buSzPts val="1100"/>
              <a:buNone/>
              <a:defRPr/>
            </a:lvl8pPr>
            <a:lvl9pPr indent="-228600" lvl="8" marL="4114800" rtl="0" algn="l">
              <a:spcBef>
                <a:spcPts val="1200"/>
              </a:spcBef>
              <a:spcAft>
                <a:spcPts val="1200"/>
              </a:spcAft>
              <a:buSzPts val="1100"/>
              <a:buNone/>
              <a:defRPr/>
            </a:lvl9pPr>
          </a:lstStyle>
          <a:p/>
        </p:txBody>
      </p:sp>
      <p:sp>
        <p:nvSpPr>
          <p:cNvPr id="160" name="Google Shape;160;p24"/>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1" name="Google Shape;161;p2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2" name="Google Shape;162;p24"/>
          <p:cNvSpPr txBox="1"/>
          <p:nvPr>
            <p:ph idx="12" type="sldNum"/>
          </p:nvPr>
        </p:nvSpPr>
        <p:spPr>
          <a:xfrm>
            <a:off x="8033639" y="4742179"/>
            <a:ext cx="189900" cy="146100"/>
          </a:xfrm>
          <a:prstGeom prst="rect">
            <a:avLst/>
          </a:prstGeom>
          <a:noFill/>
          <a:ln>
            <a:noFill/>
          </a:ln>
        </p:spPr>
        <p:txBody>
          <a:bodyPr anchorCtr="0" anchor="t" bIns="0" lIns="0" spcFirstLastPara="1" rIns="0" wrap="square" tIns="0">
            <a:spAutoFit/>
          </a:bodyPr>
          <a:lstStyle>
            <a:lvl1pPr indent="0" lvl="0" marL="25400" marR="0" rtl="0" algn="l">
              <a:lnSpc>
                <a:spcPct val="100000"/>
              </a:lnSpc>
              <a:spcBef>
                <a:spcPts val="0"/>
              </a:spcBef>
              <a:buNone/>
              <a:defRPr b="0" i="0" sz="950">
                <a:solidFill>
                  <a:srgbClr val="1CACE3"/>
                </a:solidFill>
                <a:latin typeface="Corbel"/>
                <a:ea typeface="Corbel"/>
                <a:cs typeface="Corbel"/>
                <a:sym typeface="Corbel"/>
              </a:defRPr>
            </a:lvl1pPr>
            <a:lvl2pPr indent="0" lvl="1" marL="25400" marR="0" rtl="0" algn="l">
              <a:lnSpc>
                <a:spcPct val="100000"/>
              </a:lnSpc>
              <a:spcBef>
                <a:spcPts val="0"/>
              </a:spcBef>
              <a:buNone/>
              <a:defRPr b="0" i="0" sz="950">
                <a:solidFill>
                  <a:srgbClr val="1CACE3"/>
                </a:solidFill>
                <a:latin typeface="Corbel"/>
                <a:ea typeface="Corbel"/>
                <a:cs typeface="Corbel"/>
                <a:sym typeface="Corbel"/>
              </a:defRPr>
            </a:lvl2pPr>
            <a:lvl3pPr indent="0" lvl="2" marL="25400" marR="0" rtl="0" algn="l">
              <a:lnSpc>
                <a:spcPct val="100000"/>
              </a:lnSpc>
              <a:spcBef>
                <a:spcPts val="0"/>
              </a:spcBef>
              <a:buNone/>
              <a:defRPr b="0" i="0" sz="950">
                <a:solidFill>
                  <a:srgbClr val="1CACE3"/>
                </a:solidFill>
                <a:latin typeface="Corbel"/>
                <a:ea typeface="Corbel"/>
                <a:cs typeface="Corbel"/>
                <a:sym typeface="Corbel"/>
              </a:defRPr>
            </a:lvl3pPr>
            <a:lvl4pPr indent="0" lvl="3" marL="25400" marR="0" rtl="0" algn="l">
              <a:lnSpc>
                <a:spcPct val="100000"/>
              </a:lnSpc>
              <a:spcBef>
                <a:spcPts val="0"/>
              </a:spcBef>
              <a:buNone/>
              <a:defRPr b="0" i="0" sz="950">
                <a:solidFill>
                  <a:srgbClr val="1CACE3"/>
                </a:solidFill>
                <a:latin typeface="Corbel"/>
                <a:ea typeface="Corbel"/>
                <a:cs typeface="Corbel"/>
                <a:sym typeface="Corbel"/>
              </a:defRPr>
            </a:lvl4pPr>
            <a:lvl5pPr indent="0" lvl="4" marL="25400" marR="0" rtl="0" algn="l">
              <a:lnSpc>
                <a:spcPct val="100000"/>
              </a:lnSpc>
              <a:spcBef>
                <a:spcPts val="0"/>
              </a:spcBef>
              <a:buNone/>
              <a:defRPr b="0" i="0" sz="950">
                <a:solidFill>
                  <a:srgbClr val="1CACE3"/>
                </a:solidFill>
                <a:latin typeface="Corbel"/>
                <a:ea typeface="Corbel"/>
                <a:cs typeface="Corbel"/>
                <a:sym typeface="Corbel"/>
              </a:defRPr>
            </a:lvl5pPr>
            <a:lvl6pPr indent="0" lvl="5" marL="25400" marR="0" rtl="0" algn="l">
              <a:lnSpc>
                <a:spcPct val="100000"/>
              </a:lnSpc>
              <a:spcBef>
                <a:spcPts val="0"/>
              </a:spcBef>
              <a:buNone/>
              <a:defRPr b="0" i="0" sz="950">
                <a:solidFill>
                  <a:srgbClr val="1CACE3"/>
                </a:solidFill>
                <a:latin typeface="Corbel"/>
                <a:ea typeface="Corbel"/>
                <a:cs typeface="Corbel"/>
                <a:sym typeface="Corbel"/>
              </a:defRPr>
            </a:lvl6pPr>
            <a:lvl7pPr indent="0" lvl="6" marL="25400" marR="0" rtl="0" algn="l">
              <a:lnSpc>
                <a:spcPct val="100000"/>
              </a:lnSpc>
              <a:spcBef>
                <a:spcPts val="0"/>
              </a:spcBef>
              <a:buNone/>
              <a:defRPr b="0" i="0" sz="950">
                <a:solidFill>
                  <a:srgbClr val="1CACE3"/>
                </a:solidFill>
                <a:latin typeface="Corbel"/>
                <a:ea typeface="Corbel"/>
                <a:cs typeface="Corbel"/>
                <a:sym typeface="Corbel"/>
              </a:defRPr>
            </a:lvl7pPr>
            <a:lvl8pPr indent="0" lvl="7" marL="25400" marR="0" rtl="0" algn="l">
              <a:lnSpc>
                <a:spcPct val="100000"/>
              </a:lnSpc>
              <a:spcBef>
                <a:spcPts val="0"/>
              </a:spcBef>
              <a:buNone/>
              <a:defRPr b="0" i="0" sz="950">
                <a:solidFill>
                  <a:srgbClr val="1CACE3"/>
                </a:solidFill>
                <a:latin typeface="Corbel"/>
                <a:ea typeface="Corbel"/>
                <a:cs typeface="Corbel"/>
                <a:sym typeface="Corbel"/>
              </a:defRPr>
            </a:lvl8pPr>
            <a:lvl9pPr indent="0" lvl="8" marL="25400" marR="0" rtl="0" algn="l">
              <a:lnSpc>
                <a:spcPct val="100000"/>
              </a:lnSpc>
              <a:spcBef>
                <a:spcPts val="0"/>
              </a:spcBef>
              <a:buNone/>
              <a:defRPr b="0" i="0" sz="950">
                <a:solidFill>
                  <a:srgbClr val="1CACE3"/>
                </a:solidFill>
                <a:latin typeface="Corbel"/>
                <a:ea typeface="Corbel"/>
                <a:cs typeface="Corbel"/>
                <a:sym typeface="Corbe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rgbClr val="0000FF"/>
              </a:buClr>
              <a:buSzPts val="2800"/>
              <a:buFont typeface="Nunito"/>
              <a:buNone/>
              <a:defRPr sz="2800">
                <a:solidFill>
                  <a:srgbClr val="0000FF"/>
                </a:solidFill>
                <a:latin typeface="Nunito"/>
                <a:ea typeface="Nunito"/>
                <a:cs typeface="Nunito"/>
                <a:sym typeface="Nunito"/>
              </a:defRPr>
            </a:lvl1pPr>
            <a:lvl2pPr lvl="1"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52" name="Google Shape;52;p13"/>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53" name="Google Shape;53;p13"/>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Nunito"/>
                <a:ea typeface="Nunito"/>
                <a:cs typeface="Nunito"/>
                <a:sym typeface="Nunito"/>
              </a:defRPr>
            </a:lvl1pPr>
            <a:lvl2pPr lvl="1" rtl="0" algn="r">
              <a:buNone/>
              <a:defRPr sz="1000">
                <a:solidFill>
                  <a:schemeClr val="dk2"/>
                </a:solidFill>
                <a:latin typeface="Nunito"/>
                <a:ea typeface="Nunito"/>
                <a:cs typeface="Nunito"/>
                <a:sym typeface="Nunito"/>
              </a:defRPr>
            </a:lvl2pPr>
            <a:lvl3pPr lvl="2" rtl="0" algn="r">
              <a:buNone/>
              <a:defRPr sz="1000">
                <a:solidFill>
                  <a:schemeClr val="dk2"/>
                </a:solidFill>
                <a:latin typeface="Nunito"/>
                <a:ea typeface="Nunito"/>
                <a:cs typeface="Nunito"/>
                <a:sym typeface="Nunito"/>
              </a:defRPr>
            </a:lvl3pPr>
            <a:lvl4pPr lvl="3" rtl="0" algn="r">
              <a:buNone/>
              <a:defRPr sz="1000">
                <a:solidFill>
                  <a:schemeClr val="dk2"/>
                </a:solidFill>
                <a:latin typeface="Nunito"/>
                <a:ea typeface="Nunito"/>
                <a:cs typeface="Nunito"/>
                <a:sym typeface="Nunito"/>
              </a:defRPr>
            </a:lvl4pPr>
            <a:lvl5pPr lvl="4" rtl="0" algn="r">
              <a:buNone/>
              <a:defRPr sz="1000">
                <a:solidFill>
                  <a:schemeClr val="dk2"/>
                </a:solidFill>
                <a:latin typeface="Nunito"/>
                <a:ea typeface="Nunito"/>
                <a:cs typeface="Nunito"/>
                <a:sym typeface="Nunito"/>
              </a:defRPr>
            </a:lvl5pPr>
            <a:lvl6pPr lvl="5" rtl="0" algn="r">
              <a:buNone/>
              <a:defRPr sz="1000">
                <a:solidFill>
                  <a:schemeClr val="dk2"/>
                </a:solidFill>
                <a:latin typeface="Nunito"/>
                <a:ea typeface="Nunito"/>
                <a:cs typeface="Nunito"/>
                <a:sym typeface="Nunito"/>
              </a:defRPr>
            </a:lvl6pPr>
            <a:lvl7pPr lvl="6" rtl="0" algn="r">
              <a:buNone/>
              <a:defRPr sz="1000">
                <a:solidFill>
                  <a:schemeClr val="dk2"/>
                </a:solidFill>
                <a:latin typeface="Nunito"/>
                <a:ea typeface="Nunito"/>
                <a:cs typeface="Nunito"/>
                <a:sym typeface="Nunito"/>
              </a:defRPr>
            </a:lvl7pPr>
            <a:lvl8pPr lvl="7" rtl="0" algn="r">
              <a:buNone/>
              <a:defRPr sz="1000">
                <a:solidFill>
                  <a:schemeClr val="dk2"/>
                </a:solidFill>
                <a:latin typeface="Nunito"/>
                <a:ea typeface="Nunito"/>
                <a:cs typeface="Nunito"/>
                <a:sym typeface="Nunito"/>
              </a:defRPr>
            </a:lvl8pPr>
            <a:lvl9pPr lvl="8" rtl="0"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hyperlink" Target="mailto:mdreyfus@gusd.net" TargetMode="External"/><Relationship Id="rId4" Type="http://schemas.openxmlformats.org/officeDocument/2006/relationships/hyperlink" Target="mailto:sgalvez-grado@gusd.net" TargetMode="External"/><Relationship Id="rId11" Type="http://schemas.openxmlformats.org/officeDocument/2006/relationships/hyperlink" Target="mailto:bdionisio@gusd.net" TargetMode="External"/><Relationship Id="rId10" Type="http://schemas.openxmlformats.org/officeDocument/2006/relationships/hyperlink" Target="mailto:fsilva@gusd.net" TargetMode="External"/><Relationship Id="rId12" Type="http://schemas.openxmlformats.org/officeDocument/2006/relationships/hyperlink" Target="mailto:caroyan@gusd.net" TargetMode="External"/><Relationship Id="rId9" Type="http://schemas.openxmlformats.org/officeDocument/2006/relationships/hyperlink" Target="mailto:thirdler@gusd.net" TargetMode="External"/><Relationship Id="rId5" Type="http://schemas.openxmlformats.org/officeDocument/2006/relationships/hyperlink" Target="mailto:hkeuroghlian@gusd.net" TargetMode="External"/><Relationship Id="rId6" Type="http://schemas.openxmlformats.org/officeDocument/2006/relationships/hyperlink" Target="mailto:caroyan@gusd.net" TargetMode="External"/><Relationship Id="rId7" Type="http://schemas.openxmlformats.org/officeDocument/2006/relationships/hyperlink" Target="mailto:wrios@gusd.net" TargetMode="External"/><Relationship Id="rId8" Type="http://schemas.openxmlformats.org/officeDocument/2006/relationships/hyperlink" Target="mailto:rouweleen@gusd.net" TargetMode="External"/></Relationships>
</file>

<file path=ppt/slides/_rels/slide6.xml.rels><?xml version="1.0" encoding="UTF-8" standalone="yes"?><Relationships xmlns="http://schemas.openxmlformats.org/package/2006/relationships"><Relationship Id="rId11" Type="http://schemas.openxmlformats.org/officeDocument/2006/relationships/hyperlink" Target="mailto:thirdler@gusd.net" TargetMode="External"/><Relationship Id="rId10" Type="http://schemas.openxmlformats.org/officeDocument/2006/relationships/hyperlink" Target="mailto:panderson@gusd.net" TargetMode="External"/><Relationship Id="rId13" Type="http://schemas.openxmlformats.org/officeDocument/2006/relationships/hyperlink" Target="mailto:mhilario@gusd.net" TargetMode="External"/><Relationship Id="rId12" Type="http://schemas.openxmlformats.org/officeDocument/2006/relationships/hyperlink" Target="mailto:josephyi@gusd.net" TargetMode="External"/><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mailto:Dryfus-mdreyfus@gusd.net" TargetMode="External"/><Relationship Id="rId4" Type="http://schemas.openxmlformats.org/officeDocument/2006/relationships/hyperlink" Target="mailto:Dryfus-mdreyfus@gusd.net" TargetMode="External"/><Relationship Id="rId9" Type="http://schemas.openxmlformats.org/officeDocument/2006/relationships/hyperlink" Target="mailto:etamez@gusd.net" TargetMode="External"/><Relationship Id="rId5" Type="http://schemas.openxmlformats.org/officeDocument/2006/relationships/hyperlink" Target="mailto:fsilva@gusd.net" TargetMode="External"/><Relationship Id="rId6" Type="http://schemas.openxmlformats.org/officeDocument/2006/relationships/hyperlink" Target="mailto:cburt@gusd.net" TargetMode="External"/><Relationship Id="rId7" Type="http://schemas.openxmlformats.org/officeDocument/2006/relationships/hyperlink" Target="mailto:nyahiayan@gusd.net" TargetMode="External"/><Relationship Id="rId8" Type="http://schemas.openxmlformats.org/officeDocument/2006/relationships/hyperlink" Target="mailto:etamez@gusd.net" TargetMode="External"/></Relationships>
</file>

<file path=ppt/slides/_rels/slide7.xml.rels><?xml version="1.0" encoding="UTF-8" standalone="yes"?><Relationships xmlns="http://schemas.openxmlformats.org/package/2006/relationships"><Relationship Id="rId11" Type="http://schemas.openxmlformats.org/officeDocument/2006/relationships/hyperlink" Target="mailto:jalarcon@gusd.net" TargetMode="External"/><Relationship Id="rId10" Type="http://schemas.openxmlformats.org/officeDocument/2006/relationships/hyperlink" Target="mailto:rourke@gusd.net" TargetMode="External"/><Relationship Id="rId13" Type="http://schemas.openxmlformats.org/officeDocument/2006/relationships/hyperlink" Target="mailto:npolicky@gusd.net" TargetMode="External"/><Relationship Id="rId12" Type="http://schemas.openxmlformats.org/officeDocument/2006/relationships/hyperlink" Target="mailto:skleinberg@gusd.net" TargetMode="External"/><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hyperlink" Target="mailto:aarjoyan@gusd.net" TargetMode="External"/><Relationship Id="rId4" Type="http://schemas.openxmlformats.org/officeDocument/2006/relationships/hyperlink" Target="mailto:areinhard@gusd.net" TargetMode="External"/><Relationship Id="rId9" Type="http://schemas.openxmlformats.org/officeDocument/2006/relationships/hyperlink" Target="mailto:areinhard@gusd.net" TargetMode="External"/><Relationship Id="rId5" Type="http://schemas.openxmlformats.org/officeDocument/2006/relationships/hyperlink" Target="mailto:tjohnson@gusd.net" TargetMode="External"/><Relationship Id="rId6" Type="http://schemas.openxmlformats.org/officeDocument/2006/relationships/hyperlink" Target="mailto:hsimonyan@gusd.net" TargetMode="External"/><Relationship Id="rId7" Type="http://schemas.openxmlformats.org/officeDocument/2006/relationships/hyperlink" Target="mailto:hsimonyan@gusd.net" TargetMode="External"/><Relationship Id="rId8" Type="http://schemas.openxmlformats.org/officeDocument/2006/relationships/hyperlink" Target="mailto:eshahverdian@gusd.ne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hyperlink" Target="https://drive.google.com/drive/folders/1bk1kPlqkrDMO5TzFZ5Dwr6qEquQti4VP?usp=sharin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hyperlink" Target="https://docs.google.com/document/d/1tv-BBUsMsEk91h84uJl5pvLWw77uaa1y/edit?usp=sharing&amp;ouid=101061034975805515926&amp;rtpof=true&amp;sd=tru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hyperlink" Target="https://www.gusd.net/Page/14374" TargetMode="External"/><Relationship Id="rId4" Type="http://schemas.openxmlformats.org/officeDocument/2006/relationships/hyperlink" Target="https://www.cde.ca.gov/fg/aa/lc/documents/family-engagement.pdf" TargetMode="External"/><Relationship Id="rId5" Type="http://schemas.openxmlformats.org/officeDocument/2006/relationships/hyperlink" Target="https://www.cde.ca.gov/ls/pf/pf/documents/famengageframeenglish.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hyperlink" Target="https://www.gusd.net/domain/4630" TargetMode="External"/><Relationship Id="rId4" Type="http://schemas.openxmlformats.org/officeDocument/2006/relationships/hyperlink" Target="https://www.gusd.net/cms/lib/CA01000648/Centricity/Domain/4630/2021-24%20LCAP.pdf" TargetMode="External"/><Relationship Id="rId5" Type="http://schemas.openxmlformats.org/officeDocument/2006/relationships/hyperlink" Target="https://www.gusd.net/cms/lib/CA01000648/Centricity/Domain/4630/Attachment%20for%20ACT%2010%20-%20ELO%20AB%2086%20Plan%20-%20Final-REV.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hyperlink" Target="https://www.gusd.net/cms/lib/CA01000648/Centricity/Domain/4630/Attachment%20for%20ACT%2010%20-%20ELO%20AB%2086%20Plan%20-%20Final-REV.pdf" TargetMode="External"/><Relationship Id="rId4" Type="http://schemas.openxmlformats.org/officeDocument/2006/relationships/hyperlink" Target="https://www.gusd.net/cms/lib/CA01000648/Centricity/Domain/4630/Attachment%20for%20ACT%2010%20-%20ELO%20AB%2086%20Plan%20-%20Final-REV.pdf" TargetMode="External"/><Relationship Id="rId5" Type="http://schemas.openxmlformats.org/officeDocument/2006/relationships/hyperlink" Target="https://drive.google.com/file/d/1YHZ3hGP81HMlg4fJUNMosxvZeYNpHUbE/view"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hyperlink" Target="https://www.gusd.net/domain/4630" TargetMode="External"/><Relationship Id="rId4" Type="http://schemas.openxmlformats.org/officeDocument/2006/relationships/hyperlink" Target="https://www.gusd.net/cms/lib/CA01000648/Centricity/Domain/4630/2021-24%20LCAP.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hyperlink" Target="https://docs.google.com/document/d/1bBXT_nfAbzzodtbiCC3IhkOZf41f1_5s/edi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hyperlink" Target="https://glendaleusd.zoom.us/j/85864260210" TargetMode="Externa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hyperlink" Target="https://forms.gle/B4iHp9V2oeNV9dSQ9"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ph type="ctrTitle"/>
          </p:nvPr>
        </p:nvSpPr>
        <p:spPr>
          <a:xfrm>
            <a:off x="2143125" y="541075"/>
            <a:ext cx="6723000" cy="1280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b="1" lang="en" sz="3600"/>
              <a:t>District English Learner Advisory Committee (DELAC) Meeting</a:t>
            </a:r>
            <a:endParaRPr b="1" sz="3600"/>
          </a:p>
        </p:txBody>
      </p:sp>
      <p:sp>
        <p:nvSpPr>
          <p:cNvPr id="168" name="Google Shape;168;p25"/>
          <p:cNvSpPr txBox="1"/>
          <p:nvPr>
            <p:ph idx="1" type="subTitle"/>
          </p:nvPr>
        </p:nvSpPr>
        <p:spPr>
          <a:xfrm>
            <a:off x="3132300" y="1821775"/>
            <a:ext cx="5361300" cy="8832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935"/>
              <a:buNone/>
            </a:pPr>
            <a:r>
              <a:rPr b="1" lang="en" sz="1860"/>
              <a:t>October 11,</a:t>
            </a:r>
            <a:r>
              <a:rPr b="1" lang="en" sz="1860"/>
              <a:t> 2021</a:t>
            </a:r>
            <a:endParaRPr b="1" sz="1860"/>
          </a:p>
          <a:p>
            <a:pPr indent="0" lvl="0" marL="0" rtl="0" algn="ctr">
              <a:lnSpc>
                <a:spcPct val="80000"/>
              </a:lnSpc>
              <a:spcBef>
                <a:spcPts val="0"/>
              </a:spcBef>
              <a:spcAft>
                <a:spcPts val="0"/>
              </a:spcAft>
              <a:buSzPts val="935"/>
              <a:buNone/>
            </a:pPr>
            <a:r>
              <a:rPr lang="en" sz="1860"/>
              <a:t>5:30PM-6:30PM</a:t>
            </a:r>
            <a:endParaRPr sz="1860"/>
          </a:p>
          <a:p>
            <a:pPr indent="0" lvl="0" marL="0" rtl="0" algn="ctr">
              <a:spcBef>
                <a:spcPts val="0"/>
              </a:spcBef>
              <a:spcAft>
                <a:spcPts val="0"/>
              </a:spcAft>
              <a:buNone/>
            </a:pPr>
            <a:r>
              <a:t/>
            </a:r>
            <a:endParaRPr b="1" sz="1860"/>
          </a:p>
        </p:txBody>
      </p:sp>
      <p:pic>
        <p:nvPicPr>
          <p:cNvPr id="169" name="Google Shape;169;p25"/>
          <p:cNvPicPr preferRelativeResize="0"/>
          <p:nvPr/>
        </p:nvPicPr>
        <p:blipFill>
          <a:blip r:embed="rId3">
            <a:alphaModFix/>
          </a:blip>
          <a:stretch>
            <a:fillRect/>
          </a:stretch>
        </p:blipFill>
        <p:spPr>
          <a:xfrm>
            <a:off x="358548" y="1140400"/>
            <a:ext cx="2737675" cy="2743551"/>
          </a:xfrm>
          <a:prstGeom prst="rect">
            <a:avLst/>
          </a:prstGeom>
          <a:noFill/>
          <a:ln>
            <a:noFill/>
          </a:ln>
        </p:spPr>
      </p:pic>
      <p:sp>
        <p:nvSpPr>
          <p:cNvPr id="170" name="Google Shape;170;p25"/>
          <p:cNvSpPr txBox="1"/>
          <p:nvPr>
            <p:ph idx="1" type="subTitle"/>
          </p:nvPr>
        </p:nvSpPr>
        <p:spPr>
          <a:xfrm>
            <a:off x="3199375" y="2467125"/>
            <a:ext cx="2954400" cy="183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000000"/>
                </a:solidFill>
              </a:rPr>
              <a:t>Equity, Access, and Family Engagement</a:t>
            </a:r>
            <a:endParaRPr b="1" sz="1300">
              <a:solidFill>
                <a:srgbClr val="000000"/>
              </a:solidFill>
            </a:endParaRPr>
          </a:p>
          <a:p>
            <a:pPr indent="0" lvl="0" marL="0" rtl="0" algn="l">
              <a:spcBef>
                <a:spcPts val="0"/>
              </a:spcBef>
              <a:spcAft>
                <a:spcPts val="0"/>
              </a:spcAft>
              <a:buNone/>
            </a:pPr>
            <a:r>
              <a:t/>
            </a:r>
            <a:endParaRPr b="1" i="1" sz="1300">
              <a:solidFill>
                <a:srgbClr val="000000"/>
              </a:solidFill>
            </a:endParaRPr>
          </a:p>
          <a:p>
            <a:pPr indent="0" lvl="0" marL="0" rtl="0" algn="l">
              <a:spcBef>
                <a:spcPts val="0"/>
              </a:spcBef>
              <a:spcAft>
                <a:spcPts val="0"/>
              </a:spcAft>
              <a:buNone/>
            </a:pPr>
            <a:r>
              <a:rPr b="1" i="1" lang="en" sz="1300">
                <a:solidFill>
                  <a:srgbClr val="000000"/>
                </a:solidFill>
              </a:rPr>
              <a:t>Dr. Marine Avagyan, </a:t>
            </a:r>
            <a:r>
              <a:rPr i="1" lang="en" sz="1300">
                <a:solidFill>
                  <a:srgbClr val="000000"/>
                </a:solidFill>
              </a:rPr>
              <a:t>Director</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a:p>
            <a:pPr indent="0" lvl="0" marL="0" rtl="0" algn="l">
              <a:spcBef>
                <a:spcPts val="0"/>
              </a:spcBef>
              <a:spcAft>
                <a:spcPts val="0"/>
              </a:spcAft>
              <a:buNone/>
            </a:pPr>
            <a:r>
              <a:rPr b="1" i="1" lang="en" sz="1300">
                <a:solidFill>
                  <a:srgbClr val="000000"/>
                </a:solidFill>
              </a:rPr>
              <a:t>Ms. Sandra Espinoza, </a:t>
            </a:r>
            <a:r>
              <a:rPr i="1" lang="en" sz="1300">
                <a:solidFill>
                  <a:srgbClr val="000000"/>
                </a:solidFill>
              </a:rPr>
              <a:t>Coordinator</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a:p>
            <a:pPr indent="0" lvl="0" marL="0" rtl="0" algn="l">
              <a:spcBef>
                <a:spcPts val="0"/>
              </a:spcBef>
              <a:spcAft>
                <a:spcPts val="0"/>
              </a:spcAft>
              <a:buNone/>
            </a:pPr>
            <a:r>
              <a:rPr b="1" i="1" lang="en" sz="1300">
                <a:solidFill>
                  <a:srgbClr val="000000"/>
                </a:solidFill>
              </a:rPr>
              <a:t>Dr. Narineh Hakopian, </a:t>
            </a:r>
            <a:r>
              <a:rPr i="1" lang="en" sz="1300">
                <a:solidFill>
                  <a:srgbClr val="000000"/>
                </a:solidFill>
              </a:rPr>
              <a:t>Teacher Specialist</a:t>
            </a:r>
            <a:endParaRPr i="1" sz="1300">
              <a:solidFill>
                <a:srgbClr val="000000"/>
              </a:solidFill>
            </a:endParaRPr>
          </a:p>
        </p:txBody>
      </p:sp>
      <p:sp>
        <p:nvSpPr>
          <p:cNvPr id="171" name="Google Shape;171;p25"/>
          <p:cNvSpPr txBox="1"/>
          <p:nvPr>
            <p:ph idx="1" type="subTitle"/>
          </p:nvPr>
        </p:nvSpPr>
        <p:spPr>
          <a:xfrm>
            <a:off x="6429375" y="2467125"/>
            <a:ext cx="2525700" cy="183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000000"/>
                </a:solidFill>
              </a:rPr>
              <a:t>DELAC Board Members</a:t>
            </a:r>
            <a:endParaRPr b="1" sz="1300">
              <a:solidFill>
                <a:srgbClr val="000000"/>
              </a:solidFill>
            </a:endParaRPr>
          </a:p>
          <a:p>
            <a:pPr indent="0" lvl="0" marL="0" rtl="0" algn="l">
              <a:spcBef>
                <a:spcPts val="0"/>
              </a:spcBef>
              <a:spcAft>
                <a:spcPts val="0"/>
              </a:spcAft>
              <a:buNone/>
            </a:pPr>
            <a:r>
              <a:t/>
            </a:r>
            <a:endParaRPr b="1" i="1" sz="1300">
              <a:solidFill>
                <a:srgbClr val="000000"/>
              </a:solidFill>
            </a:endParaRPr>
          </a:p>
          <a:p>
            <a:pPr indent="0" lvl="0" marL="0" rtl="0" algn="l">
              <a:spcBef>
                <a:spcPts val="0"/>
              </a:spcBef>
              <a:spcAft>
                <a:spcPts val="0"/>
              </a:spcAft>
              <a:buNone/>
            </a:pPr>
            <a:r>
              <a:rPr b="1" i="1" lang="en" sz="1300">
                <a:solidFill>
                  <a:srgbClr val="000000"/>
                </a:solidFill>
              </a:rPr>
              <a:t>Annie Samuelian, </a:t>
            </a:r>
            <a:r>
              <a:rPr i="1" lang="en" sz="1300">
                <a:solidFill>
                  <a:srgbClr val="000000"/>
                </a:solidFill>
              </a:rPr>
              <a:t>President</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a:p>
            <a:pPr indent="0" lvl="0" marL="0" rtl="0" algn="l">
              <a:spcBef>
                <a:spcPts val="0"/>
              </a:spcBef>
              <a:spcAft>
                <a:spcPts val="0"/>
              </a:spcAft>
              <a:buNone/>
            </a:pPr>
            <a:r>
              <a:rPr b="1" i="1" lang="en" sz="1300">
                <a:solidFill>
                  <a:srgbClr val="000000"/>
                </a:solidFill>
              </a:rPr>
              <a:t>Maribel Hernando, </a:t>
            </a:r>
            <a:r>
              <a:rPr i="1" lang="en" sz="1300">
                <a:solidFill>
                  <a:srgbClr val="000000"/>
                </a:solidFill>
              </a:rPr>
              <a:t>Secretary</a:t>
            </a:r>
            <a:endParaRPr i="1" sz="1300">
              <a:solidFill>
                <a:srgbClr val="000000"/>
              </a:solidFill>
            </a:endParaRPr>
          </a:p>
          <a:p>
            <a:pPr indent="0" lvl="0" marL="0" rtl="0" algn="l">
              <a:spcBef>
                <a:spcPts val="0"/>
              </a:spcBef>
              <a:spcAft>
                <a:spcPts val="0"/>
              </a:spcAft>
              <a:buNone/>
            </a:pPr>
            <a:r>
              <a:t/>
            </a:r>
            <a:endParaRPr i="1" sz="13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txBox="1"/>
          <p:nvPr>
            <p:ph type="title"/>
          </p:nvPr>
        </p:nvSpPr>
        <p:spPr>
          <a:xfrm>
            <a:off x="194888" y="189206"/>
            <a:ext cx="7429200" cy="851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INTERPRETATION</a:t>
            </a:r>
            <a:endParaRPr/>
          </a:p>
        </p:txBody>
      </p:sp>
      <p:pic>
        <p:nvPicPr>
          <p:cNvPr id="177" name="Google Shape;177;p26"/>
          <p:cNvPicPr preferRelativeResize="0"/>
          <p:nvPr/>
        </p:nvPicPr>
        <p:blipFill rotWithShape="1">
          <a:blip r:embed="rId3">
            <a:alphaModFix/>
          </a:blip>
          <a:srcRect b="0" l="0" r="0" t="0"/>
          <a:stretch/>
        </p:blipFill>
        <p:spPr>
          <a:xfrm>
            <a:off x="363060" y="1439220"/>
            <a:ext cx="2784916" cy="3381675"/>
          </a:xfrm>
          <a:prstGeom prst="rect">
            <a:avLst/>
          </a:prstGeom>
          <a:noFill/>
          <a:ln>
            <a:noFill/>
          </a:ln>
        </p:spPr>
      </p:pic>
      <p:pic>
        <p:nvPicPr>
          <p:cNvPr id="178" name="Google Shape;178;p26"/>
          <p:cNvPicPr preferRelativeResize="0"/>
          <p:nvPr/>
        </p:nvPicPr>
        <p:blipFill rotWithShape="1">
          <a:blip r:embed="rId4">
            <a:alphaModFix/>
          </a:blip>
          <a:srcRect b="0" l="0" r="0" t="0"/>
          <a:stretch/>
        </p:blipFill>
        <p:spPr>
          <a:xfrm>
            <a:off x="3542737" y="1726584"/>
            <a:ext cx="5311481" cy="2806931"/>
          </a:xfrm>
          <a:prstGeom prst="rect">
            <a:avLst/>
          </a:prstGeom>
          <a:noFill/>
          <a:ln>
            <a:noFill/>
          </a:ln>
        </p:spPr>
      </p:pic>
      <p:cxnSp>
        <p:nvCxnSpPr>
          <p:cNvPr id="179" name="Google Shape;179;p26"/>
          <p:cNvCxnSpPr/>
          <p:nvPr/>
        </p:nvCxnSpPr>
        <p:spPr>
          <a:xfrm>
            <a:off x="126375" y="1027781"/>
            <a:ext cx="5636400" cy="12600"/>
          </a:xfrm>
          <a:prstGeom prst="straightConnector1">
            <a:avLst/>
          </a:prstGeom>
          <a:noFill/>
          <a:ln cap="flat" cmpd="sng" w="114300">
            <a:solidFill>
              <a:schemeClr val="lt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nvSpPr>
        <p:spPr>
          <a:xfrm>
            <a:off x="436650" y="452850"/>
            <a:ext cx="8270700" cy="307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solidFill>
                  <a:srgbClr val="0000FF"/>
                </a:solidFill>
                <a:latin typeface="Calibri"/>
                <a:ea typeface="Calibri"/>
                <a:cs typeface="Calibri"/>
                <a:sym typeface="Calibri"/>
              </a:rPr>
              <a:t>Meeting Protocols</a:t>
            </a:r>
            <a:endParaRPr b="1" sz="3500">
              <a:solidFill>
                <a:srgbClr val="0000FF"/>
              </a:solidFill>
              <a:latin typeface="Calibri"/>
              <a:ea typeface="Calibri"/>
              <a:cs typeface="Calibri"/>
              <a:sym typeface="Calibri"/>
            </a:endParaRPr>
          </a:p>
          <a:p>
            <a:pPr indent="0" lvl="0" marL="0" rtl="0" algn="l">
              <a:spcBef>
                <a:spcPts val="0"/>
              </a:spcBef>
              <a:spcAft>
                <a:spcPts val="0"/>
              </a:spcAft>
              <a:buNone/>
            </a:pPr>
            <a:r>
              <a:t/>
            </a:r>
            <a:endParaRPr b="1" sz="3500">
              <a:solidFill>
                <a:srgbClr val="0000FF"/>
              </a:solidFill>
              <a:latin typeface="Calibri"/>
              <a:ea typeface="Calibri"/>
              <a:cs typeface="Calibri"/>
              <a:sym typeface="Calibri"/>
            </a:endParaRPr>
          </a:p>
          <a:p>
            <a:pPr indent="-361950" lvl="0" marL="457200" rtl="0" algn="l">
              <a:lnSpc>
                <a:spcPct val="115000"/>
              </a:lnSpc>
              <a:spcBef>
                <a:spcPts val="0"/>
              </a:spcBef>
              <a:spcAft>
                <a:spcPts val="0"/>
              </a:spcAft>
              <a:buSzPts val="2100"/>
              <a:buFont typeface="Calibri"/>
              <a:buChar char="●"/>
            </a:pPr>
            <a:r>
              <a:rPr b="1" lang="en" sz="2100">
                <a:latin typeface="Calibri"/>
                <a:ea typeface="Calibri"/>
                <a:cs typeface="Calibri"/>
                <a:sym typeface="Calibri"/>
              </a:rPr>
              <a:t>Mute your microphone unless speaking to the group</a:t>
            </a:r>
            <a:endParaRPr b="1" sz="2100">
              <a:latin typeface="Calibri"/>
              <a:ea typeface="Calibri"/>
              <a:cs typeface="Calibri"/>
              <a:sym typeface="Calibri"/>
            </a:endParaRPr>
          </a:p>
          <a:p>
            <a:pPr indent="-361950" lvl="0" marL="457200" rtl="0" algn="l">
              <a:lnSpc>
                <a:spcPct val="115000"/>
              </a:lnSpc>
              <a:spcBef>
                <a:spcPts val="0"/>
              </a:spcBef>
              <a:spcAft>
                <a:spcPts val="0"/>
              </a:spcAft>
              <a:buSzPts val="2100"/>
              <a:buFont typeface="Calibri"/>
              <a:buChar char="●"/>
            </a:pPr>
            <a:r>
              <a:rPr b="1" lang="en" sz="2100">
                <a:latin typeface="Calibri"/>
                <a:ea typeface="Calibri"/>
                <a:cs typeface="Calibri"/>
                <a:sym typeface="Calibri"/>
              </a:rPr>
              <a:t>Sign in to meeting by typing your first and last name in the Chat, along with your child’s first and last name and school</a:t>
            </a:r>
            <a:endParaRPr b="1" sz="2100">
              <a:latin typeface="Calibri"/>
              <a:ea typeface="Calibri"/>
              <a:cs typeface="Calibri"/>
              <a:sym typeface="Calibri"/>
            </a:endParaRPr>
          </a:p>
          <a:p>
            <a:pPr indent="-361950" lvl="0" marL="457200" rtl="0" algn="l">
              <a:lnSpc>
                <a:spcPct val="115000"/>
              </a:lnSpc>
              <a:spcBef>
                <a:spcPts val="0"/>
              </a:spcBef>
              <a:spcAft>
                <a:spcPts val="0"/>
              </a:spcAft>
              <a:buSzPts val="2100"/>
              <a:buFont typeface="Calibri"/>
              <a:buChar char="●"/>
            </a:pPr>
            <a:r>
              <a:rPr b="1" lang="en" sz="2100">
                <a:latin typeface="Calibri"/>
                <a:ea typeface="Calibri"/>
                <a:cs typeface="Calibri"/>
                <a:sym typeface="Calibri"/>
              </a:rPr>
              <a:t>Type questions in the chat (in English or your preferred language)</a:t>
            </a:r>
            <a:endParaRPr b="1" sz="2100">
              <a:latin typeface="Calibri"/>
              <a:ea typeface="Calibri"/>
              <a:cs typeface="Calibri"/>
              <a:sym typeface="Calibri"/>
            </a:endParaRPr>
          </a:p>
          <a:p>
            <a:pPr indent="-361950" lvl="0" marL="457200" rtl="0" algn="l">
              <a:lnSpc>
                <a:spcPct val="115000"/>
              </a:lnSpc>
              <a:spcBef>
                <a:spcPts val="0"/>
              </a:spcBef>
              <a:spcAft>
                <a:spcPts val="0"/>
              </a:spcAft>
              <a:buSzPts val="2100"/>
              <a:buFont typeface="Calibri"/>
              <a:buChar char="●"/>
            </a:pPr>
            <a:r>
              <a:rPr b="1" lang="en" sz="2100">
                <a:latin typeface="Calibri"/>
                <a:ea typeface="Calibri"/>
                <a:cs typeface="Calibri"/>
                <a:sym typeface="Calibri"/>
              </a:rPr>
              <a:t>The DELAC Meeting is being recorded. </a:t>
            </a:r>
            <a:endParaRPr b="1" sz="21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8"/>
          <p:cNvSpPr txBox="1"/>
          <p:nvPr/>
        </p:nvSpPr>
        <p:spPr>
          <a:xfrm>
            <a:off x="1553400" y="1449850"/>
            <a:ext cx="5822400" cy="180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a:solidFill>
                  <a:srgbClr val="0000FF"/>
                </a:solidFill>
                <a:latin typeface="Calibri"/>
                <a:ea typeface="Calibri"/>
                <a:cs typeface="Calibri"/>
                <a:sym typeface="Calibri"/>
              </a:rPr>
              <a:t>Welcome</a:t>
            </a:r>
            <a:endParaRPr b="1" sz="3500">
              <a:solidFill>
                <a:srgbClr val="0000FF"/>
              </a:solidFill>
              <a:latin typeface="Calibri"/>
              <a:ea typeface="Calibri"/>
              <a:cs typeface="Calibri"/>
              <a:sym typeface="Calibri"/>
            </a:endParaRPr>
          </a:p>
          <a:p>
            <a:pPr indent="0" lvl="0" marL="0" rtl="0" algn="ctr">
              <a:spcBef>
                <a:spcPts val="0"/>
              </a:spcBef>
              <a:spcAft>
                <a:spcPts val="0"/>
              </a:spcAft>
              <a:buNone/>
            </a:pPr>
            <a:r>
              <a:rPr b="1" lang="en" sz="3500">
                <a:solidFill>
                  <a:srgbClr val="0000FF"/>
                </a:solidFill>
                <a:latin typeface="Calibri"/>
                <a:ea typeface="Calibri"/>
                <a:cs typeface="Calibri"/>
                <a:sym typeface="Calibri"/>
              </a:rPr>
              <a:t>Introductions</a:t>
            </a:r>
            <a:endParaRPr b="1" sz="3500">
              <a:solidFill>
                <a:srgbClr val="0000FF"/>
              </a:solidFill>
              <a:latin typeface="Calibri"/>
              <a:ea typeface="Calibri"/>
              <a:cs typeface="Calibri"/>
              <a:sym typeface="Calibri"/>
            </a:endParaRPr>
          </a:p>
          <a:p>
            <a:pPr indent="0" lvl="0" marL="0" rtl="0" algn="ctr">
              <a:spcBef>
                <a:spcPts val="0"/>
              </a:spcBef>
              <a:spcAft>
                <a:spcPts val="0"/>
              </a:spcAft>
              <a:buNone/>
            </a:pPr>
            <a:r>
              <a:rPr b="1" lang="en" sz="3500">
                <a:solidFill>
                  <a:srgbClr val="0000FF"/>
                </a:solidFill>
                <a:latin typeface="Calibri"/>
                <a:ea typeface="Calibri"/>
                <a:cs typeface="Calibri"/>
                <a:sym typeface="Calibri"/>
              </a:rPr>
              <a:t>Call To Order</a:t>
            </a:r>
            <a:endParaRPr sz="2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9"/>
          <p:cNvSpPr txBox="1"/>
          <p:nvPr>
            <p:ph type="title"/>
          </p:nvPr>
        </p:nvSpPr>
        <p:spPr>
          <a:xfrm>
            <a:off x="381350" y="357800"/>
            <a:ext cx="8331300" cy="4377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700" u="sng">
                <a:latin typeface="Calibri"/>
                <a:ea typeface="Calibri"/>
                <a:cs typeface="Calibri"/>
                <a:sym typeface="Calibri"/>
              </a:rPr>
              <a:t>Elementary</a:t>
            </a:r>
            <a:r>
              <a:rPr b="1" lang="en" sz="1700" u="sng">
                <a:latin typeface="Calibri"/>
                <a:ea typeface="Calibri"/>
                <a:cs typeface="Calibri"/>
                <a:sym typeface="Calibri"/>
              </a:rPr>
              <a:t> </a:t>
            </a:r>
            <a:r>
              <a:rPr b="1" lang="en" sz="1700" u="sng">
                <a:latin typeface="Calibri"/>
                <a:ea typeface="Calibri"/>
                <a:cs typeface="Calibri"/>
                <a:sym typeface="Calibri"/>
              </a:rPr>
              <a:t>Teacher </a:t>
            </a:r>
            <a:r>
              <a:rPr b="1" lang="en" sz="1700" u="sng">
                <a:latin typeface="Calibri"/>
                <a:ea typeface="Calibri"/>
                <a:cs typeface="Calibri"/>
                <a:sym typeface="Calibri"/>
              </a:rPr>
              <a:t>Specialists</a:t>
            </a:r>
            <a:r>
              <a:rPr b="1" lang="en">
                <a:latin typeface="Calibri"/>
                <a:ea typeface="Calibri"/>
                <a:cs typeface="Calibri"/>
                <a:sym typeface="Calibri"/>
              </a:rPr>
              <a:t> </a:t>
            </a:r>
            <a:endParaRPr b="1">
              <a:latin typeface="Calibri"/>
              <a:ea typeface="Calibri"/>
              <a:cs typeface="Calibri"/>
              <a:sym typeface="Calibri"/>
            </a:endParaRPr>
          </a:p>
          <a:p>
            <a:pPr indent="0" lvl="0" marL="0" marR="0" rtl="0" algn="l">
              <a:lnSpc>
                <a:spcPct val="100000"/>
              </a:lnSpc>
              <a:spcBef>
                <a:spcPts val="0"/>
              </a:spcBef>
              <a:spcAft>
                <a:spcPts val="0"/>
              </a:spcAft>
              <a:buNone/>
            </a:pPr>
            <a:r>
              <a:t/>
            </a:r>
            <a:endParaRPr sz="1600">
              <a:solidFill>
                <a:srgbClr val="000000"/>
              </a:solidFill>
              <a:latin typeface="Calibri"/>
              <a:ea typeface="Calibri"/>
              <a:cs typeface="Calibri"/>
              <a:sym typeface="Calibri"/>
            </a:endParaRPr>
          </a:p>
          <a:p>
            <a:pPr indent="228600" lvl="0" marL="228600" marR="0" rtl="0" algn="l">
              <a:lnSpc>
                <a:spcPct val="100000"/>
              </a:lnSpc>
              <a:spcBef>
                <a:spcPts val="0"/>
              </a:spcBef>
              <a:spcAft>
                <a:spcPts val="0"/>
              </a:spcAft>
              <a:buNone/>
            </a:pPr>
            <a:r>
              <a:rPr b="1" lang="en" sz="1600">
                <a:solidFill>
                  <a:srgbClr val="000000"/>
                </a:solidFill>
                <a:latin typeface="Calibri"/>
                <a:ea typeface="Calibri"/>
                <a:cs typeface="Calibri"/>
                <a:sym typeface="Calibri"/>
              </a:rPr>
              <a:t>Balboa	</a:t>
            </a:r>
            <a:r>
              <a:rPr lang="en" sz="1600">
                <a:solidFill>
                  <a:srgbClr val="000000"/>
                </a:solidFill>
                <a:latin typeface="Calibri"/>
                <a:ea typeface="Calibri"/>
                <a:cs typeface="Calibri"/>
                <a:sym typeface="Calibri"/>
              </a:rPr>
              <a:t>	Martha </a:t>
            </a:r>
            <a:r>
              <a:rPr lang="en" sz="1600">
                <a:solidFill>
                  <a:srgbClr val="000000"/>
                </a:solidFill>
                <a:latin typeface="Calibri"/>
                <a:ea typeface="Calibri"/>
                <a:cs typeface="Calibri"/>
                <a:sym typeface="Calibri"/>
              </a:rPr>
              <a:t>Dreyfus	</a:t>
            </a:r>
            <a:r>
              <a:rPr b="1" lang="en" sz="1600">
                <a:solidFill>
                  <a:srgbClr val="000000"/>
                </a:solidFill>
                <a:latin typeface="Calibri"/>
                <a:ea typeface="Calibri"/>
                <a:cs typeface="Calibri"/>
                <a:sym typeface="Calibri"/>
              </a:rPr>
              <a:t>		</a:t>
            </a:r>
            <a:r>
              <a:rPr lang="en" sz="1600" u="sng">
                <a:solidFill>
                  <a:schemeClr val="hlink"/>
                </a:solidFill>
                <a:latin typeface="Calibri"/>
                <a:ea typeface="Calibri"/>
                <a:cs typeface="Calibri"/>
                <a:sym typeface="Calibri"/>
                <a:hlinkClick r:id="rId3"/>
              </a:rPr>
              <a:t>mdreyfus@gusd.net</a:t>
            </a:r>
            <a:r>
              <a:rPr lang="en" sz="1600">
                <a:solidFill>
                  <a:srgbClr val="000000"/>
                </a:solidFill>
                <a:latin typeface="Calibri"/>
                <a:ea typeface="Calibri"/>
                <a:cs typeface="Calibri"/>
                <a:sym typeface="Calibri"/>
              </a:rPr>
              <a:t> </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Cerritos</a:t>
            </a:r>
            <a:r>
              <a:rPr lang="en" sz="1600">
                <a:solidFill>
                  <a:srgbClr val="000000"/>
                </a:solidFill>
                <a:latin typeface="Calibri"/>
                <a:ea typeface="Calibri"/>
                <a:cs typeface="Calibri"/>
                <a:sym typeface="Calibri"/>
              </a:rPr>
              <a:t>		Sylvia Galvez-Grado		</a:t>
            </a:r>
            <a:r>
              <a:rPr lang="en" sz="1600" u="sng">
                <a:solidFill>
                  <a:schemeClr val="hlink"/>
                </a:solidFill>
                <a:latin typeface="Calibri"/>
                <a:ea typeface="Calibri"/>
                <a:cs typeface="Calibri"/>
                <a:sym typeface="Calibri"/>
                <a:hlinkClick r:id="rId4"/>
              </a:rPr>
              <a:t>sgalvez-grado@gusd.net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Columbus</a:t>
            </a:r>
            <a:r>
              <a:rPr lang="en" sz="1600">
                <a:solidFill>
                  <a:srgbClr val="000000"/>
                </a:solidFill>
                <a:latin typeface="Calibri"/>
                <a:ea typeface="Calibri"/>
                <a:cs typeface="Calibri"/>
                <a:sym typeface="Calibri"/>
              </a:rPr>
              <a:t>		Houri Keuroghlian		</a:t>
            </a:r>
            <a:r>
              <a:rPr lang="en" sz="1600" u="sng">
                <a:solidFill>
                  <a:schemeClr val="hlink"/>
                </a:solidFill>
                <a:latin typeface="Calibri"/>
                <a:ea typeface="Calibri"/>
                <a:cs typeface="Calibri"/>
                <a:sym typeface="Calibri"/>
                <a:hlinkClick r:id="rId5"/>
              </a:rPr>
              <a:t>hkeuroghlian@gusd.net </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Dunsmore		</a:t>
            </a:r>
            <a:r>
              <a:rPr lang="en" sz="1600">
                <a:solidFill>
                  <a:srgbClr val="000000"/>
                </a:solidFill>
                <a:latin typeface="Calibri"/>
                <a:ea typeface="Calibri"/>
                <a:cs typeface="Calibri"/>
                <a:sym typeface="Calibri"/>
              </a:rPr>
              <a:t>Christine Aroyan 		</a:t>
            </a:r>
            <a:r>
              <a:rPr lang="en" sz="1600" u="sng">
                <a:solidFill>
                  <a:schemeClr val="hlink"/>
                </a:solidFill>
                <a:latin typeface="Calibri"/>
                <a:ea typeface="Calibri"/>
                <a:cs typeface="Calibri"/>
                <a:sym typeface="Calibri"/>
                <a:hlinkClick r:id="rId6"/>
              </a:rPr>
              <a:t>caroyan@gusd.net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Edison		</a:t>
            </a:r>
            <a:r>
              <a:rPr lang="en" sz="1600">
                <a:solidFill>
                  <a:srgbClr val="000000"/>
                </a:solidFill>
                <a:latin typeface="Calibri"/>
                <a:ea typeface="Calibri"/>
                <a:cs typeface="Calibri"/>
                <a:sym typeface="Calibri"/>
              </a:rPr>
              <a:t>Wendy Rios 			</a:t>
            </a:r>
            <a:r>
              <a:rPr lang="en" sz="1600" u="sng">
                <a:solidFill>
                  <a:schemeClr val="hlink"/>
                </a:solidFill>
                <a:latin typeface="Calibri"/>
                <a:ea typeface="Calibri"/>
                <a:cs typeface="Calibri"/>
                <a:sym typeface="Calibri"/>
                <a:hlinkClick r:id="rId7"/>
              </a:rPr>
              <a:t>wrios@gusd.net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Franklin		</a:t>
            </a:r>
            <a:r>
              <a:rPr lang="en" sz="1600">
                <a:solidFill>
                  <a:srgbClr val="000000"/>
                </a:solidFill>
                <a:latin typeface="Calibri"/>
                <a:ea typeface="Calibri"/>
                <a:cs typeface="Calibri"/>
                <a:sym typeface="Calibri"/>
              </a:rPr>
              <a:t>Roxanne Ouweleen 		</a:t>
            </a:r>
            <a:r>
              <a:rPr lang="en" sz="1600" u="sng">
                <a:solidFill>
                  <a:schemeClr val="hlink"/>
                </a:solidFill>
                <a:latin typeface="Calibri"/>
                <a:ea typeface="Calibri"/>
                <a:cs typeface="Calibri"/>
                <a:sym typeface="Calibri"/>
                <a:hlinkClick r:id="rId8"/>
              </a:rPr>
              <a:t>rouweleen@gusd.net</a:t>
            </a:r>
            <a:r>
              <a:rPr lang="en" sz="1600">
                <a:solidFill>
                  <a:srgbClr val="000000"/>
                </a:solidFill>
                <a:latin typeface="Calibri"/>
                <a:ea typeface="Calibri"/>
                <a:cs typeface="Calibri"/>
                <a:sym typeface="Calibri"/>
              </a:rPr>
              <a:t> </a:t>
            </a:r>
            <a:r>
              <a:rPr lang="en" sz="1200">
                <a:solidFill>
                  <a:srgbClr val="000000"/>
                </a:solidFill>
                <a:latin typeface="Calibri"/>
                <a:ea typeface="Calibri"/>
                <a:cs typeface="Calibri"/>
                <a:sym typeface="Calibri"/>
              </a:rPr>
              <a:t>(Assistant </a:t>
            </a:r>
            <a:r>
              <a:rPr lang="en" sz="1200">
                <a:solidFill>
                  <a:srgbClr val="000000"/>
                </a:solidFill>
                <a:latin typeface="Calibri"/>
                <a:ea typeface="Calibri"/>
                <a:cs typeface="Calibri"/>
                <a:sym typeface="Calibri"/>
              </a:rPr>
              <a:t>Principal</a:t>
            </a:r>
            <a:r>
              <a:rPr lang="en" sz="1200">
                <a:solidFill>
                  <a:srgbClr val="000000"/>
                </a:solidFill>
                <a:latin typeface="Calibri"/>
                <a:ea typeface="Calibri"/>
                <a:cs typeface="Calibri"/>
                <a:sym typeface="Calibri"/>
              </a:rPr>
              <a:t>)</a:t>
            </a:r>
            <a:endParaRPr sz="12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Fremont		</a:t>
            </a:r>
            <a:r>
              <a:rPr lang="en" sz="1600">
                <a:solidFill>
                  <a:srgbClr val="000000"/>
                </a:solidFill>
                <a:latin typeface="Calibri"/>
                <a:ea typeface="Calibri"/>
                <a:cs typeface="Calibri"/>
                <a:sym typeface="Calibri"/>
              </a:rPr>
              <a:t>Tiffany Hirdler</a:t>
            </a:r>
            <a:r>
              <a:rPr lang="en" sz="1600" u="sng">
                <a:solidFill>
                  <a:schemeClr val="hlink"/>
                </a:solidFill>
                <a:latin typeface="Calibri"/>
                <a:ea typeface="Calibri"/>
                <a:cs typeface="Calibri"/>
                <a:sym typeface="Calibri"/>
                <a:hlinkClick r:id="rId9"/>
              </a:rPr>
              <a:t> 			thirdler@gusd.net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Glenoaks		</a:t>
            </a:r>
            <a:r>
              <a:rPr lang="en" sz="1600">
                <a:solidFill>
                  <a:srgbClr val="000000"/>
                </a:solidFill>
                <a:latin typeface="Calibri"/>
                <a:ea typeface="Calibri"/>
                <a:cs typeface="Calibri"/>
                <a:sym typeface="Calibri"/>
              </a:rPr>
              <a:t>Francesca</a:t>
            </a:r>
            <a:r>
              <a:rPr lang="en" sz="1600">
                <a:solidFill>
                  <a:srgbClr val="000000"/>
                </a:solidFill>
                <a:latin typeface="Calibri"/>
                <a:ea typeface="Calibri"/>
                <a:cs typeface="Calibri"/>
                <a:sym typeface="Calibri"/>
              </a:rPr>
              <a:t> Silva</a:t>
            </a:r>
            <a:r>
              <a:rPr lang="en" sz="1600" u="sng">
                <a:solidFill>
                  <a:schemeClr val="hlink"/>
                </a:solidFill>
                <a:latin typeface="Calibri"/>
                <a:ea typeface="Calibri"/>
                <a:cs typeface="Calibri"/>
                <a:sym typeface="Calibri"/>
                <a:hlinkClick r:id="rId10"/>
              </a:rPr>
              <a:t> 			fsilva@gusd.net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Jefferson		</a:t>
            </a:r>
            <a:r>
              <a:rPr lang="en" sz="1600">
                <a:solidFill>
                  <a:srgbClr val="000000"/>
                </a:solidFill>
                <a:latin typeface="Calibri"/>
                <a:ea typeface="Calibri"/>
                <a:cs typeface="Calibri"/>
                <a:sym typeface="Calibri"/>
              </a:rPr>
              <a:t>Ben Dionisio</a:t>
            </a:r>
            <a:r>
              <a:rPr lang="en" sz="1600" u="sng">
                <a:solidFill>
                  <a:schemeClr val="hlink"/>
                </a:solidFill>
                <a:latin typeface="Calibri"/>
                <a:ea typeface="Calibri"/>
                <a:cs typeface="Calibri"/>
                <a:sym typeface="Calibri"/>
                <a:hlinkClick r:id="rId11"/>
              </a:rPr>
              <a:t> 			bdionisio@gusd.net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Keppel		</a:t>
            </a:r>
            <a:r>
              <a:rPr lang="en" sz="1600">
                <a:solidFill>
                  <a:srgbClr val="000000"/>
                </a:solidFill>
                <a:latin typeface="Calibri"/>
                <a:ea typeface="Calibri"/>
                <a:cs typeface="Calibri"/>
                <a:sym typeface="Calibri"/>
              </a:rPr>
              <a:t>Christine Aroyan 		</a:t>
            </a:r>
            <a:r>
              <a:rPr lang="en" sz="1600" u="sng">
                <a:solidFill>
                  <a:schemeClr val="accent5"/>
                </a:solidFill>
                <a:latin typeface="Calibri"/>
                <a:ea typeface="Calibri"/>
                <a:cs typeface="Calibri"/>
                <a:sym typeface="Calibri"/>
                <a:hlinkClick r:id="rId12">
                  <a:extLst>
                    <a:ext uri="{A12FA001-AC4F-418D-AE19-62706E023703}">
                      <ahyp:hlinkClr val="tx"/>
                    </a:ext>
                  </a:extLst>
                </a:hlinkClick>
              </a:rPr>
              <a:t>caroyan@gusd.net</a:t>
            </a:r>
            <a:endParaRPr sz="1600">
              <a:solidFill>
                <a:srgbClr val="000000"/>
              </a:solidFill>
              <a:latin typeface="Calibri"/>
              <a:ea typeface="Calibri"/>
              <a:cs typeface="Calibri"/>
              <a:sym typeface="Calibri"/>
            </a:endParaRPr>
          </a:p>
          <a:p>
            <a:pPr indent="0" lvl="0" marL="0" rtl="0" algn="l">
              <a:spcBef>
                <a:spcPts val="0"/>
              </a:spcBef>
              <a:spcAft>
                <a:spcPts val="0"/>
              </a:spcAft>
              <a:buNone/>
            </a:pPr>
            <a:r>
              <a:t/>
            </a:r>
            <a:endParaRPr sz="160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ph type="title"/>
          </p:nvPr>
        </p:nvSpPr>
        <p:spPr>
          <a:xfrm>
            <a:off x="441175" y="390300"/>
            <a:ext cx="8313300" cy="4362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700" u="sng">
                <a:latin typeface="Calibri"/>
                <a:ea typeface="Calibri"/>
                <a:cs typeface="Calibri"/>
                <a:sym typeface="Calibri"/>
              </a:rPr>
              <a:t>Elementary Teacher Specialists</a:t>
            </a:r>
            <a:r>
              <a:rPr b="1" lang="en">
                <a:latin typeface="Calibri"/>
                <a:ea typeface="Calibri"/>
                <a:cs typeface="Calibri"/>
                <a:sym typeface="Calibri"/>
              </a:rPr>
              <a:t> </a:t>
            </a:r>
            <a:r>
              <a:rPr b="1" lang="en" sz="2000">
                <a:highlight>
                  <a:srgbClr val="FFFF00"/>
                </a:highlight>
                <a:latin typeface="Calibri"/>
                <a:ea typeface="Calibri"/>
                <a:cs typeface="Calibri"/>
                <a:sym typeface="Calibri"/>
              </a:rPr>
              <a:t>Continued…</a:t>
            </a:r>
            <a:endParaRPr b="1" sz="2000">
              <a:highlight>
                <a:srgbClr val="FFFF00"/>
              </a:highlight>
              <a:latin typeface="Calibri"/>
              <a:ea typeface="Calibri"/>
              <a:cs typeface="Calibri"/>
              <a:sym typeface="Calibri"/>
            </a:endParaRPr>
          </a:p>
          <a:p>
            <a:pPr indent="0" lvl="0" marL="0" rtl="0" algn="ctr">
              <a:spcBef>
                <a:spcPts val="0"/>
              </a:spcBef>
              <a:spcAft>
                <a:spcPts val="0"/>
              </a:spcAft>
              <a:buNone/>
            </a:pPr>
            <a:r>
              <a:t/>
            </a:r>
            <a:endParaRPr b="1" sz="2000">
              <a:highlight>
                <a:srgbClr val="FFFF00"/>
              </a:highlight>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La Crescenta			</a:t>
            </a:r>
            <a:r>
              <a:rPr lang="en" sz="1600">
                <a:solidFill>
                  <a:srgbClr val="000000"/>
                </a:solidFill>
                <a:latin typeface="Calibri"/>
                <a:ea typeface="Calibri"/>
                <a:cs typeface="Calibri"/>
                <a:sym typeface="Calibri"/>
              </a:rPr>
              <a:t>Martha </a:t>
            </a:r>
            <a:r>
              <a:rPr lang="en" sz="1600">
                <a:solidFill>
                  <a:srgbClr val="000000"/>
                </a:solidFill>
                <a:uFill>
                  <a:noFill/>
                </a:uFill>
                <a:latin typeface="Calibri"/>
                <a:ea typeface="Calibri"/>
                <a:cs typeface="Calibri"/>
                <a:sym typeface="Calibri"/>
                <a:hlinkClick r:id="rId3">
                  <a:extLst>
                    <a:ext uri="{A12FA001-AC4F-418D-AE19-62706E023703}">
                      <ahyp:hlinkClr val="tx"/>
                    </a:ext>
                  </a:extLst>
                </a:hlinkClick>
              </a:rPr>
              <a:t>Dreyfus		</a:t>
            </a:r>
            <a:r>
              <a:rPr lang="en" sz="1600" u="sng">
                <a:solidFill>
                  <a:schemeClr val="accent5"/>
                </a:solidFill>
                <a:latin typeface="Calibri"/>
                <a:ea typeface="Calibri"/>
                <a:cs typeface="Calibri"/>
                <a:sym typeface="Calibri"/>
                <a:hlinkClick r:id="rId4">
                  <a:extLst>
                    <a:ext uri="{A12FA001-AC4F-418D-AE19-62706E023703}">
                      <ahyp:hlinkClr val="tx"/>
                    </a:ext>
                  </a:extLst>
                </a:hlinkClick>
              </a:rPr>
              <a:t>mdreyfus@gusd.net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Lincoln				</a:t>
            </a:r>
            <a:r>
              <a:rPr lang="en" sz="1600">
                <a:solidFill>
                  <a:srgbClr val="000000"/>
                </a:solidFill>
                <a:latin typeface="Calibri"/>
                <a:ea typeface="Calibri"/>
                <a:cs typeface="Calibri"/>
                <a:sym typeface="Calibri"/>
              </a:rPr>
              <a:t>Francesca Silva		</a:t>
            </a:r>
            <a:r>
              <a:rPr lang="en" sz="1600" u="sng">
                <a:solidFill>
                  <a:schemeClr val="accent5"/>
                </a:solidFill>
                <a:latin typeface="Calibri"/>
                <a:ea typeface="Calibri"/>
                <a:cs typeface="Calibri"/>
                <a:sym typeface="Calibri"/>
                <a:hlinkClick r:id="rId5">
                  <a:extLst>
                    <a:ext uri="{A12FA001-AC4F-418D-AE19-62706E023703}">
                      <ahyp:hlinkClr val="tx"/>
                    </a:ext>
                  </a:extLst>
                </a:hlinkClick>
              </a:rPr>
              <a:t>fsilva@gusd.net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Mann				</a:t>
            </a:r>
            <a:r>
              <a:rPr lang="en" sz="1600">
                <a:solidFill>
                  <a:srgbClr val="000000"/>
                </a:solidFill>
                <a:latin typeface="Calibri"/>
                <a:ea typeface="Calibri"/>
                <a:cs typeface="Calibri"/>
                <a:sym typeface="Calibri"/>
              </a:rPr>
              <a:t>Chris Burt 			</a:t>
            </a:r>
            <a:r>
              <a:rPr lang="en" sz="1600" u="sng">
                <a:solidFill>
                  <a:schemeClr val="hlink"/>
                </a:solidFill>
                <a:highlight>
                  <a:srgbClr val="FFFFFF"/>
                </a:highlight>
                <a:latin typeface="Calibri"/>
                <a:ea typeface="Calibri"/>
                <a:cs typeface="Calibri"/>
                <a:sym typeface="Calibri"/>
                <a:hlinkClick r:id="rId6"/>
              </a:rPr>
              <a:t>cburt@gusd.net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Marshall				</a:t>
            </a:r>
            <a:r>
              <a:rPr lang="en" sz="1600">
                <a:solidFill>
                  <a:srgbClr val="000000"/>
                </a:solidFill>
                <a:latin typeface="Calibri"/>
                <a:ea typeface="Calibri"/>
                <a:cs typeface="Calibri"/>
                <a:sym typeface="Calibri"/>
              </a:rPr>
              <a:t>Natalie Yahiayan		</a:t>
            </a:r>
            <a:r>
              <a:rPr lang="en" sz="1600" u="sng">
                <a:solidFill>
                  <a:schemeClr val="hlink"/>
                </a:solidFill>
                <a:latin typeface="Calibri"/>
                <a:ea typeface="Calibri"/>
                <a:cs typeface="Calibri"/>
                <a:sym typeface="Calibri"/>
                <a:hlinkClick r:id="rId7"/>
              </a:rPr>
              <a:t>nyahiayan@gusd.net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Monte Vista			</a:t>
            </a:r>
            <a:r>
              <a:rPr lang="en" sz="1600">
                <a:solidFill>
                  <a:srgbClr val="000000"/>
                </a:solidFill>
                <a:latin typeface="Calibri"/>
                <a:ea typeface="Calibri"/>
                <a:cs typeface="Calibri"/>
                <a:sym typeface="Calibri"/>
              </a:rPr>
              <a:t>Elizabeth Tamez		</a:t>
            </a:r>
            <a:r>
              <a:rPr lang="en" sz="1600" u="sng">
                <a:solidFill>
                  <a:schemeClr val="hlink"/>
                </a:solidFill>
                <a:latin typeface="Calibri"/>
                <a:ea typeface="Calibri"/>
                <a:cs typeface="Calibri"/>
                <a:sym typeface="Calibri"/>
                <a:hlinkClick r:id="rId8"/>
              </a:rPr>
              <a:t>etamez@gusd.net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Mountain Avenue		</a:t>
            </a:r>
            <a:r>
              <a:rPr lang="en" sz="1600">
                <a:solidFill>
                  <a:srgbClr val="000000"/>
                </a:solidFill>
                <a:latin typeface="Calibri"/>
                <a:ea typeface="Calibri"/>
                <a:cs typeface="Calibri"/>
                <a:sym typeface="Calibri"/>
              </a:rPr>
              <a:t>Elizabeth Tamez		</a:t>
            </a:r>
            <a:r>
              <a:rPr lang="en" sz="1600" u="sng">
                <a:solidFill>
                  <a:schemeClr val="hlink"/>
                </a:solidFill>
                <a:latin typeface="Calibri"/>
                <a:ea typeface="Calibri"/>
                <a:cs typeface="Calibri"/>
                <a:sym typeface="Calibri"/>
                <a:hlinkClick r:id="rId9"/>
              </a:rPr>
              <a:t>etamez@gusd.net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Muir					</a:t>
            </a:r>
            <a:r>
              <a:rPr lang="en" sz="1600">
                <a:solidFill>
                  <a:srgbClr val="000000"/>
                </a:solidFill>
                <a:latin typeface="Calibri"/>
                <a:ea typeface="Calibri"/>
                <a:cs typeface="Calibri"/>
                <a:sym typeface="Calibri"/>
              </a:rPr>
              <a:t>Patricia Anderson	</a:t>
            </a:r>
            <a:r>
              <a:rPr lang="en" sz="1600" u="sng">
                <a:solidFill>
                  <a:schemeClr val="hlink"/>
                </a:solidFill>
                <a:latin typeface="Calibri"/>
                <a:ea typeface="Calibri"/>
                <a:cs typeface="Calibri"/>
                <a:sym typeface="Calibri"/>
                <a:hlinkClick r:id="rId10"/>
              </a:rPr>
              <a:t>panderson@gusd.net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Valley View			</a:t>
            </a:r>
            <a:r>
              <a:rPr lang="en" sz="1600">
                <a:solidFill>
                  <a:srgbClr val="000000"/>
                </a:solidFill>
                <a:latin typeface="Calibri"/>
                <a:ea typeface="Calibri"/>
                <a:cs typeface="Calibri"/>
                <a:sym typeface="Calibri"/>
              </a:rPr>
              <a:t>Tiffany Hirdler		</a:t>
            </a:r>
            <a:r>
              <a:rPr lang="en" sz="1600" u="sng">
                <a:solidFill>
                  <a:schemeClr val="accent5"/>
                </a:solidFill>
                <a:latin typeface="Calibri"/>
                <a:ea typeface="Calibri"/>
                <a:cs typeface="Calibri"/>
                <a:sym typeface="Calibri"/>
                <a:hlinkClick r:id="rId11">
                  <a:extLst>
                    <a:ext uri="{A12FA001-AC4F-418D-AE19-62706E023703}">
                      <ahyp:hlinkClr val="tx"/>
                    </a:ext>
                  </a:extLst>
                </a:hlinkClick>
              </a:rPr>
              <a:t>thirdler@gusd.net</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Verdugo Woodlands		</a:t>
            </a:r>
            <a:r>
              <a:rPr lang="en" sz="1600">
                <a:solidFill>
                  <a:srgbClr val="000000"/>
                </a:solidFill>
                <a:latin typeface="Calibri"/>
                <a:ea typeface="Calibri"/>
                <a:cs typeface="Calibri"/>
                <a:sym typeface="Calibri"/>
              </a:rPr>
              <a:t>Joseph Yi			</a:t>
            </a:r>
            <a:r>
              <a:rPr lang="en" sz="1600" u="sng">
                <a:solidFill>
                  <a:schemeClr val="hlink"/>
                </a:solidFill>
                <a:latin typeface="Calibri"/>
                <a:ea typeface="Calibri"/>
                <a:cs typeface="Calibri"/>
                <a:sym typeface="Calibri"/>
                <a:hlinkClick r:id="rId12"/>
              </a:rPr>
              <a:t>josephyi@gusd.net</a:t>
            </a:r>
            <a:r>
              <a:rPr lang="en" sz="1600">
                <a:solidFill>
                  <a:srgbClr val="000000"/>
                </a:solidFill>
                <a:latin typeface="Calibri"/>
                <a:ea typeface="Calibri"/>
                <a:cs typeface="Calibri"/>
                <a:sym typeface="Calibri"/>
              </a:rPr>
              <a:t> </a:t>
            </a:r>
            <a:r>
              <a:rPr lang="en" sz="1200">
                <a:solidFill>
                  <a:srgbClr val="000000"/>
                </a:solidFill>
                <a:latin typeface="Calibri"/>
                <a:ea typeface="Calibri"/>
                <a:cs typeface="Calibri"/>
                <a:sym typeface="Calibri"/>
              </a:rPr>
              <a:t>(Assistant Principal)</a:t>
            </a:r>
            <a:endParaRPr sz="1600">
              <a:solidFill>
                <a:srgbClr val="000000"/>
              </a:solidFill>
              <a:latin typeface="Calibri"/>
              <a:ea typeface="Calibri"/>
              <a:cs typeface="Calibri"/>
              <a:sym typeface="Calibri"/>
            </a:endParaRPr>
          </a:p>
          <a:p>
            <a:pPr indent="228600" lvl="0" marL="228600" rtl="0" algn="l">
              <a:spcBef>
                <a:spcPts val="0"/>
              </a:spcBef>
              <a:spcAft>
                <a:spcPts val="0"/>
              </a:spcAft>
              <a:buNone/>
            </a:pPr>
            <a:r>
              <a:rPr b="1" lang="en" sz="1600">
                <a:solidFill>
                  <a:srgbClr val="000000"/>
                </a:solidFill>
                <a:latin typeface="Calibri"/>
                <a:ea typeface="Calibri"/>
                <a:cs typeface="Calibri"/>
                <a:sym typeface="Calibri"/>
              </a:rPr>
              <a:t>R.D. White				</a:t>
            </a:r>
            <a:r>
              <a:rPr lang="en" sz="1600">
                <a:solidFill>
                  <a:srgbClr val="000000"/>
                </a:solidFill>
                <a:latin typeface="Calibri"/>
                <a:ea typeface="Calibri"/>
                <a:cs typeface="Calibri"/>
                <a:sym typeface="Calibri"/>
              </a:rPr>
              <a:t>Monica Hilario		</a:t>
            </a:r>
            <a:r>
              <a:rPr lang="en" sz="1600" u="sng">
                <a:solidFill>
                  <a:schemeClr val="hlink"/>
                </a:solidFill>
                <a:latin typeface="Calibri"/>
                <a:ea typeface="Calibri"/>
                <a:cs typeface="Calibri"/>
                <a:sym typeface="Calibri"/>
                <a:hlinkClick r:id="rId13"/>
              </a:rPr>
              <a:t>mhilario@gusd.net</a:t>
            </a:r>
            <a:endParaRPr sz="1600">
              <a:solidFill>
                <a:srgbClr val="000000"/>
              </a:solidFill>
              <a:latin typeface="Calibri"/>
              <a:ea typeface="Calibri"/>
              <a:cs typeface="Calibri"/>
              <a:sym typeface="Calibri"/>
            </a:endParaRPr>
          </a:p>
          <a:p>
            <a:pPr indent="0" lvl="0" marL="0" rtl="0" algn="l">
              <a:spcBef>
                <a:spcPts val="0"/>
              </a:spcBef>
              <a:spcAft>
                <a:spcPts val="0"/>
              </a:spcAft>
              <a:buNone/>
            </a:pPr>
            <a:r>
              <a:t/>
            </a:r>
            <a:endParaRPr b="1"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1"/>
          <p:cNvSpPr txBox="1"/>
          <p:nvPr>
            <p:ph type="title"/>
          </p:nvPr>
        </p:nvSpPr>
        <p:spPr>
          <a:xfrm>
            <a:off x="471050" y="420150"/>
            <a:ext cx="8295300" cy="1630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700" u="sng">
                <a:latin typeface="Calibri"/>
                <a:ea typeface="Calibri"/>
                <a:cs typeface="Calibri"/>
                <a:sym typeface="Calibri"/>
              </a:rPr>
              <a:t>Middle School </a:t>
            </a:r>
            <a:r>
              <a:rPr b="1" lang="en" sz="1700" u="sng">
                <a:latin typeface="Calibri"/>
                <a:ea typeface="Calibri"/>
                <a:cs typeface="Calibri"/>
                <a:sym typeface="Calibri"/>
              </a:rPr>
              <a:t>Teacher Specialists</a:t>
            </a:r>
            <a:r>
              <a:rPr b="1" lang="en">
                <a:latin typeface="Calibri"/>
                <a:ea typeface="Calibri"/>
                <a:cs typeface="Calibri"/>
                <a:sym typeface="Calibri"/>
              </a:rPr>
              <a:t> </a:t>
            </a:r>
            <a:endParaRPr b="1">
              <a:latin typeface="Calibri"/>
              <a:ea typeface="Calibri"/>
              <a:cs typeface="Calibri"/>
              <a:sym typeface="Calibri"/>
            </a:endParaRPr>
          </a:p>
          <a:p>
            <a:pPr indent="0" lvl="0" marL="0" rtl="0" algn="l">
              <a:spcBef>
                <a:spcPts val="0"/>
              </a:spcBef>
              <a:spcAft>
                <a:spcPts val="0"/>
              </a:spcAft>
              <a:buNone/>
            </a:pPr>
            <a:r>
              <a:rPr b="1" lang="en" sz="1600">
                <a:solidFill>
                  <a:srgbClr val="000000"/>
                </a:solidFill>
                <a:latin typeface="Calibri"/>
                <a:ea typeface="Calibri"/>
                <a:cs typeface="Calibri"/>
                <a:sym typeface="Calibri"/>
              </a:rPr>
              <a:t>Roosevelt 			</a:t>
            </a:r>
            <a:r>
              <a:rPr lang="en" sz="1600">
                <a:solidFill>
                  <a:srgbClr val="000000"/>
                </a:solidFill>
                <a:latin typeface="Calibri"/>
                <a:ea typeface="Calibri"/>
                <a:cs typeface="Calibri"/>
                <a:sym typeface="Calibri"/>
              </a:rPr>
              <a:t>Anita Arjoyan</a:t>
            </a:r>
            <a:r>
              <a:rPr b="1" lang="en" sz="1600">
                <a:solidFill>
                  <a:srgbClr val="000000"/>
                </a:solidFill>
                <a:latin typeface="Calibri"/>
                <a:ea typeface="Calibri"/>
                <a:cs typeface="Calibri"/>
                <a:sym typeface="Calibri"/>
              </a:rPr>
              <a:t>			</a:t>
            </a:r>
            <a:r>
              <a:rPr lang="en" sz="1600" u="sng">
                <a:solidFill>
                  <a:schemeClr val="hlink"/>
                </a:solidFill>
                <a:latin typeface="Calibri"/>
                <a:ea typeface="Calibri"/>
                <a:cs typeface="Calibri"/>
                <a:sym typeface="Calibri"/>
                <a:hlinkClick r:id="rId3"/>
              </a:rPr>
              <a:t>aarjoyan@gusd.net</a:t>
            </a:r>
            <a:endParaRPr sz="1600">
              <a:solidFill>
                <a:srgbClr val="000000"/>
              </a:solidFill>
              <a:latin typeface="Calibri"/>
              <a:ea typeface="Calibri"/>
              <a:cs typeface="Calibri"/>
              <a:sym typeface="Calibri"/>
            </a:endParaRPr>
          </a:p>
          <a:p>
            <a:pPr indent="0" lvl="0" marL="0" rtl="0" algn="l">
              <a:spcBef>
                <a:spcPts val="0"/>
              </a:spcBef>
              <a:spcAft>
                <a:spcPts val="0"/>
              </a:spcAft>
              <a:buNone/>
            </a:pPr>
            <a:r>
              <a:rPr b="1" lang="en" sz="1600">
                <a:solidFill>
                  <a:srgbClr val="000000"/>
                </a:solidFill>
                <a:latin typeface="Calibri"/>
                <a:ea typeface="Calibri"/>
                <a:cs typeface="Calibri"/>
                <a:sym typeface="Calibri"/>
              </a:rPr>
              <a:t>Rosemont </a:t>
            </a:r>
            <a:r>
              <a:rPr lang="en" sz="1600">
                <a:solidFill>
                  <a:srgbClr val="000000"/>
                </a:solidFill>
                <a:latin typeface="Calibri"/>
                <a:ea typeface="Calibri"/>
                <a:cs typeface="Calibri"/>
                <a:sym typeface="Calibri"/>
              </a:rPr>
              <a:t>			Anne Reinhard</a:t>
            </a:r>
            <a:r>
              <a:rPr b="1" lang="en" sz="1600">
                <a:solidFill>
                  <a:srgbClr val="000000"/>
                </a:solidFill>
                <a:latin typeface="Calibri"/>
                <a:ea typeface="Calibri"/>
                <a:cs typeface="Calibri"/>
                <a:sym typeface="Calibri"/>
              </a:rPr>
              <a:t>			</a:t>
            </a:r>
            <a:r>
              <a:rPr lang="en" sz="1600" u="sng">
                <a:solidFill>
                  <a:schemeClr val="hlink"/>
                </a:solidFill>
                <a:latin typeface="Calibri"/>
                <a:ea typeface="Calibri"/>
                <a:cs typeface="Calibri"/>
                <a:sym typeface="Calibri"/>
                <a:hlinkClick r:id="rId4"/>
              </a:rPr>
              <a:t>areinhard@gusd.net</a:t>
            </a:r>
            <a:endParaRPr sz="1600">
              <a:solidFill>
                <a:srgbClr val="000000"/>
              </a:solidFill>
              <a:latin typeface="Calibri"/>
              <a:ea typeface="Calibri"/>
              <a:cs typeface="Calibri"/>
              <a:sym typeface="Calibri"/>
            </a:endParaRPr>
          </a:p>
          <a:p>
            <a:pPr indent="0" lvl="0" marL="0" rtl="0" algn="l">
              <a:spcBef>
                <a:spcPts val="0"/>
              </a:spcBef>
              <a:spcAft>
                <a:spcPts val="0"/>
              </a:spcAft>
              <a:buNone/>
            </a:pPr>
            <a:r>
              <a:rPr b="1" lang="en" sz="1600">
                <a:solidFill>
                  <a:srgbClr val="000000"/>
                </a:solidFill>
                <a:latin typeface="Calibri"/>
                <a:ea typeface="Calibri"/>
                <a:cs typeface="Calibri"/>
                <a:sym typeface="Calibri"/>
              </a:rPr>
              <a:t>Toll</a:t>
            </a:r>
            <a:r>
              <a:rPr lang="en" sz="1600">
                <a:solidFill>
                  <a:srgbClr val="000000"/>
                </a:solidFill>
                <a:latin typeface="Calibri"/>
                <a:ea typeface="Calibri"/>
                <a:cs typeface="Calibri"/>
                <a:sym typeface="Calibri"/>
              </a:rPr>
              <a:t>				Tamara Johnson </a:t>
            </a:r>
            <a:r>
              <a:rPr b="1" lang="en" sz="1600">
                <a:solidFill>
                  <a:srgbClr val="000000"/>
                </a:solidFill>
                <a:latin typeface="Calibri"/>
                <a:ea typeface="Calibri"/>
                <a:cs typeface="Calibri"/>
                <a:sym typeface="Calibri"/>
              </a:rPr>
              <a:t>		</a:t>
            </a:r>
            <a:r>
              <a:rPr lang="en" sz="1600" u="sng">
                <a:solidFill>
                  <a:schemeClr val="hlink"/>
                </a:solidFill>
                <a:latin typeface="Calibri"/>
                <a:ea typeface="Calibri"/>
                <a:cs typeface="Calibri"/>
                <a:sym typeface="Calibri"/>
                <a:hlinkClick r:id="rId5"/>
              </a:rPr>
              <a:t>tjohnson@gusd.net</a:t>
            </a:r>
            <a:endParaRPr sz="1600">
              <a:solidFill>
                <a:srgbClr val="000000"/>
              </a:solidFill>
              <a:latin typeface="Calibri"/>
              <a:ea typeface="Calibri"/>
              <a:cs typeface="Calibri"/>
              <a:sym typeface="Calibri"/>
            </a:endParaRPr>
          </a:p>
          <a:p>
            <a:pPr indent="0" lvl="0" marL="0" rtl="0" algn="l">
              <a:spcBef>
                <a:spcPts val="0"/>
              </a:spcBef>
              <a:spcAft>
                <a:spcPts val="0"/>
              </a:spcAft>
              <a:buNone/>
            </a:pPr>
            <a:r>
              <a:rPr b="1" lang="en" sz="1600">
                <a:solidFill>
                  <a:srgbClr val="000000"/>
                </a:solidFill>
                <a:latin typeface="Calibri"/>
                <a:ea typeface="Calibri"/>
                <a:cs typeface="Calibri"/>
                <a:sym typeface="Calibri"/>
              </a:rPr>
              <a:t>Wilson</a:t>
            </a:r>
            <a:r>
              <a:rPr lang="en" sz="1600">
                <a:solidFill>
                  <a:srgbClr val="000000"/>
                </a:solidFill>
                <a:latin typeface="Calibri"/>
                <a:ea typeface="Calibri"/>
                <a:cs typeface="Calibri"/>
                <a:sym typeface="Calibri"/>
              </a:rPr>
              <a:t>			Hasmik Simonyan</a:t>
            </a:r>
            <a:r>
              <a:rPr b="1" lang="en" sz="1600">
                <a:solidFill>
                  <a:srgbClr val="000000"/>
                </a:solidFill>
                <a:latin typeface="Calibri"/>
                <a:ea typeface="Calibri"/>
                <a:cs typeface="Calibri"/>
                <a:sym typeface="Calibri"/>
              </a:rPr>
              <a:t>		</a:t>
            </a:r>
            <a:r>
              <a:rPr lang="en" sz="1600" u="sng">
                <a:solidFill>
                  <a:schemeClr val="hlink"/>
                </a:solidFill>
                <a:latin typeface="Calibri"/>
                <a:ea typeface="Calibri"/>
                <a:cs typeface="Calibri"/>
                <a:sym typeface="Calibri"/>
                <a:hlinkClick r:id="rId6"/>
              </a:rPr>
              <a:t>hsimonyan@gusd.net</a:t>
            </a:r>
            <a:r>
              <a:rPr b="1" lang="en" sz="1600" u="sng">
                <a:solidFill>
                  <a:schemeClr val="hlink"/>
                </a:solidFill>
                <a:latin typeface="Calibri"/>
                <a:ea typeface="Calibri"/>
                <a:cs typeface="Calibri"/>
                <a:sym typeface="Calibri"/>
                <a:hlinkClick r:id="rId7"/>
              </a:rPr>
              <a:t> </a:t>
            </a:r>
            <a:endParaRPr>
              <a:latin typeface="Calibri"/>
              <a:ea typeface="Calibri"/>
              <a:cs typeface="Calibri"/>
              <a:sym typeface="Calibri"/>
            </a:endParaRPr>
          </a:p>
        </p:txBody>
      </p:sp>
      <p:sp>
        <p:nvSpPr>
          <p:cNvPr id="205" name="Google Shape;205;p31"/>
          <p:cNvSpPr txBox="1"/>
          <p:nvPr>
            <p:ph type="title"/>
          </p:nvPr>
        </p:nvSpPr>
        <p:spPr>
          <a:xfrm>
            <a:off x="512925" y="2193150"/>
            <a:ext cx="8253300" cy="21516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1700" u="sng">
                <a:latin typeface="Calibri"/>
                <a:ea typeface="Calibri"/>
                <a:cs typeface="Calibri"/>
                <a:sym typeface="Calibri"/>
              </a:rPr>
              <a:t>High School Teacher Specialists</a:t>
            </a:r>
            <a:r>
              <a:rPr b="1" lang="en">
                <a:latin typeface="Calibri"/>
                <a:ea typeface="Calibri"/>
                <a:cs typeface="Calibri"/>
                <a:sym typeface="Calibri"/>
              </a:rPr>
              <a:t> </a:t>
            </a:r>
            <a:endParaRPr b="1">
              <a:latin typeface="Calibri"/>
              <a:ea typeface="Calibri"/>
              <a:cs typeface="Calibri"/>
              <a:sym typeface="Calibri"/>
            </a:endParaRPr>
          </a:p>
          <a:p>
            <a:pPr indent="0" lvl="0" marL="0" rtl="0" algn="l">
              <a:spcBef>
                <a:spcPts val="0"/>
              </a:spcBef>
              <a:spcAft>
                <a:spcPts val="0"/>
              </a:spcAft>
              <a:buNone/>
            </a:pPr>
            <a:r>
              <a:rPr b="1" lang="en" sz="1750">
                <a:solidFill>
                  <a:srgbClr val="000000"/>
                </a:solidFill>
                <a:latin typeface="Calibri"/>
                <a:ea typeface="Calibri"/>
                <a:cs typeface="Calibri"/>
                <a:sym typeface="Calibri"/>
              </a:rPr>
              <a:t>Clark Magnet</a:t>
            </a:r>
            <a:r>
              <a:rPr lang="en" sz="1750">
                <a:solidFill>
                  <a:srgbClr val="000000"/>
                </a:solidFill>
                <a:latin typeface="Calibri"/>
                <a:ea typeface="Calibri"/>
                <a:cs typeface="Calibri"/>
                <a:sym typeface="Calibri"/>
              </a:rPr>
              <a:t>		</a:t>
            </a:r>
            <a:r>
              <a:rPr lang="en" sz="1750">
                <a:solidFill>
                  <a:srgbClr val="000000"/>
                </a:solidFill>
                <a:latin typeface="Calibri"/>
                <a:ea typeface="Calibri"/>
                <a:cs typeface="Calibri"/>
                <a:sym typeface="Calibri"/>
              </a:rPr>
              <a:t>Estine Shahverdian</a:t>
            </a:r>
            <a:r>
              <a:rPr b="1" lang="en" sz="1750">
                <a:solidFill>
                  <a:srgbClr val="000000"/>
                </a:solidFill>
                <a:latin typeface="Calibri"/>
                <a:ea typeface="Calibri"/>
                <a:cs typeface="Calibri"/>
                <a:sym typeface="Calibri"/>
              </a:rPr>
              <a:t>		</a:t>
            </a:r>
            <a:r>
              <a:rPr lang="en" sz="1750" u="sng">
                <a:solidFill>
                  <a:schemeClr val="hlink"/>
                </a:solidFill>
                <a:latin typeface="Calibri"/>
                <a:ea typeface="Calibri"/>
                <a:cs typeface="Calibri"/>
                <a:sym typeface="Calibri"/>
                <a:hlinkClick r:id="rId8"/>
              </a:rPr>
              <a:t>eshahverdian@gusd.net</a:t>
            </a:r>
            <a:endParaRPr sz="1750">
              <a:solidFill>
                <a:srgbClr val="000000"/>
              </a:solidFill>
              <a:latin typeface="Calibri"/>
              <a:ea typeface="Calibri"/>
              <a:cs typeface="Calibri"/>
              <a:sym typeface="Calibri"/>
            </a:endParaRPr>
          </a:p>
          <a:p>
            <a:pPr indent="0" lvl="0" marL="0" rtl="0" algn="l">
              <a:spcBef>
                <a:spcPts val="0"/>
              </a:spcBef>
              <a:spcAft>
                <a:spcPts val="0"/>
              </a:spcAft>
              <a:buNone/>
            </a:pPr>
            <a:r>
              <a:rPr b="1" lang="en" sz="1750">
                <a:solidFill>
                  <a:srgbClr val="000000"/>
                </a:solidFill>
                <a:latin typeface="Calibri"/>
                <a:ea typeface="Calibri"/>
                <a:cs typeface="Calibri"/>
                <a:sym typeface="Calibri"/>
              </a:rPr>
              <a:t>Crescenta Valley</a:t>
            </a:r>
            <a:r>
              <a:rPr lang="en" sz="1750">
                <a:solidFill>
                  <a:srgbClr val="000000"/>
                </a:solidFill>
                <a:latin typeface="Calibri"/>
                <a:ea typeface="Calibri"/>
                <a:cs typeface="Calibri"/>
                <a:sym typeface="Calibri"/>
              </a:rPr>
              <a:t>		Anne Reinhard</a:t>
            </a:r>
            <a:r>
              <a:rPr b="1" lang="en" sz="1750">
                <a:solidFill>
                  <a:srgbClr val="000000"/>
                </a:solidFill>
                <a:latin typeface="Calibri"/>
                <a:ea typeface="Calibri"/>
                <a:cs typeface="Calibri"/>
                <a:sym typeface="Calibri"/>
              </a:rPr>
              <a:t>			</a:t>
            </a:r>
            <a:r>
              <a:rPr lang="en" sz="1750" u="sng">
                <a:solidFill>
                  <a:schemeClr val="accent5"/>
                </a:solidFill>
                <a:latin typeface="Calibri"/>
                <a:ea typeface="Calibri"/>
                <a:cs typeface="Calibri"/>
                <a:sym typeface="Calibri"/>
                <a:hlinkClick r:id="rId9">
                  <a:extLst>
                    <a:ext uri="{A12FA001-AC4F-418D-AE19-62706E023703}">
                      <ahyp:hlinkClr val="tx"/>
                    </a:ext>
                  </a:extLst>
                </a:hlinkClick>
              </a:rPr>
              <a:t>areinhard@gusd.net</a:t>
            </a:r>
            <a:endParaRPr sz="1750">
              <a:solidFill>
                <a:srgbClr val="000000"/>
              </a:solidFill>
              <a:latin typeface="Calibri"/>
              <a:ea typeface="Calibri"/>
              <a:cs typeface="Calibri"/>
              <a:sym typeface="Calibri"/>
            </a:endParaRPr>
          </a:p>
          <a:p>
            <a:pPr indent="0" lvl="0" marL="0" rtl="0" algn="l">
              <a:spcBef>
                <a:spcPts val="0"/>
              </a:spcBef>
              <a:spcAft>
                <a:spcPts val="0"/>
              </a:spcAft>
              <a:buNone/>
            </a:pPr>
            <a:r>
              <a:rPr b="1" lang="en" sz="1750">
                <a:solidFill>
                  <a:srgbClr val="000000"/>
                </a:solidFill>
                <a:latin typeface="Calibri"/>
                <a:ea typeface="Calibri"/>
                <a:cs typeface="Calibri"/>
                <a:sym typeface="Calibri"/>
              </a:rPr>
              <a:t>College View</a:t>
            </a:r>
            <a:r>
              <a:rPr lang="en" sz="1750">
                <a:solidFill>
                  <a:srgbClr val="000000"/>
                </a:solidFill>
                <a:latin typeface="Calibri"/>
                <a:ea typeface="Calibri"/>
                <a:cs typeface="Calibri"/>
                <a:sym typeface="Calibri"/>
              </a:rPr>
              <a:t>- 		Corkie O’Rourke			</a:t>
            </a:r>
            <a:r>
              <a:rPr lang="en" sz="1750" u="sng">
                <a:solidFill>
                  <a:schemeClr val="hlink"/>
                </a:solidFill>
                <a:latin typeface="Calibri"/>
                <a:ea typeface="Calibri"/>
                <a:cs typeface="Calibri"/>
                <a:sym typeface="Calibri"/>
                <a:hlinkClick r:id="rId10"/>
              </a:rPr>
              <a:t>ko'rourke@gusd.net</a:t>
            </a:r>
            <a:endParaRPr sz="1750">
              <a:solidFill>
                <a:srgbClr val="000000"/>
              </a:solidFill>
              <a:latin typeface="Calibri"/>
              <a:ea typeface="Calibri"/>
              <a:cs typeface="Calibri"/>
              <a:sym typeface="Calibri"/>
            </a:endParaRPr>
          </a:p>
          <a:p>
            <a:pPr indent="0" lvl="0" marL="0" rtl="0" algn="l">
              <a:spcBef>
                <a:spcPts val="0"/>
              </a:spcBef>
              <a:spcAft>
                <a:spcPts val="0"/>
              </a:spcAft>
              <a:buNone/>
            </a:pPr>
            <a:r>
              <a:rPr b="1" lang="en" sz="1750">
                <a:solidFill>
                  <a:srgbClr val="000000"/>
                </a:solidFill>
                <a:latin typeface="Calibri"/>
                <a:ea typeface="Calibri"/>
                <a:cs typeface="Calibri"/>
                <a:sym typeface="Calibri"/>
              </a:rPr>
              <a:t>Daily</a:t>
            </a:r>
            <a:r>
              <a:rPr lang="en" sz="1750">
                <a:solidFill>
                  <a:srgbClr val="000000"/>
                </a:solidFill>
                <a:latin typeface="Calibri"/>
                <a:ea typeface="Calibri"/>
                <a:cs typeface="Calibri"/>
                <a:sym typeface="Calibri"/>
              </a:rPr>
              <a:t>				</a:t>
            </a:r>
            <a:r>
              <a:rPr lang="en" sz="1750">
                <a:solidFill>
                  <a:srgbClr val="000000"/>
                </a:solidFill>
                <a:latin typeface="Calibri"/>
                <a:ea typeface="Calibri"/>
                <a:cs typeface="Calibri"/>
                <a:sym typeface="Calibri"/>
              </a:rPr>
              <a:t>Jamie Alarcon</a:t>
            </a:r>
            <a:r>
              <a:rPr b="1" lang="en" sz="1750">
                <a:solidFill>
                  <a:srgbClr val="000000"/>
                </a:solidFill>
                <a:latin typeface="Calibri"/>
                <a:ea typeface="Calibri"/>
                <a:cs typeface="Calibri"/>
                <a:sym typeface="Calibri"/>
              </a:rPr>
              <a:t>			</a:t>
            </a:r>
            <a:r>
              <a:rPr lang="en" sz="1750" u="sng">
                <a:solidFill>
                  <a:schemeClr val="hlink"/>
                </a:solidFill>
                <a:latin typeface="Calibri"/>
                <a:ea typeface="Calibri"/>
                <a:cs typeface="Calibri"/>
                <a:sym typeface="Calibri"/>
                <a:hlinkClick r:id="rId11"/>
              </a:rPr>
              <a:t>jalarcon@gusd.net</a:t>
            </a:r>
            <a:endParaRPr sz="1750">
              <a:solidFill>
                <a:srgbClr val="000000"/>
              </a:solidFill>
              <a:latin typeface="Calibri"/>
              <a:ea typeface="Calibri"/>
              <a:cs typeface="Calibri"/>
              <a:sym typeface="Calibri"/>
            </a:endParaRPr>
          </a:p>
          <a:p>
            <a:pPr indent="0" lvl="0" marL="0" rtl="0" algn="l">
              <a:spcBef>
                <a:spcPts val="0"/>
              </a:spcBef>
              <a:spcAft>
                <a:spcPts val="0"/>
              </a:spcAft>
              <a:buNone/>
            </a:pPr>
            <a:r>
              <a:rPr b="1" lang="en" sz="1750">
                <a:solidFill>
                  <a:srgbClr val="000000"/>
                </a:solidFill>
                <a:latin typeface="Calibri"/>
                <a:ea typeface="Calibri"/>
                <a:cs typeface="Calibri"/>
                <a:sym typeface="Calibri"/>
              </a:rPr>
              <a:t>Glendale </a:t>
            </a:r>
            <a:r>
              <a:rPr lang="en" sz="1750">
                <a:solidFill>
                  <a:srgbClr val="000000"/>
                </a:solidFill>
                <a:latin typeface="Calibri"/>
                <a:ea typeface="Calibri"/>
                <a:cs typeface="Calibri"/>
                <a:sym typeface="Calibri"/>
              </a:rPr>
              <a:t>			</a:t>
            </a:r>
            <a:r>
              <a:rPr lang="en" sz="1750">
                <a:solidFill>
                  <a:srgbClr val="000000"/>
                </a:solidFill>
                <a:latin typeface="Calibri"/>
                <a:ea typeface="Calibri"/>
                <a:cs typeface="Calibri"/>
                <a:sym typeface="Calibri"/>
              </a:rPr>
              <a:t>Sarah Kleinberg</a:t>
            </a:r>
            <a:r>
              <a:rPr b="1" lang="en" sz="1750">
                <a:solidFill>
                  <a:srgbClr val="000000"/>
                </a:solidFill>
                <a:latin typeface="Calibri"/>
                <a:ea typeface="Calibri"/>
                <a:cs typeface="Calibri"/>
                <a:sym typeface="Calibri"/>
              </a:rPr>
              <a:t>		 	</a:t>
            </a:r>
            <a:r>
              <a:rPr lang="en" sz="1750" u="sng">
                <a:solidFill>
                  <a:schemeClr val="hlink"/>
                </a:solidFill>
                <a:latin typeface="Calibri"/>
                <a:ea typeface="Calibri"/>
                <a:cs typeface="Calibri"/>
                <a:sym typeface="Calibri"/>
                <a:hlinkClick r:id="rId12"/>
              </a:rPr>
              <a:t>skleinberg@gusd.net</a:t>
            </a:r>
            <a:endParaRPr sz="1750">
              <a:solidFill>
                <a:srgbClr val="000000"/>
              </a:solidFill>
              <a:latin typeface="Calibri"/>
              <a:ea typeface="Calibri"/>
              <a:cs typeface="Calibri"/>
              <a:sym typeface="Calibri"/>
            </a:endParaRPr>
          </a:p>
          <a:p>
            <a:pPr indent="0" lvl="0" marL="0" rtl="0" algn="l">
              <a:spcBef>
                <a:spcPts val="0"/>
              </a:spcBef>
              <a:spcAft>
                <a:spcPts val="0"/>
              </a:spcAft>
              <a:buNone/>
            </a:pPr>
            <a:r>
              <a:rPr b="1" lang="en" sz="1750">
                <a:solidFill>
                  <a:srgbClr val="000000"/>
                </a:solidFill>
                <a:latin typeface="Calibri"/>
                <a:ea typeface="Calibri"/>
                <a:cs typeface="Calibri"/>
                <a:sym typeface="Calibri"/>
              </a:rPr>
              <a:t>Hoover </a:t>
            </a:r>
            <a:r>
              <a:rPr lang="en" sz="1750">
                <a:solidFill>
                  <a:srgbClr val="000000"/>
                </a:solidFill>
                <a:latin typeface="Calibri"/>
                <a:ea typeface="Calibri"/>
                <a:cs typeface="Calibri"/>
                <a:sym typeface="Calibri"/>
              </a:rPr>
              <a:t>			</a:t>
            </a:r>
            <a:r>
              <a:rPr lang="en" sz="1750">
                <a:solidFill>
                  <a:srgbClr val="000000"/>
                </a:solidFill>
                <a:latin typeface="Calibri"/>
                <a:ea typeface="Calibri"/>
                <a:cs typeface="Calibri"/>
                <a:sym typeface="Calibri"/>
              </a:rPr>
              <a:t>Naeiri Policky </a:t>
            </a:r>
            <a:r>
              <a:rPr b="1" lang="en" sz="1750">
                <a:solidFill>
                  <a:srgbClr val="000000"/>
                </a:solidFill>
                <a:latin typeface="Calibri"/>
                <a:ea typeface="Calibri"/>
                <a:cs typeface="Calibri"/>
                <a:sym typeface="Calibri"/>
              </a:rPr>
              <a:t>			</a:t>
            </a:r>
            <a:r>
              <a:rPr lang="en" sz="1750" u="sng">
                <a:solidFill>
                  <a:schemeClr val="hlink"/>
                </a:solidFill>
                <a:latin typeface="Calibri"/>
                <a:ea typeface="Calibri"/>
                <a:cs typeface="Calibri"/>
                <a:sym typeface="Calibri"/>
                <a:hlinkClick r:id="rId13"/>
              </a:rPr>
              <a:t>npolicky@gusd.net</a:t>
            </a:r>
            <a:endParaRPr sz="1750">
              <a:solidFill>
                <a:srgbClr val="000000"/>
              </a:solidFill>
              <a:latin typeface="Calibri"/>
              <a:ea typeface="Calibri"/>
              <a:cs typeface="Calibri"/>
              <a:sym typeface="Calibri"/>
            </a:endParaRPr>
          </a:p>
          <a:p>
            <a:pPr indent="0" lvl="0" marL="0" rtl="0" algn="ctr">
              <a:spcBef>
                <a:spcPts val="0"/>
              </a:spcBef>
              <a:spcAft>
                <a:spcPts val="0"/>
              </a:spcAft>
              <a:buNone/>
            </a:pPr>
            <a:r>
              <a:t/>
            </a:r>
            <a:endParaRPr sz="1750">
              <a:solidFill>
                <a:srgbClr val="000000"/>
              </a:solidFill>
            </a:endParaRPr>
          </a:p>
          <a:p>
            <a:pPr indent="0" lvl="0" marL="0" rtl="0" algn="ctr">
              <a:spcBef>
                <a:spcPts val="0"/>
              </a:spcBef>
              <a:spcAft>
                <a:spcPts val="0"/>
              </a:spcAft>
              <a:buNone/>
            </a:pPr>
            <a:r>
              <a:t/>
            </a:r>
            <a:endParaRPr sz="1600">
              <a:solidFill>
                <a:srgbClr val="000000"/>
              </a:solidFill>
            </a:endParaRPr>
          </a:p>
          <a:p>
            <a:pPr indent="0" lvl="0" marL="0" rtl="0" algn="ctr">
              <a:spcBef>
                <a:spcPts val="0"/>
              </a:spcBef>
              <a:spcAft>
                <a:spcPts val="0"/>
              </a:spcAft>
              <a:buNone/>
            </a:pPr>
            <a:r>
              <a:t/>
            </a:r>
            <a:endParaRPr sz="1600">
              <a:solidFill>
                <a:srgbClr val="000000"/>
              </a:solidFill>
            </a:endParaRPr>
          </a:p>
          <a:p>
            <a:pPr indent="0" lvl="0" marL="0" rtl="0" algn="ctr">
              <a:spcBef>
                <a:spcPts val="0"/>
              </a:spcBef>
              <a:spcAft>
                <a:spcPts val="0"/>
              </a:spcAft>
              <a:buNone/>
            </a:pPr>
            <a:r>
              <a:t/>
            </a:r>
            <a:endParaRPr sz="1600">
              <a:solidFill>
                <a:srgbClr val="000000"/>
              </a:solidFill>
            </a:endParaRPr>
          </a:p>
          <a:p>
            <a:pPr indent="0" lvl="0" marL="0" rtl="0" algn="ctr">
              <a:spcBef>
                <a:spcPts val="0"/>
              </a:spcBef>
              <a:spcAft>
                <a:spcPts val="0"/>
              </a:spcAft>
              <a:buNone/>
            </a:pPr>
            <a:r>
              <a:t/>
            </a:r>
            <a:endParaRPr b="1"/>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2"/>
          <p:cNvSpPr txBox="1"/>
          <p:nvPr/>
        </p:nvSpPr>
        <p:spPr>
          <a:xfrm>
            <a:off x="455050" y="2127775"/>
            <a:ext cx="83886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u="sng">
                <a:solidFill>
                  <a:schemeClr val="hlink"/>
                </a:solidFill>
                <a:latin typeface="Calibri"/>
                <a:ea typeface="Calibri"/>
                <a:cs typeface="Calibri"/>
                <a:sym typeface="Calibri"/>
                <a:hlinkClick r:id="rId3"/>
              </a:rPr>
              <a:t>Approval of May Meeting Minutes</a:t>
            </a:r>
            <a:endParaRPr sz="2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3"/>
          <p:cNvSpPr txBox="1"/>
          <p:nvPr/>
        </p:nvSpPr>
        <p:spPr>
          <a:xfrm>
            <a:off x="489850" y="443925"/>
            <a:ext cx="8358300" cy="372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700" u="sng">
                <a:solidFill>
                  <a:schemeClr val="hlink"/>
                </a:solidFill>
                <a:latin typeface="Calibri"/>
                <a:ea typeface="Calibri"/>
                <a:cs typeface="Calibri"/>
                <a:sym typeface="Calibri"/>
                <a:hlinkClick r:id="rId3"/>
              </a:rPr>
              <a:t>AGENDA</a:t>
            </a:r>
            <a:r>
              <a:rPr b="1" lang="en" sz="2700">
                <a:solidFill>
                  <a:srgbClr val="0000FF"/>
                </a:solidFill>
                <a:latin typeface="Calibri"/>
                <a:ea typeface="Calibri"/>
                <a:cs typeface="Calibri"/>
                <a:sym typeface="Calibri"/>
              </a:rPr>
              <a:t> </a:t>
            </a:r>
            <a:endParaRPr b="1" sz="2700">
              <a:solidFill>
                <a:srgbClr val="0000FF"/>
              </a:solidFill>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lang="en" sz="2200">
                <a:latin typeface="Calibri"/>
                <a:ea typeface="Calibri"/>
                <a:cs typeface="Calibri"/>
                <a:sym typeface="Calibri"/>
              </a:rPr>
              <a:t>Welcome </a:t>
            </a:r>
            <a:r>
              <a:rPr lang="en" sz="2200">
                <a:latin typeface="Calibri"/>
                <a:ea typeface="Calibri"/>
                <a:cs typeface="Calibri"/>
                <a:sym typeface="Calibri"/>
              </a:rPr>
              <a:t>and Introductions</a:t>
            </a:r>
            <a:endParaRPr sz="2200">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lang="en" sz="2200">
                <a:latin typeface="Calibri"/>
                <a:ea typeface="Calibri"/>
                <a:cs typeface="Calibri"/>
                <a:sym typeface="Calibri"/>
              </a:rPr>
              <a:t>DELAC Scope and Purpose </a:t>
            </a:r>
            <a:endParaRPr sz="2200">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lang="en" sz="2200">
                <a:latin typeface="Calibri"/>
                <a:ea typeface="Calibri"/>
                <a:cs typeface="Calibri"/>
                <a:sym typeface="Calibri"/>
              </a:rPr>
              <a:t>English Learner Services Overview </a:t>
            </a:r>
            <a:endParaRPr sz="2200">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lang="en" sz="2200">
                <a:latin typeface="Calibri"/>
                <a:ea typeface="Calibri"/>
                <a:cs typeface="Calibri"/>
                <a:sym typeface="Calibri"/>
              </a:rPr>
              <a:t>DELAC Representative Training </a:t>
            </a:r>
            <a:endParaRPr b="1" sz="2200">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lang="en" sz="2200">
                <a:latin typeface="Calibri"/>
                <a:ea typeface="Calibri"/>
                <a:cs typeface="Calibri"/>
                <a:sym typeface="Calibri"/>
              </a:rPr>
              <a:t>Family Engagement Updates </a:t>
            </a:r>
            <a:endParaRPr sz="2200">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lang="en" sz="2200">
                <a:latin typeface="Calibri"/>
                <a:ea typeface="Calibri"/>
                <a:cs typeface="Calibri"/>
                <a:sym typeface="Calibri"/>
              </a:rPr>
              <a:t>State and Federal Programs Update </a:t>
            </a:r>
            <a:endParaRPr sz="2200">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lang="en" sz="2200">
                <a:latin typeface="Calibri"/>
                <a:ea typeface="Calibri"/>
                <a:cs typeface="Calibri"/>
                <a:sym typeface="Calibri"/>
              </a:rPr>
              <a:t>Questions and Parent Input </a:t>
            </a:r>
            <a:endParaRPr sz="2200">
              <a:latin typeface="Calibri"/>
              <a:ea typeface="Calibri"/>
              <a:cs typeface="Calibri"/>
              <a:sym typeface="Calibri"/>
            </a:endParaRPr>
          </a:p>
          <a:p>
            <a:pPr indent="-368300" lvl="0" marL="457200" rtl="0" algn="l">
              <a:lnSpc>
                <a:spcPct val="115000"/>
              </a:lnSpc>
              <a:spcBef>
                <a:spcPts val="0"/>
              </a:spcBef>
              <a:spcAft>
                <a:spcPts val="0"/>
              </a:spcAft>
              <a:buSzPts val="2200"/>
              <a:buFont typeface="Calibri"/>
              <a:buAutoNum type="arabicPeriod"/>
            </a:pPr>
            <a:r>
              <a:rPr b="1" lang="en" sz="2200">
                <a:latin typeface="Calibri"/>
                <a:ea typeface="Calibri"/>
                <a:cs typeface="Calibri"/>
                <a:sym typeface="Calibri"/>
              </a:rPr>
              <a:t>Next Meeting</a:t>
            </a:r>
            <a:r>
              <a:rPr lang="en" sz="2200">
                <a:latin typeface="Calibri"/>
                <a:ea typeface="Calibri"/>
                <a:cs typeface="Calibri"/>
                <a:sym typeface="Calibri"/>
              </a:rPr>
              <a:t> - December 13, 2021 via Zoom </a:t>
            </a:r>
            <a:endParaRPr sz="22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txBox="1"/>
          <p:nvPr>
            <p:ph type="title"/>
          </p:nvPr>
        </p:nvSpPr>
        <p:spPr>
          <a:xfrm>
            <a:off x="661600" y="328800"/>
            <a:ext cx="7663200" cy="4388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a:latin typeface="Calibri"/>
                <a:ea typeface="Calibri"/>
                <a:cs typeface="Calibri"/>
                <a:sym typeface="Calibri"/>
              </a:rPr>
              <a:t>DELAC Scope and Purpose </a:t>
            </a:r>
            <a:endParaRPr b="1">
              <a:latin typeface="Calibri"/>
              <a:ea typeface="Calibri"/>
              <a:cs typeface="Calibri"/>
              <a:sym typeface="Calibri"/>
            </a:endParaRPr>
          </a:p>
          <a:p>
            <a:pPr indent="0" lvl="0" marL="0" rtl="0" algn="l">
              <a:spcBef>
                <a:spcPts val="0"/>
              </a:spcBef>
              <a:spcAft>
                <a:spcPts val="0"/>
              </a:spcAft>
              <a:buNone/>
            </a:pPr>
            <a:r>
              <a:t/>
            </a:r>
            <a:endParaRPr sz="2100">
              <a:solidFill>
                <a:srgbClr val="000000"/>
              </a:solidFill>
              <a:latin typeface="Calibri"/>
              <a:ea typeface="Calibri"/>
              <a:cs typeface="Calibri"/>
              <a:sym typeface="Calibri"/>
            </a:endParaRPr>
          </a:p>
          <a:p>
            <a:pPr indent="0" lvl="0" marL="0" rtl="0" algn="l">
              <a:spcBef>
                <a:spcPts val="0"/>
              </a:spcBef>
              <a:spcAft>
                <a:spcPts val="0"/>
              </a:spcAft>
              <a:buNone/>
            </a:pPr>
            <a:r>
              <a:rPr lang="en" sz="1900">
                <a:solidFill>
                  <a:srgbClr val="000000"/>
                </a:solidFill>
                <a:latin typeface="Calibri"/>
                <a:ea typeface="Calibri"/>
                <a:cs typeface="Calibri"/>
                <a:sym typeface="Calibri"/>
              </a:rPr>
              <a:t>The DELAC’s purpose is to advise on the development and implementation of the educational programs and services for English Learner students at the District level.</a:t>
            </a:r>
            <a:endParaRPr sz="1900">
              <a:solidFill>
                <a:srgbClr val="000000"/>
              </a:solidFill>
              <a:latin typeface="Calibri"/>
              <a:ea typeface="Calibri"/>
              <a:cs typeface="Calibri"/>
              <a:sym typeface="Calibri"/>
            </a:endParaRPr>
          </a:p>
          <a:p>
            <a:pPr indent="0" lvl="0" marL="0" rtl="0" algn="l">
              <a:spcBef>
                <a:spcPts val="0"/>
              </a:spcBef>
              <a:spcAft>
                <a:spcPts val="0"/>
              </a:spcAft>
              <a:buNone/>
            </a:pPr>
            <a:r>
              <a:t/>
            </a:r>
            <a:endParaRPr sz="1900">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Development of master plan for English learners</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Conduct a district-wide needs assessment on a school-by-school basis</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Establish a district program, goals and objectives for programs and services for ELs</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Develop a plan to ensure compliance with teacher and instructional aide requirements</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Review and comment on GUSD’s reclassification procedures</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Review and comment on written notifications required to be sent to parents &amp; guardians</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Review and comment on development or annual update of LCAP</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Training for DELAC members</a:t>
            </a:r>
            <a:endParaRPr sz="1522">
              <a:solidFill>
                <a:srgbClr val="000000"/>
              </a:solidFill>
              <a:latin typeface="Calibri"/>
              <a:ea typeface="Calibri"/>
              <a:cs typeface="Calibri"/>
              <a:sym typeface="Calibri"/>
            </a:endParaRPr>
          </a:p>
          <a:p>
            <a:pPr indent="-325261" lvl="0" marL="457200" rtl="0" algn="l">
              <a:spcBef>
                <a:spcPts val="0"/>
              </a:spcBef>
              <a:spcAft>
                <a:spcPts val="0"/>
              </a:spcAft>
              <a:buClr>
                <a:srgbClr val="000000"/>
              </a:buClr>
              <a:buSzPts val="1522"/>
              <a:buFont typeface="Calibri"/>
              <a:buChar char="●"/>
            </a:pPr>
            <a:r>
              <a:rPr lang="en" sz="1522">
                <a:solidFill>
                  <a:srgbClr val="000000"/>
                </a:solidFill>
                <a:latin typeface="Calibri"/>
                <a:ea typeface="Calibri"/>
                <a:cs typeface="Calibri"/>
                <a:sym typeface="Calibri"/>
              </a:rPr>
              <a:t>Consolidated Application developed with review and advice of DELAC</a:t>
            </a:r>
            <a:endParaRPr sz="2300">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5"/>
          <p:cNvSpPr txBox="1"/>
          <p:nvPr>
            <p:ph type="title"/>
          </p:nvPr>
        </p:nvSpPr>
        <p:spPr>
          <a:xfrm>
            <a:off x="429200" y="409000"/>
            <a:ext cx="8337300" cy="612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Calibri"/>
                <a:ea typeface="Calibri"/>
                <a:cs typeface="Calibri"/>
                <a:sym typeface="Calibri"/>
              </a:rPr>
              <a:t>English Learner Services Overview</a:t>
            </a:r>
            <a:endParaRPr b="1">
              <a:latin typeface="Calibri"/>
              <a:ea typeface="Calibri"/>
              <a:cs typeface="Calibri"/>
              <a:sym typeface="Calibri"/>
            </a:endParaRPr>
          </a:p>
        </p:txBody>
      </p:sp>
      <p:sp>
        <p:nvSpPr>
          <p:cNvPr id="226" name="Google Shape;226;p35"/>
          <p:cNvSpPr txBox="1"/>
          <p:nvPr>
            <p:ph idx="1" type="body"/>
          </p:nvPr>
        </p:nvSpPr>
        <p:spPr>
          <a:xfrm>
            <a:off x="453125" y="1081475"/>
            <a:ext cx="8313300" cy="36804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None/>
            </a:pPr>
            <a:r>
              <a:rPr b="1" lang="en" sz="2550">
                <a:solidFill>
                  <a:srgbClr val="000000"/>
                </a:solidFill>
              </a:rPr>
              <a:t>Purpose:</a:t>
            </a:r>
            <a:endParaRPr b="1" sz="2550">
              <a:solidFill>
                <a:srgbClr val="000000"/>
              </a:solidFill>
            </a:endParaRPr>
          </a:p>
          <a:p>
            <a:pPr indent="0" lvl="0" marL="0" rtl="0" algn="l">
              <a:lnSpc>
                <a:spcPct val="90000"/>
              </a:lnSpc>
              <a:spcBef>
                <a:spcPts val="0"/>
              </a:spcBef>
              <a:spcAft>
                <a:spcPts val="0"/>
              </a:spcAft>
              <a:buNone/>
            </a:pPr>
            <a:r>
              <a:t/>
            </a:r>
            <a:endParaRPr b="1" sz="2550">
              <a:solidFill>
                <a:srgbClr val="000000"/>
              </a:solidFill>
            </a:endParaRPr>
          </a:p>
          <a:p>
            <a:pPr indent="-209550" lvl="0" marL="215900" rtl="0" algn="l">
              <a:lnSpc>
                <a:spcPct val="90000"/>
              </a:lnSpc>
              <a:spcBef>
                <a:spcPts val="0"/>
              </a:spcBef>
              <a:spcAft>
                <a:spcPts val="0"/>
              </a:spcAft>
              <a:buClr>
                <a:srgbClr val="000000"/>
              </a:buClr>
              <a:buSzPts val="2100"/>
              <a:buFont typeface="Calibri"/>
              <a:buChar char="●"/>
            </a:pPr>
            <a:r>
              <a:rPr lang="en" sz="2100">
                <a:solidFill>
                  <a:srgbClr val="000000"/>
                </a:solidFill>
              </a:rPr>
              <a:t>Support students as they acquire both conversational and academic English language proficiency</a:t>
            </a:r>
            <a:endParaRPr sz="1100">
              <a:solidFill>
                <a:srgbClr val="000000"/>
              </a:solidFill>
            </a:endParaRPr>
          </a:p>
          <a:p>
            <a:pPr indent="-209550" lvl="0" marL="215900" rtl="0" algn="l">
              <a:lnSpc>
                <a:spcPct val="90000"/>
              </a:lnSpc>
              <a:spcBef>
                <a:spcPts val="800"/>
              </a:spcBef>
              <a:spcAft>
                <a:spcPts val="0"/>
              </a:spcAft>
              <a:buClr>
                <a:srgbClr val="000000"/>
              </a:buClr>
              <a:buSzPts val="2100"/>
              <a:buFont typeface="Calibri"/>
              <a:buChar char="●"/>
            </a:pPr>
            <a:r>
              <a:rPr lang="en" sz="2100">
                <a:solidFill>
                  <a:srgbClr val="000000"/>
                </a:solidFill>
              </a:rPr>
              <a:t>Honor heritage, language, and culture</a:t>
            </a:r>
            <a:endParaRPr sz="1100">
              <a:solidFill>
                <a:srgbClr val="000000"/>
              </a:solidFill>
            </a:endParaRPr>
          </a:p>
          <a:p>
            <a:pPr indent="-209550" lvl="1" marL="723900" rtl="0" algn="l">
              <a:lnSpc>
                <a:spcPct val="90000"/>
              </a:lnSpc>
              <a:spcBef>
                <a:spcPts val="400"/>
              </a:spcBef>
              <a:spcAft>
                <a:spcPts val="0"/>
              </a:spcAft>
              <a:buClr>
                <a:srgbClr val="000000"/>
              </a:buClr>
              <a:buSzPts val="2100"/>
              <a:buFont typeface="Calibri"/>
              <a:buChar char="●"/>
            </a:pPr>
            <a:r>
              <a:rPr lang="en" sz="2100">
                <a:solidFill>
                  <a:srgbClr val="000000"/>
                </a:solidFill>
              </a:rPr>
              <a:t>Dual Immersion</a:t>
            </a:r>
            <a:endParaRPr>
              <a:solidFill>
                <a:srgbClr val="000000"/>
              </a:solidFill>
            </a:endParaRPr>
          </a:p>
          <a:p>
            <a:pPr indent="-209550" lvl="1" marL="723900" rtl="0" algn="l">
              <a:lnSpc>
                <a:spcPct val="90000"/>
              </a:lnSpc>
              <a:spcBef>
                <a:spcPts val="400"/>
              </a:spcBef>
              <a:spcAft>
                <a:spcPts val="0"/>
              </a:spcAft>
              <a:buClr>
                <a:srgbClr val="000000"/>
              </a:buClr>
              <a:buSzPts val="2100"/>
              <a:buFont typeface="Calibri"/>
              <a:buChar char="●"/>
            </a:pPr>
            <a:r>
              <a:rPr lang="en" sz="2100">
                <a:solidFill>
                  <a:srgbClr val="000000"/>
                </a:solidFill>
              </a:rPr>
              <a:t>World Language Programs</a:t>
            </a:r>
            <a:endParaRPr sz="2100">
              <a:solidFill>
                <a:srgbClr val="000000"/>
              </a:solidFill>
            </a:endParaRPr>
          </a:p>
          <a:p>
            <a:pPr indent="-209550" lvl="0" marL="215900" rtl="0" algn="l">
              <a:lnSpc>
                <a:spcPct val="90000"/>
              </a:lnSpc>
              <a:spcBef>
                <a:spcPts val="800"/>
              </a:spcBef>
              <a:spcAft>
                <a:spcPts val="0"/>
              </a:spcAft>
              <a:buClr>
                <a:srgbClr val="000000"/>
              </a:buClr>
              <a:buSzPts val="2100"/>
              <a:buFont typeface="Calibri"/>
              <a:buChar char="●"/>
            </a:pPr>
            <a:r>
              <a:rPr lang="en" sz="2100">
                <a:solidFill>
                  <a:srgbClr val="000000"/>
                </a:solidFill>
              </a:rPr>
              <a:t>Ensure student success in core academic classes</a:t>
            </a:r>
            <a:endParaRPr sz="1100">
              <a:solidFill>
                <a:srgbClr val="000000"/>
              </a:solidFill>
            </a:endParaRPr>
          </a:p>
          <a:p>
            <a:pPr indent="-209550" lvl="0" marL="215900" rtl="0" algn="l">
              <a:lnSpc>
                <a:spcPct val="90000"/>
              </a:lnSpc>
              <a:spcBef>
                <a:spcPts val="800"/>
              </a:spcBef>
              <a:spcAft>
                <a:spcPts val="0"/>
              </a:spcAft>
              <a:buClr>
                <a:srgbClr val="000000"/>
              </a:buClr>
              <a:buSzPts val="2100"/>
              <a:buFont typeface="Calibri"/>
              <a:buChar char="●"/>
            </a:pPr>
            <a:r>
              <a:rPr lang="en" sz="2100">
                <a:solidFill>
                  <a:srgbClr val="000000"/>
                </a:solidFill>
              </a:rPr>
              <a:t>Ensure student competitiveness in college admissions and world employment markets</a:t>
            </a:r>
            <a:endParaRPr sz="1100">
              <a:solidFill>
                <a:srgbClr val="000000"/>
              </a:solidFill>
            </a:endParaRPr>
          </a:p>
          <a:p>
            <a:pPr indent="0" lvl="0" marL="0" rtl="0" algn="l">
              <a:spcBef>
                <a:spcPts val="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6"/>
          <p:cNvSpPr txBox="1"/>
          <p:nvPr>
            <p:ph type="title"/>
          </p:nvPr>
        </p:nvSpPr>
        <p:spPr>
          <a:xfrm>
            <a:off x="418425" y="367125"/>
            <a:ext cx="8330100" cy="60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Calibri"/>
                <a:ea typeface="Calibri"/>
                <a:cs typeface="Calibri"/>
                <a:sym typeface="Calibri"/>
              </a:rPr>
              <a:t>English Learner Services Overview </a:t>
            </a:r>
            <a:endParaRPr>
              <a:latin typeface="Calibri"/>
              <a:ea typeface="Calibri"/>
              <a:cs typeface="Calibri"/>
              <a:sym typeface="Calibri"/>
            </a:endParaRPr>
          </a:p>
        </p:txBody>
      </p:sp>
      <p:sp>
        <p:nvSpPr>
          <p:cNvPr id="232" name="Google Shape;232;p36"/>
          <p:cNvSpPr txBox="1"/>
          <p:nvPr>
            <p:ph idx="1" type="body"/>
          </p:nvPr>
        </p:nvSpPr>
        <p:spPr>
          <a:xfrm>
            <a:off x="418425" y="1057550"/>
            <a:ext cx="8366100" cy="3746100"/>
          </a:xfrm>
          <a:prstGeom prst="rect">
            <a:avLst/>
          </a:prstGeom>
        </p:spPr>
        <p:txBody>
          <a:bodyPr anchorCtr="0" anchor="t" bIns="91425" lIns="91425" spcFirstLastPara="1" rIns="91425" wrap="square" tIns="91425">
            <a:normAutofit fontScale="25000" lnSpcReduction="20000"/>
          </a:bodyPr>
          <a:lstStyle/>
          <a:p>
            <a:pPr indent="0" lvl="0" marL="0" rtl="0" algn="l">
              <a:lnSpc>
                <a:spcPct val="90000"/>
              </a:lnSpc>
              <a:spcBef>
                <a:spcPts val="0"/>
              </a:spcBef>
              <a:spcAft>
                <a:spcPts val="0"/>
              </a:spcAft>
              <a:buNone/>
            </a:pPr>
            <a:r>
              <a:rPr b="1" lang="en" sz="12000">
                <a:solidFill>
                  <a:srgbClr val="000000"/>
                </a:solidFill>
              </a:rPr>
              <a:t>Identification:</a:t>
            </a:r>
            <a:endParaRPr b="1" sz="12000">
              <a:solidFill>
                <a:srgbClr val="000000"/>
              </a:solidFill>
            </a:endParaRPr>
          </a:p>
          <a:p>
            <a:pPr indent="0" lvl="0" marL="0" rtl="0" algn="l">
              <a:lnSpc>
                <a:spcPct val="90000"/>
              </a:lnSpc>
              <a:spcBef>
                <a:spcPts val="0"/>
              </a:spcBef>
              <a:spcAft>
                <a:spcPts val="0"/>
              </a:spcAft>
              <a:buNone/>
            </a:pPr>
            <a:r>
              <a:t/>
            </a:r>
            <a:endParaRPr b="1" sz="2550">
              <a:solidFill>
                <a:srgbClr val="000000"/>
              </a:solidFill>
            </a:endParaRPr>
          </a:p>
          <a:p>
            <a:pPr indent="-230759" lvl="0" marL="215900" rtl="0" algn="l">
              <a:lnSpc>
                <a:spcPct val="90000"/>
              </a:lnSpc>
              <a:spcBef>
                <a:spcPts val="0"/>
              </a:spcBef>
              <a:spcAft>
                <a:spcPts val="0"/>
              </a:spcAft>
              <a:buClr>
                <a:srgbClr val="000000"/>
              </a:buClr>
              <a:buSzPct val="100000"/>
              <a:buFont typeface="Calibri"/>
              <a:buChar char="●"/>
            </a:pPr>
            <a:r>
              <a:rPr lang="en" sz="9736">
                <a:solidFill>
                  <a:srgbClr val="000000"/>
                </a:solidFill>
              </a:rPr>
              <a:t>Home Language Survey</a:t>
            </a:r>
            <a:endParaRPr sz="9736">
              <a:solidFill>
                <a:srgbClr val="000000"/>
              </a:solidFill>
            </a:endParaRPr>
          </a:p>
          <a:p>
            <a:pPr indent="-268859" lvl="1" marL="723900" rtl="0" algn="l">
              <a:lnSpc>
                <a:spcPct val="90000"/>
              </a:lnSpc>
              <a:spcBef>
                <a:spcPts val="400"/>
              </a:spcBef>
              <a:spcAft>
                <a:spcPts val="0"/>
              </a:spcAft>
              <a:buClr>
                <a:srgbClr val="000000"/>
              </a:buClr>
              <a:buSzPct val="100000"/>
              <a:buFont typeface="Calibri"/>
              <a:buChar char="●"/>
            </a:pPr>
            <a:r>
              <a:rPr lang="en" sz="9736">
                <a:solidFill>
                  <a:srgbClr val="000000"/>
                </a:solidFill>
              </a:rPr>
              <a:t>To be completed only once in a student’s TK-12 career</a:t>
            </a:r>
            <a:endParaRPr sz="9736">
              <a:solidFill>
                <a:srgbClr val="000000"/>
              </a:solidFill>
            </a:endParaRPr>
          </a:p>
          <a:p>
            <a:pPr indent="-230759" lvl="0" marL="215900" rtl="0" algn="l">
              <a:lnSpc>
                <a:spcPct val="90000"/>
              </a:lnSpc>
              <a:spcBef>
                <a:spcPts val="800"/>
              </a:spcBef>
              <a:spcAft>
                <a:spcPts val="0"/>
              </a:spcAft>
              <a:buClr>
                <a:srgbClr val="000000"/>
              </a:buClr>
              <a:buSzPct val="100000"/>
              <a:buFont typeface="Calibri"/>
              <a:buChar char="●"/>
            </a:pPr>
            <a:r>
              <a:rPr lang="en" sz="9736">
                <a:solidFill>
                  <a:srgbClr val="000000"/>
                </a:solidFill>
              </a:rPr>
              <a:t> Welcome Center</a:t>
            </a:r>
            <a:endParaRPr sz="9736">
              <a:solidFill>
                <a:srgbClr val="000000"/>
              </a:solidFill>
            </a:endParaRPr>
          </a:p>
          <a:p>
            <a:pPr indent="-230759" lvl="0" marL="215900" rtl="0" algn="l">
              <a:lnSpc>
                <a:spcPct val="90000"/>
              </a:lnSpc>
              <a:spcBef>
                <a:spcPts val="800"/>
              </a:spcBef>
              <a:spcAft>
                <a:spcPts val="0"/>
              </a:spcAft>
              <a:buClr>
                <a:srgbClr val="000000"/>
              </a:buClr>
              <a:buSzPct val="100000"/>
              <a:buFont typeface="Calibri"/>
              <a:buChar char="●"/>
            </a:pPr>
            <a:r>
              <a:rPr lang="en" sz="9736">
                <a:solidFill>
                  <a:srgbClr val="000000"/>
                </a:solidFill>
              </a:rPr>
              <a:t> Initial ELPAC</a:t>
            </a:r>
            <a:endParaRPr sz="9736">
              <a:solidFill>
                <a:srgbClr val="000000"/>
              </a:solidFill>
            </a:endParaRPr>
          </a:p>
          <a:p>
            <a:pPr indent="-268859" lvl="1" marL="723900" rtl="0" algn="l">
              <a:lnSpc>
                <a:spcPct val="90000"/>
              </a:lnSpc>
              <a:spcBef>
                <a:spcPts val="400"/>
              </a:spcBef>
              <a:spcAft>
                <a:spcPts val="0"/>
              </a:spcAft>
              <a:buClr>
                <a:srgbClr val="000000"/>
              </a:buClr>
              <a:buSzPct val="100000"/>
              <a:buFont typeface="Calibri"/>
              <a:buChar char="●"/>
            </a:pPr>
            <a:r>
              <a:rPr lang="en" sz="9736">
                <a:solidFill>
                  <a:srgbClr val="000000"/>
                </a:solidFill>
              </a:rPr>
              <a:t>Novice-EL Program</a:t>
            </a:r>
            <a:endParaRPr sz="9736">
              <a:solidFill>
                <a:srgbClr val="000000"/>
              </a:solidFill>
            </a:endParaRPr>
          </a:p>
          <a:p>
            <a:pPr indent="-268859" lvl="1" marL="723900" rtl="0" algn="l">
              <a:lnSpc>
                <a:spcPct val="90000"/>
              </a:lnSpc>
              <a:spcBef>
                <a:spcPts val="400"/>
              </a:spcBef>
              <a:spcAft>
                <a:spcPts val="0"/>
              </a:spcAft>
              <a:buClr>
                <a:srgbClr val="000000"/>
              </a:buClr>
              <a:buSzPct val="100000"/>
              <a:buFont typeface="Calibri"/>
              <a:buChar char="●"/>
            </a:pPr>
            <a:r>
              <a:rPr lang="en" sz="9736">
                <a:solidFill>
                  <a:srgbClr val="000000"/>
                </a:solidFill>
              </a:rPr>
              <a:t>Intermediate-EL Program</a:t>
            </a:r>
            <a:endParaRPr sz="9736">
              <a:solidFill>
                <a:srgbClr val="000000"/>
              </a:solidFill>
            </a:endParaRPr>
          </a:p>
          <a:p>
            <a:pPr indent="-268859" lvl="1" marL="723900" rtl="0" algn="l">
              <a:lnSpc>
                <a:spcPct val="90000"/>
              </a:lnSpc>
              <a:spcBef>
                <a:spcPts val="400"/>
              </a:spcBef>
              <a:spcAft>
                <a:spcPts val="0"/>
              </a:spcAft>
              <a:buClr>
                <a:srgbClr val="000000"/>
              </a:buClr>
              <a:buSzPct val="100000"/>
              <a:buFont typeface="Calibri"/>
              <a:buChar char="●"/>
            </a:pPr>
            <a:r>
              <a:rPr lang="en" sz="9736">
                <a:solidFill>
                  <a:srgbClr val="000000"/>
                </a:solidFill>
              </a:rPr>
              <a:t>Initially Fluent-No EL Program</a:t>
            </a:r>
            <a:endParaRPr sz="9736">
              <a:solidFill>
                <a:srgbClr val="000000"/>
              </a:solidFill>
            </a:endParaRPr>
          </a:p>
          <a:p>
            <a:pPr indent="-230759" lvl="0" marL="215900" rtl="0" algn="l">
              <a:lnSpc>
                <a:spcPct val="90000"/>
              </a:lnSpc>
              <a:spcBef>
                <a:spcPts val="800"/>
              </a:spcBef>
              <a:spcAft>
                <a:spcPts val="0"/>
              </a:spcAft>
              <a:buClr>
                <a:srgbClr val="000000"/>
              </a:buClr>
              <a:buSzPct val="100000"/>
              <a:buFont typeface="Calibri"/>
              <a:buChar char="●"/>
            </a:pPr>
            <a:r>
              <a:rPr lang="en" sz="9736">
                <a:solidFill>
                  <a:srgbClr val="000000"/>
                </a:solidFill>
              </a:rPr>
              <a:t>Students who are identified as EL are administered the Summative ELPAC annually in the Spring </a:t>
            </a:r>
            <a:endParaRPr sz="9736">
              <a:solidFill>
                <a:srgbClr val="000000"/>
              </a:solidFill>
            </a:endParaRPr>
          </a:p>
          <a:p>
            <a:pPr indent="-230759" lvl="0" marL="215900" rtl="0" algn="l">
              <a:lnSpc>
                <a:spcPct val="90000"/>
              </a:lnSpc>
              <a:spcBef>
                <a:spcPts val="800"/>
              </a:spcBef>
              <a:spcAft>
                <a:spcPts val="0"/>
              </a:spcAft>
              <a:buClr>
                <a:srgbClr val="000000"/>
              </a:buClr>
              <a:buSzPct val="100000"/>
              <a:buFont typeface="Calibri"/>
              <a:buChar char="●"/>
            </a:pPr>
            <a:r>
              <a:rPr lang="en" sz="9736">
                <a:solidFill>
                  <a:srgbClr val="000000"/>
                </a:solidFill>
              </a:rPr>
              <a:t>Identified EL until all Reclassification Criteria are met</a:t>
            </a:r>
            <a:endParaRPr sz="9736">
              <a:solidFill>
                <a:srgbClr val="000000"/>
              </a:solidFill>
            </a:endParaRPr>
          </a:p>
          <a:p>
            <a:pPr indent="0" lvl="0" marL="0" rtl="0" algn="l">
              <a:lnSpc>
                <a:spcPct val="90000"/>
              </a:lnSpc>
              <a:spcBef>
                <a:spcPts val="0"/>
              </a:spcBef>
              <a:spcAft>
                <a:spcPts val="0"/>
              </a:spcAft>
              <a:buNone/>
            </a:pPr>
            <a:r>
              <a:t/>
            </a:r>
            <a:endParaRPr b="1" sz="255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7"/>
          <p:cNvSpPr txBox="1"/>
          <p:nvPr>
            <p:ph type="title"/>
          </p:nvPr>
        </p:nvSpPr>
        <p:spPr>
          <a:xfrm>
            <a:off x="412450" y="379100"/>
            <a:ext cx="8371800" cy="582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Calibri"/>
                <a:ea typeface="Calibri"/>
                <a:cs typeface="Calibri"/>
                <a:sym typeface="Calibri"/>
              </a:rPr>
              <a:t>English Learner Services Overview </a:t>
            </a:r>
            <a:endParaRPr>
              <a:latin typeface="Calibri"/>
              <a:ea typeface="Calibri"/>
              <a:cs typeface="Calibri"/>
              <a:sym typeface="Calibri"/>
            </a:endParaRPr>
          </a:p>
        </p:txBody>
      </p:sp>
      <p:sp>
        <p:nvSpPr>
          <p:cNvPr id="238" name="Google Shape;238;p37"/>
          <p:cNvSpPr txBox="1"/>
          <p:nvPr>
            <p:ph idx="1" type="body"/>
          </p:nvPr>
        </p:nvSpPr>
        <p:spPr>
          <a:xfrm>
            <a:off x="459100" y="1015675"/>
            <a:ext cx="8325000" cy="37140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b="1" lang="en" sz="2550">
                <a:solidFill>
                  <a:srgbClr val="000000"/>
                </a:solidFill>
              </a:rPr>
              <a:t>Parent Notifications:</a:t>
            </a:r>
            <a:endParaRPr b="1" sz="2550">
              <a:solidFill>
                <a:srgbClr val="000000"/>
              </a:solidFill>
            </a:endParaRPr>
          </a:p>
          <a:p>
            <a:pPr indent="0" lvl="0" marL="0" rtl="0" algn="l">
              <a:lnSpc>
                <a:spcPct val="90000"/>
              </a:lnSpc>
              <a:spcBef>
                <a:spcPts val="0"/>
              </a:spcBef>
              <a:spcAft>
                <a:spcPts val="0"/>
              </a:spcAft>
              <a:buNone/>
            </a:pPr>
            <a:r>
              <a:t/>
            </a:r>
            <a:endParaRPr b="1" sz="2550">
              <a:solidFill>
                <a:srgbClr val="000000"/>
              </a:solidFill>
            </a:endParaRPr>
          </a:p>
          <a:p>
            <a:pPr indent="-381000" lvl="0" marL="457200" rtl="0" algn="l">
              <a:lnSpc>
                <a:spcPct val="90000"/>
              </a:lnSpc>
              <a:spcBef>
                <a:spcPts val="0"/>
              </a:spcBef>
              <a:spcAft>
                <a:spcPts val="0"/>
              </a:spcAft>
              <a:buClr>
                <a:srgbClr val="000000"/>
              </a:buClr>
              <a:buSzPts val="2400"/>
              <a:buChar char="●"/>
            </a:pPr>
            <a:r>
              <a:rPr lang="en" sz="2400">
                <a:solidFill>
                  <a:srgbClr val="000000"/>
                </a:solidFill>
              </a:rPr>
              <a:t>Initial Parent Notification Letter</a:t>
            </a:r>
            <a:endParaRPr sz="2400">
              <a:solidFill>
                <a:srgbClr val="000000"/>
              </a:solidFill>
            </a:endParaRPr>
          </a:p>
          <a:p>
            <a:pPr indent="-342900" lvl="1" marL="914400" rtl="0" algn="l">
              <a:lnSpc>
                <a:spcPct val="90000"/>
              </a:lnSpc>
              <a:spcBef>
                <a:spcPts val="0"/>
              </a:spcBef>
              <a:spcAft>
                <a:spcPts val="0"/>
              </a:spcAft>
              <a:buClr>
                <a:srgbClr val="000000"/>
              </a:buClr>
              <a:buSzPts val="1800"/>
              <a:buChar char="○"/>
            </a:pPr>
            <a:r>
              <a:rPr lang="en" sz="1800">
                <a:solidFill>
                  <a:srgbClr val="000000"/>
                </a:solidFill>
              </a:rPr>
              <a:t>to inform parents of their child's identification as an English learner or initially fluent-English proficient student</a:t>
            </a:r>
            <a:endParaRPr sz="1800">
              <a:solidFill>
                <a:srgbClr val="000000"/>
              </a:solidFill>
            </a:endParaRPr>
          </a:p>
          <a:p>
            <a:pPr indent="0" lvl="0" marL="0" rtl="0" algn="l">
              <a:lnSpc>
                <a:spcPct val="90000"/>
              </a:lnSpc>
              <a:spcBef>
                <a:spcPts val="0"/>
              </a:spcBef>
              <a:spcAft>
                <a:spcPts val="0"/>
              </a:spcAft>
              <a:buNone/>
            </a:pPr>
            <a:r>
              <a:t/>
            </a:r>
            <a:endParaRPr sz="2400">
              <a:solidFill>
                <a:srgbClr val="000000"/>
              </a:solidFill>
            </a:endParaRPr>
          </a:p>
          <a:p>
            <a:pPr indent="-381000" lvl="0" marL="457200" rtl="0" algn="l">
              <a:lnSpc>
                <a:spcPct val="90000"/>
              </a:lnSpc>
              <a:spcBef>
                <a:spcPts val="0"/>
              </a:spcBef>
              <a:spcAft>
                <a:spcPts val="0"/>
              </a:spcAft>
              <a:buClr>
                <a:srgbClr val="000000"/>
              </a:buClr>
              <a:buSzPts val="2400"/>
              <a:buChar char="●"/>
            </a:pPr>
            <a:r>
              <a:rPr lang="en" sz="2400">
                <a:solidFill>
                  <a:srgbClr val="000000"/>
                </a:solidFill>
              </a:rPr>
              <a:t>Annual Parent Notification Letter</a:t>
            </a:r>
            <a:endParaRPr sz="2400">
              <a:solidFill>
                <a:srgbClr val="000000"/>
              </a:solidFill>
            </a:endParaRPr>
          </a:p>
          <a:p>
            <a:pPr indent="-342900" lvl="1" marL="914400" rtl="0" algn="l">
              <a:lnSpc>
                <a:spcPct val="90000"/>
              </a:lnSpc>
              <a:spcBef>
                <a:spcPts val="0"/>
              </a:spcBef>
              <a:spcAft>
                <a:spcPts val="0"/>
              </a:spcAft>
              <a:buClr>
                <a:srgbClr val="000000"/>
              </a:buClr>
              <a:buSzPts val="1800"/>
              <a:buChar char="○"/>
            </a:pPr>
            <a:r>
              <a:rPr lang="en" sz="1800">
                <a:solidFill>
                  <a:srgbClr val="000000"/>
                </a:solidFill>
              </a:rPr>
              <a:t>to inform parents of their child's continued identification as an English learner</a:t>
            </a:r>
            <a:endParaRPr sz="1800">
              <a:solidFill>
                <a:srgbClr val="000000"/>
              </a:solidFill>
            </a:endParaRPr>
          </a:p>
          <a:p>
            <a:pPr indent="0" lvl="0" marL="0" rtl="0" algn="l">
              <a:lnSpc>
                <a:spcPct val="90000"/>
              </a:lnSpc>
              <a:spcBef>
                <a:spcPts val="0"/>
              </a:spcBef>
              <a:spcAft>
                <a:spcPts val="0"/>
              </a:spcAft>
              <a:buNone/>
            </a:pPr>
            <a:r>
              <a:t/>
            </a:r>
            <a:endParaRPr sz="1800">
              <a:solidFill>
                <a:srgbClr val="000000"/>
              </a:solidFill>
            </a:endParaRPr>
          </a:p>
          <a:p>
            <a:pPr indent="0" lvl="0" marL="0" rtl="0" algn="l">
              <a:spcBef>
                <a:spcPts val="0"/>
              </a:spcBef>
              <a:spcAft>
                <a:spcPts val="1200"/>
              </a:spcAft>
              <a:buNone/>
            </a:pPr>
            <a:r>
              <a:rPr lang="en" sz="1800">
                <a:solidFill>
                  <a:srgbClr val="202124"/>
                </a:solidFill>
                <a:highlight>
                  <a:srgbClr val="FFFFFF"/>
                </a:highlight>
              </a:rPr>
              <a:t>Please connect with the teacher specialist at your school site.  He/she will be happy to go over the information with you.</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8"/>
          <p:cNvSpPr txBox="1"/>
          <p:nvPr>
            <p:ph type="title"/>
          </p:nvPr>
        </p:nvSpPr>
        <p:spPr>
          <a:xfrm>
            <a:off x="382550" y="361150"/>
            <a:ext cx="8360100" cy="666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Calibri"/>
                <a:ea typeface="Calibri"/>
                <a:cs typeface="Calibri"/>
                <a:sym typeface="Calibri"/>
              </a:rPr>
              <a:t>English Learner Services Overview </a:t>
            </a:r>
            <a:endParaRPr>
              <a:latin typeface="Calibri"/>
              <a:ea typeface="Calibri"/>
              <a:cs typeface="Calibri"/>
              <a:sym typeface="Calibri"/>
            </a:endParaRPr>
          </a:p>
        </p:txBody>
      </p:sp>
      <p:sp>
        <p:nvSpPr>
          <p:cNvPr id="244" name="Google Shape;244;p38"/>
          <p:cNvSpPr txBox="1"/>
          <p:nvPr>
            <p:ph idx="1" type="body"/>
          </p:nvPr>
        </p:nvSpPr>
        <p:spPr>
          <a:xfrm>
            <a:off x="382550" y="1027750"/>
            <a:ext cx="8312100" cy="3702000"/>
          </a:xfrm>
          <a:prstGeom prst="rect">
            <a:avLst/>
          </a:prstGeom>
        </p:spPr>
        <p:txBody>
          <a:bodyPr anchorCtr="0" anchor="t" bIns="91425" lIns="91425" spcFirstLastPara="1" rIns="91425" wrap="square" tIns="91425">
            <a:normAutofit fontScale="25000" lnSpcReduction="20000"/>
          </a:bodyPr>
          <a:lstStyle/>
          <a:p>
            <a:pPr indent="0" lvl="0" marL="0" rtl="0" algn="l">
              <a:lnSpc>
                <a:spcPct val="150000"/>
              </a:lnSpc>
              <a:spcBef>
                <a:spcPts val="0"/>
              </a:spcBef>
              <a:spcAft>
                <a:spcPts val="0"/>
              </a:spcAft>
              <a:buNone/>
            </a:pPr>
            <a:r>
              <a:rPr b="1" lang="en" sz="10400">
                <a:solidFill>
                  <a:srgbClr val="000000"/>
                </a:solidFill>
              </a:rPr>
              <a:t>English Language Development (ELD) Instruction:</a:t>
            </a:r>
            <a:endParaRPr b="1" sz="10400">
              <a:solidFill>
                <a:srgbClr val="000000"/>
              </a:solidFill>
            </a:endParaRPr>
          </a:p>
          <a:p>
            <a:pPr indent="0" lvl="0" marL="0" rtl="0" algn="l">
              <a:lnSpc>
                <a:spcPct val="150000"/>
              </a:lnSpc>
              <a:spcBef>
                <a:spcPts val="0"/>
              </a:spcBef>
              <a:spcAft>
                <a:spcPts val="0"/>
              </a:spcAft>
              <a:buNone/>
            </a:pPr>
            <a:r>
              <a:t/>
            </a:r>
            <a:endParaRPr b="1" sz="3034">
              <a:solidFill>
                <a:srgbClr val="000000"/>
              </a:solidFill>
            </a:endParaRPr>
          </a:p>
          <a:p>
            <a:pPr indent="-209449" lvl="0" marL="215900" rtl="0" algn="l">
              <a:lnSpc>
                <a:spcPct val="90000"/>
              </a:lnSpc>
              <a:spcBef>
                <a:spcPts val="0"/>
              </a:spcBef>
              <a:spcAft>
                <a:spcPts val="0"/>
              </a:spcAft>
              <a:buClr>
                <a:srgbClr val="000000"/>
              </a:buClr>
              <a:buSzPct val="100000"/>
              <a:buFont typeface="Calibri"/>
              <a:buChar char="●"/>
            </a:pPr>
            <a:r>
              <a:rPr lang="en" sz="8393" u="sng">
                <a:solidFill>
                  <a:srgbClr val="000000"/>
                </a:solidFill>
              </a:rPr>
              <a:t>Designated</a:t>
            </a:r>
            <a:r>
              <a:rPr lang="en" sz="8393">
                <a:solidFill>
                  <a:srgbClr val="000000"/>
                </a:solidFill>
              </a:rPr>
              <a:t> ELD Time</a:t>
            </a:r>
            <a:endParaRPr sz="8393">
              <a:solidFill>
                <a:srgbClr val="000000"/>
              </a:solidFill>
            </a:endParaRPr>
          </a:p>
          <a:p>
            <a:pPr indent="-247549" lvl="1" marL="723900" rtl="0" algn="l">
              <a:lnSpc>
                <a:spcPct val="90000"/>
              </a:lnSpc>
              <a:spcBef>
                <a:spcPts val="400"/>
              </a:spcBef>
              <a:spcAft>
                <a:spcPts val="0"/>
              </a:spcAft>
              <a:buClr>
                <a:srgbClr val="000000"/>
              </a:buClr>
              <a:buSzPct val="100000"/>
              <a:buFont typeface="Calibri"/>
              <a:buChar char="●"/>
            </a:pPr>
            <a:r>
              <a:rPr lang="en" sz="8393">
                <a:solidFill>
                  <a:srgbClr val="000000"/>
                </a:solidFill>
              </a:rPr>
              <a:t>Based on English Language Development Standards</a:t>
            </a:r>
            <a:endParaRPr sz="8393">
              <a:solidFill>
                <a:srgbClr val="000000"/>
              </a:solidFill>
            </a:endParaRPr>
          </a:p>
          <a:p>
            <a:pPr indent="-247549" lvl="1" marL="723900" rtl="0" algn="l">
              <a:lnSpc>
                <a:spcPct val="90000"/>
              </a:lnSpc>
              <a:spcBef>
                <a:spcPts val="400"/>
              </a:spcBef>
              <a:spcAft>
                <a:spcPts val="0"/>
              </a:spcAft>
              <a:buClr>
                <a:srgbClr val="000000"/>
              </a:buClr>
              <a:buSzPct val="100000"/>
              <a:buFont typeface="Calibri"/>
              <a:buChar char="●"/>
            </a:pPr>
            <a:r>
              <a:rPr lang="en" sz="8393">
                <a:solidFill>
                  <a:srgbClr val="000000"/>
                </a:solidFill>
              </a:rPr>
              <a:t>Emphasis on Academic Language</a:t>
            </a:r>
            <a:endParaRPr sz="8393">
              <a:solidFill>
                <a:srgbClr val="000000"/>
              </a:solidFill>
            </a:endParaRPr>
          </a:p>
          <a:p>
            <a:pPr indent="-247549" lvl="1" marL="723900" rtl="0" algn="l">
              <a:lnSpc>
                <a:spcPct val="90000"/>
              </a:lnSpc>
              <a:spcBef>
                <a:spcPts val="400"/>
              </a:spcBef>
              <a:spcAft>
                <a:spcPts val="0"/>
              </a:spcAft>
              <a:buClr>
                <a:srgbClr val="000000"/>
              </a:buClr>
              <a:buSzPct val="100000"/>
              <a:buFont typeface="Calibri"/>
              <a:buChar char="●"/>
            </a:pPr>
            <a:r>
              <a:rPr lang="en" sz="8393">
                <a:solidFill>
                  <a:srgbClr val="000000"/>
                </a:solidFill>
              </a:rPr>
              <a:t>Benchmark (K-5) </a:t>
            </a:r>
            <a:endParaRPr sz="8393">
              <a:solidFill>
                <a:srgbClr val="000000"/>
              </a:solidFill>
            </a:endParaRPr>
          </a:p>
          <a:p>
            <a:pPr indent="-247549" lvl="1" marL="723900" rtl="0" algn="l">
              <a:lnSpc>
                <a:spcPct val="90000"/>
              </a:lnSpc>
              <a:spcBef>
                <a:spcPts val="400"/>
              </a:spcBef>
              <a:spcAft>
                <a:spcPts val="0"/>
              </a:spcAft>
              <a:buClr>
                <a:srgbClr val="000000"/>
              </a:buClr>
              <a:buSzPct val="100000"/>
              <a:buFont typeface="Calibri"/>
              <a:buChar char="●"/>
            </a:pPr>
            <a:r>
              <a:rPr lang="en" sz="8393">
                <a:solidFill>
                  <a:srgbClr val="000000"/>
                </a:solidFill>
              </a:rPr>
              <a:t>Springboard (6-12)</a:t>
            </a:r>
            <a:endParaRPr sz="8393">
              <a:solidFill>
                <a:srgbClr val="000000"/>
              </a:solidFill>
            </a:endParaRPr>
          </a:p>
          <a:p>
            <a:pPr indent="-209449" lvl="0" marL="215900" rtl="0" algn="l">
              <a:lnSpc>
                <a:spcPct val="90000"/>
              </a:lnSpc>
              <a:spcBef>
                <a:spcPts val="800"/>
              </a:spcBef>
              <a:spcAft>
                <a:spcPts val="0"/>
              </a:spcAft>
              <a:buClr>
                <a:srgbClr val="000000"/>
              </a:buClr>
              <a:buSzPct val="100000"/>
              <a:buFont typeface="Calibri"/>
              <a:buChar char="●"/>
            </a:pPr>
            <a:r>
              <a:rPr lang="en" sz="8393" u="sng">
                <a:solidFill>
                  <a:srgbClr val="000000"/>
                </a:solidFill>
              </a:rPr>
              <a:t>Integrated</a:t>
            </a:r>
            <a:r>
              <a:rPr lang="en" sz="8393">
                <a:solidFill>
                  <a:srgbClr val="000000"/>
                </a:solidFill>
              </a:rPr>
              <a:t> ELD Time</a:t>
            </a:r>
            <a:endParaRPr sz="8393">
              <a:solidFill>
                <a:srgbClr val="000000"/>
              </a:solidFill>
            </a:endParaRPr>
          </a:p>
          <a:p>
            <a:pPr indent="-247549" lvl="1" marL="723900" rtl="0" algn="l">
              <a:lnSpc>
                <a:spcPct val="90000"/>
              </a:lnSpc>
              <a:spcBef>
                <a:spcPts val="400"/>
              </a:spcBef>
              <a:spcAft>
                <a:spcPts val="0"/>
              </a:spcAft>
              <a:buClr>
                <a:srgbClr val="000000"/>
              </a:buClr>
              <a:buSzPct val="100000"/>
              <a:buFont typeface="Calibri"/>
              <a:buChar char="●"/>
            </a:pPr>
            <a:r>
              <a:rPr lang="en" sz="8393">
                <a:solidFill>
                  <a:srgbClr val="000000"/>
                </a:solidFill>
              </a:rPr>
              <a:t>Throughout the day and across all disciplines</a:t>
            </a:r>
            <a:endParaRPr sz="8393">
              <a:solidFill>
                <a:srgbClr val="000000"/>
              </a:solidFill>
            </a:endParaRPr>
          </a:p>
          <a:p>
            <a:pPr indent="-247549" lvl="1" marL="723900" rtl="0" algn="l">
              <a:lnSpc>
                <a:spcPct val="90000"/>
              </a:lnSpc>
              <a:spcBef>
                <a:spcPts val="400"/>
              </a:spcBef>
              <a:spcAft>
                <a:spcPts val="0"/>
              </a:spcAft>
              <a:buClr>
                <a:srgbClr val="000000"/>
              </a:buClr>
              <a:buSzPct val="100000"/>
              <a:buFont typeface="Calibri"/>
              <a:buChar char="●"/>
            </a:pPr>
            <a:r>
              <a:rPr lang="en" sz="8393">
                <a:solidFill>
                  <a:srgbClr val="000000"/>
                </a:solidFill>
              </a:rPr>
              <a:t>Teachers use strategies to support language acquisition as well as content knowledge</a:t>
            </a:r>
            <a:endParaRPr sz="8393">
              <a:solidFill>
                <a:srgbClr val="000000"/>
              </a:solidFill>
            </a:endParaRPr>
          </a:p>
          <a:p>
            <a:pPr indent="-127000" lvl="0" marL="215900" rtl="0" algn="l">
              <a:lnSpc>
                <a:spcPct val="90000"/>
              </a:lnSpc>
              <a:spcBef>
                <a:spcPts val="800"/>
              </a:spcBef>
              <a:spcAft>
                <a:spcPts val="0"/>
              </a:spcAft>
              <a:buClr>
                <a:srgbClr val="000000"/>
              </a:buClr>
              <a:buSzPct val="100000"/>
              <a:buFont typeface="Calibri"/>
              <a:buNone/>
            </a:pPr>
            <a:r>
              <a:t/>
            </a:r>
            <a:endParaRPr sz="1400">
              <a:solidFill>
                <a:srgbClr val="000000"/>
              </a:solidFill>
            </a:endParaRPr>
          </a:p>
          <a:p>
            <a:pPr indent="0" lvl="0" marL="0" rtl="0" algn="l">
              <a:lnSpc>
                <a:spcPct val="150000"/>
              </a:lnSpc>
              <a:spcBef>
                <a:spcPts val="0"/>
              </a:spcBef>
              <a:spcAft>
                <a:spcPts val="0"/>
              </a:spcAft>
              <a:buNone/>
            </a:pPr>
            <a:r>
              <a:t/>
            </a:r>
            <a:endParaRPr b="1" sz="250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9"/>
          <p:cNvSpPr txBox="1"/>
          <p:nvPr>
            <p:ph type="title"/>
          </p:nvPr>
        </p:nvSpPr>
        <p:spPr>
          <a:xfrm>
            <a:off x="400500" y="405950"/>
            <a:ext cx="8383800" cy="65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Calibri"/>
                <a:ea typeface="Calibri"/>
                <a:cs typeface="Calibri"/>
                <a:sym typeface="Calibri"/>
              </a:rPr>
              <a:t>English Learner Services Overview </a:t>
            </a:r>
            <a:endParaRPr>
              <a:latin typeface="Calibri"/>
              <a:ea typeface="Calibri"/>
              <a:cs typeface="Calibri"/>
              <a:sym typeface="Calibri"/>
            </a:endParaRPr>
          </a:p>
        </p:txBody>
      </p:sp>
      <p:sp>
        <p:nvSpPr>
          <p:cNvPr id="250" name="Google Shape;250;p39"/>
          <p:cNvSpPr txBox="1"/>
          <p:nvPr>
            <p:ph idx="1" type="body"/>
          </p:nvPr>
        </p:nvSpPr>
        <p:spPr>
          <a:xfrm>
            <a:off x="400500" y="1033625"/>
            <a:ext cx="8353800" cy="36963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SzPts val="688"/>
              <a:buNone/>
            </a:pPr>
            <a:r>
              <a:rPr b="1" lang="en" sz="2562">
                <a:solidFill>
                  <a:srgbClr val="000000"/>
                </a:solidFill>
              </a:rPr>
              <a:t>ELPAC Assessment</a:t>
            </a:r>
            <a:r>
              <a:rPr b="1" lang="en" sz="2562">
                <a:solidFill>
                  <a:srgbClr val="000000"/>
                </a:solidFill>
              </a:rPr>
              <a:t>:</a:t>
            </a:r>
            <a:endParaRPr b="1" sz="2562">
              <a:solidFill>
                <a:srgbClr val="000000"/>
              </a:solidFill>
            </a:endParaRPr>
          </a:p>
          <a:p>
            <a:pPr indent="-191293" lvl="0" marL="215900" rtl="0" algn="l">
              <a:lnSpc>
                <a:spcPct val="70000"/>
              </a:lnSpc>
              <a:spcBef>
                <a:spcPts val="0"/>
              </a:spcBef>
              <a:spcAft>
                <a:spcPts val="0"/>
              </a:spcAft>
              <a:buClr>
                <a:srgbClr val="000000"/>
              </a:buClr>
              <a:buSzPts val="1813"/>
              <a:buFont typeface="Calibri"/>
              <a:buChar char="●"/>
            </a:pPr>
            <a:r>
              <a:rPr lang="en" sz="2412">
                <a:solidFill>
                  <a:srgbClr val="000000"/>
                </a:solidFill>
              </a:rPr>
              <a:t>Initial ELPAC</a:t>
            </a:r>
            <a:endParaRPr sz="1787">
              <a:solidFill>
                <a:srgbClr val="000000"/>
              </a:solidFill>
            </a:endParaRPr>
          </a:p>
          <a:p>
            <a:pPr indent="-243681" lvl="1" marL="723900" rtl="0" algn="l">
              <a:lnSpc>
                <a:spcPct val="70000"/>
              </a:lnSpc>
              <a:spcBef>
                <a:spcPts val="400"/>
              </a:spcBef>
              <a:spcAft>
                <a:spcPts val="0"/>
              </a:spcAft>
              <a:buClr>
                <a:srgbClr val="000000"/>
              </a:buClr>
              <a:buSzPts val="2038"/>
              <a:buFont typeface="Calibri"/>
              <a:buChar char="●"/>
            </a:pPr>
            <a:r>
              <a:rPr lang="en" sz="2037">
                <a:solidFill>
                  <a:srgbClr val="000000"/>
                </a:solidFill>
              </a:rPr>
              <a:t>Taken </a:t>
            </a:r>
            <a:r>
              <a:rPr lang="en" sz="2037" u="sng">
                <a:solidFill>
                  <a:srgbClr val="000000"/>
                </a:solidFill>
              </a:rPr>
              <a:t>only once</a:t>
            </a:r>
            <a:r>
              <a:rPr lang="en" sz="2037">
                <a:solidFill>
                  <a:srgbClr val="000000"/>
                </a:solidFill>
              </a:rPr>
              <a:t> in student’s TK-12 career</a:t>
            </a:r>
            <a:endParaRPr sz="2037">
              <a:solidFill>
                <a:srgbClr val="000000"/>
              </a:solidFill>
            </a:endParaRPr>
          </a:p>
          <a:p>
            <a:pPr indent="0" lvl="0" marL="457200" rtl="0" algn="l">
              <a:lnSpc>
                <a:spcPct val="70000"/>
              </a:lnSpc>
              <a:spcBef>
                <a:spcPts val="400"/>
              </a:spcBef>
              <a:spcAft>
                <a:spcPts val="0"/>
              </a:spcAft>
              <a:buNone/>
            </a:pPr>
            <a:r>
              <a:t/>
            </a:r>
            <a:endParaRPr sz="2037">
              <a:solidFill>
                <a:srgbClr val="000000"/>
              </a:solidFill>
            </a:endParaRPr>
          </a:p>
          <a:p>
            <a:pPr indent="-229393" lvl="0" marL="215900" rtl="0" algn="l">
              <a:lnSpc>
                <a:spcPct val="70000"/>
              </a:lnSpc>
              <a:spcBef>
                <a:spcPts val="800"/>
              </a:spcBef>
              <a:spcAft>
                <a:spcPts val="0"/>
              </a:spcAft>
              <a:buClr>
                <a:srgbClr val="000000"/>
              </a:buClr>
              <a:buSzPts val="2413"/>
              <a:buFont typeface="Calibri"/>
              <a:buChar char="●"/>
            </a:pPr>
            <a:r>
              <a:rPr lang="en" sz="2412">
                <a:solidFill>
                  <a:srgbClr val="000000"/>
                </a:solidFill>
              </a:rPr>
              <a:t>Summative ELPAC</a:t>
            </a:r>
            <a:endParaRPr sz="1787">
              <a:solidFill>
                <a:srgbClr val="000000"/>
              </a:solidFill>
            </a:endParaRPr>
          </a:p>
          <a:p>
            <a:pPr indent="-243681" lvl="1" marL="723900" rtl="0" algn="l">
              <a:lnSpc>
                <a:spcPct val="70000"/>
              </a:lnSpc>
              <a:spcBef>
                <a:spcPts val="400"/>
              </a:spcBef>
              <a:spcAft>
                <a:spcPts val="0"/>
              </a:spcAft>
              <a:buClr>
                <a:srgbClr val="000000"/>
              </a:buClr>
              <a:buSzPts val="2038"/>
              <a:buFont typeface="Calibri"/>
              <a:buChar char="●"/>
            </a:pPr>
            <a:r>
              <a:rPr lang="en" sz="2037">
                <a:solidFill>
                  <a:srgbClr val="000000"/>
                </a:solidFill>
              </a:rPr>
              <a:t>Taken annually by all students identified EL</a:t>
            </a:r>
            <a:endParaRPr sz="1787">
              <a:solidFill>
                <a:srgbClr val="000000"/>
              </a:solidFill>
            </a:endParaRPr>
          </a:p>
          <a:p>
            <a:pPr indent="-243681" lvl="1" marL="723900" rtl="0" algn="l">
              <a:lnSpc>
                <a:spcPct val="70000"/>
              </a:lnSpc>
              <a:spcBef>
                <a:spcPts val="400"/>
              </a:spcBef>
              <a:spcAft>
                <a:spcPts val="0"/>
              </a:spcAft>
              <a:buClr>
                <a:srgbClr val="000000"/>
              </a:buClr>
              <a:buSzPts val="2038"/>
              <a:buFont typeface="Calibri"/>
              <a:buChar char="●"/>
            </a:pPr>
            <a:r>
              <a:rPr lang="en" sz="2037">
                <a:solidFill>
                  <a:srgbClr val="000000"/>
                </a:solidFill>
              </a:rPr>
              <a:t>Based on English Language Development standards</a:t>
            </a:r>
            <a:endParaRPr sz="1787">
              <a:solidFill>
                <a:srgbClr val="000000"/>
              </a:solidFill>
            </a:endParaRPr>
          </a:p>
          <a:p>
            <a:pPr indent="-243681" lvl="1" marL="723900" rtl="0" algn="l">
              <a:lnSpc>
                <a:spcPct val="70000"/>
              </a:lnSpc>
              <a:spcBef>
                <a:spcPts val="400"/>
              </a:spcBef>
              <a:spcAft>
                <a:spcPts val="0"/>
              </a:spcAft>
              <a:buClr>
                <a:srgbClr val="000000"/>
              </a:buClr>
              <a:buSzPts val="2038"/>
              <a:buFont typeface="Calibri"/>
              <a:buChar char="●"/>
            </a:pPr>
            <a:r>
              <a:rPr lang="en" sz="2037">
                <a:solidFill>
                  <a:srgbClr val="000000"/>
                </a:solidFill>
              </a:rPr>
              <a:t>Monitors language acquisition progress of our ELs</a:t>
            </a:r>
            <a:endParaRPr sz="1787">
              <a:solidFill>
                <a:srgbClr val="000000"/>
              </a:solidFill>
            </a:endParaRPr>
          </a:p>
          <a:p>
            <a:pPr indent="-243681" lvl="1" marL="723900" rtl="0" algn="l">
              <a:lnSpc>
                <a:spcPct val="70000"/>
              </a:lnSpc>
              <a:spcBef>
                <a:spcPts val="400"/>
              </a:spcBef>
              <a:spcAft>
                <a:spcPts val="0"/>
              </a:spcAft>
              <a:buClr>
                <a:srgbClr val="000000"/>
              </a:buClr>
              <a:buSzPts val="2038"/>
              <a:buFont typeface="Calibri"/>
              <a:buChar char="●"/>
            </a:pPr>
            <a:r>
              <a:rPr lang="en" sz="2037">
                <a:solidFill>
                  <a:srgbClr val="000000"/>
                </a:solidFill>
              </a:rPr>
              <a:t>Computer-based</a:t>
            </a:r>
            <a:endParaRPr b="1" sz="2662">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0"/>
          <p:cNvSpPr txBox="1"/>
          <p:nvPr>
            <p:ph type="title"/>
          </p:nvPr>
        </p:nvSpPr>
        <p:spPr>
          <a:xfrm>
            <a:off x="406475" y="403025"/>
            <a:ext cx="8371800" cy="618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Calibri"/>
                <a:ea typeface="Calibri"/>
                <a:cs typeface="Calibri"/>
                <a:sym typeface="Calibri"/>
              </a:rPr>
              <a:t>English Learner Services Overview </a:t>
            </a:r>
            <a:endParaRPr>
              <a:latin typeface="Calibri"/>
              <a:ea typeface="Calibri"/>
              <a:cs typeface="Calibri"/>
              <a:sym typeface="Calibri"/>
            </a:endParaRPr>
          </a:p>
        </p:txBody>
      </p:sp>
      <p:sp>
        <p:nvSpPr>
          <p:cNvPr id="256" name="Google Shape;256;p40"/>
          <p:cNvSpPr txBox="1"/>
          <p:nvPr>
            <p:ph idx="1" type="body"/>
          </p:nvPr>
        </p:nvSpPr>
        <p:spPr>
          <a:xfrm>
            <a:off x="441150" y="1021625"/>
            <a:ext cx="8337000" cy="3744000"/>
          </a:xfrm>
          <a:prstGeom prst="rect">
            <a:avLst/>
          </a:prstGeom>
        </p:spPr>
        <p:txBody>
          <a:bodyPr anchorCtr="0" anchor="t" bIns="91425" lIns="91425" spcFirstLastPara="1" rIns="91425" wrap="square" tIns="91425">
            <a:normAutofit fontScale="25000" lnSpcReduction="20000"/>
          </a:bodyPr>
          <a:lstStyle/>
          <a:p>
            <a:pPr indent="0" lvl="0" marL="0" rtl="0" algn="l">
              <a:lnSpc>
                <a:spcPct val="150000"/>
              </a:lnSpc>
              <a:spcBef>
                <a:spcPts val="0"/>
              </a:spcBef>
              <a:spcAft>
                <a:spcPts val="0"/>
              </a:spcAft>
              <a:buNone/>
            </a:pPr>
            <a:r>
              <a:rPr b="1" lang="en" sz="10500">
                <a:solidFill>
                  <a:srgbClr val="000000"/>
                </a:solidFill>
              </a:rPr>
              <a:t>Reclassification (GUSD Board Approved)</a:t>
            </a:r>
            <a:r>
              <a:rPr b="1" lang="en" sz="10500">
                <a:solidFill>
                  <a:srgbClr val="000000"/>
                </a:solidFill>
              </a:rPr>
              <a:t>:</a:t>
            </a:r>
            <a:endParaRPr b="1" sz="10500">
              <a:solidFill>
                <a:srgbClr val="000000"/>
              </a:solidFill>
            </a:endParaRPr>
          </a:p>
          <a:p>
            <a:pPr indent="0" lvl="0" marL="0" rtl="0" algn="l">
              <a:lnSpc>
                <a:spcPct val="100000"/>
              </a:lnSpc>
              <a:spcBef>
                <a:spcPts val="0"/>
              </a:spcBef>
              <a:spcAft>
                <a:spcPts val="0"/>
              </a:spcAft>
              <a:buNone/>
            </a:pPr>
            <a:r>
              <a:rPr lang="en" sz="6500">
                <a:solidFill>
                  <a:srgbClr val="000000"/>
                </a:solidFill>
              </a:rPr>
              <a:t>Four criteria for reclassification are required by state and federal policy. A student must meet all 4 criteria to be eligible for reclassification.</a:t>
            </a:r>
            <a:endParaRPr sz="6500">
              <a:solidFill>
                <a:srgbClr val="000000"/>
              </a:solidFill>
            </a:endParaRPr>
          </a:p>
          <a:p>
            <a:pPr indent="0" lvl="0" marL="0" rtl="0" algn="l">
              <a:lnSpc>
                <a:spcPct val="100000"/>
              </a:lnSpc>
              <a:spcBef>
                <a:spcPts val="0"/>
              </a:spcBef>
              <a:spcAft>
                <a:spcPts val="0"/>
              </a:spcAft>
              <a:buNone/>
            </a:pPr>
            <a:r>
              <a:t/>
            </a:r>
            <a:endParaRPr sz="6500">
              <a:solidFill>
                <a:srgbClr val="000000"/>
              </a:solidFill>
            </a:endParaRPr>
          </a:p>
          <a:p>
            <a:pPr indent="0" lvl="0" marL="0" rtl="0" algn="l">
              <a:lnSpc>
                <a:spcPct val="100000"/>
              </a:lnSpc>
              <a:spcBef>
                <a:spcPts val="0"/>
              </a:spcBef>
              <a:spcAft>
                <a:spcPts val="0"/>
              </a:spcAft>
              <a:buNone/>
            </a:pPr>
            <a:r>
              <a:t/>
            </a:r>
            <a:endParaRPr sz="6500">
              <a:solidFill>
                <a:srgbClr val="000000"/>
              </a:solidFill>
            </a:endParaRPr>
          </a:p>
          <a:p>
            <a:pPr indent="-203013" lvl="0" marL="215900" rtl="0" algn="l">
              <a:lnSpc>
                <a:spcPct val="90000"/>
              </a:lnSpc>
              <a:spcBef>
                <a:spcPts val="0"/>
              </a:spcBef>
              <a:spcAft>
                <a:spcPts val="0"/>
              </a:spcAft>
              <a:buClr>
                <a:srgbClr val="000000"/>
              </a:buClr>
              <a:buSzPct val="100000"/>
              <a:buFont typeface="Calibri"/>
              <a:buChar char="●"/>
            </a:pPr>
            <a:r>
              <a:rPr b="1" lang="en" sz="7988">
                <a:solidFill>
                  <a:srgbClr val="000000"/>
                </a:solidFill>
              </a:rPr>
              <a:t>Summative ELPAC</a:t>
            </a:r>
            <a:endParaRPr b="1" sz="6988">
              <a:solidFill>
                <a:srgbClr val="000000"/>
              </a:solidFill>
            </a:endParaRPr>
          </a:p>
          <a:p>
            <a:pPr indent="457200" lvl="0" marL="0" rtl="0" algn="l">
              <a:lnSpc>
                <a:spcPct val="90000"/>
              </a:lnSpc>
              <a:spcBef>
                <a:spcPts val="400"/>
              </a:spcBef>
              <a:spcAft>
                <a:spcPts val="0"/>
              </a:spcAft>
              <a:buNone/>
            </a:pPr>
            <a:r>
              <a:rPr lang="en" sz="7388">
                <a:solidFill>
                  <a:srgbClr val="000000"/>
                </a:solidFill>
              </a:rPr>
              <a:t>Overall score of 4 </a:t>
            </a:r>
            <a:r>
              <a:rPr i="1" lang="en" sz="4988">
                <a:solidFill>
                  <a:srgbClr val="000000"/>
                </a:solidFill>
              </a:rPr>
              <a:t>(required by State Board of Education)</a:t>
            </a:r>
            <a:endParaRPr i="1" sz="4988">
              <a:solidFill>
                <a:srgbClr val="000000"/>
              </a:solidFill>
            </a:endParaRPr>
          </a:p>
          <a:p>
            <a:pPr indent="457200" lvl="0" marL="0" rtl="0" algn="l">
              <a:lnSpc>
                <a:spcPct val="90000"/>
              </a:lnSpc>
              <a:spcBef>
                <a:spcPts val="400"/>
              </a:spcBef>
              <a:spcAft>
                <a:spcPts val="0"/>
              </a:spcAft>
              <a:buNone/>
            </a:pPr>
            <a:r>
              <a:t/>
            </a:r>
            <a:endParaRPr sz="7388">
              <a:solidFill>
                <a:srgbClr val="000000"/>
              </a:solidFill>
            </a:endParaRPr>
          </a:p>
          <a:p>
            <a:pPr indent="-203013" lvl="0" marL="215900" rtl="0" algn="l">
              <a:lnSpc>
                <a:spcPct val="90000"/>
              </a:lnSpc>
              <a:spcBef>
                <a:spcPts val="800"/>
              </a:spcBef>
              <a:spcAft>
                <a:spcPts val="0"/>
              </a:spcAft>
              <a:buClr>
                <a:srgbClr val="000000"/>
              </a:buClr>
              <a:buSzPct val="100000"/>
              <a:buFont typeface="Calibri"/>
              <a:buChar char="●"/>
            </a:pPr>
            <a:r>
              <a:rPr b="1" lang="en" sz="7988">
                <a:solidFill>
                  <a:srgbClr val="000000"/>
                </a:solidFill>
              </a:rPr>
              <a:t>Comparison of Basic Skills</a:t>
            </a:r>
            <a:endParaRPr b="1" sz="6988">
              <a:solidFill>
                <a:srgbClr val="000000"/>
              </a:solidFill>
            </a:endParaRPr>
          </a:p>
          <a:p>
            <a:pPr indent="0" lvl="0" marL="457200" rtl="0" algn="l">
              <a:lnSpc>
                <a:spcPct val="90000"/>
              </a:lnSpc>
              <a:spcBef>
                <a:spcPts val="400"/>
              </a:spcBef>
              <a:spcAft>
                <a:spcPts val="0"/>
              </a:spcAft>
              <a:buNone/>
            </a:pPr>
            <a:r>
              <a:rPr lang="en" sz="7388">
                <a:solidFill>
                  <a:srgbClr val="000000"/>
                </a:solidFill>
              </a:rPr>
              <a:t>CAASPP</a:t>
            </a:r>
            <a:endParaRPr sz="6988">
              <a:solidFill>
                <a:srgbClr val="000000"/>
              </a:solidFill>
            </a:endParaRPr>
          </a:p>
          <a:p>
            <a:pPr indent="0" lvl="0" marL="457200" rtl="0" algn="l">
              <a:lnSpc>
                <a:spcPct val="90000"/>
              </a:lnSpc>
              <a:spcBef>
                <a:spcPts val="400"/>
              </a:spcBef>
              <a:spcAft>
                <a:spcPts val="0"/>
              </a:spcAft>
              <a:buNone/>
            </a:pPr>
            <a:r>
              <a:rPr lang="en" sz="7388">
                <a:solidFill>
                  <a:srgbClr val="000000"/>
                </a:solidFill>
              </a:rPr>
              <a:t>i-Ready</a:t>
            </a:r>
            <a:endParaRPr sz="6988">
              <a:solidFill>
                <a:srgbClr val="000000"/>
              </a:solidFill>
            </a:endParaRPr>
          </a:p>
          <a:p>
            <a:pPr indent="0" lvl="0" marL="457200" rtl="0" algn="l">
              <a:lnSpc>
                <a:spcPct val="90000"/>
              </a:lnSpc>
              <a:spcBef>
                <a:spcPts val="400"/>
              </a:spcBef>
              <a:spcAft>
                <a:spcPts val="0"/>
              </a:spcAft>
              <a:buNone/>
            </a:pPr>
            <a:r>
              <a:rPr lang="en" sz="7388">
                <a:solidFill>
                  <a:srgbClr val="000000"/>
                </a:solidFill>
              </a:rPr>
              <a:t>MAP Growth Assessment</a:t>
            </a:r>
            <a:endParaRPr sz="6988">
              <a:solidFill>
                <a:srgbClr val="000000"/>
              </a:solidFill>
            </a:endParaRPr>
          </a:p>
          <a:p>
            <a:pPr indent="0" lvl="0" marL="457200" rtl="0" algn="l">
              <a:lnSpc>
                <a:spcPct val="90000"/>
              </a:lnSpc>
              <a:spcBef>
                <a:spcPts val="400"/>
              </a:spcBef>
              <a:spcAft>
                <a:spcPts val="0"/>
              </a:spcAft>
              <a:buNone/>
            </a:pPr>
            <a:r>
              <a:rPr lang="en" sz="7388">
                <a:solidFill>
                  <a:srgbClr val="000000"/>
                </a:solidFill>
              </a:rPr>
              <a:t>SOLOM</a:t>
            </a:r>
            <a:endParaRPr sz="6988">
              <a:solidFill>
                <a:srgbClr val="000000"/>
              </a:solidFill>
            </a:endParaRPr>
          </a:p>
          <a:p>
            <a:pPr indent="0" lvl="0" marL="0" rtl="0" algn="l">
              <a:lnSpc>
                <a:spcPct val="150000"/>
              </a:lnSpc>
              <a:spcBef>
                <a:spcPts val="0"/>
              </a:spcBef>
              <a:spcAft>
                <a:spcPts val="0"/>
              </a:spcAft>
              <a:buNone/>
            </a:pPr>
            <a:r>
              <a:t/>
            </a:r>
            <a:endParaRPr b="1" sz="8388">
              <a:solidFill>
                <a:srgbClr val="000000"/>
              </a:solidFill>
            </a:endParaRPr>
          </a:p>
        </p:txBody>
      </p:sp>
      <p:sp>
        <p:nvSpPr>
          <p:cNvPr id="257" name="Google Shape;257;p40"/>
          <p:cNvSpPr txBox="1"/>
          <p:nvPr/>
        </p:nvSpPr>
        <p:spPr>
          <a:xfrm>
            <a:off x="5273675" y="2253850"/>
            <a:ext cx="3277500" cy="21240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Calibri"/>
              <a:buChar char="●"/>
            </a:pPr>
            <a:r>
              <a:rPr b="1" lang="en" sz="1800">
                <a:latin typeface="Calibri"/>
                <a:ea typeface="Calibri"/>
                <a:cs typeface="Calibri"/>
                <a:sym typeface="Calibri"/>
              </a:rPr>
              <a:t>Teacher Evaluation</a:t>
            </a:r>
            <a:endParaRPr b="1" sz="1800">
              <a:latin typeface="Calibri"/>
              <a:ea typeface="Calibri"/>
              <a:cs typeface="Calibri"/>
              <a:sym typeface="Calibri"/>
            </a:endParaRPr>
          </a:p>
          <a:p>
            <a:pPr indent="457200" lvl="0" marL="457200" rtl="0" algn="l">
              <a:spcBef>
                <a:spcPts val="0"/>
              </a:spcBef>
              <a:spcAft>
                <a:spcPts val="0"/>
              </a:spcAft>
              <a:buNone/>
            </a:pPr>
            <a:r>
              <a:rPr lang="en" sz="1800">
                <a:latin typeface="Calibri"/>
                <a:ea typeface="Calibri"/>
                <a:cs typeface="Calibri"/>
                <a:sym typeface="Calibri"/>
              </a:rPr>
              <a:t>Grades</a:t>
            </a:r>
            <a:endParaRPr sz="1800">
              <a:latin typeface="Calibri"/>
              <a:ea typeface="Calibri"/>
              <a:cs typeface="Calibri"/>
              <a:sym typeface="Calibri"/>
            </a:endParaRPr>
          </a:p>
          <a:p>
            <a:pPr indent="457200" lvl="0" marL="457200" rtl="0" algn="l">
              <a:spcBef>
                <a:spcPts val="0"/>
              </a:spcBef>
              <a:spcAft>
                <a:spcPts val="0"/>
              </a:spcAft>
              <a:buNone/>
            </a:pPr>
            <a:r>
              <a:rPr lang="en" sz="1800">
                <a:latin typeface="Calibri"/>
                <a:ea typeface="Calibri"/>
                <a:cs typeface="Calibri"/>
                <a:sym typeface="Calibri"/>
              </a:rPr>
              <a:t>ELD Descriptors</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b="1" lang="en" sz="1800">
                <a:latin typeface="Calibri"/>
                <a:ea typeface="Calibri"/>
                <a:cs typeface="Calibri"/>
                <a:sym typeface="Calibri"/>
              </a:rPr>
              <a:t>Parental Consultation</a:t>
            </a:r>
            <a:endParaRPr b="1" sz="1800">
              <a:latin typeface="Calibri"/>
              <a:ea typeface="Calibri"/>
              <a:cs typeface="Calibri"/>
              <a:sym typeface="Calibri"/>
            </a:endParaRPr>
          </a:p>
          <a:p>
            <a:pPr indent="0" lvl="0" marL="914400" rtl="0" algn="l">
              <a:spcBef>
                <a:spcPts val="0"/>
              </a:spcBef>
              <a:spcAft>
                <a:spcPts val="0"/>
              </a:spcAft>
              <a:buNone/>
            </a:pPr>
            <a:r>
              <a:rPr lang="en" sz="1800">
                <a:latin typeface="Calibri"/>
                <a:ea typeface="Calibri"/>
                <a:cs typeface="Calibri"/>
                <a:sym typeface="Calibri"/>
              </a:rPr>
              <a:t>Consultation/Input</a:t>
            </a:r>
            <a:endParaRPr sz="1800">
              <a:latin typeface="Calibri"/>
              <a:ea typeface="Calibri"/>
              <a:cs typeface="Calibri"/>
              <a:sym typeface="Calibri"/>
            </a:endParaRPr>
          </a:p>
          <a:p>
            <a:pPr indent="0" lvl="0" marL="914400" rtl="0" algn="l">
              <a:spcBef>
                <a:spcPts val="0"/>
              </a:spcBef>
              <a:spcAft>
                <a:spcPts val="0"/>
              </a:spcAft>
              <a:buNone/>
            </a:pPr>
            <a:r>
              <a:rPr lang="en" sz="1800">
                <a:latin typeface="Calibri"/>
                <a:ea typeface="Calibri"/>
                <a:cs typeface="Calibri"/>
                <a:sym typeface="Calibri"/>
              </a:rPr>
              <a:t>Signature</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1"/>
          <p:cNvSpPr txBox="1"/>
          <p:nvPr>
            <p:ph type="title"/>
          </p:nvPr>
        </p:nvSpPr>
        <p:spPr>
          <a:xfrm>
            <a:off x="376575" y="343200"/>
            <a:ext cx="83718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Calibri"/>
                <a:ea typeface="Calibri"/>
                <a:cs typeface="Calibri"/>
                <a:sym typeface="Calibri"/>
              </a:rPr>
              <a:t>English Learner Services Overview </a:t>
            </a:r>
            <a:endParaRPr>
              <a:latin typeface="Calibri"/>
              <a:ea typeface="Calibri"/>
              <a:cs typeface="Calibri"/>
              <a:sym typeface="Calibri"/>
            </a:endParaRPr>
          </a:p>
        </p:txBody>
      </p:sp>
      <p:sp>
        <p:nvSpPr>
          <p:cNvPr id="263" name="Google Shape;263;p41"/>
          <p:cNvSpPr txBox="1"/>
          <p:nvPr>
            <p:ph idx="1" type="body"/>
          </p:nvPr>
        </p:nvSpPr>
        <p:spPr>
          <a:xfrm>
            <a:off x="376575" y="1015675"/>
            <a:ext cx="8407800" cy="37560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en" sz="2500">
                <a:solidFill>
                  <a:srgbClr val="000000"/>
                </a:solidFill>
              </a:rPr>
              <a:t>Monitoring</a:t>
            </a:r>
            <a:r>
              <a:rPr b="1" lang="en" sz="2500">
                <a:solidFill>
                  <a:srgbClr val="000000"/>
                </a:solidFill>
              </a:rPr>
              <a:t>:</a:t>
            </a:r>
            <a:endParaRPr b="1" sz="2500">
              <a:solidFill>
                <a:srgbClr val="000000"/>
              </a:solidFill>
            </a:endParaRPr>
          </a:p>
          <a:p>
            <a:pPr indent="-209550" lvl="0" marL="215900" rtl="0" algn="l">
              <a:lnSpc>
                <a:spcPct val="90000"/>
              </a:lnSpc>
              <a:spcBef>
                <a:spcPts val="0"/>
              </a:spcBef>
              <a:spcAft>
                <a:spcPts val="0"/>
              </a:spcAft>
              <a:buClr>
                <a:srgbClr val="000000"/>
              </a:buClr>
              <a:buSzPts val="2100"/>
              <a:buFont typeface="Calibri"/>
              <a:buChar char="●"/>
            </a:pPr>
            <a:r>
              <a:rPr lang="en" sz="2100">
                <a:solidFill>
                  <a:srgbClr val="000000"/>
                </a:solidFill>
              </a:rPr>
              <a:t>RFEP Monitor Progress for 4 years</a:t>
            </a:r>
            <a:endParaRPr sz="1100">
              <a:solidFill>
                <a:srgbClr val="000000"/>
              </a:solidFill>
            </a:endParaRPr>
          </a:p>
          <a:p>
            <a:pPr indent="-209550" lvl="0" marL="215900" rtl="0" algn="l">
              <a:lnSpc>
                <a:spcPct val="90000"/>
              </a:lnSpc>
              <a:spcBef>
                <a:spcPts val="800"/>
              </a:spcBef>
              <a:spcAft>
                <a:spcPts val="0"/>
              </a:spcAft>
              <a:buClr>
                <a:srgbClr val="000000"/>
              </a:buClr>
              <a:buSzPts val="2100"/>
              <a:buFont typeface="Calibri"/>
              <a:buChar char="●"/>
            </a:pPr>
            <a:r>
              <a:rPr lang="en" sz="2100">
                <a:solidFill>
                  <a:srgbClr val="000000"/>
                </a:solidFill>
              </a:rPr>
              <a:t>Recent data analysis (i-Ready) shows reclassified students demonstrate higher growth performance in Reading and Math than their non-EL peers</a:t>
            </a:r>
            <a:endParaRPr sz="1500">
              <a:solidFill>
                <a:srgbClr val="000000"/>
              </a:solidFill>
            </a:endParaRPr>
          </a:p>
          <a:p>
            <a:pPr indent="0" lvl="0" marL="0" rtl="0" algn="l">
              <a:lnSpc>
                <a:spcPct val="150000"/>
              </a:lnSpc>
              <a:spcBef>
                <a:spcPts val="0"/>
              </a:spcBef>
              <a:spcAft>
                <a:spcPts val="0"/>
              </a:spcAft>
              <a:buNone/>
            </a:pPr>
            <a:r>
              <a:t/>
            </a:r>
            <a:endParaRPr b="1" sz="2500">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2"/>
          <p:cNvSpPr txBox="1"/>
          <p:nvPr>
            <p:ph type="title"/>
          </p:nvPr>
        </p:nvSpPr>
        <p:spPr>
          <a:xfrm>
            <a:off x="331775" y="326725"/>
            <a:ext cx="8464500" cy="521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Calibri"/>
                <a:ea typeface="Calibri"/>
                <a:cs typeface="Calibri"/>
                <a:sym typeface="Calibri"/>
              </a:rPr>
              <a:t>DELAC Representative Trainin</a:t>
            </a:r>
            <a:r>
              <a:rPr b="1" lang="en">
                <a:latin typeface="Calibri"/>
                <a:ea typeface="Calibri"/>
                <a:cs typeface="Calibri"/>
                <a:sym typeface="Calibri"/>
              </a:rPr>
              <a:t>g</a:t>
            </a:r>
            <a:endParaRPr b="1">
              <a:latin typeface="Calibri"/>
              <a:ea typeface="Calibri"/>
              <a:cs typeface="Calibri"/>
              <a:sym typeface="Calibri"/>
            </a:endParaRPr>
          </a:p>
          <a:p>
            <a:pPr indent="0" lvl="0" marL="0" rtl="0" algn="l">
              <a:spcBef>
                <a:spcPts val="0"/>
              </a:spcBef>
              <a:spcAft>
                <a:spcPts val="0"/>
              </a:spcAft>
              <a:buNone/>
            </a:pPr>
            <a:r>
              <a:t/>
            </a:r>
            <a:endParaRPr b="1">
              <a:latin typeface="Calibri"/>
              <a:ea typeface="Calibri"/>
              <a:cs typeface="Calibri"/>
              <a:sym typeface="Calibri"/>
            </a:endParaRPr>
          </a:p>
          <a:p>
            <a:pPr indent="0" lvl="0" marL="0" rtl="0" algn="l">
              <a:spcBef>
                <a:spcPts val="0"/>
              </a:spcBef>
              <a:spcAft>
                <a:spcPts val="0"/>
              </a:spcAft>
              <a:buNone/>
            </a:pPr>
            <a:r>
              <a:t/>
            </a:r>
            <a:endParaRPr b="1" sz="1900">
              <a:solidFill>
                <a:srgbClr val="000000"/>
              </a:solidFill>
              <a:latin typeface="Calibri"/>
              <a:ea typeface="Calibri"/>
              <a:cs typeface="Calibri"/>
              <a:sym typeface="Calibri"/>
            </a:endParaRPr>
          </a:p>
          <a:p>
            <a:pPr indent="0" lvl="0" marL="0" rtl="0" algn="l">
              <a:spcBef>
                <a:spcPts val="0"/>
              </a:spcBef>
              <a:spcAft>
                <a:spcPts val="0"/>
              </a:spcAft>
              <a:buNone/>
            </a:pPr>
            <a:r>
              <a:t/>
            </a:r>
            <a:endParaRPr sz="1900">
              <a:solidFill>
                <a:srgbClr val="000000"/>
              </a:solidFill>
              <a:latin typeface="Calibri"/>
              <a:ea typeface="Calibri"/>
              <a:cs typeface="Calibri"/>
              <a:sym typeface="Calibri"/>
            </a:endParaRPr>
          </a:p>
        </p:txBody>
      </p:sp>
      <p:sp>
        <p:nvSpPr>
          <p:cNvPr id="269" name="Google Shape;269;p42"/>
          <p:cNvSpPr txBox="1"/>
          <p:nvPr/>
        </p:nvSpPr>
        <p:spPr>
          <a:xfrm>
            <a:off x="435175" y="872150"/>
            <a:ext cx="8313300" cy="4202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a:latin typeface="Calibri"/>
                <a:ea typeface="Calibri"/>
                <a:cs typeface="Calibri"/>
                <a:sym typeface="Calibri"/>
              </a:rPr>
              <a:t>What is a DELAC?</a:t>
            </a:r>
            <a:endParaRPr b="1">
              <a:latin typeface="Calibri"/>
              <a:ea typeface="Calibri"/>
              <a:cs typeface="Calibri"/>
              <a:sym typeface="Calibri"/>
            </a:endParaRPr>
          </a:p>
          <a:p>
            <a:pPr indent="-323850" lvl="0" marL="457200" rtl="0" algn="l">
              <a:lnSpc>
                <a:spcPct val="150000"/>
              </a:lnSpc>
              <a:spcBef>
                <a:spcPts val="0"/>
              </a:spcBef>
              <a:spcAft>
                <a:spcPts val="0"/>
              </a:spcAft>
              <a:buSzPts val="1500"/>
              <a:buFont typeface="Calibri"/>
              <a:buChar char="●"/>
            </a:pPr>
            <a:r>
              <a:rPr lang="en" sz="1500">
                <a:latin typeface="Calibri"/>
                <a:ea typeface="Calibri"/>
                <a:cs typeface="Calibri"/>
                <a:sym typeface="Calibri"/>
              </a:rPr>
              <a:t>It stands for District English Learner Advisory Committee.</a:t>
            </a:r>
            <a:endParaRPr sz="1500">
              <a:latin typeface="Calibri"/>
              <a:ea typeface="Calibri"/>
              <a:cs typeface="Calibri"/>
              <a:sym typeface="Calibri"/>
            </a:endParaRPr>
          </a:p>
          <a:p>
            <a:pPr indent="-323850" lvl="0" marL="457200" rtl="0" algn="l">
              <a:lnSpc>
                <a:spcPct val="150000"/>
              </a:lnSpc>
              <a:spcBef>
                <a:spcPts val="0"/>
              </a:spcBef>
              <a:spcAft>
                <a:spcPts val="0"/>
              </a:spcAft>
              <a:buSzPts val="1500"/>
              <a:buFont typeface="Calibri"/>
              <a:buChar char="●"/>
            </a:pPr>
            <a:r>
              <a:rPr lang="en" sz="1500">
                <a:latin typeface="Calibri"/>
                <a:ea typeface="Calibri"/>
                <a:cs typeface="Calibri"/>
                <a:sym typeface="Calibri"/>
              </a:rPr>
              <a:t>It is an advisory group of parents/guardians of English learners in a district with 51 or more English Learners.</a:t>
            </a:r>
            <a:endParaRPr sz="1500">
              <a:latin typeface="Calibri"/>
              <a:ea typeface="Calibri"/>
              <a:cs typeface="Calibri"/>
              <a:sym typeface="Calibri"/>
            </a:endParaRPr>
          </a:p>
          <a:p>
            <a:pPr indent="-323850" lvl="0" marL="457200" rtl="0" algn="l">
              <a:lnSpc>
                <a:spcPct val="150000"/>
              </a:lnSpc>
              <a:spcBef>
                <a:spcPts val="0"/>
              </a:spcBef>
              <a:spcAft>
                <a:spcPts val="0"/>
              </a:spcAft>
              <a:buSzPts val="1500"/>
              <a:buFont typeface="Calibri"/>
              <a:buChar char="●"/>
            </a:pPr>
            <a:r>
              <a:rPr lang="en" sz="1500">
                <a:latin typeface="Calibri"/>
                <a:ea typeface="Calibri"/>
                <a:cs typeface="Calibri"/>
                <a:sym typeface="Calibri"/>
              </a:rPr>
              <a:t>The DELAC representatives from each school’s ELAC.</a:t>
            </a:r>
            <a:endParaRPr sz="1500">
              <a:latin typeface="Calibri"/>
              <a:ea typeface="Calibri"/>
              <a:cs typeface="Calibri"/>
              <a:sym typeface="Calibri"/>
            </a:endParaRPr>
          </a:p>
          <a:p>
            <a:pPr indent="0" lvl="0" marL="0" rtl="0" algn="l">
              <a:lnSpc>
                <a:spcPct val="150000"/>
              </a:lnSpc>
              <a:spcBef>
                <a:spcPts val="0"/>
              </a:spcBef>
              <a:spcAft>
                <a:spcPts val="0"/>
              </a:spcAft>
              <a:buNone/>
            </a:pPr>
            <a:r>
              <a:rPr b="1" lang="en" sz="1500">
                <a:latin typeface="Calibri"/>
                <a:ea typeface="Calibri"/>
                <a:cs typeface="Calibri"/>
                <a:sym typeface="Calibri"/>
              </a:rPr>
              <a:t>DELAC Responsibilities</a:t>
            </a:r>
            <a:endParaRPr sz="1500">
              <a:latin typeface="Calibri"/>
              <a:ea typeface="Calibri"/>
              <a:cs typeface="Calibri"/>
              <a:sym typeface="Calibri"/>
            </a:endParaRPr>
          </a:p>
          <a:p>
            <a:pPr indent="0" lvl="0" marL="0" rtl="0" algn="l">
              <a:lnSpc>
                <a:spcPct val="150000"/>
              </a:lnSpc>
              <a:spcBef>
                <a:spcPts val="0"/>
              </a:spcBef>
              <a:spcAft>
                <a:spcPts val="0"/>
              </a:spcAft>
              <a:buNone/>
            </a:pPr>
            <a:r>
              <a:rPr lang="en" sz="1500">
                <a:latin typeface="Calibri"/>
                <a:ea typeface="Calibri"/>
                <a:cs typeface="Calibri"/>
                <a:sym typeface="Calibri"/>
              </a:rPr>
              <a:t>The committee advises the governing board on:</a:t>
            </a:r>
            <a:endParaRPr sz="1500">
              <a:latin typeface="Calibri"/>
              <a:ea typeface="Calibri"/>
              <a:cs typeface="Calibri"/>
              <a:sym typeface="Calibri"/>
            </a:endParaRPr>
          </a:p>
          <a:p>
            <a:pPr indent="-323850" lvl="0" marL="457200" rtl="0" algn="l">
              <a:lnSpc>
                <a:spcPct val="150000"/>
              </a:lnSpc>
              <a:spcBef>
                <a:spcPts val="0"/>
              </a:spcBef>
              <a:spcAft>
                <a:spcPts val="0"/>
              </a:spcAft>
              <a:buSzPts val="1500"/>
              <a:buFont typeface="Calibri"/>
              <a:buChar char="●"/>
            </a:pPr>
            <a:r>
              <a:rPr lang="en" sz="1500">
                <a:latin typeface="Calibri"/>
                <a:ea typeface="Calibri"/>
                <a:cs typeface="Calibri"/>
                <a:sym typeface="Calibri"/>
              </a:rPr>
              <a:t>Revision of the district’s master plan for English Learners.</a:t>
            </a:r>
            <a:endParaRPr sz="1500">
              <a:latin typeface="Calibri"/>
              <a:ea typeface="Calibri"/>
              <a:cs typeface="Calibri"/>
              <a:sym typeface="Calibri"/>
            </a:endParaRPr>
          </a:p>
          <a:p>
            <a:pPr indent="-323850" lvl="0" marL="457200" rtl="0" algn="l">
              <a:lnSpc>
                <a:spcPct val="150000"/>
              </a:lnSpc>
              <a:spcBef>
                <a:spcPts val="0"/>
              </a:spcBef>
              <a:spcAft>
                <a:spcPts val="0"/>
              </a:spcAft>
              <a:buSzPts val="1500"/>
              <a:buFont typeface="Calibri"/>
              <a:buChar char="●"/>
            </a:pPr>
            <a:r>
              <a:rPr lang="en" sz="1500">
                <a:latin typeface="Calibri"/>
                <a:ea typeface="Calibri"/>
                <a:cs typeface="Calibri"/>
                <a:sym typeface="Calibri"/>
              </a:rPr>
              <a:t>Conduct or review district-wide needs assessment.</a:t>
            </a:r>
            <a:endParaRPr sz="1500">
              <a:latin typeface="Calibri"/>
              <a:ea typeface="Calibri"/>
              <a:cs typeface="Calibri"/>
              <a:sym typeface="Calibri"/>
            </a:endParaRPr>
          </a:p>
          <a:p>
            <a:pPr indent="-323850" lvl="0" marL="457200" rtl="0" algn="l">
              <a:lnSpc>
                <a:spcPct val="150000"/>
              </a:lnSpc>
              <a:spcBef>
                <a:spcPts val="0"/>
              </a:spcBef>
              <a:spcAft>
                <a:spcPts val="0"/>
              </a:spcAft>
              <a:buSzPts val="1500"/>
              <a:buFont typeface="Calibri"/>
              <a:buChar char="●"/>
            </a:pPr>
            <a:r>
              <a:rPr lang="en" sz="1500">
                <a:latin typeface="Calibri"/>
                <a:ea typeface="Calibri"/>
                <a:cs typeface="Calibri"/>
                <a:sym typeface="Calibri"/>
              </a:rPr>
              <a:t>Establishment of district programs, goals, and objectives.</a:t>
            </a:r>
            <a:endParaRPr sz="1500">
              <a:latin typeface="Calibri"/>
              <a:ea typeface="Calibri"/>
              <a:cs typeface="Calibri"/>
              <a:sym typeface="Calibri"/>
            </a:endParaRPr>
          </a:p>
          <a:p>
            <a:pPr indent="-323850" lvl="0" marL="457200" rtl="0" algn="l">
              <a:lnSpc>
                <a:spcPct val="150000"/>
              </a:lnSpc>
              <a:spcBef>
                <a:spcPts val="0"/>
              </a:spcBef>
              <a:spcAft>
                <a:spcPts val="0"/>
              </a:spcAft>
              <a:buSzPts val="1500"/>
              <a:buFont typeface="Calibri"/>
              <a:buChar char="●"/>
            </a:pPr>
            <a:r>
              <a:rPr lang="en" sz="1500">
                <a:latin typeface="Calibri"/>
                <a:ea typeface="Calibri"/>
                <a:cs typeface="Calibri"/>
                <a:sym typeface="Calibri"/>
              </a:rPr>
              <a:t>Developments of a plan to ensure compliance with any teacher and instructional aide requirements.</a:t>
            </a:r>
            <a:endParaRPr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3"/>
          <p:cNvSpPr txBox="1"/>
          <p:nvPr>
            <p:ph type="title"/>
          </p:nvPr>
        </p:nvSpPr>
        <p:spPr>
          <a:xfrm>
            <a:off x="319525" y="317350"/>
            <a:ext cx="8458200" cy="4411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Calibri"/>
                <a:ea typeface="Calibri"/>
                <a:cs typeface="Calibri"/>
                <a:sym typeface="Calibri"/>
              </a:rPr>
              <a:t>DELAC Representative Training </a:t>
            </a:r>
            <a:r>
              <a:rPr b="1" lang="en">
                <a:highlight>
                  <a:srgbClr val="FFFF00"/>
                </a:highlight>
                <a:latin typeface="Calibri"/>
                <a:ea typeface="Calibri"/>
                <a:cs typeface="Calibri"/>
                <a:sym typeface="Calibri"/>
              </a:rPr>
              <a:t>Continued</a:t>
            </a:r>
            <a:endParaRPr b="1" sz="1550">
              <a:solidFill>
                <a:srgbClr val="000000"/>
              </a:solidFill>
              <a:latin typeface="Calibri"/>
              <a:ea typeface="Calibri"/>
              <a:cs typeface="Calibri"/>
              <a:sym typeface="Calibri"/>
            </a:endParaRPr>
          </a:p>
          <a:p>
            <a:pPr indent="0" lvl="0" marL="0" rtl="0" algn="l">
              <a:lnSpc>
                <a:spcPct val="115000"/>
              </a:lnSpc>
              <a:spcBef>
                <a:spcPts val="1200"/>
              </a:spcBef>
              <a:spcAft>
                <a:spcPts val="0"/>
              </a:spcAft>
              <a:buNone/>
            </a:pPr>
            <a:r>
              <a:rPr b="1" lang="en" sz="1550">
                <a:solidFill>
                  <a:srgbClr val="000000"/>
                </a:solidFill>
                <a:latin typeface="Calibri"/>
                <a:ea typeface="Calibri"/>
                <a:cs typeface="Calibri"/>
                <a:sym typeface="Calibri"/>
              </a:rPr>
              <a:t>Essential DELAC Criteria</a:t>
            </a:r>
            <a:endParaRPr sz="1550">
              <a:solidFill>
                <a:srgbClr val="000000"/>
              </a:solidFill>
              <a:latin typeface="Calibri"/>
              <a:ea typeface="Calibri"/>
              <a:cs typeface="Calibri"/>
              <a:sym typeface="Calibri"/>
            </a:endParaRPr>
          </a:p>
          <a:p>
            <a:pPr indent="-327025" lvl="0" marL="914400" rtl="0" algn="l">
              <a:lnSpc>
                <a:spcPct val="115000"/>
              </a:lnSpc>
              <a:spcBef>
                <a:spcPts val="1200"/>
              </a:spcBef>
              <a:spcAft>
                <a:spcPts val="0"/>
              </a:spcAft>
              <a:buClr>
                <a:srgbClr val="000000"/>
              </a:buClr>
              <a:buSzPts val="1550"/>
              <a:buFont typeface="Calibri"/>
              <a:buAutoNum type="arabicPeriod"/>
            </a:pPr>
            <a:r>
              <a:rPr lang="en" sz="1550">
                <a:solidFill>
                  <a:srgbClr val="000000"/>
                </a:solidFill>
                <a:latin typeface="Calibri"/>
                <a:ea typeface="Calibri"/>
                <a:cs typeface="Calibri"/>
                <a:sym typeface="Calibri"/>
              </a:rPr>
              <a:t>Parent/Guardians of English Learners not employed by the district must constitute a majority of the membership.</a:t>
            </a:r>
            <a:endParaRPr sz="1550">
              <a:solidFill>
                <a:srgbClr val="000000"/>
              </a:solidFill>
              <a:latin typeface="Calibri"/>
              <a:ea typeface="Calibri"/>
              <a:cs typeface="Calibri"/>
              <a:sym typeface="Calibri"/>
            </a:endParaRPr>
          </a:p>
          <a:p>
            <a:pPr indent="-327025" lvl="0" marL="914400" rtl="0" algn="l">
              <a:lnSpc>
                <a:spcPct val="115000"/>
              </a:lnSpc>
              <a:spcBef>
                <a:spcPts val="0"/>
              </a:spcBef>
              <a:spcAft>
                <a:spcPts val="0"/>
              </a:spcAft>
              <a:buClr>
                <a:srgbClr val="000000"/>
              </a:buClr>
              <a:buSzPts val="1550"/>
              <a:buFont typeface="Calibri"/>
              <a:buAutoNum type="arabicPeriod"/>
            </a:pPr>
            <a:r>
              <a:rPr lang="en" sz="1550">
                <a:solidFill>
                  <a:srgbClr val="000000"/>
                </a:solidFill>
                <a:latin typeface="Calibri"/>
                <a:ea typeface="Calibri"/>
                <a:cs typeface="Calibri"/>
                <a:sym typeface="Calibri"/>
              </a:rPr>
              <a:t>Each school ELAC must have the opportunity to elect at least one parent member to DELAC.</a:t>
            </a:r>
            <a:endParaRPr sz="1550">
              <a:solidFill>
                <a:srgbClr val="000000"/>
              </a:solidFill>
              <a:latin typeface="Calibri"/>
              <a:ea typeface="Calibri"/>
              <a:cs typeface="Calibri"/>
              <a:sym typeface="Calibri"/>
            </a:endParaRPr>
          </a:p>
          <a:p>
            <a:pPr indent="0" lvl="0" marL="0" rtl="0" algn="l">
              <a:lnSpc>
                <a:spcPct val="115000"/>
              </a:lnSpc>
              <a:spcBef>
                <a:spcPts val="1200"/>
              </a:spcBef>
              <a:spcAft>
                <a:spcPts val="0"/>
              </a:spcAft>
              <a:buNone/>
            </a:pPr>
            <a:r>
              <a:rPr b="1" lang="en" sz="1550">
                <a:solidFill>
                  <a:srgbClr val="000000"/>
                </a:solidFill>
                <a:latin typeface="Calibri"/>
                <a:ea typeface="Calibri"/>
                <a:cs typeface="Calibri"/>
                <a:sym typeface="Calibri"/>
              </a:rPr>
              <a:t>DELAC Officer Duties</a:t>
            </a:r>
            <a:r>
              <a:rPr lang="en" sz="1550">
                <a:solidFill>
                  <a:srgbClr val="000000"/>
                </a:solidFill>
                <a:latin typeface="Calibri"/>
                <a:ea typeface="Calibri"/>
                <a:cs typeface="Calibri"/>
                <a:sym typeface="Calibri"/>
              </a:rPr>
              <a:t> </a:t>
            </a:r>
            <a:endParaRPr sz="1550">
              <a:solidFill>
                <a:srgbClr val="000000"/>
              </a:solidFill>
              <a:latin typeface="Calibri"/>
              <a:ea typeface="Calibri"/>
              <a:cs typeface="Calibri"/>
              <a:sym typeface="Calibri"/>
            </a:endParaRPr>
          </a:p>
          <a:p>
            <a:pPr indent="0" lvl="0" marL="457200" rtl="0" algn="l">
              <a:lnSpc>
                <a:spcPct val="100000"/>
              </a:lnSpc>
              <a:spcBef>
                <a:spcPts val="1200"/>
              </a:spcBef>
              <a:spcAft>
                <a:spcPts val="0"/>
              </a:spcAft>
              <a:buNone/>
            </a:pPr>
            <a:r>
              <a:rPr lang="en" sz="1550">
                <a:solidFill>
                  <a:srgbClr val="0000FF"/>
                </a:solidFill>
                <a:latin typeface="Calibri"/>
                <a:ea typeface="Calibri"/>
                <a:cs typeface="Calibri"/>
                <a:sym typeface="Calibri"/>
              </a:rPr>
              <a:t>The chairperson shall</a:t>
            </a:r>
            <a:r>
              <a:rPr lang="en" sz="1550">
                <a:solidFill>
                  <a:srgbClr val="000000"/>
                </a:solidFill>
                <a:latin typeface="Calibri"/>
                <a:ea typeface="Calibri"/>
                <a:cs typeface="Calibri"/>
                <a:sym typeface="Calibri"/>
              </a:rPr>
              <a:t>: Preside over meetings, Represent DELAC at district parent meetings,Sign communications from DELAC to the local boards </a:t>
            </a:r>
            <a:endParaRPr sz="1550">
              <a:solidFill>
                <a:srgbClr val="000000"/>
              </a:solidFill>
              <a:latin typeface="Calibri"/>
              <a:ea typeface="Calibri"/>
              <a:cs typeface="Calibri"/>
              <a:sym typeface="Calibri"/>
            </a:endParaRPr>
          </a:p>
          <a:p>
            <a:pPr indent="0" lvl="0" marL="457200" rtl="0" algn="l">
              <a:lnSpc>
                <a:spcPct val="100000"/>
              </a:lnSpc>
              <a:spcBef>
                <a:spcPts val="1200"/>
              </a:spcBef>
              <a:spcAft>
                <a:spcPts val="0"/>
              </a:spcAft>
              <a:buNone/>
            </a:pPr>
            <a:r>
              <a:rPr lang="en" sz="1550">
                <a:solidFill>
                  <a:srgbClr val="0000FF"/>
                </a:solidFill>
                <a:latin typeface="Calibri"/>
                <a:ea typeface="Calibri"/>
                <a:cs typeface="Calibri"/>
                <a:sym typeface="Calibri"/>
              </a:rPr>
              <a:t>The vice-chairperson shall</a:t>
            </a:r>
            <a:r>
              <a:rPr lang="en" sz="1550">
                <a:solidFill>
                  <a:srgbClr val="000000"/>
                </a:solidFill>
                <a:latin typeface="Calibri"/>
                <a:ea typeface="Calibri"/>
                <a:cs typeface="Calibri"/>
                <a:sym typeface="Calibri"/>
              </a:rPr>
              <a:t>: Represent Chairperson, S</a:t>
            </a:r>
            <a:r>
              <a:rPr lang="en" sz="1550">
                <a:solidFill>
                  <a:srgbClr val="000000"/>
                </a:solidFill>
                <a:latin typeface="Calibri"/>
                <a:ea typeface="Calibri"/>
                <a:cs typeface="Calibri"/>
                <a:sym typeface="Calibri"/>
              </a:rPr>
              <a:t>ubstitute</a:t>
            </a:r>
            <a:r>
              <a:rPr lang="en" sz="1550">
                <a:solidFill>
                  <a:srgbClr val="000000"/>
                </a:solidFill>
                <a:latin typeface="Calibri"/>
                <a:ea typeface="Calibri"/>
                <a:cs typeface="Calibri"/>
                <a:sym typeface="Calibri"/>
              </a:rPr>
              <a:t> for the chairperson in their absence </a:t>
            </a:r>
            <a:endParaRPr sz="1550">
              <a:solidFill>
                <a:srgbClr val="000000"/>
              </a:solidFill>
              <a:latin typeface="Calibri"/>
              <a:ea typeface="Calibri"/>
              <a:cs typeface="Calibri"/>
              <a:sym typeface="Calibri"/>
            </a:endParaRPr>
          </a:p>
          <a:p>
            <a:pPr indent="0" lvl="0" marL="457200" rtl="0" algn="l">
              <a:lnSpc>
                <a:spcPct val="100000"/>
              </a:lnSpc>
              <a:spcBef>
                <a:spcPts val="1200"/>
              </a:spcBef>
              <a:spcAft>
                <a:spcPts val="1200"/>
              </a:spcAft>
              <a:buNone/>
            </a:pPr>
            <a:r>
              <a:rPr lang="en" sz="1550">
                <a:solidFill>
                  <a:srgbClr val="0000FF"/>
                </a:solidFill>
                <a:latin typeface="Calibri"/>
                <a:ea typeface="Calibri"/>
                <a:cs typeface="Calibri"/>
                <a:sym typeface="Calibri"/>
              </a:rPr>
              <a:t>The secretary shall: </a:t>
            </a:r>
            <a:r>
              <a:rPr lang="en" sz="1550">
                <a:solidFill>
                  <a:srgbClr val="000000"/>
                </a:solidFill>
                <a:latin typeface="Calibri"/>
                <a:ea typeface="Calibri"/>
                <a:cs typeface="Calibri"/>
                <a:sym typeface="Calibri"/>
              </a:rPr>
              <a:t>Keep minutes of the meetings</a:t>
            </a:r>
            <a:endParaRPr>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4"/>
          <p:cNvSpPr txBox="1"/>
          <p:nvPr>
            <p:ph type="title"/>
          </p:nvPr>
        </p:nvSpPr>
        <p:spPr>
          <a:xfrm>
            <a:off x="344950" y="311750"/>
            <a:ext cx="8427300" cy="4416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Calibri"/>
                <a:ea typeface="Calibri"/>
                <a:cs typeface="Calibri"/>
                <a:sym typeface="Calibri"/>
              </a:rPr>
              <a:t>DELAC Representative Training </a:t>
            </a:r>
            <a:r>
              <a:rPr b="1" lang="en">
                <a:highlight>
                  <a:srgbClr val="FFFF00"/>
                </a:highlight>
                <a:latin typeface="Calibri"/>
                <a:ea typeface="Calibri"/>
                <a:cs typeface="Calibri"/>
                <a:sym typeface="Calibri"/>
              </a:rPr>
              <a:t>Continued</a:t>
            </a:r>
            <a:endParaRPr b="1" sz="1550">
              <a:solidFill>
                <a:srgbClr val="000000"/>
              </a:solidFill>
              <a:latin typeface="Calibri"/>
              <a:ea typeface="Calibri"/>
              <a:cs typeface="Calibri"/>
              <a:sym typeface="Calibri"/>
            </a:endParaRPr>
          </a:p>
          <a:p>
            <a:pPr indent="0" lvl="0" marL="0" rtl="0" algn="l">
              <a:lnSpc>
                <a:spcPct val="115000"/>
              </a:lnSpc>
              <a:spcBef>
                <a:spcPts val="1200"/>
              </a:spcBef>
              <a:spcAft>
                <a:spcPts val="0"/>
              </a:spcAft>
              <a:buNone/>
            </a:pPr>
            <a:r>
              <a:rPr b="1" lang="en" sz="1550">
                <a:solidFill>
                  <a:srgbClr val="000000"/>
                </a:solidFill>
                <a:latin typeface="Calibri"/>
                <a:ea typeface="Calibri"/>
                <a:cs typeface="Calibri"/>
                <a:sym typeface="Calibri"/>
              </a:rPr>
              <a:t>DELAC Requirements</a:t>
            </a:r>
            <a:r>
              <a:rPr lang="en" sz="1550">
                <a:solidFill>
                  <a:srgbClr val="000000"/>
                </a:solidFill>
                <a:latin typeface="Calibri"/>
                <a:ea typeface="Calibri"/>
                <a:cs typeface="Calibri"/>
                <a:sym typeface="Calibri"/>
              </a:rPr>
              <a:t> </a:t>
            </a:r>
            <a:endParaRPr sz="1550">
              <a:solidFill>
                <a:srgbClr val="000000"/>
              </a:solidFill>
              <a:latin typeface="Calibri"/>
              <a:ea typeface="Calibri"/>
              <a:cs typeface="Calibri"/>
              <a:sym typeface="Calibri"/>
            </a:endParaRPr>
          </a:p>
          <a:p>
            <a:pPr indent="0" lvl="0" marL="0" rtl="0" algn="l">
              <a:lnSpc>
                <a:spcPct val="100000"/>
              </a:lnSpc>
              <a:spcBef>
                <a:spcPts val="1200"/>
              </a:spcBef>
              <a:spcAft>
                <a:spcPts val="0"/>
              </a:spcAft>
              <a:buNone/>
            </a:pPr>
            <a:r>
              <a:rPr lang="en" sz="1550">
                <a:solidFill>
                  <a:srgbClr val="000000"/>
                </a:solidFill>
                <a:latin typeface="Calibri"/>
                <a:ea typeface="Calibri"/>
                <a:cs typeface="Calibri"/>
                <a:sym typeface="Calibri"/>
              </a:rPr>
              <a:t>California ED Code/Section 35147: </a:t>
            </a:r>
            <a:endParaRPr sz="1550">
              <a:solidFill>
                <a:srgbClr val="000000"/>
              </a:solidFill>
              <a:latin typeface="Calibri"/>
              <a:ea typeface="Calibri"/>
              <a:cs typeface="Calibri"/>
              <a:sym typeface="Calibri"/>
            </a:endParaRPr>
          </a:p>
          <a:p>
            <a:pPr indent="0" lvl="0" marL="457200" rtl="0" algn="l">
              <a:lnSpc>
                <a:spcPct val="115000"/>
              </a:lnSpc>
              <a:spcBef>
                <a:spcPts val="1200"/>
              </a:spcBef>
              <a:spcAft>
                <a:spcPts val="0"/>
              </a:spcAft>
              <a:buNone/>
            </a:pPr>
            <a:r>
              <a:rPr lang="en" sz="1550">
                <a:solidFill>
                  <a:srgbClr val="000000"/>
                </a:solidFill>
                <a:latin typeface="Calibri"/>
                <a:ea typeface="Calibri"/>
                <a:cs typeface="Calibri"/>
                <a:sym typeface="Calibri"/>
              </a:rPr>
              <a:t>1.  Meeting must be open to allow for public input.</a:t>
            </a:r>
            <a:endParaRPr sz="1550">
              <a:solidFill>
                <a:srgbClr val="000000"/>
              </a:solidFill>
              <a:latin typeface="Calibri"/>
              <a:ea typeface="Calibri"/>
              <a:cs typeface="Calibri"/>
              <a:sym typeface="Calibri"/>
            </a:endParaRPr>
          </a:p>
          <a:p>
            <a:pPr indent="0" lvl="0" marL="457200" rtl="0" algn="l">
              <a:lnSpc>
                <a:spcPct val="115000"/>
              </a:lnSpc>
              <a:spcBef>
                <a:spcPts val="1200"/>
              </a:spcBef>
              <a:spcAft>
                <a:spcPts val="0"/>
              </a:spcAft>
              <a:buNone/>
            </a:pPr>
            <a:r>
              <a:rPr lang="en" sz="1550">
                <a:solidFill>
                  <a:srgbClr val="000000"/>
                </a:solidFill>
                <a:latin typeface="Calibri"/>
                <a:ea typeface="Calibri"/>
                <a:cs typeface="Calibri"/>
                <a:sym typeface="Calibri"/>
              </a:rPr>
              <a:t>2.  Meeting notice must be posted at least 72 hours before the meeting.</a:t>
            </a:r>
            <a:endParaRPr sz="1550">
              <a:solidFill>
                <a:srgbClr val="000000"/>
              </a:solidFill>
              <a:latin typeface="Calibri"/>
              <a:ea typeface="Calibri"/>
              <a:cs typeface="Calibri"/>
              <a:sym typeface="Calibri"/>
            </a:endParaRPr>
          </a:p>
          <a:p>
            <a:pPr indent="0" lvl="0" marL="457200" rtl="0" algn="l">
              <a:lnSpc>
                <a:spcPct val="115000"/>
              </a:lnSpc>
              <a:spcBef>
                <a:spcPts val="1200"/>
              </a:spcBef>
              <a:spcAft>
                <a:spcPts val="0"/>
              </a:spcAft>
              <a:buNone/>
            </a:pPr>
            <a:r>
              <a:rPr lang="en" sz="1550">
                <a:solidFill>
                  <a:srgbClr val="000000"/>
                </a:solidFill>
                <a:latin typeface="Calibri"/>
                <a:ea typeface="Calibri"/>
                <a:cs typeface="Calibri"/>
                <a:sym typeface="Calibri"/>
              </a:rPr>
              <a:t>3.  Notice and agenda must be posted at an appropriate place accessible to the public.</a:t>
            </a:r>
            <a:endParaRPr sz="1550">
              <a:solidFill>
                <a:srgbClr val="000000"/>
              </a:solidFill>
              <a:latin typeface="Calibri"/>
              <a:ea typeface="Calibri"/>
              <a:cs typeface="Calibri"/>
              <a:sym typeface="Calibri"/>
            </a:endParaRPr>
          </a:p>
          <a:p>
            <a:pPr indent="0" lvl="0" marL="457200" rtl="0" algn="l">
              <a:lnSpc>
                <a:spcPct val="115000"/>
              </a:lnSpc>
              <a:spcBef>
                <a:spcPts val="1200"/>
              </a:spcBef>
              <a:spcAft>
                <a:spcPts val="0"/>
              </a:spcAft>
              <a:buNone/>
            </a:pPr>
            <a:r>
              <a:rPr lang="en" sz="1550">
                <a:solidFill>
                  <a:srgbClr val="000000"/>
                </a:solidFill>
                <a:latin typeface="Calibri"/>
                <a:ea typeface="Calibri"/>
                <a:cs typeface="Calibri"/>
                <a:sym typeface="Calibri"/>
              </a:rPr>
              <a:t>4.  Notice of meeting and agenda must include date, time, and location of meeting.</a:t>
            </a:r>
            <a:endParaRPr sz="1550">
              <a:solidFill>
                <a:srgbClr val="000000"/>
              </a:solidFill>
              <a:latin typeface="Calibri"/>
              <a:ea typeface="Calibri"/>
              <a:cs typeface="Calibri"/>
              <a:sym typeface="Calibri"/>
            </a:endParaRPr>
          </a:p>
          <a:p>
            <a:pPr indent="0" lvl="0" marL="457200" rtl="0" algn="l">
              <a:lnSpc>
                <a:spcPct val="115000"/>
              </a:lnSpc>
              <a:spcBef>
                <a:spcPts val="1200"/>
              </a:spcBef>
              <a:spcAft>
                <a:spcPts val="0"/>
              </a:spcAft>
              <a:buNone/>
            </a:pPr>
            <a:r>
              <a:rPr lang="en" sz="1550">
                <a:solidFill>
                  <a:srgbClr val="000000"/>
                </a:solidFill>
                <a:latin typeface="Calibri"/>
                <a:ea typeface="Calibri"/>
                <a:cs typeface="Calibri"/>
                <a:sym typeface="Calibri"/>
              </a:rPr>
              <a:t>5.  Actions cannot be taken on items NOT posted on the agenda.</a:t>
            </a:r>
            <a:endParaRPr sz="1550">
              <a:solidFill>
                <a:srgbClr val="000000"/>
              </a:solidFill>
              <a:latin typeface="Calibri"/>
              <a:ea typeface="Calibri"/>
              <a:cs typeface="Calibri"/>
              <a:sym typeface="Calibri"/>
            </a:endParaRPr>
          </a:p>
          <a:p>
            <a:pPr indent="0" lvl="0" marL="457200" rtl="0" algn="l">
              <a:lnSpc>
                <a:spcPct val="115000"/>
              </a:lnSpc>
              <a:spcBef>
                <a:spcPts val="1200"/>
              </a:spcBef>
              <a:spcAft>
                <a:spcPts val="0"/>
              </a:spcAft>
              <a:buNone/>
            </a:pPr>
            <a:r>
              <a:rPr lang="en" sz="1550">
                <a:solidFill>
                  <a:srgbClr val="000000"/>
                </a:solidFill>
                <a:latin typeface="Calibri"/>
                <a:ea typeface="Calibri"/>
                <a:cs typeface="Calibri"/>
                <a:sym typeface="Calibri"/>
              </a:rPr>
              <a:t>6.  The public must be provided access to all materials discussed and/or distributed at the meeting.</a:t>
            </a:r>
            <a:endParaRPr sz="1550">
              <a:solidFill>
                <a:srgbClr val="000000"/>
              </a:solidFill>
              <a:latin typeface="Calibri"/>
              <a:ea typeface="Calibri"/>
              <a:cs typeface="Calibri"/>
              <a:sym typeface="Calibri"/>
            </a:endParaRPr>
          </a:p>
          <a:p>
            <a:pPr indent="0" lvl="0" marL="0" rtl="0" algn="l">
              <a:lnSpc>
                <a:spcPct val="115000"/>
              </a:lnSpc>
              <a:spcBef>
                <a:spcPts val="1200"/>
              </a:spcBef>
              <a:spcAft>
                <a:spcPts val="0"/>
              </a:spcAft>
              <a:buNone/>
            </a:pPr>
            <a:r>
              <a:rPr lang="en" sz="1550">
                <a:solidFill>
                  <a:srgbClr val="000000"/>
                </a:solidFill>
                <a:latin typeface="Calibri"/>
                <a:ea typeface="Calibri"/>
                <a:cs typeface="Calibri"/>
                <a:sym typeface="Calibri"/>
              </a:rPr>
              <a:t> </a:t>
            </a:r>
            <a:endParaRPr sz="1550">
              <a:solidFill>
                <a:srgbClr val="000000"/>
              </a:solidFill>
              <a:latin typeface="Calibri"/>
              <a:ea typeface="Calibri"/>
              <a:cs typeface="Calibri"/>
              <a:sym typeface="Calibri"/>
            </a:endParaRPr>
          </a:p>
          <a:p>
            <a:pPr indent="0" lvl="0" marL="0" rtl="0" algn="l">
              <a:spcBef>
                <a:spcPts val="1200"/>
              </a:spcBef>
              <a:spcAft>
                <a:spcPts val="0"/>
              </a:spcAft>
              <a:buNone/>
            </a:pPr>
            <a:r>
              <a:t/>
            </a:r>
            <a:endParaRPr sz="1550">
              <a:solidFill>
                <a:srgbClr val="000000"/>
              </a:solidFill>
              <a:latin typeface="Calibri"/>
              <a:ea typeface="Calibri"/>
              <a:cs typeface="Calibri"/>
              <a:sym typeface="Calibri"/>
            </a:endParaRPr>
          </a:p>
          <a:p>
            <a:pPr indent="0" lvl="0" marL="0" rtl="0" algn="l">
              <a:spcBef>
                <a:spcPts val="1200"/>
              </a:spcBef>
              <a:spcAft>
                <a:spcPts val="0"/>
              </a:spcAft>
              <a:buNone/>
            </a:pPr>
            <a:r>
              <a:t/>
            </a:r>
            <a:endParaRPr sz="1550">
              <a:solidFill>
                <a:srgbClr val="000000"/>
              </a:solidFill>
              <a:latin typeface="Calibri"/>
              <a:ea typeface="Calibri"/>
              <a:cs typeface="Calibri"/>
              <a:sym typeface="Calibri"/>
            </a:endParaRPr>
          </a:p>
          <a:p>
            <a:pPr indent="0" lvl="0" marL="0" rtl="0" algn="l">
              <a:lnSpc>
                <a:spcPct val="115000"/>
              </a:lnSpc>
              <a:spcBef>
                <a:spcPts val="1200"/>
              </a:spcBef>
              <a:spcAft>
                <a:spcPts val="0"/>
              </a:spcAft>
              <a:buNone/>
            </a:pPr>
            <a:r>
              <a:rPr lang="en" sz="1550">
                <a:solidFill>
                  <a:srgbClr val="000000"/>
                </a:solidFill>
                <a:latin typeface="Calibri"/>
                <a:ea typeface="Calibri"/>
                <a:cs typeface="Calibri"/>
                <a:sym typeface="Calibri"/>
              </a:rPr>
              <a:t> </a:t>
            </a:r>
            <a:endParaRPr sz="1550">
              <a:solidFill>
                <a:srgbClr val="000000"/>
              </a:solidFill>
              <a:latin typeface="Calibri"/>
              <a:ea typeface="Calibri"/>
              <a:cs typeface="Calibri"/>
              <a:sym typeface="Calibri"/>
            </a:endParaRPr>
          </a:p>
          <a:p>
            <a:pPr indent="0" lvl="0" marL="0" rtl="0" algn="l">
              <a:spcBef>
                <a:spcPts val="1200"/>
              </a:spcBef>
              <a:spcAft>
                <a:spcPts val="0"/>
              </a:spcAft>
              <a:buNone/>
            </a:pPr>
            <a:r>
              <a:t/>
            </a:r>
            <a:endParaRPr>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5"/>
          <p:cNvSpPr txBox="1"/>
          <p:nvPr/>
        </p:nvSpPr>
        <p:spPr>
          <a:xfrm>
            <a:off x="338600" y="330200"/>
            <a:ext cx="84894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u="sng">
                <a:solidFill>
                  <a:srgbClr val="0000FF"/>
                </a:solidFill>
                <a:latin typeface="Calibri"/>
                <a:ea typeface="Calibri"/>
                <a:cs typeface="Calibri"/>
                <a:sym typeface="Calibri"/>
                <a:hlinkClick r:id="rId3">
                  <a:extLst>
                    <a:ext uri="{A12FA001-AC4F-418D-AE19-62706E023703}">
                      <ahyp:hlinkClr val="tx"/>
                    </a:ext>
                  </a:extLst>
                </a:hlinkClick>
              </a:rPr>
              <a:t>Newcomer Family Resources </a:t>
            </a:r>
            <a:endParaRPr b="1" sz="3000">
              <a:solidFill>
                <a:srgbClr val="0000FF"/>
              </a:solidFill>
              <a:latin typeface="Calibri"/>
              <a:ea typeface="Calibri"/>
              <a:cs typeface="Calibri"/>
              <a:sym typeface="Calibri"/>
            </a:endParaRPr>
          </a:p>
          <a:p>
            <a:pPr indent="0" lvl="0" marL="0" rtl="0" algn="ctr">
              <a:spcBef>
                <a:spcPts val="0"/>
              </a:spcBef>
              <a:spcAft>
                <a:spcPts val="0"/>
              </a:spcAft>
              <a:buNone/>
            </a:pPr>
            <a:r>
              <a:rPr b="1" lang="en" sz="3500">
                <a:latin typeface="Calibri"/>
                <a:ea typeface="Calibri"/>
                <a:cs typeface="Calibri"/>
                <a:sym typeface="Calibri"/>
              </a:rPr>
              <a:t>Family Engagement Update</a:t>
            </a:r>
            <a:endParaRPr b="1" sz="3500">
              <a:solidFill>
                <a:srgbClr val="0000FF"/>
              </a:solidFill>
              <a:latin typeface="Calibri"/>
              <a:ea typeface="Calibri"/>
              <a:cs typeface="Calibri"/>
              <a:sym typeface="Calibri"/>
            </a:endParaRPr>
          </a:p>
        </p:txBody>
      </p:sp>
      <p:sp>
        <p:nvSpPr>
          <p:cNvPr id="285" name="Google Shape;285;p45"/>
          <p:cNvSpPr txBox="1"/>
          <p:nvPr>
            <p:ph idx="1" type="body"/>
          </p:nvPr>
        </p:nvSpPr>
        <p:spPr>
          <a:xfrm>
            <a:off x="383550" y="1583975"/>
            <a:ext cx="4083000" cy="3208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t>California Department of Education </a:t>
            </a:r>
            <a:endParaRPr b="1" sz="2000"/>
          </a:p>
          <a:p>
            <a:pPr indent="0" lvl="0" marL="0" rtl="0" algn="ctr">
              <a:spcBef>
                <a:spcPts val="1200"/>
              </a:spcBef>
              <a:spcAft>
                <a:spcPts val="0"/>
              </a:spcAft>
              <a:buNone/>
            </a:pPr>
            <a:r>
              <a:rPr b="1" lang="en" sz="2000" u="sng">
                <a:solidFill>
                  <a:schemeClr val="accent5"/>
                </a:solidFill>
                <a:hlinkClick r:id="rId4">
                  <a:extLst>
                    <a:ext uri="{A12FA001-AC4F-418D-AE19-62706E023703}">
                      <ahyp:hlinkClr val="tx"/>
                    </a:ext>
                  </a:extLst>
                </a:hlinkClick>
              </a:rPr>
              <a:t>Family Engagement Toolkit</a:t>
            </a:r>
            <a:r>
              <a:rPr b="1" lang="en" sz="2000"/>
              <a:t> 	</a:t>
            </a:r>
            <a:endParaRPr b="1" sz="2000"/>
          </a:p>
          <a:p>
            <a:pPr indent="-304800" lvl="0" marL="457200" rtl="0" algn="l">
              <a:spcBef>
                <a:spcPts val="1200"/>
              </a:spcBef>
              <a:spcAft>
                <a:spcPts val="0"/>
              </a:spcAft>
              <a:buSzPts val="1200"/>
              <a:buChar char="●"/>
            </a:pPr>
            <a:r>
              <a:rPr b="1" lang="en" sz="1200"/>
              <a:t>2 Critical Dimensions of Family Engagement:Building trusting relationships &amp; connecting to student learning.</a:t>
            </a:r>
            <a:endParaRPr b="1" sz="1200"/>
          </a:p>
          <a:p>
            <a:pPr indent="-304800" lvl="0" marL="457200" rtl="0" algn="l">
              <a:spcBef>
                <a:spcPts val="0"/>
              </a:spcBef>
              <a:spcAft>
                <a:spcPts val="0"/>
              </a:spcAft>
              <a:buSzPts val="1200"/>
              <a:buChar char="●"/>
            </a:pPr>
            <a:r>
              <a:rPr b="1" lang="en" sz="1200"/>
              <a:t>Laying the foundation for a District Family Engagement Team,Identifying the Districts current strengths and challenges, “Plan, Do, Reflect, Adjust”</a:t>
            </a:r>
            <a:endParaRPr b="1" sz="1200"/>
          </a:p>
          <a:p>
            <a:pPr indent="0" lvl="0" marL="457200" rtl="0" algn="l">
              <a:spcBef>
                <a:spcPts val="1200"/>
              </a:spcBef>
              <a:spcAft>
                <a:spcPts val="1200"/>
              </a:spcAft>
              <a:buNone/>
            </a:pPr>
            <a:r>
              <a:t/>
            </a:r>
            <a:endParaRPr b="1" sz="1200"/>
          </a:p>
        </p:txBody>
      </p:sp>
      <p:sp>
        <p:nvSpPr>
          <p:cNvPr id="286" name="Google Shape;286;p45"/>
          <p:cNvSpPr txBox="1"/>
          <p:nvPr>
            <p:ph idx="2" type="body"/>
          </p:nvPr>
        </p:nvSpPr>
        <p:spPr>
          <a:xfrm>
            <a:off x="4840625" y="1583975"/>
            <a:ext cx="3953400" cy="3208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850"/>
              <a:t>California Department of Education </a:t>
            </a:r>
            <a:endParaRPr sz="1850"/>
          </a:p>
          <a:p>
            <a:pPr indent="0" lvl="0" marL="0" rtl="0" algn="ctr">
              <a:spcBef>
                <a:spcPts val="1200"/>
              </a:spcBef>
              <a:spcAft>
                <a:spcPts val="0"/>
              </a:spcAft>
              <a:buNone/>
            </a:pPr>
            <a:r>
              <a:rPr b="1" lang="en" sz="1850" u="sng">
                <a:solidFill>
                  <a:schemeClr val="accent5"/>
                </a:solidFill>
                <a:hlinkClick r:id="rId5">
                  <a:extLst>
                    <a:ext uri="{A12FA001-AC4F-418D-AE19-62706E023703}">
                      <ahyp:hlinkClr val="tx"/>
                    </a:ext>
                  </a:extLst>
                </a:hlinkClick>
              </a:rPr>
              <a:t>Family Engagement Framework</a:t>
            </a:r>
            <a:endParaRPr b="1" sz="1850"/>
          </a:p>
          <a:p>
            <a:pPr indent="-304800" lvl="0" marL="457200" rtl="0" algn="l">
              <a:spcBef>
                <a:spcPts val="1200"/>
              </a:spcBef>
              <a:spcAft>
                <a:spcPts val="0"/>
              </a:spcAft>
              <a:buSzPts val="1200"/>
              <a:buChar char="●"/>
            </a:pPr>
            <a:r>
              <a:rPr b="1" lang="en" sz="1200"/>
              <a:t>District- Build Capacity, Demonstrate Leadership, Allocate Resources and Staff,Access and Equity</a:t>
            </a:r>
            <a:endParaRPr b="1" sz="1200"/>
          </a:p>
          <a:p>
            <a:pPr indent="-304800" lvl="0" marL="457200" rtl="0" algn="l">
              <a:spcBef>
                <a:spcPts val="0"/>
              </a:spcBef>
              <a:spcAft>
                <a:spcPts val="0"/>
              </a:spcAft>
              <a:buSzPts val="1200"/>
              <a:buChar char="●"/>
            </a:pPr>
            <a:r>
              <a:rPr b="1" lang="en" sz="1200"/>
              <a:t>Family Involvement- Ways families can get involved -at home, in the classroom, at school, and at the District </a:t>
            </a:r>
            <a:endParaRPr b="1" sz="1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6"/>
          <p:cNvSpPr txBox="1"/>
          <p:nvPr>
            <p:ph type="title"/>
          </p:nvPr>
        </p:nvSpPr>
        <p:spPr>
          <a:xfrm>
            <a:off x="424800" y="405550"/>
            <a:ext cx="8397900" cy="605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Calibri"/>
                <a:ea typeface="Calibri"/>
                <a:cs typeface="Calibri"/>
                <a:sym typeface="Calibri"/>
              </a:rPr>
              <a:t>State and Federal Program Updates </a:t>
            </a:r>
            <a:endParaRPr b="1">
              <a:latin typeface="Calibri"/>
              <a:ea typeface="Calibri"/>
              <a:cs typeface="Calibri"/>
              <a:sym typeface="Calibri"/>
            </a:endParaRPr>
          </a:p>
        </p:txBody>
      </p:sp>
      <p:sp>
        <p:nvSpPr>
          <p:cNvPr id="292" name="Google Shape;292;p46"/>
          <p:cNvSpPr txBox="1"/>
          <p:nvPr>
            <p:ph idx="4294967295" type="body"/>
          </p:nvPr>
        </p:nvSpPr>
        <p:spPr>
          <a:xfrm>
            <a:off x="489150" y="1064625"/>
            <a:ext cx="8271900" cy="3628500"/>
          </a:xfrm>
          <a:prstGeom prst="rect">
            <a:avLst/>
          </a:prstGeom>
        </p:spPr>
        <p:txBody>
          <a:bodyPr anchorCtr="0" anchor="t" bIns="91425" lIns="91425" spcFirstLastPara="1" rIns="91425" wrap="square" tIns="91425">
            <a:normAutofit/>
          </a:bodyPr>
          <a:lstStyle/>
          <a:p>
            <a:pPr indent="-209550" lvl="0" marL="215900" rtl="0" algn="l">
              <a:lnSpc>
                <a:spcPct val="90000"/>
              </a:lnSpc>
              <a:spcBef>
                <a:spcPts val="0"/>
              </a:spcBef>
              <a:spcAft>
                <a:spcPts val="0"/>
              </a:spcAft>
              <a:buClr>
                <a:srgbClr val="000000"/>
              </a:buClr>
              <a:buSzPts val="2100"/>
              <a:buFont typeface="Calibri"/>
              <a:buChar char="●"/>
            </a:pPr>
            <a:r>
              <a:rPr b="1" lang="en" sz="2500" u="sng">
                <a:solidFill>
                  <a:schemeClr val="hlink"/>
                </a:solidFill>
                <a:hlinkClick r:id="rId3"/>
              </a:rPr>
              <a:t>Local Control Accountability Plan (LCAP)</a:t>
            </a:r>
            <a:endParaRPr b="1" sz="2500">
              <a:solidFill>
                <a:srgbClr val="000000"/>
              </a:solidFill>
            </a:endParaRPr>
          </a:p>
          <a:p>
            <a:pPr indent="-247650" lvl="1" marL="520700" rtl="0" algn="l">
              <a:lnSpc>
                <a:spcPct val="90000"/>
              </a:lnSpc>
              <a:spcBef>
                <a:spcPts val="0"/>
              </a:spcBef>
              <a:spcAft>
                <a:spcPts val="0"/>
              </a:spcAft>
              <a:buClr>
                <a:srgbClr val="000000"/>
              </a:buClr>
              <a:buSzPts val="2500"/>
              <a:buFont typeface="Calibri"/>
              <a:buChar char="•"/>
            </a:pPr>
            <a:r>
              <a:rPr b="1" lang="en" sz="2500" u="sng">
                <a:solidFill>
                  <a:schemeClr val="hlink"/>
                </a:solidFill>
                <a:hlinkClick r:id="rId4"/>
              </a:rPr>
              <a:t>2021-2024</a:t>
            </a:r>
            <a:endParaRPr b="1" sz="2500">
              <a:solidFill>
                <a:srgbClr val="000000"/>
              </a:solidFill>
            </a:endParaRPr>
          </a:p>
          <a:p>
            <a:pPr indent="0" lvl="0" marL="520700" rtl="0" algn="l">
              <a:lnSpc>
                <a:spcPct val="90000"/>
              </a:lnSpc>
              <a:spcBef>
                <a:spcPts val="0"/>
              </a:spcBef>
              <a:spcAft>
                <a:spcPts val="0"/>
              </a:spcAft>
              <a:buNone/>
            </a:pPr>
            <a:r>
              <a:t/>
            </a:r>
            <a:endParaRPr b="1" sz="2500">
              <a:solidFill>
                <a:srgbClr val="000000"/>
              </a:solidFill>
            </a:endParaRPr>
          </a:p>
          <a:p>
            <a:pPr indent="-209550" lvl="0" marL="215900" rtl="0" algn="l">
              <a:lnSpc>
                <a:spcPct val="90000"/>
              </a:lnSpc>
              <a:spcBef>
                <a:spcPts val="0"/>
              </a:spcBef>
              <a:spcAft>
                <a:spcPts val="0"/>
              </a:spcAft>
              <a:buClr>
                <a:srgbClr val="000000"/>
              </a:buClr>
              <a:buSzPts val="2100"/>
              <a:buFont typeface="Calibri"/>
              <a:buChar char="●"/>
            </a:pPr>
            <a:r>
              <a:rPr b="1" lang="en" sz="2100" u="sng">
                <a:solidFill>
                  <a:schemeClr val="hlink"/>
                </a:solidFill>
                <a:hlinkClick r:id="rId5"/>
              </a:rPr>
              <a:t>Expanded Learning Opportunities (ELO) Grant</a:t>
            </a:r>
            <a:endParaRPr b="1" sz="2100">
              <a:solidFill>
                <a:srgbClr val="000000"/>
              </a:solidFill>
            </a:endParaRPr>
          </a:p>
          <a:p>
            <a:pPr indent="0" lvl="0" marL="0" rtl="0" algn="l">
              <a:lnSpc>
                <a:spcPct val="90000"/>
              </a:lnSpc>
              <a:spcBef>
                <a:spcPts val="0"/>
              </a:spcBef>
              <a:spcAft>
                <a:spcPts val="0"/>
              </a:spcAft>
              <a:buNone/>
            </a:pPr>
            <a:r>
              <a:t/>
            </a:r>
            <a:endParaRPr b="1" sz="2100">
              <a:solidFill>
                <a:srgbClr val="000000"/>
              </a:solidFill>
            </a:endParaRPr>
          </a:p>
          <a:p>
            <a:pPr indent="-209550" lvl="0" marL="215900" rtl="0" algn="l">
              <a:lnSpc>
                <a:spcPct val="90000"/>
              </a:lnSpc>
              <a:spcBef>
                <a:spcPts val="0"/>
              </a:spcBef>
              <a:spcAft>
                <a:spcPts val="0"/>
              </a:spcAft>
              <a:buClr>
                <a:srgbClr val="000000"/>
              </a:buClr>
              <a:buSzPts val="2100"/>
              <a:buFont typeface="Calibri"/>
              <a:buChar char="●"/>
            </a:pPr>
            <a:r>
              <a:rPr b="1" lang="en" sz="2100">
                <a:solidFill>
                  <a:srgbClr val="000000"/>
                </a:solidFill>
              </a:rPr>
              <a:t>Elementary and Secondary School Emergency Relief (ESSER III) Fund</a:t>
            </a:r>
            <a:endParaRPr b="1" sz="2100">
              <a:solidFill>
                <a:srgbClr val="000000"/>
              </a:solidFill>
            </a:endParaRPr>
          </a:p>
          <a:p>
            <a:pPr indent="0" lvl="0" marL="0" rtl="0" algn="l">
              <a:lnSpc>
                <a:spcPct val="150000"/>
              </a:lnSpc>
              <a:spcBef>
                <a:spcPts val="0"/>
              </a:spcBef>
              <a:spcAft>
                <a:spcPts val="0"/>
              </a:spcAft>
              <a:buNone/>
            </a:pPr>
            <a:r>
              <a:t/>
            </a:r>
            <a:endParaRPr b="1" sz="250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7"/>
          <p:cNvSpPr txBox="1"/>
          <p:nvPr>
            <p:ph idx="4294967295" type="body"/>
          </p:nvPr>
        </p:nvSpPr>
        <p:spPr>
          <a:xfrm>
            <a:off x="395200" y="405550"/>
            <a:ext cx="8367300" cy="6051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b="1" lang="en" sz="2700" u="sng">
                <a:solidFill>
                  <a:schemeClr val="hlink"/>
                </a:solidFill>
                <a:hlinkClick r:id="rId3"/>
              </a:rPr>
              <a:t>Expanded Learning Opportunities (ELO) Gran</a:t>
            </a:r>
            <a:r>
              <a:rPr b="1" lang="en" sz="2700" u="sng">
                <a:solidFill>
                  <a:schemeClr val="hlink"/>
                </a:solidFill>
                <a:hlinkClick r:id="rId4"/>
              </a:rPr>
              <a:t>t</a:t>
            </a:r>
            <a:endParaRPr b="1" sz="2700">
              <a:solidFill>
                <a:srgbClr val="000000"/>
              </a:solidFill>
            </a:endParaRPr>
          </a:p>
        </p:txBody>
      </p:sp>
      <p:sp>
        <p:nvSpPr>
          <p:cNvPr id="298" name="Google Shape;298;p47"/>
          <p:cNvSpPr txBox="1"/>
          <p:nvPr/>
        </p:nvSpPr>
        <p:spPr>
          <a:xfrm>
            <a:off x="255750" y="4511600"/>
            <a:ext cx="3340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u="sng">
                <a:solidFill>
                  <a:schemeClr val="hlink"/>
                </a:solidFill>
                <a:latin typeface="Calibri"/>
                <a:ea typeface="Calibri"/>
                <a:cs typeface="Calibri"/>
                <a:sym typeface="Calibri"/>
                <a:hlinkClick r:id="rId5"/>
              </a:rPr>
              <a:t>Grant Information and Guidance</a:t>
            </a:r>
            <a:r>
              <a:rPr lang="en" sz="1000">
                <a:latin typeface="Calibri"/>
                <a:ea typeface="Calibri"/>
                <a:cs typeface="Calibri"/>
                <a:sym typeface="Calibri"/>
              </a:rPr>
              <a:t> </a:t>
            </a:r>
            <a:endParaRPr sz="1000">
              <a:latin typeface="Calibri"/>
              <a:ea typeface="Calibri"/>
              <a:cs typeface="Calibri"/>
              <a:sym typeface="Calibri"/>
            </a:endParaRPr>
          </a:p>
        </p:txBody>
      </p:sp>
      <p:sp>
        <p:nvSpPr>
          <p:cNvPr id="299" name="Google Shape;299;p47"/>
          <p:cNvSpPr txBox="1"/>
          <p:nvPr/>
        </p:nvSpPr>
        <p:spPr>
          <a:xfrm>
            <a:off x="424800" y="954000"/>
            <a:ext cx="83379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latin typeface="Calibri"/>
                <a:ea typeface="Calibri"/>
                <a:cs typeface="Calibri"/>
                <a:sym typeface="Calibri"/>
              </a:rPr>
              <a:t>Districtwide services to address the instructional strategies include: </a:t>
            </a:r>
            <a:endParaRPr i="1"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summer learning opportunities for elementary schools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support for early literacy and acceleration through certificated and classified staffing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use of paraprofessionals (Education Assistants) to provide targeted support to identified students, including English learners and individuals with exceptional needs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use of parent/community liaisons to support schools in building partnerships with families to support the whole child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allocating funds to schools for site level planning and decision making</a:t>
            </a:r>
            <a:endParaRPr sz="1200">
              <a:latin typeface="Calibri"/>
              <a:ea typeface="Calibri"/>
              <a:cs typeface="Calibri"/>
              <a:sym typeface="Calibri"/>
            </a:endParaRPr>
          </a:p>
          <a:p>
            <a:pPr indent="0" lvl="0" marL="0" rtl="0" algn="l">
              <a:spcBef>
                <a:spcPts val="0"/>
              </a:spcBef>
              <a:spcAft>
                <a:spcPts val="0"/>
              </a:spcAft>
              <a:buNone/>
            </a:pPr>
            <a:r>
              <a:t/>
            </a:r>
            <a:endParaRPr i="1" sz="1200">
              <a:latin typeface="Calibri"/>
              <a:ea typeface="Calibri"/>
              <a:cs typeface="Calibri"/>
              <a:sym typeface="Calibri"/>
            </a:endParaRPr>
          </a:p>
          <a:p>
            <a:pPr indent="0" lvl="0" marL="0" rtl="0" algn="l">
              <a:spcBef>
                <a:spcPts val="0"/>
              </a:spcBef>
              <a:spcAft>
                <a:spcPts val="0"/>
              </a:spcAft>
              <a:buNone/>
            </a:pPr>
            <a:r>
              <a:t/>
            </a:r>
            <a:endParaRPr i="1" sz="1200">
              <a:latin typeface="Calibri"/>
              <a:ea typeface="Calibri"/>
              <a:cs typeface="Calibri"/>
              <a:sym typeface="Calibri"/>
            </a:endParaRPr>
          </a:p>
          <a:p>
            <a:pPr indent="0" lvl="0" marL="0" rtl="0" algn="l">
              <a:spcBef>
                <a:spcPts val="0"/>
              </a:spcBef>
              <a:spcAft>
                <a:spcPts val="0"/>
              </a:spcAft>
              <a:buNone/>
            </a:pPr>
            <a:r>
              <a:rPr i="1" lang="en" sz="1200">
                <a:latin typeface="Calibri"/>
                <a:ea typeface="Calibri"/>
                <a:cs typeface="Calibri"/>
                <a:sym typeface="Calibri"/>
              </a:rPr>
              <a:t>School level services will be collaboratively planned locally and may include services such as: </a:t>
            </a:r>
            <a:endParaRPr i="1"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RtI Academic interventions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On-site licensed SEL support (coordinated with Student Wellness Services)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Support for language classes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Support for English learners, students who are socio-economically disadvantaged, foster-homeless and/or have special needs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Afterschool homework help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Increased and extended Afterschool/Saturday School/School Year planned and structured opportunities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Other enrichment opportunities (if aligned to intent of funding and intended student groups):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GATE/Enrichment programs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 Art/Music Classes</a:t>
            </a:r>
            <a:endParaRPr sz="12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8"/>
          <p:cNvSpPr txBox="1"/>
          <p:nvPr>
            <p:ph idx="4294967295" type="body"/>
          </p:nvPr>
        </p:nvSpPr>
        <p:spPr>
          <a:xfrm>
            <a:off x="434400" y="303050"/>
            <a:ext cx="8275200" cy="4233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935"/>
              <a:buNone/>
            </a:pPr>
            <a:r>
              <a:rPr b="1" lang="en" sz="2725" u="sng">
                <a:solidFill>
                  <a:schemeClr val="hlink"/>
                </a:solidFill>
                <a:hlinkClick r:id="rId3"/>
              </a:rPr>
              <a:t>Local Control Accountability Plan (LCAP)</a:t>
            </a:r>
            <a:r>
              <a:rPr b="1" lang="en" sz="2725">
                <a:solidFill>
                  <a:srgbClr val="000000"/>
                </a:solidFill>
              </a:rPr>
              <a:t>		</a:t>
            </a:r>
            <a:r>
              <a:rPr b="1" lang="en" sz="2725" u="sng">
                <a:solidFill>
                  <a:schemeClr val="hlink"/>
                </a:solidFill>
                <a:hlinkClick r:id="rId4"/>
              </a:rPr>
              <a:t>2021-2024</a:t>
            </a:r>
            <a:endParaRPr b="1" sz="2725">
              <a:solidFill>
                <a:srgbClr val="000000"/>
              </a:solidFill>
            </a:endParaRPr>
          </a:p>
        </p:txBody>
      </p:sp>
      <p:sp>
        <p:nvSpPr>
          <p:cNvPr id="305" name="Google Shape;305;p48"/>
          <p:cNvSpPr txBox="1"/>
          <p:nvPr/>
        </p:nvSpPr>
        <p:spPr>
          <a:xfrm>
            <a:off x="434400" y="726350"/>
            <a:ext cx="3795300" cy="4032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000" u="sng">
                <a:latin typeface="Calibri"/>
                <a:ea typeface="Calibri"/>
                <a:cs typeface="Calibri"/>
                <a:sym typeface="Calibri"/>
              </a:rPr>
              <a:t>Local Control Accountability Plan (LCAP) Goals 2021-22:  </a:t>
            </a:r>
            <a:endParaRPr b="1" sz="1000" u="sng">
              <a:latin typeface="Calibri"/>
              <a:ea typeface="Calibri"/>
              <a:cs typeface="Calibri"/>
              <a:sym typeface="Calibri"/>
            </a:endParaRPr>
          </a:p>
          <a:p>
            <a:pPr indent="0" lvl="0" marL="0" rtl="0" algn="just">
              <a:spcBef>
                <a:spcPts val="0"/>
              </a:spcBef>
              <a:spcAft>
                <a:spcPts val="0"/>
              </a:spcAft>
              <a:buNone/>
            </a:pPr>
            <a:r>
              <a:t/>
            </a:r>
            <a:endParaRPr sz="1000">
              <a:latin typeface="Calibri"/>
              <a:ea typeface="Calibri"/>
              <a:cs typeface="Calibri"/>
              <a:sym typeface="Calibri"/>
            </a:endParaRPr>
          </a:p>
          <a:p>
            <a:pPr indent="0" lvl="0" marL="0" rtl="0" algn="just">
              <a:spcBef>
                <a:spcPts val="0"/>
              </a:spcBef>
              <a:spcAft>
                <a:spcPts val="0"/>
              </a:spcAft>
              <a:buNone/>
            </a:pPr>
            <a:r>
              <a:rPr lang="en" sz="1000">
                <a:latin typeface="Calibri"/>
                <a:ea typeface="Calibri"/>
                <a:cs typeface="Calibri"/>
                <a:sym typeface="Calibri"/>
              </a:rPr>
              <a:t>       1.  </a:t>
            </a:r>
            <a:r>
              <a:rPr lang="en" sz="1000" u="sng">
                <a:latin typeface="Calibri"/>
                <a:ea typeface="Calibri"/>
                <a:cs typeface="Calibri"/>
                <a:sym typeface="Calibri"/>
              </a:rPr>
              <a:t>Maximize Student Achievement</a:t>
            </a:r>
            <a:endParaRPr sz="1000" u="sng">
              <a:latin typeface="Calibri"/>
              <a:ea typeface="Calibri"/>
              <a:cs typeface="Calibri"/>
              <a:sym typeface="Calibri"/>
            </a:endParaRPr>
          </a:p>
          <a:p>
            <a:pPr indent="-292100" lvl="0" marL="914400" rtl="0" algn="just">
              <a:spcBef>
                <a:spcPts val="0"/>
              </a:spcBef>
              <a:spcAft>
                <a:spcPts val="0"/>
              </a:spcAft>
              <a:buSzPts val="1000"/>
              <a:buFont typeface="Calibri"/>
              <a:buChar char="●"/>
            </a:pPr>
            <a:r>
              <a:rPr lang="en" sz="1000">
                <a:latin typeface="Calibri"/>
                <a:ea typeface="Calibri"/>
                <a:cs typeface="Calibri"/>
                <a:sym typeface="Calibri"/>
              </a:rPr>
              <a:t>Close the digital and equity gap</a:t>
            </a:r>
            <a:endParaRPr sz="1000">
              <a:latin typeface="Calibri"/>
              <a:ea typeface="Calibri"/>
              <a:cs typeface="Calibri"/>
              <a:sym typeface="Calibri"/>
            </a:endParaRPr>
          </a:p>
          <a:p>
            <a:pPr indent="-292100" lvl="0" marL="914400" rtl="0" algn="just">
              <a:spcBef>
                <a:spcPts val="0"/>
              </a:spcBef>
              <a:spcAft>
                <a:spcPts val="0"/>
              </a:spcAft>
              <a:buSzPts val="1000"/>
              <a:buFont typeface="Calibri"/>
              <a:buChar char="●"/>
            </a:pPr>
            <a:r>
              <a:rPr lang="en" sz="1000">
                <a:latin typeface="Calibri"/>
                <a:ea typeface="Calibri"/>
                <a:cs typeface="Calibri"/>
                <a:sym typeface="Calibri"/>
              </a:rPr>
              <a:t>Provide effective instruction to accelerate academic achievement for all students</a:t>
            </a:r>
            <a:endParaRPr sz="1000">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Provide students access to evidence-based interventions and supports</a:t>
            </a:r>
            <a:endParaRPr sz="1000">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Prepare students to be college, career, and life ready upon graduation</a:t>
            </a:r>
            <a:endParaRPr sz="1000">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Provide teachers with training and tools for effective instruction</a:t>
            </a:r>
            <a:endParaRPr sz="1000">
              <a:latin typeface="Calibri"/>
              <a:ea typeface="Calibri"/>
              <a:cs typeface="Calibri"/>
              <a:sym typeface="Calibri"/>
            </a:endParaRPr>
          </a:p>
          <a:p>
            <a:pPr indent="0" lvl="0" marL="920114" rtl="0" algn="just">
              <a:spcBef>
                <a:spcPts val="0"/>
              </a:spcBef>
              <a:spcAft>
                <a:spcPts val="0"/>
              </a:spcAft>
              <a:buNone/>
            </a:pPr>
            <a:r>
              <a:t/>
            </a:r>
            <a:endParaRPr sz="1000">
              <a:latin typeface="Calibri"/>
              <a:ea typeface="Calibri"/>
              <a:cs typeface="Calibri"/>
              <a:sym typeface="Calibri"/>
            </a:endParaRPr>
          </a:p>
          <a:p>
            <a:pPr indent="0" lvl="0" marL="0" rtl="0" algn="just">
              <a:spcBef>
                <a:spcPts val="0"/>
              </a:spcBef>
              <a:spcAft>
                <a:spcPts val="0"/>
              </a:spcAft>
              <a:buNone/>
            </a:pPr>
            <a:r>
              <a:rPr lang="en" sz="1000">
                <a:latin typeface="Calibri"/>
                <a:ea typeface="Calibri"/>
                <a:cs typeface="Calibri"/>
                <a:sym typeface="Calibri"/>
              </a:rPr>
              <a:t>       2.  </a:t>
            </a:r>
            <a:r>
              <a:rPr lang="en" sz="1000" u="sng">
                <a:latin typeface="Calibri"/>
                <a:ea typeface="Calibri"/>
                <a:cs typeface="Calibri"/>
                <a:sym typeface="Calibri"/>
              </a:rPr>
              <a:t>Foster a Positive Culture of Learning</a:t>
            </a:r>
            <a:endParaRPr sz="1000" u="sng">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Support the social, emotional, behavioral, and physical needs of all students</a:t>
            </a:r>
            <a:endParaRPr sz="1000">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Engage students in a safe and positive school community</a:t>
            </a:r>
            <a:endParaRPr sz="1000">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Engage families and the community to support student learning</a:t>
            </a:r>
            <a:endParaRPr sz="1000">
              <a:latin typeface="Calibri"/>
              <a:ea typeface="Calibri"/>
              <a:cs typeface="Calibri"/>
              <a:sym typeface="Calibri"/>
            </a:endParaRPr>
          </a:p>
          <a:p>
            <a:pPr indent="0" lvl="0" marL="0" rtl="0" algn="just">
              <a:spcBef>
                <a:spcPts val="0"/>
              </a:spcBef>
              <a:spcAft>
                <a:spcPts val="0"/>
              </a:spcAft>
              <a:buNone/>
            </a:pPr>
            <a:r>
              <a:t/>
            </a:r>
            <a:endParaRPr sz="1000">
              <a:latin typeface="Calibri"/>
              <a:ea typeface="Calibri"/>
              <a:cs typeface="Calibri"/>
              <a:sym typeface="Calibri"/>
            </a:endParaRPr>
          </a:p>
          <a:p>
            <a:pPr indent="0" lvl="0" marL="0" rtl="0" algn="just">
              <a:spcBef>
                <a:spcPts val="0"/>
              </a:spcBef>
              <a:spcAft>
                <a:spcPts val="0"/>
              </a:spcAft>
              <a:buNone/>
            </a:pPr>
            <a:r>
              <a:rPr lang="en" sz="1000">
                <a:latin typeface="Calibri"/>
                <a:ea typeface="Calibri"/>
                <a:cs typeface="Calibri"/>
                <a:sym typeface="Calibri"/>
              </a:rPr>
              <a:t>        3.  </a:t>
            </a:r>
            <a:r>
              <a:rPr lang="en" sz="1000" u="sng">
                <a:latin typeface="Calibri"/>
                <a:ea typeface="Calibri"/>
                <a:cs typeface="Calibri"/>
                <a:sym typeface="Calibri"/>
              </a:rPr>
              <a:t>Ensure the Health and Safety of Students and Employees</a:t>
            </a:r>
            <a:endParaRPr sz="1000" u="sng">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Provide health and wellness services to all students</a:t>
            </a:r>
            <a:endParaRPr sz="1000">
              <a:latin typeface="Calibri"/>
              <a:ea typeface="Calibri"/>
              <a:cs typeface="Calibri"/>
              <a:sym typeface="Calibri"/>
            </a:endParaRPr>
          </a:p>
          <a:p>
            <a:pPr indent="-292099" lvl="0" marL="920114" rtl="0" algn="just">
              <a:spcBef>
                <a:spcPts val="0"/>
              </a:spcBef>
              <a:spcAft>
                <a:spcPts val="0"/>
              </a:spcAft>
              <a:buSzPts val="1000"/>
              <a:buFont typeface="Calibri"/>
              <a:buChar char="●"/>
            </a:pPr>
            <a:r>
              <a:rPr lang="en" sz="1000">
                <a:latin typeface="Calibri"/>
                <a:ea typeface="Calibri"/>
                <a:cs typeface="Calibri"/>
                <a:sym typeface="Calibri"/>
              </a:rPr>
              <a:t>Maintain clean, safe, and secure learning environment for all</a:t>
            </a:r>
            <a:endParaRPr sz="1200">
              <a:latin typeface="Calibri"/>
              <a:ea typeface="Calibri"/>
              <a:cs typeface="Calibri"/>
              <a:sym typeface="Calibri"/>
            </a:endParaRPr>
          </a:p>
        </p:txBody>
      </p:sp>
      <p:sp>
        <p:nvSpPr>
          <p:cNvPr id="306" name="Google Shape;306;p48"/>
          <p:cNvSpPr txBox="1"/>
          <p:nvPr/>
        </p:nvSpPr>
        <p:spPr>
          <a:xfrm>
            <a:off x="4517025" y="760550"/>
            <a:ext cx="4278900" cy="3570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000" u="sng">
                <a:latin typeface="Calibri"/>
                <a:ea typeface="Calibri"/>
                <a:cs typeface="Calibri"/>
                <a:sym typeface="Calibri"/>
              </a:rPr>
              <a:t>Board Priorities for 2021-2022</a:t>
            </a:r>
            <a:endParaRPr b="1" sz="1000" u="sng">
              <a:latin typeface="Calibri"/>
              <a:ea typeface="Calibri"/>
              <a:cs typeface="Calibri"/>
              <a:sym typeface="Calibri"/>
            </a:endParaRPr>
          </a:p>
          <a:p>
            <a:pPr indent="0" lvl="0" marL="0" rtl="0" algn="just">
              <a:spcBef>
                <a:spcPts val="0"/>
              </a:spcBef>
              <a:spcAft>
                <a:spcPts val="0"/>
              </a:spcAft>
              <a:buNone/>
            </a:pPr>
            <a:r>
              <a:t/>
            </a:r>
            <a:endParaRPr sz="1000" u="sng">
              <a:latin typeface="Calibri"/>
              <a:ea typeface="Calibri"/>
              <a:cs typeface="Calibri"/>
              <a:sym typeface="Calibri"/>
            </a:endParaRPr>
          </a:p>
          <a:p>
            <a:pPr indent="0" lvl="0" marL="0" rtl="0" algn="just">
              <a:spcBef>
                <a:spcPts val="0"/>
              </a:spcBef>
              <a:spcAft>
                <a:spcPts val="0"/>
              </a:spcAft>
              <a:buNone/>
            </a:pPr>
            <a:r>
              <a:rPr lang="en" sz="1000">
                <a:latin typeface="Calibri"/>
                <a:ea typeface="Calibri"/>
                <a:cs typeface="Calibri"/>
                <a:sym typeface="Calibri"/>
              </a:rPr>
              <a:t>1.  </a:t>
            </a:r>
            <a:r>
              <a:rPr lang="en" sz="1000" u="sng">
                <a:latin typeface="Calibri"/>
                <a:ea typeface="Calibri"/>
                <a:cs typeface="Calibri"/>
                <a:sym typeface="Calibri"/>
              </a:rPr>
              <a:t>Maximize Student Achievement</a:t>
            </a:r>
            <a:endParaRPr sz="1000" u="sng">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Close the digital and equity gap</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Offer robust in-person and independent study learning programs</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Accelerate learning and improve attendance and engagement</a:t>
            </a:r>
            <a:endParaRPr sz="1000">
              <a:latin typeface="Calibri"/>
              <a:ea typeface="Calibri"/>
              <a:cs typeface="Calibri"/>
              <a:sym typeface="Calibri"/>
            </a:endParaRPr>
          </a:p>
          <a:p>
            <a:pPr indent="0" lvl="0" marL="0" rtl="0" algn="just">
              <a:spcBef>
                <a:spcPts val="0"/>
              </a:spcBef>
              <a:spcAft>
                <a:spcPts val="0"/>
              </a:spcAft>
              <a:buNone/>
            </a:pPr>
            <a:r>
              <a:t/>
            </a:r>
            <a:endParaRPr sz="1000">
              <a:latin typeface="Calibri"/>
              <a:ea typeface="Calibri"/>
              <a:cs typeface="Calibri"/>
              <a:sym typeface="Calibri"/>
            </a:endParaRPr>
          </a:p>
          <a:p>
            <a:pPr indent="0" lvl="0" marL="0" rtl="0" algn="just">
              <a:spcBef>
                <a:spcPts val="0"/>
              </a:spcBef>
              <a:spcAft>
                <a:spcPts val="0"/>
              </a:spcAft>
              <a:buNone/>
            </a:pPr>
            <a:r>
              <a:rPr lang="en" sz="1000">
                <a:latin typeface="Calibri"/>
                <a:ea typeface="Calibri"/>
                <a:cs typeface="Calibri"/>
                <a:sym typeface="Calibri"/>
              </a:rPr>
              <a:t>2.  </a:t>
            </a:r>
            <a:r>
              <a:rPr lang="en" sz="1000" u="sng">
                <a:latin typeface="Calibri"/>
                <a:ea typeface="Calibri"/>
                <a:cs typeface="Calibri"/>
                <a:sym typeface="Calibri"/>
              </a:rPr>
              <a:t>Foster a Positive Culture of Learning</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Ensure equitable teaching and learning opportunities led by excellence</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Support culturally relevant curriculum that emphasizes inclusion</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Increase school connectedness for students, parents, and families </a:t>
            </a:r>
            <a:endParaRPr sz="1000">
              <a:latin typeface="Calibri"/>
              <a:ea typeface="Calibri"/>
              <a:cs typeface="Calibri"/>
              <a:sym typeface="Calibri"/>
            </a:endParaRPr>
          </a:p>
          <a:p>
            <a:pPr indent="0" lvl="0" marL="685800" rtl="0" algn="just">
              <a:spcBef>
                <a:spcPts val="0"/>
              </a:spcBef>
              <a:spcAft>
                <a:spcPts val="0"/>
              </a:spcAft>
              <a:buNone/>
            </a:pPr>
            <a:r>
              <a:t/>
            </a:r>
            <a:endParaRPr sz="1000">
              <a:latin typeface="Calibri"/>
              <a:ea typeface="Calibri"/>
              <a:cs typeface="Calibri"/>
              <a:sym typeface="Calibri"/>
            </a:endParaRPr>
          </a:p>
          <a:p>
            <a:pPr indent="0" lvl="0" marL="0" rtl="0" algn="just">
              <a:spcBef>
                <a:spcPts val="0"/>
              </a:spcBef>
              <a:spcAft>
                <a:spcPts val="0"/>
              </a:spcAft>
              <a:buNone/>
            </a:pPr>
            <a:r>
              <a:rPr lang="en" sz="1000">
                <a:latin typeface="Calibri"/>
                <a:ea typeface="Calibri"/>
                <a:cs typeface="Calibri"/>
                <a:sym typeface="Calibri"/>
              </a:rPr>
              <a:t>3.  </a:t>
            </a:r>
            <a:r>
              <a:rPr lang="en" sz="1000" u="sng">
                <a:latin typeface="Calibri"/>
                <a:ea typeface="Calibri"/>
                <a:cs typeface="Calibri"/>
                <a:sym typeface="Calibri"/>
              </a:rPr>
              <a:t>Ensure the Health and Safety of Students and Employees</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Strengthen mental health support and programs</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Ensure best practices for safe and healthy learning environments</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Support physical, social, and emotional wellbeing</a:t>
            </a:r>
            <a:endParaRPr sz="1000">
              <a:latin typeface="Calibri"/>
              <a:ea typeface="Calibri"/>
              <a:cs typeface="Calibri"/>
              <a:sym typeface="Calibri"/>
            </a:endParaRPr>
          </a:p>
          <a:p>
            <a:pPr indent="0" lvl="0" marL="0" rtl="0" algn="just">
              <a:spcBef>
                <a:spcPts val="0"/>
              </a:spcBef>
              <a:spcAft>
                <a:spcPts val="0"/>
              </a:spcAft>
              <a:buNone/>
            </a:pPr>
            <a:r>
              <a:t/>
            </a:r>
            <a:endParaRPr sz="1000">
              <a:latin typeface="Calibri"/>
              <a:ea typeface="Calibri"/>
              <a:cs typeface="Calibri"/>
              <a:sym typeface="Calibri"/>
            </a:endParaRPr>
          </a:p>
          <a:p>
            <a:pPr indent="0" lvl="0" marL="0" rtl="0" algn="just">
              <a:spcBef>
                <a:spcPts val="0"/>
              </a:spcBef>
              <a:spcAft>
                <a:spcPts val="0"/>
              </a:spcAft>
              <a:buNone/>
            </a:pPr>
            <a:r>
              <a:rPr lang="en" sz="1000">
                <a:latin typeface="Calibri"/>
                <a:ea typeface="Calibri"/>
                <a:cs typeface="Calibri"/>
                <a:sym typeface="Calibri"/>
              </a:rPr>
              <a:t>4.  </a:t>
            </a:r>
            <a:r>
              <a:rPr lang="en" sz="1000" u="sng">
                <a:latin typeface="Calibri"/>
                <a:ea typeface="Calibri"/>
                <a:cs typeface="Calibri"/>
                <a:sym typeface="Calibri"/>
              </a:rPr>
              <a:t>Maintain District Financial Responsibility</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Ensure the fiscal health of the district</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Implement a fiscal plan to preserve the district resources</a:t>
            </a:r>
            <a:endParaRPr sz="1000">
              <a:latin typeface="Calibri"/>
              <a:ea typeface="Calibri"/>
              <a:cs typeface="Calibri"/>
              <a:sym typeface="Calibri"/>
            </a:endParaRPr>
          </a:p>
          <a:p>
            <a:pPr indent="-292100" lvl="0" marL="685800" rtl="0" algn="just">
              <a:spcBef>
                <a:spcPts val="0"/>
              </a:spcBef>
              <a:spcAft>
                <a:spcPts val="0"/>
              </a:spcAft>
              <a:buSzPts val="1000"/>
              <a:buFont typeface="Calibri"/>
              <a:buChar char="●"/>
            </a:pPr>
            <a:r>
              <a:rPr lang="en" sz="1000">
                <a:latin typeface="Calibri"/>
                <a:ea typeface="Calibri"/>
                <a:cs typeface="Calibri"/>
                <a:sym typeface="Calibri"/>
              </a:rPr>
              <a:t>Plan for the district’s future educational and facility needs</a:t>
            </a:r>
            <a:endParaRPr sz="1000">
              <a:latin typeface="Calibri"/>
              <a:ea typeface="Calibri"/>
              <a:cs typeface="Calibri"/>
              <a:sym typeface="Calibri"/>
            </a:endParaRPr>
          </a:p>
        </p:txBody>
      </p:sp>
      <p:cxnSp>
        <p:nvCxnSpPr>
          <p:cNvPr id="307" name="Google Shape;307;p48"/>
          <p:cNvCxnSpPr/>
          <p:nvPr/>
        </p:nvCxnSpPr>
        <p:spPr>
          <a:xfrm>
            <a:off x="4363575" y="783325"/>
            <a:ext cx="17100" cy="3711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9"/>
          <p:cNvSpPr txBox="1"/>
          <p:nvPr>
            <p:ph idx="4294967295" type="body"/>
          </p:nvPr>
        </p:nvSpPr>
        <p:spPr>
          <a:xfrm>
            <a:off x="409575" y="354200"/>
            <a:ext cx="8271900" cy="537000"/>
          </a:xfrm>
          <a:prstGeom prst="rect">
            <a:avLst/>
          </a:prstGeom>
        </p:spPr>
        <p:txBody>
          <a:bodyPr anchorCtr="0" anchor="t" bIns="91425" lIns="91425" spcFirstLastPara="1" rIns="91425" wrap="square" tIns="91425">
            <a:normAutofit fontScale="85000"/>
          </a:bodyPr>
          <a:lstStyle/>
          <a:p>
            <a:pPr indent="0" lvl="0" marL="0" rtl="0" algn="l">
              <a:lnSpc>
                <a:spcPct val="90000"/>
              </a:lnSpc>
              <a:spcBef>
                <a:spcPts val="0"/>
              </a:spcBef>
              <a:spcAft>
                <a:spcPts val="0"/>
              </a:spcAft>
              <a:buNone/>
            </a:pPr>
            <a:r>
              <a:rPr b="1" lang="en" sz="2100" u="sng">
                <a:solidFill>
                  <a:schemeClr val="hlink"/>
                </a:solidFill>
                <a:hlinkClick r:id="rId3"/>
              </a:rPr>
              <a:t>Elementary and Secondary School Emergency Relief (ESSER III) Expenditure Plan</a:t>
            </a:r>
            <a:endParaRPr b="1" sz="2500">
              <a:solidFill>
                <a:srgbClr val="0000FF"/>
              </a:solidFill>
            </a:endParaRPr>
          </a:p>
        </p:txBody>
      </p:sp>
      <p:sp>
        <p:nvSpPr>
          <p:cNvPr id="313" name="Google Shape;313;p49"/>
          <p:cNvSpPr txBox="1"/>
          <p:nvPr/>
        </p:nvSpPr>
        <p:spPr>
          <a:xfrm>
            <a:off x="5307025" y="4500275"/>
            <a:ext cx="36147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latin typeface="Calibri"/>
                <a:ea typeface="Calibri"/>
                <a:cs typeface="Calibri"/>
                <a:sym typeface="Calibri"/>
              </a:rPr>
              <a:t>GUSD Board Approval on October 12, 2021</a:t>
            </a:r>
            <a:endParaRPr>
              <a:latin typeface="Calibri"/>
              <a:ea typeface="Calibri"/>
              <a:cs typeface="Calibri"/>
              <a:sym typeface="Calibri"/>
            </a:endParaRPr>
          </a:p>
        </p:txBody>
      </p:sp>
      <p:sp>
        <p:nvSpPr>
          <p:cNvPr id="314" name="Google Shape;314;p49"/>
          <p:cNvSpPr txBox="1"/>
          <p:nvPr/>
        </p:nvSpPr>
        <p:spPr>
          <a:xfrm>
            <a:off x="440700" y="788425"/>
            <a:ext cx="8271900" cy="3607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lang="en" sz="1300">
                <a:latin typeface="Calibri"/>
                <a:ea typeface="Calibri"/>
                <a:cs typeface="Calibri"/>
                <a:sym typeface="Calibri"/>
              </a:rPr>
              <a:t>Grant funds may be used for:</a:t>
            </a:r>
            <a:endParaRPr>
              <a:latin typeface="Calibri"/>
              <a:ea typeface="Calibri"/>
              <a:cs typeface="Calibri"/>
              <a:sym typeface="Calibri"/>
            </a:endParaRPr>
          </a:p>
          <a:p>
            <a:pPr indent="0" lvl="0" marL="0" rtl="0" algn="l">
              <a:lnSpc>
                <a:spcPct val="115000"/>
              </a:lnSpc>
              <a:spcBef>
                <a:spcPts val="1200"/>
              </a:spcBef>
              <a:spcAft>
                <a:spcPts val="0"/>
              </a:spcAft>
              <a:buNone/>
            </a:pPr>
            <a:r>
              <a:rPr lang="en" sz="1300">
                <a:latin typeface="Calibri"/>
                <a:ea typeface="Calibri"/>
                <a:cs typeface="Calibri"/>
                <a:sym typeface="Calibri"/>
              </a:rPr>
              <a:t>Strategies for Continuous and Safe In-Person Learning</a:t>
            </a:r>
            <a:endParaRPr sz="1300">
              <a:latin typeface="Calibri"/>
              <a:ea typeface="Calibri"/>
              <a:cs typeface="Calibri"/>
              <a:sym typeface="Calibri"/>
            </a:endParaRPr>
          </a:p>
          <a:p>
            <a:pPr indent="0" lvl="0" marL="444500" rtl="0" algn="l">
              <a:lnSpc>
                <a:spcPct val="115000"/>
              </a:lnSpc>
              <a:spcBef>
                <a:spcPts val="0"/>
              </a:spcBef>
              <a:spcAft>
                <a:spcPts val="0"/>
              </a:spcAft>
              <a:buNone/>
            </a:pPr>
            <a:r>
              <a:rPr lang="en" sz="1300">
                <a:latin typeface="Calibri"/>
                <a:ea typeface="Calibri"/>
                <a:cs typeface="Calibri"/>
                <a:sym typeface="Calibri"/>
              </a:rPr>
              <a:t>Provide a description of the action(s) the LEA will implement using ESSER III funds for prevention and mitigation strategies that are, to the greatest extent practicable, in line with the most recent CDC guidance, in order to continuously and safely operate schools for in-person learning.</a:t>
            </a:r>
            <a:endParaRPr sz="1300">
              <a:latin typeface="Calibri"/>
              <a:ea typeface="Calibri"/>
              <a:cs typeface="Calibri"/>
              <a:sym typeface="Calibri"/>
            </a:endParaRPr>
          </a:p>
          <a:p>
            <a:pPr indent="0" lvl="0" marL="0" rtl="0" algn="l">
              <a:lnSpc>
                <a:spcPct val="115000"/>
              </a:lnSpc>
              <a:spcBef>
                <a:spcPts val="1200"/>
              </a:spcBef>
              <a:spcAft>
                <a:spcPts val="0"/>
              </a:spcAft>
              <a:buNone/>
            </a:pPr>
            <a:r>
              <a:rPr lang="en" sz="1300">
                <a:latin typeface="Calibri"/>
                <a:ea typeface="Calibri"/>
                <a:cs typeface="Calibri"/>
                <a:sym typeface="Calibri"/>
              </a:rPr>
              <a:t>Addressing the Impact of Lost Instructional Time</a:t>
            </a:r>
            <a:endParaRPr sz="1300">
              <a:latin typeface="Calibri"/>
              <a:ea typeface="Calibri"/>
              <a:cs typeface="Calibri"/>
              <a:sym typeface="Calibri"/>
            </a:endParaRPr>
          </a:p>
          <a:p>
            <a:pPr indent="0" lvl="0" marL="444500" rtl="0" algn="l">
              <a:lnSpc>
                <a:spcPct val="115000"/>
              </a:lnSpc>
              <a:spcBef>
                <a:spcPts val="0"/>
              </a:spcBef>
              <a:spcAft>
                <a:spcPts val="0"/>
              </a:spcAft>
              <a:buNone/>
            </a:pPr>
            <a:r>
              <a:rPr lang="en" sz="1300">
                <a:latin typeface="Calibri"/>
                <a:ea typeface="Calibri"/>
                <a:cs typeface="Calibri"/>
                <a:sym typeface="Calibri"/>
              </a:rPr>
              <a:t>Provide a description of the action(s) the LEA will implement using ESSER III funds to address the academic impact of lost instructional time through the implementation of evidence-based interventions, such as summer learning or summer enrichment, extended day, comprehensive afterschool programs, or extended school year programs. At least 20 percent of the ESSER III funds to address the academic impact of lost instructional time. </a:t>
            </a:r>
            <a:endParaRPr sz="1300">
              <a:latin typeface="Calibri"/>
              <a:ea typeface="Calibri"/>
              <a:cs typeface="Calibri"/>
              <a:sym typeface="Calibri"/>
            </a:endParaRPr>
          </a:p>
          <a:p>
            <a:pPr indent="0" lvl="0" marL="0" rtl="0" algn="l">
              <a:lnSpc>
                <a:spcPct val="115000"/>
              </a:lnSpc>
              <a:spcBef>
                <a:spcPts val="1200"/>
              </a:spcBef>
              <a:spcAft>
                <a:spcPts val="0"/>
              </a:spcAft>
              <a:buNone/>
            </a:pPr>
            <a:r>
              <a:rPr lang="en" sz="1300">
                <a:latin typeface="Calibri"/>
                <a:ea typeface="Calibri"/>
                <a:cs typeface="Calibri"/>
                <a:sym typeface="Calibri"/>
              </a:rPr>
              <a:t>Use of Any Remaining Funds</a:t>
            </a:r>
            <a:endParaRPr sz="1300">
              <a:latin typeface="Calibri"/>
              <a:ea typeface="Calibri"/>
              <a:cs typeface="Calibri"/>
              <a:sym typeface="Calibri"/>
            </a:endParaRPr>
          </a:p>
          <a:p>
            <a:pPr indent="0" lvl="0" marL="444500" rtl="0" algn="l">
              <a:lnSpc>
                <a:spcPct val="115000"/>
              </a:lnSpc>
              <a:spcBef>
                <a:spcPts val="0"/>
              </a:spcBef>
              <a:spcAft>
                <a:spcPts val="1200"/>
              </a:spcAft>
              <a:buNone/>
            </a:pPr>
            <a:r>
              <a:rPr lang="en" sz="1300">
                <a:latin typeface="Calibri"/>
                <a:ea typeface="Calibri"/>
                <a:cs typeface="Calibri"/>
                <a:sym typeface="Calibri"/>
              </a:rPr>
              <a:t>Provide a description of any additional action(s) the LEA will implement to address students’ academic, social, emotional, and mental health needs, as well as to address opportunity gaps, consistent with the allowable uses. </a:t>
            </a:r>
            <a:endParaRPr sz="1300">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0"/>
          <p:cNvSpPr txBox="1"/>
          <p:nvPr/>
        </p:nvSpPr>
        <p:spPr>
          <a:xfrm>
            <a:off x="408325" y="363450"/>
            <a:ext cx="8271300" cy="441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accent6"/>
              </a:solidFill>
              <a:latin typeface="Calibri"/>
              <a:ea typeface="Calibri"/>
              <a:cs typeface="Calibri"/>
              <a:sym typeface="Calibri"/>
            </a:endParaRPr>
          </a:p>
          <a:p>
            <a:pPr indent="0" lvl="0" marL="0" rtl="0" algn="l">
              <a:lnSpc>
                <a:spcPct val="115000"/>
              </a:lnSpc>
              <a:spcBef>
                <a:spcPts val="0"/>
              </a:spcBef>
              <a:spcAft>
                <a:spcPts val="0"/>
              </a:spcAft>
              <a:buNone/>
            </a:pPr>
            <a:r>
              <a:rPr b="1" lang="en" sz="3500">
                <a:solidFill>
                  <a:srgbClr val="0000FF"/>
                </a:solidFill>
                <a:latin typeface="Calibri"/>
                <a:ea typeface="Calibri"/>
                <a:cs typeface="Calibri"/>
                <a:sym typeface="Calibri"/>
              </a:rPr>
              <a:t>Federal Funding in </a:t>
            </a:r>
            <a:r>
              <a:rPr b="1" lang="en" sz="3500">
                <a:solidFill>
                  <a:srgbClr val="0000FF"/>
                </a:solidFill>
                <a:latin typeface="Calibri"/>
                <a:ea typeface="Calibri"/>
                <a:cs typeface="Calibri"/>
                <a:sym typeface="Calibri"/>
              </a:rPr>
              <a:t>2021-22</a:t>
            </a:r>
            <a:endParaRPr b="1" sz="2400">
              <a:solidFill>
                <a:schemeClr val="accent6"/>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i="1" lang="en" sz="2400">
                <a:solidFill>
                  <a:schemeClr val="dk2"/>
                </a:solidFill>
                <a:latin typeface="Calibri"/>
                <a:ea typeface="Calibri"/>
                <a:cs typeface="Calibri"/>
                <a:sym typeface="Calibri"/>
              </a:rPr>
              <a:t>GUSD receives:</a:t>
            </a:r>
            <a:endParaRPr b="1" i="1" sz="2400">
              <a:solidFill>
                <a:schemeClr val="dk2"/>
              </a:solidFill>
              <a:latin typeface="Calibri"/>
              <a:ea typeface="Calibri"/>
              <a:cs typeface="Calibri"/>
              <a:sym typeface="Calibri"/>
            </a:endParaRPr>
          </a:p>
          <a:p>
            <a:pPr indent="-349250" lvl="0" marL="457200" marR="76200" rtl="0" algn="l">
              <a:lnSpc>
                <a:spcPct val="115000"/>
              </a:lnSpc>
              <a:spcBef>
                <a:spcPts val="0"/>
              </a:spcBef>
              <a:spcAft>
                <a:spcPts val="0"/>
              </a:spcAft>
              <a:buClr>
                <a:schemeClr val="dk2"/>
              </a:buClr>
              <a:buSzPts val="1900"/>
              <a:buFont typeface="Calibri"/>
              <a:buChar char="❏"/>
            </a:pPr>
            <a:r>
              <a:rPr b="1" lang="en" sz="1900">
                <a:solidFill>
                  <a:schemeClr val="dk2"/>
                </a:solidFill>
                <a:latin typeface="Calibri"/>
                <a:ea typeface="Calibri"/>
                <a:cs typeface="Calibri"/>
                <a:sym typeface="Calibri"/>
              </a:rPr>
              <a:t>Title I, Part A - Improving Basic Programs</a:t>
            </a:r>
            <a:endParaRPr b="1" sz="1900">
              <a:solidFill>
                <a:schemeClr val="dk2"/>
              </a:solidFill>
              <a:latin typeface="Calibri"/>
              <a:ea typeface="Calibri"/>
              <a:cs typeface="Calibri"/>
              <a:sym typeface="Calibri"/>
            </a:endParaRPr>
          </a:p>
          <a:p>
            <a:pPr indent="0" lvl="0" marL="457200" marR="76200" rtl="0" algn="l">
              <a:lnSpc>
                <a:spcPct val="115000"/>
              </a:lnSpc>
              <a:spcBef>
                <a:spcPts val="0"/>
              </a:spcBef>
              <a:spcAft>
                <a:spcPts val="0"/>
              </a:spcAft>
              <a:buNone/>
            </a:pPr>
            <a:r>
              <a:t/>
            </a:r>
            <a:endParaRPr b="1" sz="1900">
              <a:solidFill>
                <a:schemeClr val="dk2"/>
              </a:solidFill>
              <a:latin typeface="Calibri"/>
              <a:ea typeface="Calibri"/>
              <a:cs typeface="Calibri"/>
              <a:sym typeface="Calibri"/>
            </a:endParaRPr>
          </a:p>
          <a:p>
            <a:pPr indent="-349250" lvl="0" marL="457200" marR="76200" rtl="0" algn="l">
              <a:lnSpc>
                <a:spcPct val="115000"/>
              </a:lnSpc>
              <a:spcBef>
                <a:spcPts val="0"/>
              </a:spcBef>
              <a:spcAft>
                <a:spcPts val="0"/>
              </a:spcAft>
              <a:buClr>
                <a:schemeClr val="dk2"/>
              </a:buClr>
              <a:buSzPts val="1900"/>
              <a:buFont typeface="Calibri"/>
              <a:buChar char="❏"/>
            </a:pPr>
            <a:r>
              <a:rPr b="1" lang="en" sz="1900">
                <a:solidFill>
                  <a:schemeClr val="dk2"/>
                </a:solidFill>
                <a:latin typeface="Calibri"/>
                <a:ea typeface="Calibri"/>
                <a:cs typeface="Calibri"/>
                <a:sym typeface="Calibri"/>
              </a:rPr>
              <a:t>Title II, Part A - Supporting Effective Instruction</a:t>
            </a:r>
            <a:endParaRPr b="1" sz="1900">
              <a:solidFill>
                <a:schemeClr val="dk2"/>
              </a:solidFill>
              <a:latin typeface="Calibri"/>
              <a:ea typeface="Calibri"/>
              <a:cs typeface="Calibri"/>
              <a:sym typeface="Calibri"/>
            </a:endParaRPr>
          </a:p>
          <a:p>
            <a:pPr indent="0" lvl="0" marL="457200" marR="76200" rtl="0" algn="l">
              <a:lnSpc>
                <a:spcPct val="115000"/>
              </a:lnSpc>
              <a:spcBef>
                <a:spcPts val="0"/>
              </a:spcBef>
              <a:spcAft>
                <a:spcPts val="0"/>
              </a:spcAft>
              <a:buNone/>
            </a:pPr>
            <a:r>
              <a:t/>
            </a:r>
            <a:endParaRPr b="1" sz="1900">
              <a:solidFill>
                <a:schemeClr val="dk2"/>
              </a:solidFill>
              <a:latin typeface="Calibri"/>
              <a:ea typeface="Calibri"/>
              <a:cs typeface="Calibri"/>
              <a:sym typeface="Calibri"/>
            </a:endParaRPr>
          </a:p>
          <a:p>
            <a:pPr indent="-349250" lvl="0" marL="457200" marR="76200" rtl="0" algn="l">
              <a:lnSpc>
                <a:spcPct val="115000"/>
              </a:lnSpc>
              <a:spcBef>
                <a:spcPts val="0"/>
              </a:spcBef>
              <a:spcAft>
                <a:spcPts val="0"/>
              </a:spcAft>
              <a:buClr>
                <a:schemeClr val="dk2"/>
              </a:buClr>
              <a:buSzPts val="1900"/>
              <a:buFont typeface="Calibri"/>
              <a:buChar char="❏"/>
            </a:pPr>
            <a:r>
              <a:rPr b="1" lang="en" sz="1900">
                <a:solidFill>
                  <a:schemeClr val="dk2"/>
                </a:solidFill>
                <a:latin typeface="Calibri"/>
                <a:ea typeface="Calibri"/>
                <a:cs typeface="Calibri"/>
                <a:sym typeface="Calibri"/>
              </a:rPr>
              <a:t>Title III- Part A - Program for  English Learner</a:t>
            </a:r>
            <a:endParaRPr b="1" sz="1900">
              <a:solidFill>
                <a:schemeClr val="dk2"/>
              </a:solidFill>
              <a:latin typeface="Calibri"/>
              <a:ea typeface="Calibri"/>
              <a:cs typeface="Calibri"/>
              <a:sym typeface="Calibri"/>
            </a:endParaRPr>
          </a:p>
          <a:p>
            <a:pPr indent="0" lvl="0" marL="457200" marR="76200" rtl="0" algn="l">
              <a:lnSpc>
                <a:spcPct val="115000"/>
              </a:lnSpc>
              <a:spcBef>
                <a:spcPts val="0"/>
              </a:spcBef>
              <a:spcAft>
                <a:spcPts val="0"/>
              </a:spcAft>
              <a:buNone/>
            </a:pPr>
            <a:r>
              <a:t/>
            </a:r>
            <a:endParaRPr b="1" sz="1900">
              <a:solidFill>
                <a:schemeClr val="dk2"/>
              </a:solidFill>
              <a:latin typeface="Calibri"/>
              <a:ea typeface="Calibri"/>
              <a:cs typeface="Calibri"/>
              <a:sym typeface="Calibri"/>
            </a:endParaRPr>
          </a:p>
          <a:p>
            <a:pPr indent="-349250" lvl="0" marL="457200" marR="76200" rtl="0" algn="l">
              <a:lnSpc>
                <a:spcPct val="115000"/>
              </a:lnSpc>
              <a:spcBef>
                <a:spcPts val="0"/>
              </a:spcBef>
              <a:spcAft>
                <a:spcPts val="0"/>
              </a:spcAft>
              <a:buClr>
                <a:schemeClr val="dk2"/>
              </a:buClr>
              <a:buSzPts val="1900"/>
              <a:buFont typeface="Calibri"/>
              <a:buChar char="❏"/>
            </a:pPr>
            <a:r>
              <a:rPr b="1" lang="en" sz="1900">
                <a:solidFill>
                  <a:schemeClr val="dk2"/>
                </a:solidFill>
                <a:latin typeface="Calibri"/>
                <a:ea typeface="Calibri"/>
                <a:cs typeface="Calibri"/>
                <a:sym typeface="Calibri"/>
              </a:rPr>
              <a:t>Title IV, Part A - Student Support and Academic Enrichment</a:t>
            </a:r>
            <a:endParaRPr b="1" sz="1900">
              <a:solidFill>
                <a:schemeClr val="dk2"/>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1"/>
          <p:cNvSpPr txBox="1"/>
          <p:nvPr>
            <p:ph type="title"/>
          </p:nvPr>
        </p:nvSpPr>
        <p:spPr>
          <a:xfrm>
            <a:off x="819150" y="845600"/>
            <a:ext cx="7505700" cy="2350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3666">
                <a:latin typeface="Calibri"/>
                <a:ea typeface="Calibri"/>
                <a:cs typeface="Calibri"/>
                <a:sym typeface="Calibri"/>
              </a:rPr>
              <a:t>Questions * Input* Feedback</a:t>
            </a:r>
            <a:endParaRPr b="1" sz="3666">
              <a:latin typeface="Calibri"/>
              <a:ea typeface="Calibri"/>
              <a:cs typeface="Calibri"/>
              <a:sym typeface="Calibri"/>
            </a:endParaRPr>
          </a:p>
          <a:p>
            <a:pPr indent="0" lvl="0" marL="0" rtl="0" algn="ctr">
              <a:spcBef>
                <a:spcPts val="0"/>
              </a:spcBef>
              <a:spcAft>
                <a:spcPts val="0"/>
              </a:spcAft>
              <a:buNone/>
            </a:pPr>
            <a:r>
              <a:t/>
            </a:r>
            <a:endParaRPr b="1">
              <a:latin typeface="Calibri"/>
              <a:ea typeface="Calibri"/>
              <a:cs typeface="Calibri"/>
              <a:sym typeface="Calibri"/>
            </a:endParaRPr>
          </a:p>
          <a:p>
            <a:pPr indent="0" lvl="0" marL="0" rtl="0" algn="ctr">
              <a:spcBef>
                <a:spcPts val="0"/>
              </a:spcBef>
              <a:spcAft>
                <a:spcPts val="0"/>
              </a:spcAft>
              <a:buNone/>
            </a:pPr>
            <a:r>
              <a:rPr b="1" lang="en" sz="3333">
                <a:latin typeface="Calibri"/>
                <a:ea typeface="Calibri"/>
                <a:cs typeface="Calibri"/>
                <a:sym typeface="Calibri"/>
              </a:rPr>
              <a:t>*</a:t>
            </a:r>
            <a:r>
              <a:rPr b="1" lang="en" sz="3333">
                <a:latin typeface="Calibri"/>
                <a:ea typeface="Calibri"/>
                <a:cs typeface="Calibri"/>
                <a:sym typeface="Calibri"/>
              </a:rPr>
              <a:t>Next DELAC Meeting* </a:t>
            </a:r>
            <a:endParaRPr b="1" sz="3333">
              <a:latin typeface="Calibri"/>
              <a:ea typeface="Calibri"/>
              <a:cs typeface="Calibri"/>
              <a:sym typeface="Calibri"/>
            </a:endParaRPr>
          </a:p>
          <a:p>
            <a:pPr indent="0" lvl="0" marL="0" rtl="0" algn="ctr">
              <a:lnSpc>
                <a:spcPct val="150000"/>
              </a:lnSpc>
              <a:spcBef>
                <a:spcPts val="0"/>
              </a:spcBef>
              <a:spcAft>
                <a:spcPts val="0"/>
              </a:spcAft>
              <a:buNone/>
            </a:pPr>
            <a:r>
              <a:rPr lang="en" sz="2400" u="sng">
                <a:solidFill>
                  <a:srgbClr val="1155CC"/>
                </a:solidFill>
                <a:highlight>
                  <a:srgbClr val="FFFF00"/>
                </a:highlight>
                <a:latin typeface="Arial"/>
                <a:ea typeface="Arial"/>
                <a:cs typeface="Arial"/>
                <a:sym typeface="Arial"/>
                <a:hlinkClick r:id="rId3">
                  <a:extLst>
                    <a:ext uri="{A12FA001-AC4F-418D-AE19-62706E023703}">
                      <ahyp:hlinkClr val="tx"/>
                    </a:ext>
                  </a:extLst>
                </a:hlinkClick>
              </a:rPr>
              <a:t>December 13,2021 Via Zoom</a:t>
            </a:r>
            <a:endParaRPr sz="2400">
              <a:solidFill>
                <a:srgbClr val="000000"/>
              </a:solidFill>
              <a:highlight>
                <a:srgbClr val="FFFF00"/>
              </a:highlight>
              <a:latin typeface="Arial"/>
              <a:ea typeface="Arial"/>
              <a:cs typeface="Arial"/>
              <a:sym typeface="Arial"/>
            </a:endParaRPr>
          </a:p>
          <a:p>
            <a:pPr indent="0" lvl="0" marL="0" rtl="0" algn="ctr">
              <a:lnSpc>
                <a:spcPct val="150000"/>
              </a:lnSpc>
              <a:spcBef>
                <a:spcPts val="0"/>
              </a:spcBef>
              <a:spcAft>
                <a:spcPts val="0"/>
              </a:spcAft>
              <a:buNone/>
            </a:pPr>
            <a:r>
              <a:rPr lang="en" sz="2400">
                <a:solidFill>
                  <a:srgbClr val="0000FF"/>
                </a:solidFill>
                <a:highlight>
                  <a:srgbClr val="FFFF00"/>
                </a:highlight>
                <a:latin typeface="Arial"/>
                <a:ea typeface="Arial"/>
                <a:cs typeface="Arial"/>
                <a:sym typeface="Arial"/>
              </a:rPr>
              <a:t>5:30-6:30PM</a:t>
            </a:r>
            <a:endParaRPr sz="2400">
              <a:solidFill>
                <a:srgbClr val="0000FF"/>
              </a:solidFill>
              <a:highlight>
                <a:srgbClr val="FFFF00"/>
              </a:highlight>
              <a:latin typeface="Arial"/>
              <a:ea typeface="Arial"/>
              <a:cs typeface="Arial"/>
              <a:sym typeface="Arial"/>
            </a:endParaRPr>
          </a:p>
          <a:p>
            <a:pPr indent="0" lvl="0" marL="0" rtl="0" algn="ctr">
              <a:spcBef>
                <a:spcPts val="0"/>
              </a:spcBef>
              <a:spcAft>
                <a:spcPts val="0"/>
              </a:spcAft>
              <a:buNone/>
            </a:pPr>
            <a:r>
              <a:t/>
            </a:r>
            <a:endParaRPr b="1">
              <a:latin typeface="Calibri"/>
              <a:ea typeface="Calibri"/>
              <a:cs typeface="Calibri"/>
              <a:sym typeface="Calibri"/>
            </a:endParaRPr>
          </a:p>
          <a:p>
            <a:pPr indent="0" lvl="0" marL="0" rtl="0" algn="ctr">
              <a:spcBef>
                <a:spcPts val="0"/>
              </a:spcBef>
              <a:spcAft>
                <a:spcPts val="0"/>
              </a:spcAft>
              <a:buNone/>
            </a:pPr>
            <a:r>
              <a:t/>
            </a:r>
            <a:endParaRPr b="1">
              <a:latin typeface="Calibri"/>
              <a:ea typeface="Calibri"/>
              <a:cs typeface="Calibri"/>
              <a:sym typeface="Calibri"/>
            </a:endParaRPr>
          </a:p>
        </p:txBody>
      </p:sp>
      <p:pic>
        <p:nvPicPr>
          <p:cNvPr id="325" name="Google Shape;325;p51"/>
          <p:cNvPicPr preferRelativeResize="0"/>
          <p:nvPr/>
        </p:nvPicPr>
        <p:blipFill>
          <a:blip r:embed="rId4">
            <a:alphaModFix/>
          </a:blip>
          <a:stretch>
            <a:fillRect/>
          </a:stretch>
        </p:blipFill>
        <p:spPr>
          <a:xfrm>
            <a:off x="3493675" y="3253500"/>
            <a:ext cx="2156650" cy="12205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52"/>
          <p:cNvSpPr txBox="1"/>
          <p:nvPr>
            <p:ph type="title"/>
          </p:nvPr>
        </p:nvSpPr>
        <p:spPr>
          <a:xfrm>
            <a:off x="967025" y="359050"/>
            <a:ext cx="7357800" cy="4229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033">
                <a:solidFill>
                  <a:srgbClr val="0000FF"/>
                </a:solidFill>
              </a:rPr>
              <a:t>GUSD DELAC Meeting Feedback</a:t>
            </a:r>
            <a:endParaRPr b="1" sz="2033">
              <a:solidFill>
                <a:srgbClr val="0000FF"/>
              </a:solidFill>
            </a:endParaRPr>
          </a:p>
          <a:p>
            <a:pPr indent="0" lvl="0" marL="0" rtl="0" algn="ctr">
              <a:spcBef>
                <a:spcPts val="0"/>
              </a:spcBef>
              <a:spcAft>
                <a:spcPts val="0"/>
              </a:spcAft>
              <a:buNone/>
            </a:pPr>
            <a:r>
              <a:t/>
            </a:r>
            <a:endParaRPr b="1" sz="2033"/>
          </a:p>
          <a:p>
            <a:pPr indent="0" lvl="0" marL="0" rtl="0" algn="ctr">
              <a:spcBef>
                <a:spcPts val="0"/>
              </a:spcBef>
              <a:spcAft>
                <a:spcPts val="0"/>
              </a:spcAft>
              <a:buNone/>
            </a:pPr>
            <a:r>
              <a:rPr b="1" lang="en" sz="1811">
                <a:solidFill>
                  <a:srgbClr val="202124"/>
                </a:solidFill>
              </a:rPr>
              <a:t>To ensure that all members have an opportunity to provide input on all DELAC matters, we invite you to share your feedback following each meeting.</a:t>
            </a:r>
            <a:endParaRPr b="1" sz="1811">
              <a:solidFill>
                <a:srgbClr val="202124"/>
              </a:solidFill>
            </a:endParaRPr>
          </a:p>
          <a:p>
            <a:pPr indent="0" lvl="0" marL="0" rtl="0" algn="ctr">
              <a:spcBef>
                <a:spcPts val="0"/>
              </a:spcBef>
              <a:spcAft>
                <a:spcPts val="0"/>
              </a:spcAft>
              <a:buNone/>
            </a:pPr>
            <a:r>
              <a:rPr b="1" lang="en" sz="1811">
                <a:solidFill>
                  <a:srgbClr val="202124"/>
                </a:solidFill>
              </a:rPr>
              <a:t>Որպեսզի ապահովենք, որ բոլոր անդամները հնարավորություն ունենան իրենց ներդրումն ունենալ DELAC-ի հետ կապված հարցերում, մենք հրավիրում ենք ձեզ կիսվել ձեր կարծիքներով յուրաքանչյուր ժողովից հետո:</a:t>
            </a:r>
            <a:endParaRPr b="1" sz="1811">
              <a:solidFill>
                <a:srgbClr val="202124"/>
              </a:solidFill>
            </a:endParaRPr>
          </a:p>
          <a:p>
            <a:pPr indent="0" lvl="0" marL="0" rtl="0" algn="ctr">
              <a:spcBef>
                <a:spcPts val="0"/>
              </a:spcBef>
              <a:spcAft>
                <a:spcPts val="0"/>
              </a:spcAft>
              <a:buNone/>
            </a:pPr>
            <a:r>
              <a:rPr b="1" lang="en" sz="1811">
                <a:solidFill>
                  <a:srgbClr val="202124"/>
                </a:solidFill>
              </a:rPr>
              <a:t>모든 멤버가 모든 DELAC 문제에 대한 의견을 제공할 수 있도록 각 회의 후에 귀하의 의견을 공유해 주시기 바랍니다. </a:t>
            </a:r>
            <a:endParaRPr b="1" sz="1811">
              <a:solidFill>
                <a:srgbClr val="202124"/>
              </a:solidFill>
            </a:endParaRPr>
          </a:p>
          <a:p>
            <a:pPr indent="0" lvl="0" marL="0" rtl="0" algn="ctr">
              <a:spcBef>
                <a:spcPts val="0"/>
              </a:spcBef>
              <a:spcAft>
                <a:spcPts val="0"/>
              </a:spcAft>
              <a:buNone/>
            </a:pPr>
            <a:r>
              <a:rPr b="1" lang="en" sz="1811">
                <a:solidFill>
                  <a:srgbClr val="202124"/>
                </a:solidFill>
              </a:rPr>
              <a:t>/Para asegurar que todos los miembros tengan la oportunidad de proporcionar aporte sobre todos los asuntos del DELAC, los invitamos a compartir sus opiniones después de cada reunión. </a:t>
            </a:r>
            <a:endParaRPr b="1" sz="1811">
              <a:solidFill>
                <a:srgbClr val="202124"/>
              </a:solidFill>
            </a:endParaRPr>
          </a:p>
          <a:p>
            <a:pPr indent="0" lvl="0" marL="0" rtl="0" algn="ctr">
              <a:spcBef>
                <a:spcPts val="0"/>
              </a:spcBef>
              <a:spcAft>
                <a:spcPts val="0"/>
              </a:spcAft>
              <a:buNone/>
            </a:pPr>
            <a:r>
              <a:rPr b="1" lang="en" sz="3200" u="sng">
                <a:solidFill>
                  <a:schemeClr val="accent5"/>
                </a:solidFill>
                <a:highlight>
                  <a:srgbClr val="FFFF00"/>
                </a:highlight>
                <a:hlinkClick r:id="rId3">
                  <a:extLst>
                    <a:ext uri="{A12FA001-AC4F-418D-AE19-62706E023703}">
                      <ahyp:hlinkClr val="tx"/>
                    </a:ext>
                  </a:extLst>
                </a:hlinkClick>
              </a:rPr>
              <a:t>https://forms.gle/B4iHp9V2oeNV9dSQ9</a:t>
            </a:r>
            <a:endParaRPr b="1" sz="3200">
              <a:highlight>
                <a:srgbClr val="FFFF00"/>
              </a:highlight>
            </a:endParaRPr>
          </a:p>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3"/>
          <p:cNvSpPr txBox="1"/>
          <p:nvPr>
            <p:ph type="title"/>
          </p:nvPr>
        </p:nvSpPr>
        <p:spPr>
          <a:xfrm>
            <a:off x="1388554" y="1245071"/>
            <a:ext cx="6366900" cy="2539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latin typeface="Calibri"/>
                <a:ea typeface="Calibri"/>
                <a:cs typeface="Calibri"/>
                <a:sym typeface="Calibri"/>
              </a:rPr>
              <a:t>Adjournment</a:t>
            </a:r>
            <a:endParaRPr b="1">
              <a:latin typeface="Calibri"/>
              <a:ea typeface="Calibri"/>
              <a:cs typeface="Calibri"/>
              <a:sym typeface="Calibri"/>
            </a:endParaRPr>
          </a:p>
          <a:p>
            <a:pPr indent="0" lvl="0" marL="0" rtl="0" algn="ctr">
              <a:spcBef>
                <a:spcPts val="0"/>
              </a:spcBef>
              <a:spcAft>
                <a:spcPts val="0"/>
              </a:spcAft>
              <a:buNone/>
            </a:pPr>
            <a:r>
              <a:rPr b="1" lang="en">
                <a:latin typeface="Calibri"/>
                <a:ea typeface="Calibri"/>
                <a:cs typeface="Calibri"/>
                <a:sym typeface="Calibri"/>
              </a:rPr>
              <a:t>THANK YOU!</a:t>
            </a:r>
            <a:endParaRPr b="1">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