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6"/>
  </p:notesMasterIdLst>
  <p:sldIdLst>
    <p:sldId id="256" r:id="rId2"/>
    <p:sldId id="258" r:id="rId3"/>
    <p:sldId id="259" r:id="rId4"/>
    <p:sldId id="260" r:id="rId5"/>
    <p:sldId id="261" r:id="rId6"/>
    <p:sldId id="264" r:id="rId7"/>
    <p:sldId id="266" r:id="rId8"/>
    <p:sldId id="269" r:id="rId9"/>
    <p:sldId id="270" r:id="rId10"/>
    <p:sldId id="271" r:id="rId11"/>
    <p:sldId id="272" r:id="rId12"/>
    <p:sldId id="262" r:id="rId13"/>
    <p:sldId id="263" r:id="rId14"/>
    <p:sldId id="273" r:id="rId15"/>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06" autoAdjust="0"/>
    <p:restoredTop sz="94715"/>
  </p:normalViewPr>
  <p:slideViewPr>
    <p:cSldViewPr snapToGrid="0" snapToObjects="1">
      <p:cViewPr varScale="1">
        <p:scale>
          <a:sx n="75" d="100"/>
          <a:sy n="75" d="100"/>
        </p:scale>
        <p:origin x="345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FA3574D-FAC3-824F-A95B-1708C3B29DCF}" type="datetimeFigureOut">
              <a:rPr lang="en-US" smtClean="0"/>
              <a:t>3/24/2021</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5E676DE-0CA0-304A-B545-18D1BC4E3F70}" type="slidenum">
              <a:rPr lang="en-US" smtClean="0"/>
              <a:t>‹#›</a:t>
            </a:fld>
            <a:endParaRPr lang="en-US"/>
          </a:p>
        </p:txBody>
      </p:sp>
    </p:spTree>
    <p:extLst>
      <p:ext uri="{BB962C8B-B14F-4D97-AF65-F5344CB8AC3E}">
        <p14:creationId xmlns:p14="http://schemas.microsoft.com/office/powerpoint/2010/main" val="3464693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E676DE-0CA0-304A-B545-18D1BC4E3F70}" type="slidenum">
              <a:rPr lang="en-US" smtClean="0"/>
              <a:t>6</a:t>
            </a:fld>
            <a:endParaRPr lang="en-US"/>
          </a:p>
        </p:txBody>
      </p:sp>
    </p:spTree>
    <p:extLst>
      <p:ext uri="{BB962C8B-B14F-4D97-AF65-F5344CB8AC3E}">
        <p14:creationId xmlns:p14="http://schemas.microsoft.com/office/powerpoint/2010/main" val="188750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E676DE-0CA0-304A-B545-18D1BC4E3F70}" type="slidenum">
              <a:rPr lang="en-US" smtClean="0"/>
              <a:t>12</a:t>
            </a:fld>
            <a:endParaRPr lang="en-US"/>
          </a:p>
        </p:txBody>
      </p:sp>
    </p:spTree>
    <p:extLst>
      <p:ext uri="{BB962C8B-B14F-4D97-AF65-F5344CB8AC3E}">
        <p14:creationId xmlns:p14="http://schemas.microsoft.com/office/powerpoint/2010/main" val="231226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E676DE-0CA0-304A-B545-18D1BC4E3F70}" type="slidenum">
              <a:rPr lang="en-US" smtClean="0"/>
              <a:t>13</a:t>
            </a:fld>
            <a:endParaRPr lang="en-US"/>
          </a:p>
        </p:txBody>
      </p:sp>
    </p:spTree>
    <p:extLst>
      <p:ext uri="{BB962C8B-B14F-4D97-AF65-F5344CB8AC3E}">
        <p14:creationId xmlns:p14="http://schemas.microsoft.com/office/powerpoint/2010/main" val="1534474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E424B9-B266-564C-88B8-BD0AD11114B6}"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3651339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424B9-B266-564C-88B8-BD0AD11114B6}"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290861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E424B9-B266-564C-88B8-BD0AD11114B6}"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2429088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E424B9-B266-564C-88B8-BD0AD11114B6}" type="datetimeFigureOut">
              <a:rPr lang="en-US" smtClean="0"/>
              <a:t>3/24/2021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2476792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E424B9-B266-564C-88B8-BD0AD11114B6}" type="datetimeFigureOut">
              <a:rPr lang="en-US" smtClean="0"/>
              <a:t>3/24/2021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1303411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E424B9-B266-564C-88B8-BD0AD11114B6}" type="datetimeFigureOut">
              <a:rPr lang="en-US" smtClean="0"/>
              <a:t>3/24/2021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3177775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424B9-B266-564C-88B8-BD0AD11114B6}" type="datetimeFigureOut">
              <a:rPr lang="en-US" smtClean="0"/>
              <a:t>3/24/2021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60546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EE424B9-B266-564C-88B8-BD0AD11114B6}" type="datetimeFigureOut">
              <a:rPr lang="en-US" smtClean="0"/>
              <a:t>3/24/2021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3691468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EE424B9-B266-564C-88B8-BD0AD11114B6}" type="datetimeFigureOut">
              <a:rPr lang="en-US" smtClean="0"/>
              <a:t>3/24/2021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1790237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424B9-B266-564C-88B8-BD0AD11114B6}"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3407753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424B9-B266-564C-88B8-BD0AD11114B6}"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1DD4B-E5AA-854E-81CB-DC9B6D382733}" type="slidenum">
              <a:rPr lang="en-US" smtClean="0"/>
              <a:t>‹#›</a:t>
            </a:fld>
            <a:endParaRPr lang="en-US"/>
          </a:p>
        </p:txBody>
      </p:sp>
    </p:spTree>
    <p:extLst>
      <p:ext uri="{BB962C8B-B14F-4D97-AF65-F5344CB8AC3E}">
        <p14:creationId xmlns:p14="http://schemas.microsoft.com/office/powerpoint/2010/main" val="441012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6EE424B9-B266-564C-88B8-BD0AD11114B6}" type="datetimeFigureOut">
              <a:rPr lang="en-US" smtClean="0"/>
              <a:t>3/24/2021</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DCB1DD4B-E5AA-854E-81CB-DC9B6D382733}" type="slidenum">
              <a:rPr lang="en-US" smtClean="0"/>
              <a:t>‹#›</a:t>
            </a:fld>
            <a:endParaRPr lang="en-US"/>
          </a:p>
        </p:txBody>
      </p:sp>
    </p:spTree>
    <p:extLst>
      <p:ext uri="{BB962C8B-B14F-4D97-AF65-F5344CB8AC3E}">
        <p14:creationId xmlns:p14="http://schemas.microsoft.com/office/powerpoint/2010/main" val="4630915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hyperlink" Target="https://twitter.com/mountainavenue" TargetMode="External"/><Relationship Id="rId12" Type="http://schemas.openxmlformats.org/officeDocument/2006/relationships/image" Target="../media/image7.png"/><Relationship Id="rId17" Type="http://schemas.openxmlformats.org/officeDocument/2006/relationships/image" Target="../media/image12.png"/><Relationship Id="rId2" Type="http://schemas.openxmlformats.org/officeDocument/2006/relationships/image" Target="../media/image1.jpg"/><Relationship Id="rId16"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hyperlink" Target="https://www.gusd.net/mountainavenue" TargetMode="External"/><Relationship Id="rId15" Type="http://schemas.openxmlformats.org/officeDocument/2006/relationships/image" Target="../media/image10.png"/><Relationship Id="rId10" Type="http://schemas.openxmlformats.org/officeDocument/2006/relationships/hyperlink" Target="https://www.instagram.com/mountainavebears/" TargetMode="External"/><Relationship Id="rId4" Type="http://schemas.openxmlformats.org/officeDocument/2006/relationships/hyperlink" Target="mailto:mountainavenue@gusd.net" TargetMode="External"/><Relationship Id="rId9" Type="http://schemas.openxmlformats.org/officeDocument/2006/relationships/image" Target="../media/image5.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gusd.net/SafetyGuid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rive.google.com/file/d/0B6KBHGhmgtBGcGgzUlVSbThFdGc/view?usp=sharin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mailto:esalcedo@gusd.net"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1B55E1-8EED-2F45-A423-8D1A8EA7B56D}"/>
              </a:ext>
            </a:extLst>
          </p:cNvPr>
          <p:cNvPicPr>
            <a:picLocks noChangeAspect="1"/>
          </p:cNvPicPr>
          <p:nvPr/>
        </p:nvPicPr>
        <p:blipFill rotWithShape="1">
          <a:blip r:embed="rId2"/>
          <a:srcRect l="27228" r="40381"/>
          <a:stretch/>
        </p:blipFill>
        <p:spPr>
          <a:xfrm>
            <a:off x="-1" y="0"/>
            <a:ext cx="4351277" cy="10058400"/>
          </a:xfrm>
          <a:prstGeom prst="rect">
            <a:avLst/>
          </a:prstGeom>
        </p:spPr>
      </p:pic>
      <p:sp>
        <p:nvSpPr>
          <p:cNvPr id="13" name="Rectangle 12">
            <a:extLst>
              <a:ext uri="{FF2B5EF4-FFF2-40B4-BE49-F238E27FC236}">
                <a16:creationId xmlns:a16="http://schemas.microsoft.com/office/drawing/2014/main" id="{56F60E70-1157-CC4F-9648-91FCC37EC93B}"/>
              </a:ext>
            </a:extLst>
          </p:cNvPr>
          <p:cNvSpPr/>
          <p:nvPr/>
        </p:nvSpPr>
        <p:spPr>
          <a:xfrm>
            <a:off x="441189" y="1087821"/>
            <a:ext cx="5978341" cy="7882758"/>
          </a:xfrm>
          <a:prstGeom prst="rect">
            <a:avLst/>
          </a:prstGeom>
          <a:solidFill>
            <a:srgbClr val="FFC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AD502273-38CA-ED4B-8D7D-49E18C4FAF8C}"/>
              </a:ext>
            </a:extLst>
          </p:cNvPr>
          <p:cNvSpPr/>
          <p:nvPr/>
        </p:nvSpPr>
        <p:spPr>
          <a:xfrm>
            <a:off x="1381760" y="0"/>
            <a:ext cx="6469598" cy="100584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34C4805-3583-D243-A8D0-059BB0FF7E9E}"/>
              </a:ext>
            </a:extLst>
          </p:cNvPr>
          <p:cNvSpPr txBox="1"/>
          <p:nvPr/>
        </p:nvSpPr>
        <p:spPr>
          <a:xfrm>
            <a:off x="1524001" y="2979233"/>
            <a:ext cx="6276952" cy="1477328"/>
          </a:xfrm>
          <a:prstGeom prst="rect">
            <a:avLst/>
          </a:prstGeom>
          <a:noFill/>
        </p:spPr>
        <p:txBody>
          <a:bodyPr wrap="square" rtlCol="0">
            <a:spAutoFit/>
          </a:bodyPr>
          <a:lstStyle/>
          <a:p>
            <a:pPr algn="ctr">
              <a:lnSpc>
                <a:spcPts val="3600"/>
              </a:lnSpc>
            </a:pPr>
            <a:r>
              <a:rPr lang="en-US" sz="5400" b="1" dirty="0">
                <a:solidFill>
                  <a:srgbClr val="FFC000"/>
                </a:solidFill>
                <a:latin typeface="Century Gothic" panose="020B0502020202020204" pitchFamily="34" charset="0"/>
              </a:rPr>
              <a:t>Mountain Avenue</a:t>
            </a:r>
          </a:p>
          <a:p>
            <a:pPr algn="ctr">
              <a:lnSpc>
                <a:spcPts val="3600"/>
              </a:lnSpc>
            </a:pPr>
            <a:endParaRPr lang="en-US" sz="3600" b="1" dirty="0">
              <a:solidFill>
                <a:srgbClr val="FFC000"/>
              </a:solidFill>
              <a:latin typeface="Century Gothic" panose="020B0502020202020204" pitchFamily="34" charset="0"/>
            </a:endParaRPr>
          </a:p>
          <a:p>
            <a:pPr algn="ctr">
              <a:lnSpc>
                <a:spcPts val="3600"/>
              </a:lnSpc>
            </a:pPr>
            <a:r>
              <a:rPr lang="en-US" sz="3600" b="1" dirty="0">
                <a:solidFill>
                  <a:srgbClr val="FFC000"/>
                </a:solidFill>
                <a:latin typeface="Century Gothic" panose="020B0502020202020204" pitchFamily="34" charset="0"/>
              </a:rPr>
              <a:t>Opening and Safety Guide</a:t>
            </a:r>
          </a:p>
        </p:txBody>
      </p:sp>
      <p:pic>
        <p:nvPicPr>
          <p:cNvPr id="5" name="Picture 4">
            <a:extLst>
              <a:ext uri="{FF2B5EF4-FFF2-40B4-BE49-F238E27FC236}">
                <a16:creationId xmlns:a16="http://schemas.microsoft.com/office/drawing/2014/main" id="{37A4E054-DD13-C642-9D44-FD7DEBACCBCE}"/>
              </a:ext>
            </a:extLst>
          </p:cNvPr>
          <p:cNvPicPr>
            <a:picLocks noChangeAspect="1"/>
          </p:cNvPicPr>
          <p:nvPr/>
        </p:nvPicPr>
        <p:blipFill>
          <a:blip r:embed="rId3"/>
          <a:stretch>
            <a:fillRect/>
          </a:stretch>
        </p:blipFill>
        <p:spPr>
          <a:xfrm>
            <a:off x="3829157" y="839827"/>
            <a:ext cx="1556246" cy="1586270"/>
          </a:xfrm>
          <a:prstGeom prst="rect">
            <a:avLst/>
          </a:prstGeom>
        </p:spPr>
      </p:pic>
      <p:sp>
        <p:nvSpPr>
          <p:cNvPr id="8" name="TextBox 7">
            <a:extLst>
              <a:ext uri="{FF2B5EF4-FFF2-40B4-BE49-F238E27FC236}">
                <a16:creationId xmlns:a16="http://schemas.microsoft.com/office/drawing/2014/main" id="{B42FBBA8-6D84-4643-B457-81563CDCF8A6}"/>
              </a:ext>
            </a:extLst>
          </p:cNvPr>
          <p:cNvSpPr txBox="1"/>
          <p:nvPr/>
        </p:nvSpPr>
        <p:spPr>
          <a:xfrm>
            <a:off x="1254905" y="7166725"/>
            <a:ext cx="6680345" cy="1938992"/>
          </a:xfrm>
          <a:prstGeom prst="rect">
            <a:avLst/>
          </a:prstGeom>
          <a:noFill/>
        </p:spPr>
        <p:txBody>
          <a:bodyPr wrap="square" rtlCol="0">
            <a:spAutoFit/>
          </a:bodyPr>
          <a:lstStyle/>
          <a:p>
            <a:pPr algn="ctr"/>
            <a:r>
              <a:rPr lang="en-US" sz="2400" dirty="0">
                <a:solidFill>
                  <a:srgbClr val="FFC000"/>
                </a:solidFill>
                <a:latin typeface="Century Gothic" panose="020B0502020202020204" pitchFamily="34" charset="0"/>
              </a:rPr>
              <a:t>2307 Mountain Avenue</a:t>
            </a:r>
          </a:p>
          <a:p>
            <a:pPr algn="ctr"/>
            <a:r>
              <a:rPr lang="en-US" sz="2400" dirty="0">
                <a:solidFill>
                  <a:srgbClr val="FFC000"/>
                </a:solidFill>
                <a:latin typeface="Century Gothic" panose="020B0502020202020204" pitchFamily="34" charset="0"/>
              </a:rPr>
              <a:t>La </a:t>
            </a:r>
            <a:r>
              <a:rPr lang="en-US" sz="2400" dirty="0" err="1">
                <a:solidFill>
                  <a:srgbClr val="FFC000"/>
                </a:solidFill>
                <a:latin typeface="Century Gothic" panose="020B0502020202020204" pitchFamily="34" charset="0"/>
              </a:rPr>
              <a:t>Crescenta</a:t>
            </a:r>
            <a:r>
              <a:rPr lang="en-US" sz="2400" dirty="0">
                <a:solidFill>
                  <a:srgbClr val="FFC000"/>
                </a:solidFill>
                <a:latin typeface="Century Gothic" panose="020B0502020202020204" pitchFamily="34" charset="0"/>
              </a:rPr>
              <a:t>, CA 91214</a:t>
            </a:r>
          </a:p>
          <a:p>
            <a:pPr algn="ctr"/>
            <a:r>
              <a:rPr lang="en-US" sz="2400" dirty="0">
                <a:solidFill>
                  <a:srgbClr val="FFC000"/>
                </a:solidFill>
                <a:latin typeface="Century Gothic" panose="020B0502020202020204" pitchFamily="34" charset="0"/>
                <a:hlinkClick r:id="rId4"/>
              </a:rPr>
              <a:t>mountainavenue@gusd.net</a:t>
            </a:r>
            <a:endParaRPr lang="en-US" sz="2400" dirty="0">
              <a:solidFill>
                <a:srgbClr val="FFC000"/>
              </a:solidFill>
              <a:latin typeface="Century Gothic" panose="020B0502020202020204" pitchFamily="34" charset="0"/>
            </a:endParaRPr>
          </a:p>
          <a:p>
            <a:pPr algn="ctr"/>
            <a:r>
              <a:rPr lang="en-US" sz="2400" dirty="0">
                <a:solidFill>
                  <a:srgbClr val="FFC000"/>
                </a:solidFill>
                <a:latin typeface="Century Gothic" panose="020B0502020202020204" pitchFamily="34" charset="0"/>
                <a:hlinkClick r:id="rId5"/>
              </a:rPr>
              <a:t>https://www.gusd.net/mountainavenue</a:t>
            </a:r>
            <a:endParaRPr lang="en-US" sz="2400" dirty="0">
              <a:solidFill>
                <a:srgbClr val="FFC000"/>
              </a:solidFill>
              <a:latin typeface="Century Gothic" panose="020B0502020202020204" pitchFamily="34" charset="0"/>
            </a:endParaRPr>
          </a:p>
          <a:p>
            <a:pPr algn="ctr"/>
            <a:endParaRPr lang="en-US" sz="2400" dirty="0">
              <a:solidFill>
                <a:srgbClr val="FFC000"/>
              </a:solidFill>
              <a:latin typeface="Century Gothic" panose="020B0502020202020204" pitchFamily="34" charset="0"/>
            </a:endParaRP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2201" y="4704555"/>
            <a:ext cx="2265755" cy="2265755"/>
          </a:xfrm>
          <a:prstGeom prst="rect">
            <a:avLst/>
          </a:prstGeom>
        </p:spPr>
      </p:pic>
      <p:pic>
        <p:nvPicPr>
          <p:cNvPr id="12" name="Picture 11">
            <a:hlinkClick r:id="rId7"/>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38490" y="8981747"/>
            <a:ext cx="756138" cy="756138"/>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06443" y="8989844"/>
            <a:ext cx="699975" cy="699975"/>
          </a:xfrm>
          <a:prstGeom prst="rect">
            <a:avLst/>
          </a:prstGeom>
        </p:spPr>
      </p:pic>
      <p:pic>
        <p:nvPicPr>
          <p:cNvPr id="16" name="Picture 15">
            <a:hlinkClick r:id="rId10"/>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71085" y="8910754"/>
            <a:ext cx="898125" cy="898125"/>
          </a:xfrm>
          <a:prstGeom prst="rect">
            <a:avLst/>
          </a:prstGeom>
        </p:spPr>
      </p:pic>
      <p:pic>
        <p:nvPicPr>
          <p:cNvPr id="1025" name="Picture 1" descr="Social ico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ocial icon"/>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ocial ico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ocial icon"/>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Social icon"/>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cial icon"/>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863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342EA04-A6FC-2D44-BB57-63F6735EFDEC}"/>
              </a:ext>
            </a:extLst>
          </p:cNvPr>
          <p:cNvSpPr/>
          <p:nvPr/>
        </p:nvSpPr>
        <p:spPr>
          <a:xfrm>
            <a:off x="0" y="0"/>
            <a:ext cx="7772400" cy="100584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51AD01-D7FD-5940-9FA1-7CF77A9576FA}"/>
              </a:ext>
            </a:extLst>
          </p:cNvPr>
          <p:cNvSpPr/>
          <p:nvPr/>
        </p:nvSpPr>
        <p:spPr>
          <a:xfrm>
            <a:off x="511273" y="960895"/>
            <a:ext cx="6749854" cy="8517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13072F3-1866-8749-9A26-FEE93FD2C45E}"/>
              </a:ext>
            </a:extLst>
          </p:cNvPr>
          <p:cNvSpPr/>
          <p:nvPr/>
        </p:nvSpPr>
        <p:spPr>
          <a:xfrm>
            <a:off x="0" y="0"/>
            <a:ext cx="7772400" cy="96089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BC388CC-07A7-574D-AABC-6ED5BFD1D4B6}"/>
              </a:ext>
            </a:extLst>
          </p:cNvPr>
          <p:cNvSpPr txBox="1"/>
          <p:nvPr/>
        </p:nvSpPr>
        <p:spPr>
          <a:xfrm>
            <a:off x="817800" y="1782157"/>
            <a:ext cx="5870323" cy="6986528"/>
          </a:xfrm>
          <a:prstGeom prst="rect">
            <a:avLst/>
          </a:prstGeom>
          <a:noFill/>
        </p:spPr>
        <p:txBody>
          <a:bodyPr wrap="square" rtlCol="0">
            <a:spAutoFit/>
          </a:bodyPr>
          <a:lstStyle/>
          <a:p>
            <a:r>
              <a:rPr lang="en-US" sz="1600" dirty="0">
                <a:latin typeface="Century Gothic" panose="020B0502020202020204" pitchFamily="34" charset="0"/>
              </a:rPr>
              <a:t>Bear Family,</a:t>
            </a:r>
          </a:p>
          <a:p>
            <a:endParaRPr lang="en-US" sz="1600" dirty="0">
              <a:latin typeface="Century Gothic" panose="020B0502020202020204" pitchFamily="34" charset="0"/>
            </a:endParaRPr>
          </a:p>
          <a:p>
            <a:r>
              <a:rPr lang="en-US" sz="1600" dirty="0">
                <a:latin typeface="Century Gothic" panose="020B0502020202020204" pitchFamily="34" charset="0"/>
              </a:rPr>
              <a:t>We are so glad to have the opportunity to re-open our classrooms and give the opportunity for students to return for the remainder of the 2020-2021 school year. Our teachers, staff, and I have been working hard to ensure that all students, either in-person or at home, have the opportunity to learn in a safe and respectful learning environment.  Students that are returning to campus are asked to wear their masks while on campus, social distance (keep 6 feet distance from each other), and wash their hands extra well and frequently. For all students we continue to show B.E.A.R.S. expectations.</a:t>
            </a:r>
          </a:p>
          <a:p>
            <a:endParaRPr lang="en-US" sz="1600" dirty="0">
              <a:latin typeface="Century Gothic" panose="020B0502020202020204" pitchFamily="34" charset="0"/>
            </a:endParaRPr>
          </a:p>
          <a:p>
            <a:pPr algn="ctr"/>
            <a:r>
              <a:rPr lang="en-US" sz="1600" b="1" dirty="0">
                <a:latin typeface="Century Gothic" panose="020B0502020202020204" pitchFamily="34" charset="0"/>
              </a:rPr>
              <a:t>B</a:t>
            </a:r>
            <a:r>
              <a:rPr lang="en-US" sz="1600" dirty="0">
                <a:latin typeface="Century Gothic" panose="020B0502020202020204" pitchFamily="34" charset="0"/>
              </a:rPr>
              <a:t>e kind</a:t>
            </a:r>
          </a:p>
          <a:p>
            <a:pPr algn="ctr"/>
            <a:r>
              <a:rPr lang="en-US" sz="1600" b="1" dirty="0">
                <a:latin typeface="Century Gothic" panose="020B0502020202020204" pitchFamily="34" charset="0"/>
              </a:rPr>
              <a:t>E</a:t>
            </a:r>
            <a:r>
              <a:rPr lang="en-US" sz="1600" dirty="0">
                <a:latin typeface="Century Gothic" panose="020B0502020202020204" pitchFamily="34" charset="0"/>
              </a:rPr>
              <a:t>ncouraging</a:t>
            </a:r>
          </a:p>
          <a:p>
            <a:pPr algn="ctr"/>
            <a:r>
              <a:rPr lang="en-US" sz="1600" b="1" dirty="0">
                <a:latin typeface="Century Gothic" panose="020B0502020202020204" pitchFamily="34" charset="0"/>
              </a:rPr>
              <a:t>A</a:t>
            </a:r>
            <a:r>
              <a:rPr lang="en-US" sz="1600" dirty="0">
                <a:latin typeface="Century Gothic" panose="020B0502020202020204" pitchFamily="34" charset="0"/>
              </a:rPr>
              <a:t>ccept responsibility</a:t>
            </a:r>
          </a:p>
          <a:p>
            <a:pPr algn="ctr"/>
            <a:r>
              <a:rPr lang="en-US" sz="1600" b="1" dirty="0">
                <a:latin typeface="Century Gothic" panose="020B0502020202020204" pitchFamily="34" charset="0"/>
              </a:rPr>
              <a:t>R</a:t>
            </a:r>
            <a:r>
              <a:rPr lang="en-US" sz="1600" dirty="0">
                <a:latin typeface="Century Gothic" panose="020B0502020202020204" pitchFamily="34" charset="0"/>
              </a:rPr>
              <a:t>espect others and be</a:t>
            </a:r>
          </a:p>
          <a:p>
            <a:pPr algn="ctr"/>
            <a:r>
              <a:rPr lang="en-US" sz="1600" b="1" dirty="0">
                <a:latin typeface="Century Gothic" panose="020B0502020202020204" pitchFamily="34" charset="0"/>
              </a:rPr>
              <a:t>S</a:t>
            </a:r>
            <a:r>
              <a:rPr lang="en-US" sz="1600" dirty="0">
                <a:latin typeface="Century Gothic" panose="020B0502020202020204" pitchFamily="34" charset="0"/>
              </a:rPr>
              <a:t>afe!</a:t>
            </a:r>
          </a:p>
          <a:p>
            <a:pPr algn="ctr"/>
            <a:endParaRPr lang="en-US" sz="1600" dirty="0">
              <a:latin typeface="Century Gothic" panose="020B0502020202020204" pitchFamily="34" charset="0"/>
            </a:endParaRPr>
          </a:p>
          <a:p>
            <a:r>
              <a:rPr lang="en-US" sz="1600" dirty="0">
                <a:latin typeface="Century Gothic" panose="020B0502020202020204" pitchFamily="34" charset="0"/>
              </a:rPr>
              <a:t>We are a school community that champions diversity and creativity within a kind, safe, responsible and respectful environment.</a:t>
            </a:r>
          </a:p>
          <a:p>
            <a:endParaRPr lang="en-US" sz="1600" dirty="0">
              <a:latin typeface="Century Gothic" panose="020B0502020202020204" pitchFamily="34" charset="0"/>
            </a:endParaRPr>
          </a:p>
          <a:p>
            <a:r>
              <a:rPr lang="en-US" sz="1600" dirty="0">
                <a:latin typeface="Century Gothic" panose="020B0502020202020204" pitchFamily="34" charset="0"/>
              </a:rPr>
              <a:t>We are #MountainAveStrong! </a:t>
            </a:r>
            <a:endParaRPr lang="en-US" sz="1600" dirty="0" smtClean="0">
              <a:latin typeface="Century Gothic" panose="020B0502020202020204" pitchFamily="34" charset="0"/>
            </a:endParaRPr>
          </a:p>
          <a:p>
            <a:r>
              <a:rPr lang="en-US" sz="1600" dirty="0" smtClean="0">
                <a:latin typeface="Century Gothic" panose="020B0502020202020204" pitchFamily="34" charset="0"/>
              </a:rPr>
              <a:t>Go </a:t>
            </a:r>
            <a:r>
              <a:rPr lang="en-US" sz="1600" dirty="0">
                <a:latin typeface="Century Gothic" panose="020B0502020202020204" pitchFamily="34" charset="0"/>
              </a:rPr>
              <a:t>Bears! </a:t>
            </a:r>
          </a:p>
          <a:p>
            <a:r>
              <a:rPr lang="en-US" sz="1600" dirty="0">
                <a:latin typeface="Century Gothic" panose="020B0502020202020204" pitchFamily="34" charset="0"/>
              </a:rPr>
              <a:t>Principal Scott</a:t>
            </a:r>
          </a:p>
          <a:p>
            <a:endParaRPr lang="en-US" sz="1600" dirty="0">
              <a:latin typeface="Century Gothic" panose="020B0502020202020204" pitchFamily="34" charset="0"/>
            </a:endParaRPr>
          </a:p>
        </p:txBody>
      </p:sp>
      <p:sp>
        <p:nvSpPr>
          <p:cNvPr id="11" name="Rectangle 10">
            <a:extLst>
              <a:ext uri="{FF2B5EF4-FFF2-40B4-BE49-F238E27FC236}">
                <a16:creationId xmlns:a16="http://schemas.microsoft.com/office/drawing/2014/main" id="{AF43ADDF-4A59-DC49-A272-E0D22DEB82E3}"/>
              </a:ext>
            </a:extLst>
          </p:cNvPr>
          <p:cNvSpPr/>
          <p:nvPr/>
        </p:nvSpPr>
        <p:spPr>
          <a:xfrm>
            <a:off x="0" y="580406"/>
            <a:ext cx="4239127" cy="8748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2D6ECB-8B27-1A4D-AFD4-2D517635E898}"/>
              </a:ext>
            </a:extLst>
          </p:cNvPr>
          <p:cNvSpPr>
            <a:spLocks noGrp="1"/>
          </p:cNvSpPr>
          <p:nvPr>
            <p:ph type="title"/>
          </p:nvPr>
        </p:nvSpPr>
        <p:spPr>
          <a:xfrm>
            <a:off x="511273" y="669911"/>
            <a:ext cx="3588200" cy="695864"/>
          </a:xfrm>
        </p:spPr>
        <p:txBody>
          <a:bodyPr>
            <a:noAutofit/>
          </a:bodyPr>
          <a:lstStyle/>
          <a:p>
            <a:pPr>
              <a:lnSpc>
                <a:spcPts val="2400"/>
              </a:lnSpc>
            </a:pPr>
            <a:r>
              <a:rPr lang="en-US" sz="2400" dirty="0">
                <a:solidFill>
                  <a:schemeClr val="bg1"/>
                </a:solidFill>
                <a:latin typeface="Century Gothic" panose="020B0502020202020204" pitchFamily="34" charset="0"/>
              </a:rPr>
              <a:t>A Message from</a:t>
            </a:r>
            <a:r>
              <a:rPr lang="en-US" sz="2400" b="1" dirty="0">
                <a:solidFill>
                  <a:schemeClr val="bg1"/>
                </a:solidFill>
                <a:latin typeface="Century Gothic" panose="020B0502020202020204" pitchFamily="34" charset="0"/>
              </a:rPr>
              <a:t> </a:t>
            </a:r>
            <a:br>
              <a:rPr lang="en-US" sz="2400" b="1" dirty="0">
                <a:solidFill>
                  <a:schemeClr val="bg1"/>
                </a:solidFill>
                <a:latin typeface="Century Gothic" panose="020B0502020202020204" pitchFamily="34" charset="0"/>
              </a:rPr>
            </a:br>
            <a:r>
              <a:rPr lang="en-US" sz="2400" b="1" dirty="0">
                <a:solidFill>
                  <a:srgbClr val="FFC000"/>
                </a:solidFill>
                <a:latin typeface="Century Gothic" panose="020B0502020202020204" pitchFamily="34" charset="0"/>
              </a:rPr>
              <a:t>Principal Scott</a:t>
            </a:r>
            <a:endParaRPr lang="en-US" sz="2400" b="1" dirty="0">
              <a:solidFill>
                <a:srgbClr val="FFC000"/>
              </a:solidFill>
              <a:highlight>
                <a:srgbClr val="FF0000"/>
              </a:highlight>
              <a:latin typeface="Century Gothic" panose="020B0502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9752" y="7296333"/>
            <a:ext cx="2674898" cy="2006174"/>
          </a:xfrm>
          <a:prstGeom prst="rect">
            <a:avLst/>
          </a:prstGeom>
        </p:spPr>
      </p:pic>
    </p:spTree>
    <p:extLst>
      <p:ext uri="{BB962C8B-B14F-4D97-AF65-F5344CB8AC3E}">
        <p14:creationId xmlns:p14="http://schemas.microsoft.com/office/powerpoint/2010/main" val="1133588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4B1CB2D-81A3-4841-9C09-DB12F67F15A9}"/>
              </a:ext>
            </a:extLst>
          </p:cNvPr>
          <p:cNvSpPr/>
          <p:nvPr/>
        </p:nvSpPr>
        <p:spPr>
          <a:xfrm>
            <a:off x="0" y="0"/>
            <a:ext cx="7772400" cy="271220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E48FC5-94EC-E944-B9D8-80BE6A74B9D0}"/>
              </a:ext>
            </a:extLst>
          </p:cNvPr>
          <p:cNvSpPr txBox="1"/>
          <p:nvPr/>
        </p:nvSpPr>
        <p:spPr>
          <a:xfrm>
            <a:off x="483419" y="2814062"/>
            <a:ext cx="6805561" cy="7179658"/>
          </a:xfrm>
          <a:prstGeom prst="rect">
            <a:avLst/>
          </a:prstGeom>
          <a:noFill/>
        </p:spPr>
        <p:txBody>
          <a:bodyPr wrap="square" rtlCol="0">
            <a:spAutoFit/>
          </a:bodyPr>
          <a:lstStyle/>
          <a:p>
            <a:pPr>
              <a:lnSpc>
                <a:spcPct val="110000"/>
              </a:lnSpc>
            </a:pPr>
            <a:r>
              <a:rPr lang="en-US" sz="1200" b="1" dirty="0">
                <a:solidFill>
                  <a:srgbClr val="002060"/>
                </a:solidFill>
                <a:latin typeface="Century Gothic" panose="020B0502020202020204" pitchFamily="34" charset="0"/>
              </a:rPr>
              <a:t>The daily health screen can be completed online or upon entering campus. The screen asks about contact with individuals with confirmed COVID-19 or COVID-19 symptoms and requires a check for the following symptoms: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Fever of 100.4°F or higher</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Cough</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Shortness of breath or difficulty breathing</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New loss of taste or smell</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Chills, fatigue, muscle or body aches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Sore throat</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Congestion or runny nose</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Nausea</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Vomiting or diarrhea</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New headache</a:t>
            </a:r>
          </a:p>
          <a:p>
            <a:pPr>
              <a:lnSpc>
                <a:spcPct val="110000"/>
              </a:lnSpc>
            </a:pPr>
            <a:r>
              <a:rPr lang="en-US" sz="1200" dirty="0">
                <a:latin typeface="Century Gothic" panose="020B0502020202020204" pitchFamily="34" charset="0"/>
              </a:rPr>
              <a:t> </a:t>
            </a:r>
          </a:p>
          <a:p>
            <a:pPr>
              <a:lnSpc>
                <a:spcPct val="110000"/>
              </a:lnSpc>
            </a:pPr>
            <a:r>
              <a:rPr lang="en-US" sz="1200" b="1" dirty="0">
                <a:solidFill>
                  <a:srgbClr val="002060"/>
                </a:solidFill>
                <a:latin typeface="Century Gothic" panose="020B0502020202020204" pitchFamily="34" charset="0"/>
              </a:rPr>
              <a:t>Students and Families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Students and adults experiencing the symptoms listed above </a:t>
            </a:r>
            <a:r>
              <a:rPr lang="en-US" sz="1200" b="1" dirty="0">
                <a:latin typeface="Century Gothic" panose="020B0502020202020204" pitchFamily="34" charset="0"/>
              </a:rPr>
              <a:t>MUST NOT </a:t>
            </a:r>
            <a:r>
              <a:rPr lang="en-US" sz="1200" dirty="0">
                <a:latin typeface="Century Gothic" panose="020B0502020202020204" pitchFamily="34" charset="0"/>
              </a:rPr>
              <a:t>attend school. This includes anyone with a fever of 100.4°F or higher.</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Student absences related to personal illness, quarantine, and COVID-19 illness or symptoms will be excused.</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Students seeking testing due to exposure or symptoms of illness </a:t>
            </a:r>
            <a:r>
              <a:rPr lang="en-US" sz="1200" b="1" dirty="0">
                <a:latin typeface="Century Gothic" panose="020B0502020202020204" pitchFamily="34" charset="0"/>
              </a:rPr>
              <a:t>MUST </a:t>
            </a:r>
            <a:r>
              <a:rPr lang="en-US" sz="1200" dirty="0">
                <a:latin typeface="Century Gothic" panose="020B0502020202020204" pitchFamily="34" charset="0"/>
              </a:rPr>
              <a:t>stay home until they receive their results.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If a family member is awaiting results or being tested for COVID-19, student </a:t>
            </a:r>
            <a:r>
              <a:rPr lang="en-US" sz="1200" b="1" dirty="0">
                <a:latin typeface="Century Gothic" panose="020B0502020202020204" pitchFamily="34" charset="0"/>
              </a:rPr>
              <a:t>MUST</a:t>
            </a:r>
            <a:r>
              <a:rPr lang="en-US" sz="1200" dirty="0">
                <a:latin typeface="Century Gothic" panose="020B0502020202020204" pitchFamily="34" charset="0"/>
              </a:rPr>
              <a:t> stay home.</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Families should contact the school office about their child’s absence.</a:t>
            </a:r>
          </a:p>
          <a:p>
            <a:pPr>
              <a:lnSpc>
                <a:spcPct val="110000"/>
              </a:lnSpc>
            </a:pPr>
            <a:r>
              <a:rPr lang="en-US" sz="1200" dirty="0">
                <a:latin typeface="Century Gothic" panose="020B0502020202020204" pitchFamily="34" charset="0"/>
              </a:rPr>
              <a:t> </a:t>
            </a:r>
          </a:p>
          <a:p>
            <a:pPr>
              <a:lnSpc>
                <a:spcPct val="110000"/>
              </a:lnSpc>
            </a:pPr>
            <a:r>
              <a:rPr lang="en-US" sz="1200" b="1" dirty="0">
                <a:solidFill>
                  <a:srgbClr val="002060"/>
                </a:solidFill>
                <a:latin typeface="Century Gothic" panose="020B0502020202020204" pitchFamily="34" charset="0"/>
              </a:rPr>
              <a:t>Employees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Employees must take their temperatures prior to beginning work.</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Employees must contact their school administrators regarding their absences.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Employees seeking testing due to exposure or symptoms of illness </a:t>
            </a:r>
            <a:r>
              <a:rPr lang="en-US" sz="1200" b="1" dirty="0">
                <a:latin typeface="Century Gothic" panose="020B0502020202020204" pitchFamily="34" charset="0"/>
              </a:rPr>
              <a:t>MUST </a:t>
            </a:r>
            <a:r>
              <a:rPr lang="en-US" sz="1200" dirty="0">
                <a:latin typeface="Century Gothic" panose="020B0502020202020204" pitchFamily="34" charset="0"/>
              </a:rPr>
              <a:t>stay home until they receive their results.</a:t>
            </a:r>
          </a:p>
          <a:p>
            <a:pPr>
              <a:lnSpc>
                <a:spcPct val="110000"/>
              </a:lnSpc>
            </a:pPr>
            <a:r>
              <a:rPr lang="en-US" sz="1200" dirty="0">
                <a:latin typeface="Century Gothic" panose="020B0502020202020204" pitchFamily="34" charset="0"/>
              </a:rPr>
              <a:t> </a:t>
            </a:r>
          </a:p>
          <a:p>
            <a:pPr algn="ctr">
              <a:lnSpc>
                <a:spcPct val="110000"/>
              </a:lnSpc>
            </a:pPr>
            <a:r>
              <a:rPr lang="en-US" sz="1600" b="1" dirty="0">
                <a:solidFill>
                  <a:srgbClr val="002060"/>
                </a:solidFill>
                <a:latin typeface="Century Gothic" panose="020B0502020202020204" pitchFamily="34" charset="0"/>
              </a:rPr>
              <a:t>For additional health and safety information, view our Glendale Unified School Opening and Safety Guide at </a:t>
            </a:r>
            <a:r>
              <a:rPr lang="en-US" sz="1600" b="1" u="sng" dirty="0">
                <a:latin typeface="Century Gothic" panose="020B0502020202020204" pitchFamily="34" charset="0"/>
                <a:hlinkClick r:id="rId2"/>
              </a:rPr>
              <a:t>www.gusd.net/SafetyGuide</a:t>
            </a:r>
            <a:endParaRPr lang="en-US" sz="1600" dirty="0">
              <a:latin typeface="Century Gothic" panose="020B0502020202020204" pitchFamily="34" charset="0"/>
            </a:endParaRPr>
          </a:p>
        </p:txBody>
      </p:sp>
      <p:sp>
        <p:nvSpPr>
          <p:cNvPr id="6" name="Title 1">
            <a:extLst>
              <a:ext uri="{FF2B5EF4-FFF2-40B4-BE49-F238E27FC236}">
                <a16:creationId xmlns:a16="http://schemas.microsoft.com/office/drawing/2014/main" id="{2C44C2DD-4A0F-3447-91D0-10D22D91F364}"/>
              </a:ext>
            </a:extLst>
          </p:cNvPr>
          <p:cNvSpPr txBox="1">
            <a:spLocks/>
          </p:cNvSpPr>
          <p:nvPr/>
        </p:nvSpPr>
        <p:spPr>
          <a:xfrm>
            <a:off x="2295651" y="1633567"/>
            <a:ext cx="2448901" cy="1754327"/>
          </a:xfrm>
          <a:prstGeom prst="rect">
            <a:avLst/>
          </a:prstGeom>
        </p:spPr>
        <p:txBody>
          <a:bodyPr vert="horz" lIns="91440" tIns="45720" rIns="91440" bIns="45720" rtlCol="0" anchor="ctr">
            <a:normAutofit/>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algn="ctr">
              <a:lnSpc>
                <a:spcPts val="2400"/>
              </a:lnSpc>
            </a:pPr>
            <a:endParaRPr lang="en-US" sz="1900" b="1" dirty="0">
              <a:solidFill>
                <a:srgbClr val="FFC000"/>
              </a:solidFill>
              <a:latin typeface="+mn-lt"/>
            </a:endParaRPr>
          </a:p>
        </p:txBody>
      </p:sp>
      <p:sp>
        <p:nvSpPr>
          <p:cNvPr id="14" name="Rectangle 13">
            <a:extLst>
              <a:ext uri="{FF2B5EF4-FFF2-40B4-BE49-F238E27FC236}">
                <a16:creationId xmlns:a16="http://schemas.microsoft.com/office/drawing/2014/main" id="{A48CC599-1679-3746-86B2-C76B1CBC5BCE}"/>
              </a:ext>
            </a:extLst>
          </p:cNvPr>
          <p:cNvSpPr/>
          <p:nvPr/>
        </p:nvSpPr>
        <p:spPr>
          <a:xfrm>
            <a:off x="483419" y="1598464"/>
            <a:ext cx="6805561" cy="923330"/>
          </a:xfrm>
          <a:prstGeom prst="rect">
            <a:avLst/>
          </a:prstGeom>
        </p:spPr>
        <p:txBody>
          <a:bodyPr wrap="square">
            <a:spAutoFit/>
          </a:bodyPr>
          <a:lstStyle/>
          <a:p>
            <a:r>
              <a:rPr lang="en-US" b="1" dirty="0">
                <a:solidFill>
                  <a:srgbClr val="002060"/>
                </a:solidFill>
                <a:latin typeface="Century Gothic" panose="020B0502020202020204" pitchFamily="34" charset="0"/>
              </a:rPr>
              <a:t>Everyone who will be on campus must complete a health screening process. The link for our online health screen will be sent to families via email or text message each morning. </a:t>
            </a:r>
            <a:endParaRPr lang="en-US" dirty="0">
              <a:solidFill>
                <a:srgbClr val="002060"/>
              </a:solidFill>
              <a:latin typeface="Century Gothic" panose="020B0502020202020204" pitchFamily="34" charset="0"/>
            </a:endParaRPr>
          </a:p>
        </p:txBody>
      </p:sp>
      <p:sp>
        <p:nvSpPr>
          <p:cNvPr id="16" name="Rectangle 15">
            <a:extLst>
              <a:ext uri="{FF2B5EF4-FFF2-40B4-BE49-F238E27FC236}">
                <a16:creationId xmlns:a16="http://schemas.microsoft.com/office/drawing/2014/main" id="{078197FF-6A74-C34F-8F5B-AE2013F19A77}"/>
              </a:ext>
            </a:extLst>
          </p:cNvPr>
          <p:cNvSpPr/>
          <p:nvPr/>
        </p:nvSpPr>
        <p:spPr>
          <a:xfrm>
            <a:off x="2836190" y="528320"/>
            <a:ext cx="4936210" cy="9269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a:extLst>
              <a:ext uri="{FF2B5EF4-FFF2-40B4-BE49-F238E27FC236}">
                <a16:creationId xmlns:a16="http://schemas.microsoft.com/office/drawing/2014/main" id="{71DC5FE5-CCB5-4042-AA58-A56271DE391E}"/>
              </a:ext>
            </a:extLst>
          </p:cNvPr>
          <p:cNvSpPr>
            <a:spLocks noGrp="1"/>
          </p:cNvSpPr>
          <p:nvPr>
            <p:ph type="title"/>
          </p:nvPr>
        </p:nvSpPr>
        <p:spPr>
          <a:xfrm>
            <a:off x="3049853" y="682265"/>
            <a:ext cx="4239127" cy="695864"/>
          </a:xfrm>
        </p:spPr>
        <p:txBody>
          <a:bodyPr>
            <a:normAutofit fontScale="90000"/>
          </a:bodyPr>
          <a:lstStyle/>
          <a:p>
            <a:pPr algn="r">
              <a:lnSpc>
                <a:spcPts val="2400"/>
              </a:lnSpc>
            </a:pPr>
            <a:r>
              <a:rPr lang="en-US" sz="2800" b="1" dirty="0">
                <a:solidFill>
                  <a:srgbClr val="FFC000"/>
                </a:solidFill>
                <a:latin typeface="Century Gothic" panose="020B0502020202020204" pitchFamily="34" charset="0"/>
              </a:rPr>
              <a:t>Every Day Before School</a:t>
            </a:r>
            <a:br>
              <a:rPr lang="en-US" sz="2800" b="1" dirty="0">
                <a:solidFill>
                  <a:srgbClr val="FFC000"/>
                </a:solidFill>
                <a:latin typeface="Century Gothic" panose="020B0502020202020204" pitchFamily="34" charset="0"/>
              </a:rPr>
            </a:br>
            <a:r>
              <a:rPr lang="en-US" sz="2400" b="1" dirty="0">
                <a:solidFill>
                  <a:schemeClr val="bg1"/>
                </a:solidFill>
                <a:latin typeface="Century Gothic" panose="020B0502020202020204" pitchFamily="34" charset="0"/>
              </a:rPr>
              <a:t>Daily Pre-Screening for Symptoms</a:t>
            </a:r>
            <a:endParaRPr lang="en-US" sz="2400" b="1" dirty="0">
              <a:solidFill>
                <a:srgbClr val="FFC000"/>
              </a:solidFill>
              <a:latin typeface="Century Gothic" panose="020B0502020202020204" pitchFamily="34" charset="0"/>
            </a:endParaRPr>
          </a:p>
        </p:txBody>
      </p:sp>
    </p:spTree>
    <p:extLst>
      <p:ext uri="{BB962C8B-B14F-4D97-AF65-F5344CB8AC3E}">
        <p14:creationId xmlns:p14="http://schemas.microsoft.com/office/powerpoint/2010/main" val="161397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5FB227-2304-6345-82B0-FFECFBE0DF44}"/>
              </a:ext>
            </a:extLst>
          </p:cNvPr>
          <p:cNvSpPr/>
          <p:nvPr/>
        </p:nvSpPr>
        <p:spPr>
          <a:xfrm>
            <a:off x="-132081" y="-182880"/>
            <a:ext cx="7924801" cy="8455999"/>
          </a:xfrm>
          <a:prstGeom prst="rect">
            <a:avLst/>
          </a:prstGeom>
          <a:solidFill>
            <a:schemeClr val="accent5">
              <a:lumMod val="20000"/>
              <a:lumOff val="8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1E48FC5-94EC-E944-B9D8-80BE6A74B9D0}"/>
              </a:ext>
            </a:extLst>
          </p:cNvPr>
          <p:cNvSpPr txBox="1"/>
          <p:nvPr/>
        </p:nvSpPr>
        <p:spPr>
          <a:xfrm>
            <a:off x="427538" y="154776"/>
            <a:ext cx="6805561" cy="7925246"/>
          </a:xfrm>
          <a:prstGeom prst="rect">
            <a:avLst/>
          </a:prstGeom>
          <a:noFill/>
        </p:spPr>
        <p:txBody>
          <a:bodyPr wrap="square" rtlCol="0">
            <a:spAutoFit/>
          </a:bodyPr>
          <a:lstStyle/>
          <a:p>
            <a:pPr lvl="5">
              <a:lnSpc>
                <a:spcPct val="110000"/>
              </a:lnSpc>
            </a:pPr>
            <a:r>
              <a:rPr lang="en-US" sz="1400" b="1" dirty="0" smtClean="0">
                <a:solidFill>
                  <a:srgbClr val="002060"/>
                </a:solidFill>
                <a:latin typeface="Century Gothic" panose="020B0502020202020204" pitchFamily="34" charset="0"/>
              </a:rPr>
              <a:t>Arrival </a:t>
            </a:r>
            <a:r>
              <a:rPr lang="en-US" sz="1400" b="1" dirty="0">
                <a:solidFill>
                  <a:srgbClr val="002060"/>
                </a:solidFill>
                <a:latin typeface="Century Gothic" panose="020B0502020202020204" pitchFamily="34" charset="0"/>
              </a:rPr>
              <a:t>Times</a:t>
            </a:r>
          </a:p>
          <a:p>
            <a:pPr lvl="5">
              <a:lnSpc>
                <a:spcPct val="110000"/>
              </a:lnSpc>
            </a:pPr>
            <a:r>
              <a:rPr lang="en-US" sz="1200" dirty="0">
                <a:latin typeface="Century Gothic" panose="020B0502020202020204" pitchFamily="34" charset="0"/>
              </a:rPr>
              <a:t>Your child must arrive at school between 8:00 - 8:20.  A Health Check will be completed upon your child's arrival. We do not have staff to supervise students before 8:00 am.</a:t>
            </a:r>
          </a:p>
          <a:p>
            <a:pPr lvl="5">
              <a:lnSpc>
                <a:spcPct val="110000"/>
              </a:lnSpc>
            </a:pPr>
            <a:endParaRPr lang="en-US" sz="1200" b="1" dirty="0">
              <a:solidFill>
                <a:srgbClr val="002060"/>
              </a:solidFill>
              <a:latin typeface="Century Gothic" panose="020B0502020202020204" pitchFamily="34" charset="0"/>
            </a:endParaRPr>
          </a:p>
          <a:p>
            <a:pPr lvl="5">
              <a:lnSpc>
                <a:spcPct val="110000"/>
              </a:lnSpc>
            </a:pPr>
            <a:r>
              <a:rPr lang="en-US" sz="1400" b="1" dirty="0">
                <a:solidFill>
                  <a:srgbClr val="002060"/>
                </a:solidFill>
                <a:latin typeface="Century Gothic" panose="020B0502020202020204" pitchFamily="34" charset="0"/>
              </a:rPr>
              <a:t>Pick-up Times</a:t>
            </a:r>
          </a:p>
          <a:p>
            <a:pPr lvl="5"/>
            <a:r>
              <a:rPr lang="en-US" sz="1200" dirty="0">
                <a:latin typeface="Century Gothic" panose="020B0502020202020204" pitchFamily="34" charset="0"/>
              </a:rPr>
              <a:t>TK and K = 11:30 </a:t>
            </a:r>
          </a:p>
          <a:p>
            <a:pPr lvl="5"/>
            <a:r>
              <a:rPr lang="en-US" sz="1200" dirty="0">
                <a:latin typeface="Century Gothic" panose="020B0502020202020204" pitchFamily="34" charset="0"/>
              </a:rPr>
              <a:t>1st - 3rd = 12:30 </a:t>
            </a:r>
          </a:p>
          <a:p>
            <a:pPr lvl="5"/>
            <a:r>
              <a:rPr lang="en-US" sz="1200" dirty="0">
                <a:latin typeface="Century Gothic" panose="020B0502020202020204" pitchFamily="34" charset="0"/>
              </a:rPr>
              <a:t>4th - 6th = </a:t>
            </a:r>
            <a:r>
              <a:rPr lang="en-US" sz="1200" dirty="0" smtClean="0">
                <a:latin typeface="Century Gothic" panose="020B0502020202020204" pitchFamily="34" charset="0"/>
              </a:rPr>
              <a:t>12:40</a:t>
            </a:r>
          </a:p>
          <a:p>
            <a:pPr lvl="5"/>
            <a:endParaRPr lang="en-US" sz="1200" b="1" dirty="0">
              <a:solidFill>
                <a:srgbClr val="002060"/>
              </a:solidFill>
              <a:latin typeface="Century Gothic" panose="020B0502020202020204" pitchFamily="34" charset="0"/>
            </a:endParaRPr>
          </a:p>
          <a:p>
            <a:pPr>
              <a:lnSpc>
                <a:spcPct val="110000"/>
              </a:lnSpc>
            </a:pPr>
            <a:endParaRPr lang="en-US" sz="1200" b="1" dirty="0">
              <a:solidFill>
                <a:srgbClr val="002060"/>
              </a:solidFill>
              <a:latin typeface="Century Gothic" panose="020B0502020202020204" pitchFamily="34" charset="0"/>
            </a:endParaRPr>
          </a:p>
          <a:p>
            <a:pPr>
              <a:lnSpc>
                <a:spcPct val="110000"/>
              </a:lnSpc>
            </a:pPr>
            <a:r>
              <a:rPr lang="en-US" sz="1400" b="1" dirty="0" smtClean="0">
                <a:solidFill>
                  <a:srgbClr val="002060"/>
                </a:solidFill>
                <a:latin typeface="Century Gothic" panose="020B0502020202020204" pitchFamily="34" charset="0"/>
              </a:rPr>
              <a:t>Dismissal </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Support staff will escort students to their dismissal area near the dismissal gate and monitor the release of students to their parents/guardians. </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Parents/guardians need to remain in their car for the student to come to them.</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Early Dismissal: If a student needs to be picked up early, parents/guardians must call the office with the time and reason for the early dismissal and the front office staff will notify the teacher. The student will be responsible for gathering their belongings before heading to the front office. Parents/guardians will need to allow extra time for this process when picking up students for doctor appointments and early dismissal. At least 15 minutes is recommended.</a:t>
            </a:r>
            <a:endParaRPr lang="en-US" sz="1200" dirty="0">
              <a:highlight>
                <a:srgbClr val="FF0000"/>
              </a:highlight>
              <a:latin typeface="Century Gothic" panose="020B0502020202020204" pitchFamily="34" charset="0"/>
            </a:endParaRPr>
          </a:p>
          <a:p>
            <a:pPr>
              <a:lnSpc>
                <a:spcPct val="110000"/>
              </a:lnSpc>
            </a:pPr>
            <a:endParaRPr lang="en-US" sz="1200" b="1" dirty="0">
              <a:solidFill>
                <a:srgbClr val="002060"/>
              </a:solidFill>
              <a:latin typeface="Century Gothic" panose="020B0502020202020204" pitchFamily="34" charset="0"/>
            </a:endParaRPr>
          </a:p>
          <a:p>
            <a:pPr>
              <a:lnSpc>
                <a:spcPct val="110000"/>
              </a:lnSpc>
            </a:pPr>
            <a:r>
              <a:rPr lang="en-US" sz="1400" b="1" dirty="0">
                <a:solidFill>
                  <a:srgbClr val="002060"/>
                </a:solidFill>
                <a:latin typeface="Century Gothic" panose="020B0502020202020204" pitchFamily="34" charset="0"/>
              </a:rPr>
              <a:t>Health and Safety</a:t>
            </a:r>
          </a:p>
          <a:p>
            <a:pPr marL="628650" lvl="1" indent="-171450">
              <a:lnSpc>
                <a:spcPct val="110000"/>
              </a:lnSpc>
              <a:buFont typeface="Arial" panose="020B0604020202020204" pitchFamily="34" charset="0"/>
              <a:buChar char="•"/>
            </a:pPr>
            <a:r>
              <a:rPr lang="en-US" sz="1200" dirty="0">
                <a:latin typeface="Century Gothic" panose="020B0502020202020204" pitchFamily="34" charset="0"/>
              </a:rPr>
              <a:t>Students and employees are required to wear masks and must complete a health screening process before arrival.</a:t>
            </a:r>
          </a:p>
          <a:p>
            <a:pPr marL="628650" lvl="1" indent="-171450">
              <a:lnSpc>
                <a:spcPct val="110000"/>
              </a:lnSpc>
              <a:buFont typeface="Arial" panose="020B0604020202020204" pitchFamily="34" charset="0"/>
              <a:buChar char="•"/>
            </a:pPr>
            <a:r>
              <a:rPr lang="en-US" sz="1200" dirty="0">
                <a:latin typeface="Century Gothic" panose="020B0502020202020204" pitchFamily="34" charset="0"/>
              </a:rPr>
              <a:t>Gate monitors will check temperatures and confirm positive health screenings before students can enter the campus.</a:t>
            </a:r>
          </a:p>
          <a:p>
            <a:pPr marL="628650" lvl="1" indent="-171450">
              <a:lnSpc>
                <a:spcPct val="110000"/>
              </a:lnSpc>
              <a:buFont typeface="Arial" panose="020B0604020202020204" pitchFamily="34" charset="0"/>
              <a:buChar char="•"/>
            </a:pPr>
            <a:r>
              <a:rPr lang="en-US" sz="1200" dirty="0">
                <a:latin typeface="Century Gothic" panose="020B0502020202020204" pitchFamily="34" charset="0"/>
              </a:rPr>
              <a:t>If a student or employee has a fever of 100.4°F or higher or is demonstrating COVID-19 symptoms, they will not be allowed to enter campus and will be provided recommendations and further instructions.</a:t>
            </a:r>
          </a:p>
          <a:p>
            <a:pPr marL="628650" lvl="1" indent="-171450">
              <a:lnSpc>
                <a:spcPct val="110000"/>
              </a:lnSpc>
              <a:buFont typeface="Arial" panose="020B0604020202020204" pitchFamily="34" charset="0"/>
              <a:buChar char="•"/>
            </a:pPr>
            <a:r>
              <a:rPr lang="en-US" sz="1200" dirty="0">
                <a:latin typeface="Century Gothic" panose="020B0502020202020204" pitchFamily="34" charset="0"/>
              </a:rPr>
              <a:t>Once students enter campus, they will walk directly to their classroom.</a:t>
            </a:r>
          </a:p>
          <a:p>
            <a:pPr>
              <a:lnSpc>
                <a:spcPct val="110000"/>
              </a:lnSpc>
            </a:pPr>
            <a:r>
              <a:rPr lang="en-US" sz="1200" dirty="0">
                <a:latin typeface="Century Gothic" panose="020B0502020202020204" pitchFamily="34" charset="0"/>
              </a:rPr>
              <a:t> </a:t>
            </a:r>
            <a:endParaRPr lang="en-US" sz="1200" b="1" i="1" dirty="0">
              <a:latin typeface="Century Gothic" panose="020B0502020202020204" pitchFamily="34" charset="0"/>
            </a:endParaRPr>
          </a:p>
          <a:p>
            <a:pPr>
              <a:lnSpc>
                <a:spcPct val="110000"/>
              </a:lnSpc>
            </a:pPr>
            <a:r>
              <a:rPr lang="en-US" sz="1200" dirty="0">
                <a:latin typeface="Century Gothic" panose="020B0502020202020204" pitchFamily="34" charset="0"/>
              </a:rPr>
              <a:t>We strongly encourage students to arrive at school on time. If a student is late to school, they must be brought to the front office where staff will take a temperature and confirm a positive health screening. Parents/guardians will not be able to enter the front office. The student will receive a late pass and be escorted/sent to class. Please avoid being late as we would like to avoid mixing cohorts of students.</a:t>
            </a:r>
          </a:p>
        </p:txBody>
      </p:sp>
      <p:sp>
        <p:nvSpPr>
          <p:cNvPr id="6" name="Rectangle 5">
            <a:extLst>
              <a:ext uri="{FF2B5EF4-FFF2-40B4-BE49-F238E27FC236}">
                <a16:creationId xmlns:a16="http://schemas.microsoft.com/office/drawing/2014/main" id="{60235C2D-28A3-469D-A09D-BEA272D1A62B}"/>
              </a:ext>
            </a:extLst>
          </p:cNvPr>
          <p:cNvSpPr/>
          <p:nvPr/>
        </p:nvSpPr>
        <p:spPr>
          <a:xfrm>
            <a:off x="0" y="8273119"/>
            <a:ext cx="7772401" cy="1785279"/>
          </a:xfrm>
          <a:prstGeom prst="rect">
            <a:avLst/>
          </a:prstGeom>
          <a:solidFill>
            <a:schemeClr val="bg1">
              <a:lumMod val="6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2F9CFA7E-A6FE-4552-ADAE-39F4058C442B}"/>
              </a:ext>
            </a:extLst>
          </p:cNvPr>
          <p:cNvSpPr txBox="1"/>
          <p:nvPr/>
        </p:nvSpPr>
        <p:spPr>
          <a:xfrm>
            <a:off x="483419" y="8339062"/>
            <a:ext cx="6805560" cy="1361911"/>
          </a:xfrm>
          <a:prstGeom prst="rect">
            <a:avLst/>
          </a:prstGeom>
          <a:noFill/>
        </p:spPr>
        <p:txBody>
          <a:bodyPr wrap="square" rtlCol="0">
            <a:spAutoFit/>
          </a:bodyPr>
          <a:lstStyle/>
          <a:p>
            <a:pPr lvl="0">
              <a:lnSpc>
                <a:spcPct val="110000"/>
              </a:lnSpc>
            </a:pPr>
            <a:r>
              <a:rPr lang="en-US" sz="2000" b="1" dirty="0">
                <a:solidFill>
                  <a:srgbClr val="002060"/>
                </a:solidFill>
                <a:latin typeface="Century Gothic" panose="020B0502020202020204" pitchFamily="34" charset="0"/>
              </a:rPr>
              <a:t>What Can Students Bring to School?</a:t>
            </a:r>
            <a:endParaRPr lang="en-US" sz="2000" dirty="0">
              <a:solidFill>
                <a:srgbClr val="002060"/>
              </a:solidFill>
              <a:latin typeface="Century Gothic" panose="020B0502020202020204" pitchFamily="34" charset="0"/>
            </a:endParaRPr>
          </a:p>
          <a:p>
            <a:pPr marL="171450" lvl="0" indent="-171450">
              <a:lnSpc>
                <a:spcPct val="110000"/>
              </a:lnSpc>
              <a:buFont typeface="Arial" panose="020B0604020202020204" pitchFamily="34" charset="0"/>
              <a:buChar char="•"/>
            </a:pPr>
            <a:r>
              <a:rPr lang="en-US" sz="1100" dirty="0">
                <a:latin typeface="Century Gothic" panose="020B0502020202020204" pitchFamily="34" charset="0"/>
              </a:rPr>
              <a:t>Backpack</a:t>
            </a:r>
          </a:p>
          <a:p>
            <a:pPr marL="171450" lvl="0" indent="-171450">
              <a:lnSpc>
                <a:spcPct val="110000"/>
              </a:lnSpc>
              <a:buFont typeface="Arial" panose="020B0604020202020204" pitchFamily="34" charset="0"/>
              <a:buChar char="•"/>
            </a:pPr>
            <a:r>
              <a:rPr lang="en-US" sz="1100" dirty="0">
                <a:latin typeface="Century Gothic" panose="020B0502020202020204" pitchFamily="34" charset="0"/>
              </a:rPr>
              <a:t>Jacket, sweatshirt, sweater</a:t>
            </a:r>
          </a:p>
          <a:p>
            <a:pPr marL="171450" lvl="0" indent="-171450">
              <a:lnSpc>
                <a:spcPct val="110000"/>
              </a:lnSpc>
              <a:buFont typeface="Arial" panose="020B0604020202020204" pitchFamily="34" charset="0"/>
              <a:buChar char="•"/>
            </a:pPr>
            <a:r>
              <a:rPr lang="en-US" sz="1100" dirty="0">
                <a:latin typeface="Century Gothic" panose="020B0502020202020204" pitchFamily="34" charset="0"/>
              </a:rPr>
              <a:t>Water bottle</a:t>
            </a:r>
          </a:p>
          <a:p>
            <a:pPr marL="171450" lvl="0" indent="-171450">
              <a:lnSpc>
                <a:spcPct val="110000"/>
              </a:lnSpc>
              <a:buFont typeface="Arial" panose="020B0604020202020204" pitchFamily="34" charset="0"/>
              <a:buChar char="•"/>
            </a:pPr>
            <a:r>
              <a:rPr lang="en-US" sz="1100" dirty="0">
                <a:latin typeface="Century Gothic" panose="020B0502020202020204" pitchFamily="34" charset="0"/>
              </a:rPr>
              <a:t>Extra face masks</a:t>
            </a:r>
          </a:p>
          <a:p>
            <a:pPr marL="171450" lvl="0" indent="-171450">
              <a:lnSpc>
                <a:spcPct val="110000"/>
              </a:lnSpc>
              <a:buFont typeface="Arial" panose="020B0604020202020204" pitchFamily="34" charset="0"/>
              <a:buChar char="•"/>
            </a:pPr>
            <a:r>
              <a:rPr lang="en-US" sz="1100" dirty="0">
                <a:latin typeface="Century Gothic" panose="020B0502020202020204" pitchFamily="34" charset="0"/>
              </a:rPr>
              <a:t>Snack (grab-and-go lunch will be provided upon dismissal)</a:t>
            </a:r>
          </a:p>
        </p:txBody>
      </p:sp>
      <p:pic>
        <p:nvPicPr>
          <p:cNvPr id="10" name="Picture 9">
            <a:extLst>
              <a:ext uri="{FF2B5EF4-FFF2-40B4-BE49-F238E27FC236}">
                <a16:creationId xmlns:a16="http://schemas.microsoft.com/office/drawing/2014/main" id="{FD59C42B-BC5E-F542-9B61-C6E69159331C}"/>
              </a:ext>
            </a:extLst>
          </p:cNvPr>
          <p:cNvPicPr>
            <a:picLocks noChangeAspect="1"/>
          </p:cNvPicPr>
          <p:nvPr/>
        </p:nvPicPr>
        <p:blipFill rotWithShape="1">
          <a:blip r:embed="rId2"/>
          <a:srcRect l="41417" t="17260" r="19845" b="57956"/>
          <a:stretch/>
        </p:blipFill>
        <p:spPr>
          <a:xfrm>
            <a:off x="239164" y="148935"/>
            <a:ext cx="2390638" cy="2292270"/>
          </a:xfrm>
          <a:prstGeom prst="rect">
            <a:avLst/>
          </a:prstGeom>
        </p:spPr>
      </p:pic>
      <p:sp>
        <p:nvSpPr>
          <p:cNvPr id="11" name="Rectangle 10">
            <a:extLst>
              <a:ext uri="{FF2B5EF4-FFF2-40B4-BE49-F238E27FC236}">
                <a16:creationId xmlns:a16="http://schemas.microsoft.com/office/drawing/2014/main" id="{DD2B5026-1A50-E44A-8208-D95B565E71CA}"/>
              </a:ext>
            </a:extLst>
          </p:cNvPr>
          <p:cNvSpPr/>
          <p:nvPr/>
        </p:nvSpPr>
        <p:spPr>
          <a:xfrm>
            <a:off x="239166" y="1045270"/>
            <a:ext cx="2390639" cy="525211"/>
          </a:xfrm>
          <a:prstGeom prst="rect">
            <a:avLst/>
          </a:pr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3911F22-58F6-2244-A068-B12F1BA7CC76}"/>
              </a:ext>
            </a:extLst>
          </p:cNvPr>
          <p:cNvSpPr txBox="1">
            <a:spLocks/>
          </p:cNvSpPr>
          <p:nvPr/>
        </p:nvSpPr>
        <p:spPr>
          <a:xfrm>
            <a:off x="152399" y="1099931"/>
            <a:ext cx="2629803" cy="497869"/>
          </a:xfrm>
          <a:prstGeom prst="rect">
            <a:avLst/>
          </a:prstGeom>
        </p:spPr>
        <p:txBody>
          <a:bodyPr vert="horz" lIns="91440" tIns="45720" rIns="91440" bIns="45720" rtlCol="0" anchor="ctr">
            <a:noAutofit/>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algn="ctr">
              <a:lnSpc>
                <a:spcPts val="2400"/>
              </a:lnSpc>
            </a:pPr>
            <a:r>
              <a:rPr lang="en-US" sz="2400" b="1" dirty="0" smtClean="0">
                <a:solidFill>
                  <a:srgbClr val="FFC000"/>
                </a:solidFill>
                <a:latin typeface="+mn-lt"/>
              </a:rPr>
              <a:t>Arrival / Dismissal</a:t>
            </a:r>
            <a:endParaRPr lang="en-US" sz="2400" b="1" dirty="0">
              <a:solidFill>
                <a:srgbClr val="FFC000"/>
              </a:solidFill>
              <a:latin typeface="+mn-lt"/>
            </a:endParaRPr>
          </a:p>
        </p:txBody>
      </p:sp>
    </p:spTree>
    <p:extLst>
      <p:ext uri="{BB962C8B-B14F-4D97-AF65-F5344CB8AC3E}">
        <p14:creationId xmlns:p14="http://schemas.microsoft.com/office/powerpoint/2010/main" val="1371746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0C3C814-3506-9D42-94CF-1EAD7C4CB208}"/>
              </a:ext>
            </a:extLst>
          </p:cNvPr>
          <p:cNvSpPr/>
          <p:nvPr/>
        </p:nvSpPr>
        <p:spPr>
          <a:xfrm>
            <a:off x="3704897" y="580406"/>
            <a:ext cx="4067503" cy="8748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a:extLst>
              <a:ext uri="{FF2B5EF4-FFF2-40B4-BE49-F238E27FC236}">
                <a16:creationId xmlns:a16="http://schemas.microsoft.com/office/drawing/2014/main" id="{D87D23A7-C23E-C245-B04F-E47734C264D9}"/>
              </a:ext>
            </a:extLst>
          </p:cNvPr>
          <p:cNvSpPr>
            <a:spLocks noGrp="1"/>
          </p:cNvSpPr>
          <p:nvPr>
            <p:ph type="title"/>
          </p:nvPr>
        </p:nvSpPr>
        <p:spPr>
          <a:xfrm>
            <a:off x="3469772" y="669911"/>
            <a:ext cx="4239127" cy="695864"/>
          </a:xfrm>
        </p:spPr>
        <p:txBody>
          <a:bodyPr>
            <a:normAutofit/>
          </a:bodyPr>
          <a:lstStyle/>
          <a:p>
            <a:pPr algn="r">
              <a:lnSpc>
                <a:spcPts val="2400"/>
              </a:lnSpc>
            </a:pPr>
            <a:r>
              <a:rPr lang="en-US" sz="2400" b="1" dirty="0">
                <a:solidFill>
                  <a:schemeClr val="bg1"/>
                </a:solidFill>
                <a:latin typeface="Century Gothic" panose="020B0502020202020204" pitchFamily="34" charset="0"/>
              </a:rPr>
              <a:t>Drop Off &amp; Pick Up Map</a:t>
            </a:r>
            <a:endParaRPr lang="en-US" sz="2400" b="1" dirty="0">
              <a:solidFill>
                <a:srgbClr val="FFC000"/>
              </a:solidFill>
              <a:latin typeface="Century Gothic" panose="020B0502020202020204" pitchFamily="34" charset="0"/>
            </a:endParaRPr>
          </a:p>
        </p:txBody>
      </p:sp>
      <p:sp>
        <p:nvSpPr>
          <p:cNvPr id="11" name="Rectangle 13"/>
          <p:cNvSpPr>
            <a:spLocks noChangeArrowheads="1"/>
          </p:cNvSpPr>
          <p:nvPr/>
        </p:nvSpPr>
        <p:spPr bwMode="auto">
          <a:xfrm>
            <a:off x="236434" y="1756291"/>
            <a:ext cx="7226072"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1pPr>
            <a:lvl2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2pPr>
            <a:lvl3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3pPr>
            <a:lvl4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4pPr>
            <a:lvl5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5pPr>
            <a:lvl6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6pPr>
            <a:lvl7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7pPr>
            <a:lvl8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8pPr>
            <a:lvl9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9pPr>
          </a:lstStyle>
          <a:p>
            <a:pPr algn="just" defTabSz="914400"/>
            <a:r>
              <a:rPr lang="en-US" altLang="en-US" sz="2400" b="1" dirty="0" smtClean="0">
                <a:solidFill>
                  <a:schemeClr val="accent1">
                    <a:lumMod val="50000"/>
                  </a:schemeClr>
                </a:solidFill>
                <a:latin typeface="Century Gothic" panose="020B0502020202020204" pitchFamily="34" charset="0"/>
                <a:ea typeface="Century Gothic" panose="020B0502020202020204" pitchFamily="34" charset="0"/>
                <a:cs typeface="Century Gothic" panose="020B0502020202020204" pitchFamily="34" charset="0"/>
              </a:rPr>
              <a:t>Arrival to School</a:t>
            </a:r>
          </a:p>
          <a:p>
            <a:pPr algn="just" defTabSz="914400"/>
            <a:endParaRPr kumimoji="0" lang="en-US" altLang="en-US" sz="1400" b="1" i="0" u="none" strike="noStrike" cap="none" normalizeH="0" baseline="0" dirty="0">
              <a:ln>
                <a:noFill/>
              </a:ln>
              <a:solidFill>
                <a:schemeClr val="accent1">
                  <a:lumMod val="50000"/>
                </a:schemeClr>
              </a:solidFill>
              <a:effectLst/>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r>
              <a:rPr kumimoji="0" lang="en-US" altLang="en-US" sz="1200" b="0" i="0" u="none" strike="noStrike" cap="none" normalizeH="0" baseline="0" dirty="0" smtClean="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 </a:t>
            </a:r>
            <a:r>
              <a:rPr kumimoji="0" lang="en-US" altLang="en-US" sz="1200" b="0" i="0" u="none" strike="noStrike" cap="none" normalizeH="0" baseline="0"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safety lane exists for student drop-off and pick-up. Please remember to pull up as far as you can along the safety lane and when dropping off or picking up your child(</a:t>
            </a:r>
            <a:r>
              <a:rPr kumimoji="0" lang="en-US" altLang="en-US" sz="1200" b="0" i="0" u="none" strike="noStrike" cap="none" normalizeH="0" baseline="0" dirty="0" err="1">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ren</a:t>
            </a:r>
            <a:r>
              <a:rPr kumimoji="0" lang="en-US" altLang="en-US" sz="1200" b="0" i="0" u="none" strike="noStrike" cap="none" normalizeH="0" baseline="0"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r>
              <a:rPr kumimoji="0" lang="en-US" altLang="en-US" sz="1200" b="0" i="0" u="none" strike="noStrike" cap="none" normalizeH="0" baseline="0" dirty="0" smtClean="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There will be kiosks </a:t>
            </a:r>
            <a:r>
              <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rPr>
              <a:t>with staff where you will complete your health check.  The health check must be completed before exiting the car.  </a:t>
            </a: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r>
              <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rPr>
              <a:t>Students will enter up the Kindergarten ramp.</a:t>
            </a: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endParaRPr lang="en-US" altLang="en-US" sz="16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56" y="4191709"/>
            <a:ext cx="2640430" cy="2030558"/>
          </a:xfrm>
          <a:prstGeom prst="rect">
            <a:avLst/>
          </a:prstGeom>
        </p:spPr>
      </p:pic>
      <p:sp>
        <p:nvSpPr>
          <p:cNvPr id="5" name="Rectangle 4"/>
          <p:cNvSpPr/>
          <p:nvPr/>
        </p:nvSpPr>
        <p:spPr>
          <a:xfrm>
            <a:off x="320356" y="7065437"/>
            <a:ext cx="7058229" cy="1569660"/>
          </a:xfrm>
          <a:prstGeom prst="rect">
            <a:avLst/>
          </a:prstGeom>
        </p:spPr>
        <p:txBody>
          <a:bodyPr wrap="square">
            <a:spAutoFit/>
          </a:bodyPr>
          <a:lstStyle/>
          <a:p>
            <a:pPr algn="just" defTabSz="914400"/>
            <a:r>
              <a:rPr lang="en-US" altLang="en-US" sz="2400" b="1" dirty="0">
                <a:solidFill>
                  <a:schemeClr val="accent1">
                    <a:lumMod val="50000"/>
                  </a:schemeClr>
                </a:solidFill>
                <a:latin typeface="Century Gothic" panose="020B0502020202020204" pitchFamily="34" charset="0"/>
                <a:ea typeface="Century Gothic" panose="020B0502020202020204" pitchFamily="34" charset="0"/>
                <a:cs typeface="Century Gothic" panose="020B0502020202020204" pitchFamily="34" charset="0"/>
              </a:rPr>
              <a:t>Dismissal From School</a:t>
            </a:r>
          </a:p>
          <a:p>
            <a:pPr algn="just" defTabSz="914400"/>
            <a:endPar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endParaRPr>
          </a:p>
          <a:p>
            <a:pPr algn="just" defTabSz="914400"/>
            <a:r>
              <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rPr>
              <a:t>When picking up</a:t>
            </a:r>
            <a:r>
              <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rPr>
              <a:t>, be prepared to share your child’s name and teacher’s name. We will call for your child to come to the car. Staff will </a:t>
            </a:r>
            <a:r>
              <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rPr>
              <a:t>help direct traffic and assist students getting into and out of their cars. Please give these </a:t>
            </a:r>
            <a:r>
              <a:rPr lang="en-US" altLang="en-US" sz="1200" dirty="0" smtClean="0">
                <a:solidFill>
                  <a:srgbClr val="000000"/>
                </a:solidFill>
                <a:latin typeface="Century Gothic" panose="020B0502020202020204" pitchFamily="34" charset="0"/>
                <a:ea typeface="Century Gothic" panose="020B0502020202020204" pitchFamily="34" charset="0"/>
                <a:cs typeface="Century Gothic" panose="020B0502020202020204" pitchFamily="34" charset="0"/>
              </a:rPr>
              <a:t>staff </a:t>
            </a:r>
            <a:r>
              <a:rPr lang="en-US" altLang="en-US" sz="1200" dirty="0">
                <a:solidFill>
                  <a:srgbClr val="000000"/>
                </a:solidFill>
                <a:latin typeface="Century Gothic" panose="020B0502020202020204" pitchFamily="34" charset="0"/>
                <a:ea typeface="Century Gothic" panose="020B0502020202020204" pitchFamily="34" charset="0"/>
                <a:cs typeface="Century Gothic" panose="020B0502020202020204" pitchFamily="34" charset="0"/>
              </a:rPr>
              <a:t>your courtesy and respect.  For safety reasons the parking lots are not to be used.  While waiting, students should stand on a blue dot, 6 feet apart from others.  </a:t>
            </a:r>
            <a:endParaRPr lang="en-US" altLang="en-US" sz="1200" dirty="0">
              <a:latin typeface="Century Gothic" panose="020B0502020202020204" pitchFamily="34" charset="0"/>
            </a:endParaRPr>
          </a:p>
        </p:txBody>
      </p:sp>
      <p:pic>
        <p:nvPicPr>
          <p:cNvPr id="1026" name="Picture 2" descr="https://lh5.googleusercontent.com/E8PnqRmkK6CFvL9BdPj3Ea6pAlh9vBnrR-WlKAxjAXK_OSJil-DouuX9mewoVL1Yd8k4BlkojdCvJMCXUPLMzdCfz76e3fy4FtBhx1rEXGNlX1Dv_4vrd5k8eYYcI4xDxARU1Zf8I5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8629" y="3983819"/>
            <a:ext cx="4194175" cy="2446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231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A24A02E-E4CA-E542-B2A0-3DBCD56D549D}"/>
              </a:ext>
            </a:extLst>
          </p:cNvPr>
          <p:cNvSpPr/>
          <p:nvPr/>
        </p:nvSpPr>
        <p:spPr>
          <a:xfrm>
            <a:off x="0" y="960894"/>
            <a:ext cx="7772400" cy="9084806"/>
          </a:xfrm>
          <a:prstGeom prst="rect">
            <a:avLst/>
          </a:prstGeom>
          <a:solidFill>
            <a:schemeClr val="accent5">
              <a:lumMod val="40000"/>
              <a:lumOff val="6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E579A29-BCF9-5F4E-A65E-962F491E5B26}"/>
              </a:ext>
            </a:extLst>
          </p:cNvPr>
          <p:cNvSpPr txBox="1"/>
          <p:nvPr/>
        </p:nvSpPr>
        <p:spPr>
          <a:xfrm>
            <a:off x="430568" y="1227727"/>
            <a:ext cx="6911264" cy="7811369"/>
          </a:xfrm>
          <a:prstGeom prst="rect">
            <a:avLst/>
          </a:prstGeom>
          <a:noFill/>
        </p:spPr>
        <p:txBody>
          <a:bodyPr wrap="square" rtlCol="0">
            <a:spAutoFit/>
          </a:bodyPr>
          <a:lstStyle/>
          <a:p>
            <a:pPr marL="2457450" lvl="5" indent="-171450">
              <a:lnSpc>
                <a:spcPct val="110000"/>
              </a:lnSpc>
              <a:buFont typeface="Arial" panose="020B0604020202020204" pitchFamily="34" charset="0"/>
              <a:buChar char="•"/>
            </a:pPr>
            <a:r>
              <a:rPr lang="en-US" sz="1200" dirty="0">
                <a:latin typeface="Century Gothic" panose="020B0502020202020204" pitchFamily="34" charset="0"/>
              </a:rPr>
              <a:t>Staff must always contact the health clerk before sending a student to the health office.</a:t>
            </a:r>
          </a:p>
          <a:p>
            <a:pPr marL="2457450" lvl="5" indent="-171450">
              <a:lnSpc>
                <a:spcPct val="110000"/>
              </a:lnSpc>
              <a:buFont typeface="Arial" panose="020B0604020202020204" pitchFamily="34" charset="0"/>
              <a:buChar char="•"/>
            </a:pPr>
            <a:r>
              <a:rPr lang="en-US" sz="1200" dirty="0">
                <a:latin typeface="Century Gothic" panose="020B0502020202020204" pitchFamily="34" charset="0"/>
              </a:rPr>
              <a:t>Staff will be asked to call and then send students to the health clerk if they have any of the following symptoms. Staff will use their best judgement</a:t>
            </a:r>
            <a:r>
              <a:rPr lang="en-US" sz="1200" dirty="0" smtClean="0">
                <a:latin typeface="Century Gothic" panose="020B0502020202020204" pitchFamily="34" charset="0"/>
              </a:rPr>
              <a:t>.</a:t>
            </a:r>
          </a:p>
          <a:p>
            <a:pPr lvl="5">
              <a:lnSpc>
                <a:spcPct val="110000"/>
              </a:lnSpc>
            </a:pPr>
            <a:endParaRPr lang="en-US" sz="1200" dirty="0" smtClean="0">
              <a:latin typeface="Century Gothic" panose="020B0502020202020204" pitchFamily="34" charset="0"/>
            </a:endParaRPr>
          </a:p>
          <a:p>
            <a:pPr marL="171450" lvl="0" indent="-171450">
              <a:lnSpc>
                <a:spcPct val="110000"/>
              </a:lnSpc>
              <a:buFont typeface="Arial" panose="020B0604020202020204" pitchFamily="34" charset="0"/>
              <a:buChar char="•"/>
            </a:pPr>
            <a:endParaRPr lang="en-US" sz="1200" dirty="0">
              <a:latin typeface="Century Gothic" panose="020B0502020202020204" pitchFamily="34" charset="0"/>
            </a:endParaRPr>
          </a:p>
          <a:p>
            <a:pPr marL="171450" indent="-171450">
              <a:lnSpc>
                <a:spcPct val="110000"/>
              </a:lnSpc>
              <a:buFont typeface="Arial" panose="020B0604020202020204" pitchFamily="34" charset="0"/>
              <a:buChar char="•"/>
            </a:pPr>
            <a:r>
              <a:rPr lang="en-US" sz="1200" dirty="0">
                <a:latin typeface="Century Gothic" panose="020B0502020202020204" pitchFamily="34" charset="0"/>
              </a:rPr>
              <a:t>Fever or looks flushed</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New cough</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Chills/constant shaking/sweating</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Sore throat</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Shortness of breath or trouble breathing</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Fatigue</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Headache</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Runny nose or congestion</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Body or muscle aches</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Abdominal pain</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Nausea, diarrhea, or vomiting</a:t>
            </a:r>
          </a:p>
          <a:p>
            <a:pPr marL="171450" indent="-171450">
              <a:lnSpc>
                <a:spcPct val="110000"/>
              </a:lnSpc>
              <a:buFont typeface="Arial" panose="020B0604020202020204" pitchFamily="34" charset="0"/>
              <a:buChar char="•"/>
            </a:pPr>
            <a:r>
              <a:rPr lang="en-US" sz="1200" dirty="0">
                <a:latin typeface="Century Gothic" panose="020B0502020202020204" pitchFamily="34" charset="0"/>
              </a:rPr>
              <a:t>New loss of taste or </a:t>
            </a:r>
            <a:r>
              <a:rPr lang="en-US" sz="1200" dirty="0" smtClean="0">
                <a:latin typeface="Century Gothic" panose="020B0502020202020204" pitchFamily="34" charset="0"/>
              </a:rPr>
              <a:t>smell</a:t>
            </a:r>
          </a:p>
          <a:p>
            <a:pPr marL="2914650" lvl="6" indent="-171450">
              <a:lnSpc>
                <a:spcPct val="110000"/>
              </a:lnSpc>
              <a:buFont typeface="Arial" panose="020B0604020202020204" pitchFamily="34" charset="0"/>
              <a:buChar char="•"/>
            </a:pPr>
            <a:endParaRPr lang="en-US" sz="1200" dirty="0">
              <a:latin typeface="Century Gothic" panose="020B0502020202020204" pitchFamily="34" charset="0"/>
            </a:endParaRPr>
          </a:p>
          <a:p>
            <a:pPr lvl="6">
              <a:lnSpc>
                <a:spcPct val="110000"/>
              </a:lnSpc>
            </a:pPr>
            <a:endParaRPr lang="en-US" sz="1200" dirty="0">
              <a:latin typeface="Century Gothic" panose="020B0502020202020204" pitchFamily="34" charset="0"/>
            </a:endParaRP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The health clerk will assess the student and determine if the student needs to be sent home and the length of time the student is to remain at home. The school will have a low threshold for sending students home. The school health office has an isolation room to use if students are showing symptoms. Parents/guardians will be asked to pick up their child in a timely manner</a:t>
            </a:r>
            <a:r>
              <a:rPr lang="en-US" sz="1200" dirty="0" smtClean="0">
                <a:latin typeface="Century Gothic" panose="020B0502020202020204" pitchFamily="34" charset="0"/>
              </a:rPr>
              <a:t>.</a:t>
            </a:r>
          </a:p>
          <a:p>
            <a:pPr lvl="0">
              <a:lnSpc>
                <a:spcPct val="110000"/>
              </a:lnSpc>
            </a:pPr>
            <a:endParaRPr lang="en-US" sz="1200" dirty="0" smtClean="0">
              <a:latin typeface="Century Gothic" panose="020B0502020202020204" pitchFamily="34" charset="0"/>
            </a:endParaRPr>
          </a:p>
          <a:p>
            <a:pPr marL="171450" indent="-171450">
              <a:lnSpc>
                <a:spcPct val="110000"/>
              </a:lnSpc>
              <a:buFont typeface="Arial" panose="020B0604020202020204" pitchFamily="34" charset="0"/>
              <a:buChar char="•"/>
            </a:pPr>
            <a:r>
              <a:rPr lang="en-US" sz="1200" dirty="0" smtClean="0">
                <a:latin typeface="Century Gothic" panose="020B0502020202020204" pitchFamily="34" charset="0"/>
              </a:rPr>
              <a:t>If your student requires to have necessary or emergency use medications on campus, please have their doctor complete the following form: </a:t>
            </a:r>
            <a:r>
              <a:rPr lang="en-US" altLang="en-US" sz="1200" dirty="0">
                <a:solidFill>
                  <a:srgbClr val="1155CC"/>
                </a:solidFill>
                <a:latin typeface="Century Gothic" panose="020B0502020202020204" pitchFamily="34" charset="0"/>
                <a:cs typeface="Arial" panose="020B0604020202020204" pitchFamily="34" charset="0"/>
                <a:hlinkClick r:id="rId3"/>
              </a:rPr>
              <a:t>https://drive.google.com/file/d/0B6KBHGhmgtBGcGgzUlVSbThFdGc/view?usp=sharing</a:t>
            </a:r>
            <a:r>
              <a:rPr lang="en-US" altLang="en-US" sz="1200" dirty="0">
                <a:latin typeface="Century Gothic" panose="020B0502020202020204" pitchFamily="34" charset="0"/>
              </a:rPr>
              <a:t> </a:t>
            </a:r>
            <a:endParaRPr lang="en-US" altLang="en-US" sz="1200" dirty="0" smtClean="0">
              <a:latin typeface="Century Gothic" panose="020B0502020202020204" pitchFamily="34" charset="0"/>
            </a:endParaRPr>
          </a:p>
          <a:p>
            <a:pPr>
              <a:lnSpc>
                <a:spcPct val="110000"/>
              </a:lnSpc>
            </a:pPr>
            <a:endParaRPr lang="en-US" sz="1200" dirty="0">
              <a:latin typeface="Century Gothic" panose="020B0502020202020204" pitchFamily="34" charset="0"/>
            </a:endParaRPr>
          </a:p>
          <a:p>
            <a:pPr lvl="1">
              <a:lnSpc>
                <a:spcPct val="110000"/>
              </a:lnSpc>
            </a:pPr>
            <a:r>
              <a:rPr lang="en-US" sz="1200" dirty="0" smtClean="0">
                <a:latin typeface="Century Gothic" panose="020B0502020202020204" pitchFamily="34" charset="0"/>
              </a:rPr>
              <a:t>Please </a:t>
            </a:r>
            <a:r>
              <a:rPr lang="en-US" sz="1200" dirty="0">
                <a:latin typeface="Century Gothic" panose="020B0502020202020204" pitchFamily="34" charset="0"/>
              </a:rPr>
              <a:t>note that all medication must be in its original packaging, labeled clearly with the student's name and birthdate and the original prescription label (if applicable).  No expired medications will be accepted.   Once completed, please call the Mountain Ave Office (818) 248-7766 or email Ms. Elizabeth Salcedo  (</a:t>
            </a:r>
            <a:r>
              <a:rPr lang="en-US" sz="1200" dirty="0">
                <a:latin typeface="Century Gothic" panose="020B0502020202020204" pitchFamily="34" charset="0"/>
                <a:hlinkClick r:id="rId4"/>
              </a:rPr>
              <a:t>esalcedo@gusd.net</a:t>
            </a:r>
            <a:r>
              <a:rPr lang="en-US" sz="1200" dirty="0">
                <a:latin typeface="Century Gothic" panose="020B0502020202020204" pitchFamily="34" charset="0"/>
              </a:rPr>
              <a:t> ) to set up an appointment to turn in your form along with all necessary medication. </a:t>
            </a:r>
            <a:endParaRPr lang="en-US" altLang="en-US" sz="1200" dirty="0">
              <a:latin typeface="Century Gothic" panose="020B0502020202020204" pitchFamily="34" charset="0"/>
            </a:endParaRPr>
          </a:p>
          <a:p>
            <a:pPr lvl="0">
              <a:lnSpc>
                <a:spcPct val="110000"/>
              </a:lnSpc>
            </a:pPr>
            <a:endParaRPr lang="en-US" sz="1200" dirty="0" smtClean="0">
              <a:latin typeface="Century Gothic" panose="020B0502020202020204" pitchFamily="34" charset="0"/>
            </a:endParaRPr>
          </a:p>
        </p:txBody>
      </p:sp>
      <p:sp>
        <p:nvSpPr>
          <p:cNvPr id="31" name="Rectangle 30">
            <a:extLst>
              <a:ext uri="{FF2B5EF4-FFF2-40B4-BE49-F238E27FC236}">
                <a16:creationId xmlns:a16="http://schemas.microsoft.com/office/drawing/2014/main" id="{69FB9D30-2AEC-5A40-8505-CB267535C968}"/>
              </a:ext>
            </a:extLst>
          </p:cNvPr>
          <p:cNvSpPr/>
          <p:nvPr/>
        </p:nvSpPr>
        <p:spPr>
          <a:xfrm>
            <a:off x="0" y="0"/>
            <a:ext cx="7772400" cy="96089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53F4783B-C48F-4D60-BD04-4187E8B1CD13}"/>
              </a:ext>
            </a:extLst>
          </p:cNvPr>
          <p:cNvGrpSpPr/>
          <p:nvPr/>
        </p:nvGrpSpPr>
        <p:grpSpPr>
          <a:xfrm>
            <a:off x="232253" y="252801"/>
            <a:ext cx="2390639" cy="2292270"/>
            <a:chOff x="391564" y="4790134"/>
            <a:chExt cx="2390639" cy="2292270"/>
          </a:xfrm>
        </p:grpSpPr>
        <p:pic>
          <p:nvPicPr>
            <p:cNvPr id="21" name="Picture 20">
              <a:extLst>
                <a:ext uri="{FF2B5EF4-FFF2-40B4-BE49-F238E27FC236}">
                  <a16:creationId xmlns:a16="http://schemas.microsoft.com/office/drawing/2014/main" id="{F7E427CF-D6F5-E64A-B760-460DCB376F5B}"/>
                </a:ext>
              </a:extLst>
            </p:cNvPr>
            <p:cNvPicPr>
              <a:picLocks noChangeAspect="1"/>
            </p:cNvPicPr>
            <p:nvPr/>
          </p:nvPicPr>
          <p:blipFill rotWithShape="1">
            <a:blip r:embed="rId5"/>
            <a:srcRect t="17636" b="18435"/>
            <a:stretch/>
          </p:blipFill>
          <p:spPr>
            <a:xfrm>
              <a:off x="391564" y="4790134"/>
              <a:ext cx="2390638" cy="2292270"/>
            </a:xfrm>
            <a:prstGeom prst="rect">
              <a:avLst/>
            </a:prstGeom>
          </p:spPr>
        </p:pic>
        <p:sp>
          <p:nvSpPr>
            <p:cNvPr id="28" name="Rectangle 27">
              <a:extLst>
                <a:ext uri="{FF2B5EF4-FFF2-40B4-BE49-F238E27FC236}">
                  <a16:creationId xmlns:a16="http://schemas.microsoft.com/office/drawing/2014/main" id="{50F6219C-AAE8-924D-9AEE-19D3D2275E5D}"/>
                </a:ext>
              </a:extLst>
            </p:cNvPr>
            <p:cNvSpPr/>
            <p:nvPr/>
          </p:nvSpPr>
          <p:spPr>
            <a:xfrm>
              <a:off x="391565" y="5696982"/>
              <a:ext cx="2390638" cy="525211"/>
            </a:xfrm>
            <a:prstGeom prst="rect">
              <a:avLst/>
            </a:prstGeom>
            <a:solidFill>
              <a:srgbClr val="FFC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B24E6DF-B2C1-0641-9E1C-488928332351}"/>
                </a:ext>
              </a:extLst>
            </p:cNvPr>
            <p:cNvSpPr/>
            <p:nvPr/>
          </p:nvSpPr>
          <p:spPr>
            <a:xfrm>
              <a:off x="391565" y="6296923"/>
              <a:ext cx="2390638" cy="525211"/>
            </a:xfrm>
            <a:prstGeom prst="rect">
              <a:avLst/>
            </a:prstGeom>
            <a:solidFill>
              <a:srgbClr val="FFC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DC0A3BA-7216-DE4E-874F-8AF6398DD5B3}"/>
                </a:ext>
              </a:extLst>
            </p:cNvPr>
            <p:cNvSpPr/>
            <p:nvPr/>
          </p:nvSpPr>
          <p:spPr>
            <a:xfrm>
              <a:off x="391565" y="5097041"/>
              <a:ext cx="2390638" cy="525211"/>
            </a:xfrm>
            <a:prstGeom prst="rect">
              <a:avLst/>
            </a:prstGeom>
            <a:solidFill>
              <a:srgbClr val="FFC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1">
              <a:extLst>
                <a:ext uri="{FF2B5EF4-FFF2-40B4-BE49-F238E27FC236}">
                  <a16:creationId xmlns:a16="http://schemas.microsoft.com/office/drawing/2014/main" id="{7B6E9A00-0513-7340-9FB8-64BE0024A576}"/>
                </a:ext>
              </a:extLst>
            </p:cNvPr>
            <p:cNvSpPr txBox="1">
              <a:spLocks/>
            </p:cNvSpPr>
            <p:nvPr/>
          </p:nvSpPr>
          <p:spPr>
            <a:xfrm>
              <a:off x="718010" y="5727391"/>
              <a:ext cx="1737746" cy="497869"/>
            </a:xfrm>
            <a:prstGeom prst="rect">
              <a:avLst/>
            </a:prstGeom>
          </p:spPr>
          <p:txBody>
            <a:bodyPr vert="horz" lIns="91440" tIns="45720" rIns="91440" bIns="45720" rtlCol="0" anchor="ctr">
              <a:normAutofit/>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algn="ctr">
                <a:lnSpc>
                  <a:spcPts val="2400"/>
                </a:lnSpc>
              </a:pPr>
              <a:r>
                <a:rPr lang="en-US" sz="2400" b="1" dirty="0">
                  <a:solidFill>
                    <a:srgbClr val="002060"/>
                  </a:solidFill>
                  <a:latin typeface="+mn-lt"/>
                </a:rPr>
                <a:t>Office</a:t>
              </a:r>
            </a:p>
          </p:txBody>
        </p:sp>
        <p:sp>
          <p:nvSpPr>
            <p:cNvPr id="25" name="Title 1">
              <a:extLst>
                <a:ext uri="{FF2B5EF4-FFF2-40B4-BE49-F238E27FC236}">
                  <a16:creationId xmlns:a16="http://schemas.microsoft.com/office/drawing/2014/main" id="{C52C0A61-D125-6E41-8217-FEA03C20E57D}"/>
                </a:ext>
              </a:extLst>
            </p:cNvPr>
            <p:cNvSpPr txBox="1">
              <a:spLocks/>
            </p:cNvSpPr>
            <p:nvPr/>
          </p:nvSpPr>
          <p:spPr>
            <a:xfrm>
              <a:off x="718010" y="6327332"/>
              <a:ext cx="1737746" cy="497869"/>
            </a:xfrm>
            <a:prstGeom prst="rect">
              <a:avLst/>
            </a:prstGeom>
          </p:spPr>
          <p:txBody>
            <a:bodyPr vert="horz" lIns="91440" tIns="45720" rIns="91440" bIns="45720" rtlCol="0" anchor="ctr">
              <a:normAutofit/>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algn="ctr">
                <a:lnSpc>
                  <a:spcPts val="2400"/>
                </a:lnSpc>
              </a:pPr>
              <a:r>
                <a:rPr lang="en-US" sz="2400" b="1" dirty="0">
                  <a:solidFill>
                    <a:srgbClr val="002060"/>
                  </a:solidFill>
                  <a:latin typeface="+mn-lt"/>
                </a:rPr>
                <a:t>Protocols</a:t>
              </a:r>
            </a:p>
          </p:txBody>
        </p:sp>
        <p:sp>
          <p:nvSpPr>
            <p:cNvPr id="27" name="Title 1">
              <a:extLst>
                <a:ext uri="{FF2B5EF4-FFF2-40B4-BE49-F238E27FC236}">
                  <a16:creationId xmlns:a16="http://schemas.microsoft.com/office/drawing/2014/main" id="{B0A5F2E9-BB9B-3A4D-AE13-3DF91052AE9C}"/>
                </a:ext>
              </a:extLst>
            </p:cNvPr>
            <p:cNvSpPr txBox="1">
              <a:spLocks/>
            </p:cNvSpPr>
            <p:nvPr/>
          </p:nvSpPr>
          <p:spPr>
            <a:xfrm>
              <a:off x="718010" y="5127450"/>
              <a:ext cx="1737746" cy="497869"/>
            </a:xfrm>
            <a:prstGeom prst="rect">
              <a:avLst/>
            </a:prstGeom>
          </p:spPr>
          <p:txBody>
            <a:bodyPr vert="horz" lIns="91440" tIns="45720" rIns="91440" bIns="45720" rtlCol="0" anchor="ctr">
              <a:normAutofit/>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algn="ctr">
                <a:lnSpc>
                  <a:spcPts val="2400"/>
                </a:lnSpc>
              </a:pPr>
              <a:r>
                <a:rPr lang="en-US" sz="2400" b="1" dirty="0">
                  <a:solidFill>
                    <a:srgbClr val="002060"/>
                  </a:solidFill>
                  <a:latin typeface="+mn-lt"/>
                </a:rPr>
                <a:t>Health</a:t>
              </a:r>
            </a:p>
          </p:txBody>
        </p:sp>
      </p:grpSp>
    </p:spTree>
    <p:extLst>
      <p:ext uri="{BB962C8B-B14F-4D97-AF65-F5344CB8AC3E}">
        <p14:creationId xmlns:p14="http://schemas.microsoft.com/office/powerpoint/2010/main" val="217849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C3C814-3506-9D42-94CF-1EAD7C4CB208}"/>
              </a:ext>
            </a:extLst>
          </p:cNvPr>
          <p:cNvSpPr/>
          <p:nvPr/>
        </p:nvSpPr>
        <p:spPr>
          <a:xfrm>
            <a:off x="0" y="510571"/>
            <a:ext cx="4067503" cy="8748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D87D23A7-C23E-C245-B04F-E47734C264D9}"/>
              </a:ext>
            </a:extLst>
          </p:cNvPr>
          <p:cNvSpPr>
            <a:spLocks noGrp="1"/>
          </p:cNvSpPr>
          <p:nvPr>
            <p:ph type="title"/>
          </p:nvPr>
        </p:nvSpPr>
        <p:spPr>
          <a:xfrm>
            <a:off x="162561" y="610872"/>
            <a:ext cx="3230880" cy="695864"/>
          </a:xfrm>
        </p:spPr>
        <p:txBody>
          <a:bodyPr>
            <a:normAutofit/>
          </a:bodyPr>
          <a:lstStyle/>
          <a:p>
            <a:pPr>
              <a:lnSpc>
                <a:spcPts val="2400"/>
              </a:lnSpc>
            </a:pPr>
            <a:r>
              <a:rPr lang="en-US" sz="2400" b="1">
                <a:solidFill>
                  <a:schemeClr val="bg1"/>
                </a:solidFill>
                <a:latin typeface="Century Gothic" panose="020B0502020202020204" pitchFamily="34" charset="0"/>
              </a:rPr>
              <a:t>Campus Map</a:t>
            </a:r>
            <a:endParaRPr lang="en-US" sz="2400" b="1" dirty="0">
              <a:solidFill>
                <a:srgbClr val="FFC000"/>
              </a:solidFill>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184150" y="2627312"/>
            <a:ext cx="8090582" cy="5868988"/>
          </a:xfrm>
          <a:prstGeom prst="rect">
            <a:avLst/>
          </a:prstGeom>
        </p:spPr>
      </p:pic>
    </p:spTree>
    <p:extLst>
      <p:ext uri="{BB962C8B-B14F-4D97-AF65-F5344CB8AC3E}">
        <p14:creationId xmlns:p14="http://schemas.microsoft.com/office/powerpoint/2010/main" val="318562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E48FC5-94EC-E944-B9D8-80BE6A74B9D0}"/>
              </a:ext>
            </a:extLst>
          </p:cNvPr>
          <p:cNvSpPr txBox="1"/>
          <p:nvPr/>
        </p:nvSpPr>
        <p:spPr>
          <a:xfrm>
            <a:off x="735666" y="1834949"/>
            <a:ext cx="6805561" cy="584775"/>
          </a:xfrm>
          <a:prstGeom prst="rect">
            <a:avLst/>
          </a:prstGeom>
          <a:noFill/>
        </p:spPr>
        <p:txBody>
          <a:bodyPr wrap="square" rtlCol="0">
            <a:spAutoFit/>
          </a:bodyPr>
          <a:lstStyle/>
          <a:p>
            <a:endParaRPr lang="en-US" sz="1600" dirty="0">
              <a:highlight>
                <a:srgbClr val="FF0000"/>
              </a:highlight>
            </a:endParaRPr>
          </a:p>
          <a:p>
            <a:endParaRPr lang="en-US" sz="1600" dirty="0">
              <a:highlight>
                <a:srgbClr val="FF0000"/>
              </a:highlight>
            </a:endParaRPr>
          </a:p>
        </p:txBody>
      </p:sp>
      <p:sp>
        <p:nvSpPr>
          <p:cNvPr id="15" name="Rectangle 14">
            <a:extLst>
              <a:ext uri="{FF2B5EF4-FFF2-40B4-BE49-F238E27FC236}">
                <a16:creationId xmlns:a16="http://schemas.microsoft.com/office/drawing/2014/main" id="{70C3C814-3506-9D42-94CF-1EAD7C4CB208}"/>
              </a:ext>
            </a:extLst>
          </p:cNvPr>
          <p:cNvSpPr/>
          <p:nvPr/>
        </p:nvSpPr>
        <p:spPr>
          <a:xfrm>
            <a:off x="3704896" y="301006"/>
            <a:ext cx="4067503" cy="8748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a:extLst>
              <a:ext uri="{FF2B5EF4-FFF2-40B4-BE49-F238E27FC236}">
                <a16:creationId xmlns:a16="http://schemas.microsoft.com/office/drawing/2014/main" id="{D87D23A7-C23E-C245-B04F-E47734C264D9}"/>
              </a:ext>
            </a:extLst>
          </p:cNvPr>
          <p:cNvSpPr>
            <a:spLocks noGrp="1"/>
          </p:cNvSpPr>
          <p:nvPr>
            <p:ph type="title"/>
          </p:nvPr>
        </p:nvSpPr>
        <p:spPr>
          <a:xfrm>
            <a:off x="3049853" y="390511"/>
            <a:ext cx="4239127" cy="695864"/>
          </a:xfrm>
        </p:spPr>
        <p:txBody>
          <a:bodyPr>
            <a:normAutofit fontScale="90000"/>
          </a:bodyPr>
          <a:lstStyle/>
          <a:p>
            <a:pPr algn="r">
              <a:lnSpc>
                <a:spcPts val="2400"/>
              </a:lnSpc>
            </a:pPr>
            <a:r>
              <a:rPr lang="en-US" sz="2800" b="1" dirty="0">
                <a:solidFill>
                  <a:srgbClr val="FFC000"/>
                </a:solidFill>
                <a:latin typeface="Century Gothic" panose="020B0502020202020204" pitchFamily="34" charset="0"/>
              </a:rPr>
              <a:t>Mountain Avenue</a:t>
            </a:r>
            <a:br>
              <a:rPr lang="en-US" sz="2800" b="1" dirty="0">
                <a:solidFill>
                  <a:srgbClr val="FFC000"/>
                </a:solidFill>
                <a:latin typeface="Century Gothic" panose="020B0502020202020204" pitchFamily="34" charset="0"/>
              </a:rPr>
            </a:br>
            <a:r>
              <a:rPr lang="en-US" sz="2400" b="1" dirty="0">
                <a:solidFill>
                  <a:schemeClr val="bg1"/>
                </a:solidFill>
                <a:latin typeface="Century Gothic" panose="020B0502020202020204" pitchFamily="34" charset="0"/>
              </a:rPr>
              <a:t>Instructional Schedule</a:t>
            </a:r>
            <a:endParaRPr lang="en-US" sz="2400" b="1" dirty="0">
              <a:solidFill>
                <a:srgbClr val="FFC000"/>
              </a:solidFill>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25400" y="1455886"/>
            <a:ext cx="7748444" cy="7930048"/>
          </a:xfrm>
          <a:prstGeom prst="rect">
            <a:avLst/>
          </a:prstGeom>
        </p:spPr>
      </p:pic>
    </p:spTree>
    <p:extLst>
      <p:ext uri="{BB962C8B-B14F-4D97-AF65-F5344CB8AC3E}">
        <p14:creationId xmlns:p14="http://schemas.microsoft.com/office/powerpoint/2010/main" val="2670457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E48FC5-94EC-E944-B9D8-80BE6A74B9D0}"/>
              </a:ext>
            </a:extLst>
          </p:cNvPr>
          <p:cNvSpPr txBox="1"/>
          <p:nvPr/>
        </p:nvSpPr>
        <p:spPr>
          <a:xfrm>
            <a:off x="735666" y="1834949"/>
            <a:ext cx="6805561" cy="584775"/>
          </a:xfrm>
          <a:prstGeom prst="rect">
            <a:avLst/>
          </a:prstGeom>
          <a:noFill/>
        </p:spPr>
        <p:txBody>
          <a:bodyPr wrap="square" rtlCol="0">
            <a:spAutoFit/>
          </a:bodyPr>
          <a:lstStyle/>
          <a:p>
            <a:endParaRPr lang="en-US" sz="1600" dirty="0">
              <a:highlight>
                <a:srgbClr val="FF0000"/>
              </a:highlight>
            </a:endParaRPr>
          </a:p>
          <a:p>
            <a:endParaRPr lang="en-US" sz="1600" dirty="0">
              <a:highlight>
                <a:srgbClr val="FF0000"/>
              </a:highlight>
            </a:endParaRPr>
          </a:p>
        </p:txBody>
      </p:sp>
      <p:sp>
        <p:nvSpPr>
          <p:cNvPr id="15" name="Rectangle 14">
            <a:extLst>
              <a:ext uri="{FF2B5EF4-FFF2-40B4-BE49-F238E27FC236}">
                <a16:creationId xmlns:a16="http://schemas.microsoft.com/office/drawing/2014/main" id="{70C3C814-3506-9D42-94CF-1EAD7C4CB208}"/>
              </a:ext>
            </a:extLst>
          </p:cNvPr>
          <p:cNvSpPr/>
          <p:nvPr/>
        </p:nvSpPr>
        <p:spPr>
          <a:xfrm>
            <a:off x="3704896" y="110506"/>
            <a:ext cx="4067503" cy="8748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a:extLst>
              <a:ext uri="{FF2B5EF4-FFF2-40B4-BE49-F238E27FC236}">
                <a16:creationId xmlns:a16="http://schemas.microsoft.com/office/drawing/2014/main" id="{D87D23A7-C23E-C245-B04F-E47734C264D9}"/>
              </a:ext>
            </a:extLst>
          </p:cNvPr>
          <p:cNvSpPr>
            <a:spLocks noGrp="1"/>
          </p:cNvSpPr>
          <p:nvPr>
            <p:ph type="title"/>
          </p:nvPr>
        </p:nvSpPr>
        <p:spPr>
          <a:xfrm>
            <a:off x="3049853" y="200011"/>
            <a:ext cx="4239127" cy="695864"/>
          </a:xfrm>
        </p:spPr>
        <p:txBody>
          <a:bodyPr>
            <a:normAutofit fontScale="90000"/>
          </a:bodyPr>
          <a:lstStyle/>
          <a:p>
            <a:pPr algn="r">
              <a:lnSpc>
                <a:spcPts val="2400"/>
              </a:lnSpc>
            </a:pPr>
            <a:r>
              <a:rPr lang="en-US" sz="2800" b="1" dirty="0">
                <a:solidFill>
                  <a:srgbClr val="FFC000"/>
                </a:solidFill>
                <a:latin typeface="Century Gothic" panose="020B0502020202020204" pitchFamily="34" charset="0"/>
              </a:rPr>
              <a:t>Mountain Avenue</a:t>
            </a:r>
            <a:br>
              <a:rPr lang="en-US" sz="2800" b="1" dirty="0">
                <a:solidFill>
                  <a:srgbClr val="FFC000"/>
                </a:solidFill>
                <a:latin typeface="Century Gothic" panose="020B0502020202020204" pitchFamily="34" charset="0"/>
              </a:rPr>
            </a:br>
            <a:r>
              <a:rPr lang="en-US" sz="2400" b="1" dirty="0">
                <a:solidFill>
                  <a:schemeClr val="bg1"/>
                </a:solidFill>
                <a:latin typeface="Century Gothic" panose="020B0502020202020204" pitchFamily="34" charset="0"/>
              </a:rPr>
              <a:t>Instructional Schedule</a:t>
            </a:r>
            <a:endParaRPr lang="en-US" sz="2400" b="1" dirty="0">
              <a:solidFill>
                <a:srgbClr val="FFC000"/>
              </a:solidFill>
              <a:latin typeface="Century Gothic" panose="020B0502020202020204" pitchFamily="34" charset="0"/>
            </a:endParaRPr>
          </a:p>
        </p:txBody>
      </p:sp>
      <p:pic>
        <p:nvPicPr>
          <p:cNvPr id="4" name="Picture 3"/>
          <p:cNvPicPr>
            <a:picLocks noChangeAspect="1"/>
          </p:cNvPicPr>
          <p:nvPr/>
        </p:nvPicPr>
        <p:blipFill rotWithShape="1">
          <a:blip r:embed="rId2"/>
          <a:srcRect l="129" t="642" r="-1"/>
          <a:stretch/>
        </p:blipFill>
        <p:spPr>
          <a:xfrm>
            <a:off x="411930" y="1323428"/>
            <a:ext cx="6877050" cy="8180934"/>
          </a:xfrm>
          <a:prstGeom prst="rect">
            <a:avLst/>
          </a:prstGeom>
        </p:spPr>
      </p:pic>
    </p:spTree>
    <p:extLst>
      <p:ext uri="{BB962C8B-B14F-4D97-AF65-F5344CB8AC3E}">
        <p14:creationId xmlns:p14="http://schemas.microsoft.com/office/powerpoint/2010/main" val="3406570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E48FC5-94EC-E944-B9D8-80BE6A74B9D0}"/>
              </a:ext>
            </a:extLst>
          </p:cNvPr>
          <p:cNvSpPr txBox="1"/>
          <p:nvPr/>
        </p:nvSpPr>
        <p:spPr>
          <a:xfrm>
            <a:off x="735666" y="1834949"/>
            <a:ext cx="6805561" cy="584775"/>
          </a:xfrm>
          <a:prstGeom prst="rect">
            <a:avLst/>
          </a:prstGeom>
          <a:noFill/>
        </p:spPr>
        <p:txBody>
          <a:bodyPr wrap="square" rtlCol="0">
            <a:spAutoFit/>
          </a:bodyPr>
          <a:lstStyle/>
          <a:p>
            <a:endParaRPr lang="en-US" sz="1600" dirty="0">
              <a:highlight>
                <a:srgbClr val="FF0000"/>
              </a:highlight>
            </a:endParaRPr>
          </a:p>
          <a:p>
            <a:endParaRPr lang="en-US" sz="1600" dirty="0">
              <a:highlight>
                <a:srgbClr val="FF0000"/>
              </a:highlight>
            </a:endParaRPr>
          </a:p>
        </p:txBody>
      </p:sp>
      <p:sp>
        <p:nvSpPr>
          <p:cNvPr id="15" name="Rectangle 14">
            <a:extLst>
              <a:ext uri="{FF2B5EF4-FFF2-40B4-BE49-F238E27FC236}">
                <a16:creationId xmlns:a16="http://schemas.microsoft.com/office/drawing/2014/main" id="{70C3C814-3506-9D42-94CF-1EAD7C4CB208}"/>
              </a:ext>
            </a:extLst>
          </p:cNvPr>
          <p:cNvSpPr/>
          <p:nvPr/>
        </p:nvSpPr>
        <p:spPr>
          <a:xfrm>
            <a:off x="3704896" y="415306"/>
            <a:ext cx="4067503" cy="8748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a:extLst>
              <a:ext uri="{FF2B5EF4-FFF2-40B4-BE49-F238E27FC236}">
                <a16:creationId xmlns:a16="http://schemas.microsoft.com/office/drawing/2014/main" id="{D87D23A7-C23E-C245-B04F-E47734C264D9}"/>
              </a:ext>
            </a:extLst>
          </p:cNvPr>
          <p:cNvSpPr>
            <a:spLocks noGrp="1"/>
          </p:cNvSpPr>
          <p:nvPr>
            <p:ph type="title"/>
          </p:nvPr>
        </p:nvSpPr>
        <p:spPr>
          <a:xfrm>
            <a:off x="3049853" y="504811"/>
            <a:ext cx="4239127" cy="695864"/>
          </a:xfrm>
        </p:spPr>
        <p:txBody>
          <a:bodyPr>
            <a:normAutofit fontScale="90000"/>
          </a:bodyPr>
          <a:lstStyle/>
          <a:p>
            <a:pPr algn="r">
              <a:lnSpc>
                <a:spcPts val="2400"/>
              </a:lnSpc>
            </a:pPr>
            <a:r>
              <a:rPr lang="en-US" sz="2800" b="1" dirty="0">
                <a:solidFill>
                  <a:srgbClr val="FFC000"/>
                </a:solidFill>
                <a:latin typeface="Century Gothic" panose="020B0502020202020204" pitchFamily="34" charset="0"/>
              </a:rPr>
              <a:t>Mountain Avenue</a:t>
            </a:r>
            <a:br>
              <a:rPr lang="en-US" sz="2800" b="1" dirty="0">
                <a:solidFill>
                  <a:srgbClr val="FFC000"/>
                </a:solidFill>
                <a:latin typeface="Century Gothic" panose="020B0502020202020204" pitchFamily="34" charset="0"/>
              </a:rPr>
            </a:br>
            <a:r>
              <a:rPr lang="en-US" sz="2400" b="1" dirty="0">
                <a:solidFill>
                  <a:schemeClr val="bg1"/>
                </a:solidFill>
                <a:latin typeface="Century Gothic" panose="020B0502020202020204" pitchFamily="34" charset="0"/>
              </a:rPr>
              <a:t>Instructional Schedule</a:t>
            </a:r>
            <a:endParaRPr lang="en-US" sz="2400" b="1" dirty="0">
              <a:solidFill>
                <a:srgbClr val="FFC000"/>
              </a:solidFill>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318774" y="1290181"/>
            <a:ext cx="7285953" cy="8570067"/>
          </a:xfrm>
          <a:prstGeom prst="rect">
            <a:avLst/>
          </a:prstGeom>
        </p:spPr>
      </p:pic>
    </p:spTree>
    <p:extLst>
      <p:ext uri="{BB962C8B-B14F-4D97-AF65-F5344CB8AC3E}">
        <p14:creationId xmlns:p14="http://schemas.microsoft.com/office/powerpoint/2010/main" val="2938323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C3C814-3506-9D42-94CF-1EAD7C4CB208}"/>
              </a:ext>
            </a:extLst>
          </p:cNvPr>
          <p:cNvSpPr/>
          <p:nvPr/>
        </p:nvSpPr>
        <p:spPr>
          <a:xfrm>
            <a:off x="3704896" y="415306"/>
            <a:ext cx="4067503" cy="8748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D87D23A7-C23E-C245-B04F-E47734C264D9}"/>
              </a:ext>
            </a:extLst>
          </p:cNvPr>
          <p:cNvSpPr>
            <a:spLocks noGrp="1"/>
          </p:cNvSpPr>
          <p:nvPr>
            <p:ph type="title"/>
          </p:nvPr>
        </p:nvSpPr>
        <p:spPr>
          <a:xfrm>
            <a:off x="3049853" y="504811"/>
            <a:ext cx="4239127" cy="695864"/>
          </a:xfrm>
        </p:spPr>
        <p:txBody>
          <a:bodyPr>
            <a:normAutofit fontScale="90000"/>
          </a:bodyPr>
          <a:lstStyle/>
          <a:p>
            <a:pPr algn="r">
              <a:lnSpc>
                <a:spcPts val="2400"/>
              </a:lnSpc>
            </a:pPr>
            <a:r>
              <a:rPr lang="en-US" sz="2800" b="1" dirty="0">
                <a:solidFill>
                  <a:srgbClr val="FFC000"/>
                </a:solidFill>
                <a:latin typeface="Century Gothic" panose="020B0502020202020204" pitchFamily="34" charset="0"/>
              </a:rPr>
              <a:t>Mountain Avenue</a:t>
            </a:r>
            <a:br>
              <a:rPr lang="en-US" sz="2800" b="1" dirty="0">
                <a:solidFill>
                  <a:srgbClr val="FFC000"/>
                </a:solidFill>
                <a:latin typeface="Century Gothic" panose="020B0502020202020204" pitchFamily="34" charset="0"/>
              </a:rPr>
            </a:br>
            <a:r>
              <a:rPr lang="en-US" sz="2400" b="1" dirty="0">
                <a:solidFill>
                  <a:schemeClr val="bg1"/>
                </a:solidFill>
                <a:latin typeface="Century Gothic" panose="020B0502020202020204" pitchFamily="34" charset="0"/>
              </a:rPr>
              <a:t>Instructional Schedule</a:t>
            </a:r>
            <a:endParaRPr lang="en-US" sz="2400" b="1" dirty="0">
              <a:solidFill>
                <a:srgbClr val="FFC000"/>
              </a:solidFill>
              <a:latin typeface="Century Gothic" panose="020B0502020202020204" pitchFamily="34" charset="0"/>
            </a:endParaRPr>
          </a:p>
        </p:txBody>
      </p:sp>
      <p:pic>
        <p:nvPicPr>
          <p:cNvPr id="6" name="Picture 5"/>
          <p:cNvPicPr>
            <a:picLocks noChangeAspect="1"/>
          </p:cNvPicPr>
          <p:nvPr/>
        </p:nvPicPr>
        <p:blipFill>
          <a:blip r:embed="rId2"/>
          <a:stretch>
            <a:fillRect/>
          </a:stretch>
        </p:blipFill>
        <p:spPr>
          <a:xfrm>
            <a:off x="139700" y="1379686"/>
            <a:ext cx="7369175" cy="8606855"/>
          </a:xfrm>
          <a:prstGeom prst="rect">
            <a:avLst/>
          </a:prstGeom>
        </p:spPr>
      </p:pic>
    </p:spTree>
    <p:extLst>
      <p:ext uri="{BB962C8B-B14F-4D97-AF65-F5344CB8AC3E}">
        <p14:creationId xmlns:p14="http://schemas.microsoft.com/office/powerpoint/2010/main" val="2964415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E48FC5-94EC-E944-B9D8-80BE6A74B9D0}"/>
              </a:ext>
            </a:extLst>
          </p:cNvPr>
          <p:cNvSpPr txBox="1"/>
          <p:nvPr/>
        </p:nvSpPr>
        <p:spPr>
          <a:xfrm>
            <a:off x="483418" y="3836090"/>
            <a:ext cx="6805561" cy="5560305"/>
          </a:xfrm>
          <a:prstGeom prst="rect">
            <a:avLst/>
          </a:prstGeom>
          <a:noFill/>
        </p:spPr>
        <p:txBody>
          <a:bodyPr wrap="square" rtlCol="0">
            <a:spAutoFit/>
          </a:bodyPr>
          <a:lstStyle/>
          <a:p>
            <a:pPr marL="285750" lvl="0" indent="-285750">
              <a:lnSpc>
                <a:spcPct val="110000"/>
              </a:lnSpc>
              <a:buFont typeface="Arial" panose="020B0604020202020204" pitchFamily="34" charset="0"/>
              <a:buChar char="•"/>
            </a:pPr>
            <a:r>
              <a:rPr lang="en-US" sz="1200" dirty="0">
                <a:latin typeface="Century Gothic" panose="020B0502020202020204" pitchFamily="34" charset="0"/>
              </a:rPr>
              <a:t>Masks are required for all students, employees, and essential visitors. We request that parents/guardians provide their child with a labeled Ziploc bag that contains two extra masks in case their child loses their mask or it becomes soiled.  The school will provide masks as needed.</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Frequent handwashing/sanitizing are required, especially prior to transitioning away from desks or to other areas of campus.</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Seats will be assigned to ensure students are limiting their interactions with others, as well as to help with contact tracing.</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6 feet of distance will be maintained between students at all times.</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Each student will be assigned their own materials, supplies, textbooks, and technology.</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Classroom windows and/or doors will be open, if possible, to increase airflow.</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Recess/snack breaks will be scheduled both inside and outside the classroom and physically distanced.</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Backpacks, snacks, water bottles, jackets, and other personal items will stay at the students’ desks. Outdoor hooks can be used at the teachers’ discretion.</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Students, teachers, and staff will wash/sanitize their hands when entering and exiting the classroom.</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If manipulatives are utilized as part of a lesson or activity, they will be allocated per student and sanitized between use.</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Small group instruction may occur if 6 feet of distance between each participant is maintained.</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Instruction may take place outside of the classroom at times.</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Volunteers will not be allowed on campus at this time.</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Teachers and staff may wear face shields in addition to a cloth mask.</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Student and teacher desks will have plexiglass shields.</a:t>
            </a:r>
          </a:p>
          <a:p>
            <a:pPr marL="285750" lvl="0" indent="-285750">
              <a:lnSpc>
                <a:spcPct val="110000"/>
              </a:lnSpc>
              <a:buFont typeface="Arial" panose="020B0604020202020204" pitchFamily="34" charset="0"/>
              <a:buChar char="•"/>
            </a:pPr>
            <a:r>
              <a:rPr lang="en-US" sz="1200" dirty="0">
                <a:latin typeface="Century Gothic" panose="020B0502020202020204" pitchFamily="34" charset="0"/>
              </a:rPr>
              <a:t>FERPA privacy guidelines regarding students that are sick or at home will be followed.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4" y="1"/>
            <a:ext cx="7784329" cy="3836090"/>
          </a:xfrm>
          <a:prstGeom prst="rect">
            <a:avLst/>
          </a:prstGeom>
        </p:spPr>
      </p:pic>
      <p:sp>
        <p:nvSpPr>
          <p:cNvPr id="23" name="Rectangle 22">
            <a:extLst>
              <a:ext uri="{FF2B5EF4-FFF2-40B4-BE49-F238E27FC236}">
                <a16:creationId xmlns:a16="http://schemas.microsoft.com/office/drawing/2014/main" id="{D2377F4B-DC34-0148-9A9C-8D344FB4FF87}"/>
              </a:ext>
            </a:extLst>
          </p:cNvPr>
          <p:cNvSpPr/>
          <p:nvPr/>
        </p:nvSpPr>
        <p:spPr>
          <a:xfrm>
            <a:off x="302392" y="-28507"/>
            <a:ext cx="7034924" cy="2886895"/>
          </a:xfrm>
          <a:prstGeom prst="rect">
            <a:avLst/>
          </a:prstGeom>
          <a:solidFill>
            <a:srgbClr val="FFC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67C8990-6F2A-BE49-9BB4-ED39B318CD0D}"/>
              </a:ext>
            </a:extLst>
          </p:cNvPr>
          <p:cNvSpPr/>
          <p:nvPr/>
        </p:nvSpPr>
        <p:spPr>
          <a:xfrm>
            <a:off x="-11934" y="2581161"/>
            <a:ext cx="2123855" cy="5544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a:extLst>
              <a:ext uri="{FF2B5EF4-FFF2-40B4-BE49-F238E27FC236}">
                <a16:creationId xmlns:a16="http://schemas.microsoft.com/office/drawing/2014/main" id="{259B2E96-5FAC-274F-84AD-1AEDDC400C53}"/>
              </a:ext>
            </a:extLst>
          </p:cNvPr>
          <p:cNvSpPr>
            <a:spLocks noGrp="1"/>
          </p:cNvSpPr>
          <p:nvPr>
            <p:ph type="title"/>
          </p:nvPr>
        </p:nvSpPr>
        <p:spPr>
          <a:xfrm>
            <a:off x="345255" y="2581161"/>
            <a:ext cx="1766666" cy="554455"/>
          </a:xfrm>
        </p:spPr>
        <p:txBody>
          <a:bodyPr>
            <a:normAutofit/>
          </a:bodyPr>
          <a:lstStyle/>
          <a:p>
            <a:pPr>
              <a:lnSpc>
                <a:spcPts val="2400"/>
              </a:lnSpc>
            </a:pPr>
            <a:r>
              <a:rPr lang="en-US" sz="2400" b="1" dirty="0">
                <a:solidFill>
                  <a:srgbClr val="002060"/>
                </a:solidFill>
                <a:latin typeface="Century Gothic" panose="020B0502020202020204" pitchFamily="34" charset="0"/>
              </a:rPr>
              <a:t>Classroom</a:t>
            </a:r>
          </a:p>
        </p:txBody>
      </p:sp>
      <p:sp>
        <p:nvSpPr>
          <p:cNvPr id="20" name="Rectangle 19">
            <a:extLst>
              <a:ext uri="{FF2B5EF4-FFF2-40B4-BE49-F238E27FC236}">
                <a16:creationId xmlns:a16="http://schemas.microsoft.com/office/drawing/2014/main" id="{8772388D-FD09-CA4F-B634-715DAEEB559C}"/>
              </a:ext>
            </a:extLst>
          </p:cNvPr>
          <p:cNvSpPr/>
          <p:nvPr/>
        </p:nvSpPr>
        <p:spPr>
          <a:xfrm>
            <a:off x="0" y="1882941"/>
            <a:ext cx="1938118" cy="5577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5F0E6103-5D53-A349-A877-2F97288C4719}"/>
              </a:ext>
            </a:extLst>
          </p:cNvPr>
          <p:cNvSpPr txBox="1">
            <a:spLocks/>
          </p:cNvSpPr>
          <p:nvPr/>
        </p:nvSpPr>
        <p:spPr>
          <a:xfrm>
            <a:off x="302392" y="1925565"/>
            <a:ext cx="1569203" cy="554455"/>
          </a:xfrm>
          <a:prstGeom prst="rect">
            <a:avLst/>
          </a:prstGeom>
        </p:spPr>
        <p:txBody>
          <a:bodyPr vert="horz" lIns="91440" tIns="45720" rIns="91440" bIns="45720" rtlCol="0" anchor="ctr">
            <a:normAutofit fontScale="92500"/>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a:lnSpc>
                <a:spcPts val="2400"/>
              </a:lnSpc>
            </a:pPr>
            <a:r>
              <a:rPr lang="en-US" sz="2400" b="1" dirty="0">
                <a:solidFill>
                  <a:srgbClr val="002060"/>
                </a:solidFill>
                <a:latin typeface="Century Gothic" panose="020B0502020202020204" pitchFamily="34" charset="0"/>
              </a:rPr>
              <a:t>Inside the</a:t>
            </a:r>
          </a:p>
        </p:txBody>
      </p:sp>
    </p:spTree>
    <p:extLst>
      <p:ext uri="{BB962C8B-B14F-4D97-AF65-F5344CB8AC3E}">
        <p14:creationId xmlns:p14="http://schemas.microsoft.com/office/powerpoint/2010/main" val="3381018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752E87F6-2674-6C41-8CDF-A387CD80A013}"/>
              </a:ext>
            </a:extLst>
          </p:cNvPr>
          <p:cNvSpPr/>
          <p:nvPr/>
        </p:nvSpPr>
        <p:spPr>
          <a:xfrm>
            <a:off x="3351845" y="6573838"/>
            <a:ext cx="4420555" cy="3484562"/>
          </a:xfrm>
          <a:prstGeom prst="rect">
            <a:avLst/>
          </a:prstGeom>
          <a:solidFill>
            <a:schemeClr val="bg1">
              <a:lumMod val="6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5193C5B2-2102-AD46-AEF7-2282FDE3B063}"/>
              </a:ext>
            </a:extLst>
          </p:cNvPr>
          <p:cNvSpPr/>
          <p:nvPr/>
        </p:nvSpPr>
        <p:spPr>
          <a:xfrm>
            <a:off x="3351844" y="3354988"/>
            <a:ext cx="4420555" cy="3218850"/>
          </a:xfrm>
          <a:prstGeom prst="rect">
            <a:avLst/>
          </a:prstGeom>
          <a:solidFill>
            <a:schemeClr val="bg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EFE4B07A-93A6-0141-BCF7-4AFEA1CEA37E}"/>
              </a:ext>
            </a:extLst>
          </p:cNvPr>
          <p:cNvSpPr/>
          <p:nvPr/>
        </p:nvSpPr>
        <p:spPr>
          <a:xfrm>
            <a:off x="3351845" y="-1"/>
            <a:ext cx="4420555" cy="3352415"/>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1E48FC5-94EC-E944-B9D8-80BE6A74B9D0}"/>
              </a:ext>
            </a:extLst>
          </p:cNvPr>
          <p:cNvSpPr txBox="1"/>
          <p:nvPr/>
        </p:nvSpPr>
        <p:spPr>
          <a:xfrm>
            <a:off x="3584278" y="231901"/>
            <a:ext cx="3843337" cy="2919582"/>
          </a:xfrm>
          <a:prstGeom prst="rect">
            <a:avLst/>
          </a:prstGeom>
          <a:noFill/>
        </p:spPr>
        <p:txBody>
          <a:bodyPr wrap="square" rtlCol="0">
            <a:spAutoFit/>
          </a:bodyPr>
          <a:lstStyle/>
          <a:p>
            <a:pPr lvl="0">
              <a:lnSpc>
                <a:spcPct val="110000"/>
              </a:lnSpc>
            </a:pPr>
            <a:r>
              <a:rPr lang="en-US" sz="2400" b="1" dirty="0">
                <a:solidFill>
                  <a:srgbClr val="002060"/>
                </a:solidFill>
                <a:latin typeface="Century Gothic" panose="020B0502020202020204" pitchFamily="34" charset="0"/>
              </a:rPr>
              <a:t>Restrooms</a:t>
            </a:r>
            <a:endParaRPr lang="en-US" sz="2400" dirty="0">
              <a:latin typeface="Century Gothic" panose="020B0502020202020204" pitchFamily="34" charset="0"/>
            </a:endParaRP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Number of students allowed in the restroom at one time will be limited based on physical distancing protocols. Specific stalls and urinals will be locked/ covered for proper distancing.</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Teachers should only send one student at a time to the restroom.</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Upon entering the restroom, students will move </a:t>
            </a:r>
            <a:r>
              <a:rPr lang="en-US" sz="1200" dirty="0" err="1">
                <a:latin typeface="Century Gothic" panose="020B0502020202020204" pitchFamily="34" charset="0"/>
              </a:rPr>
              <a:t>move</a:t>
            </a:r>
            <a:r>
              <a:rPr lang="en-US" sz="1200" dirty="0">
                <a:latin typeface="Century Gothic" panose="020B0502020202020204" pitchFamily="34" charset="0"/>
              </a:rPr>
              <a:t> the vacant sign to occupied. </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Students are encouraged to wash their hands before using the restroom and after.  </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As students exit, they are to move the occupied sign to vacant.  </a:t>
            </a:r>
          </a:p>
        </p:txBody>
      </p:sp>
      <p:sp>
        <p:nvSpPr>
          <p:cNvPr id="6" name="TextBox 5">
            <a:extLst>
              <a:ext uri="{FF2B5EF4-FFF2-40B4-BE49-F238E27FC236}">
                <a16:creationId xmlns:a16="http://schemas.microsoft.com/office/drawing/2014/main" id="{7E579A29-BCF9-5F4E-A65E-962F491E5B26}"/>
              </a:ext>
            </a:extLst>
          </p:cNvPr>
          <p:cNvSpPr txBox="1"/>
          <p:nvPr/>
        </p:nvSpPr>
        <p:spPr>
          <a:xfrm>
            <a:off x="3482678" y="3350088"/>
            <a:ext cx="4188121" cy="3139321"/>
          </a:xfrm>
          <a:prstGeom prst="rect">
            <a:avLst/>
          </a:prstGeom>
          <a:noFill/>
        </p:spPr>
        <p:txBody>
          <a:bodyPr wrap="square" rtlCol="0">
            <a:spAutoFit/>
          </a:bodyPr>
          <a:lstStyle/>
          <a:p>
            <a:pPr>
              <a:lnSpc>
                <a:spcPct val="110000"/>
              </a:lnSpc>
            </a:pPr>
            <a:r>
              <a:rPr lang="en-US" sz="2400" b="1" dirty="0">
                <a:solidFill>
                  <a:srgbClr val="002060"/>
                </a:solidFill>
                <a:latin typeface="Century Gothic" panose="020B0502020202020204" pitchFamily="34" charset="0"/>
              </a:rPr>
              <a:t>Transitions &amp; Hallways</a:t>
            </a:r>
            <a:endParaRPr lang="en-US" sz="2400" dirty="0">
              <a:solidFill>
                <a:srgbClr val="002060"/>
              </a:solidFill>
              <a:latin typeface="Century Gothic" panose="020B0502020202020204" pitchFamily="34" charset="0"/>
            </a:endParaRP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Directional arrows have been placed in the hallways. Hallways will look like roads, with students spaced as far apart as possible. Students and staff will travel in the direction of the posted arrows.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Teachers will educate students on the importance of following directional arrows in the hallways, as well as keeping distance between students while in line.</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Teachers will emphasize the need for students to keep their hands to themselves and to not touch nearby surfaces while passing by (walls, desks, etc.).</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Health and safety signage has been placed throughout the campus.</a:t>
            </a:r>
          </a:p>
        </p:txBody>
      </p:sp>
      <p:sp>
        <p:nvSpPr>
          <p:cNvPr id="8" name="TextBox 7">
            <a:extLst>
              <a:ext uri="{FF2B5EF4-FFF2-40B4-BE49-F238E27FC236}">
                <a16:creationId xmlns:a16="http://schemas.microsoft.com/office/drawing/2014/main" id="{B0A9E340-F208-8F4B-9BB6-0A29694B4096}"/>
              </a:ext>
            </a:extLst>
          </p:cNvPr>
          <p:cNvSpPr txBox="1"/>
          <p:nvPr/>
        </p:nvSpPr>
        <p:spPr>
          <a:xfrm>
            <a:off x="3584278" y="6688544"/>
            <a:ext cx="3843337" cy="3342453"/>
          </a:xfrm>
          <a:prstGeom prst="rect">
            <a:avLst/>
          </a:prstGeom>
          <a:noFill/>
        </p:spPr>
        <p:txBody>
          <a:bodyPr wrap="square" rtlCol="0">
            <a:spAutoFit/>
          </a:bodyPr>
          <a:lstStyle/>
          <a:p>
            <a:pPr lvl="0">
              <a:lnSpc>
                <a:spcPct val="110000"/>
              </a:lnSpc>
            </a:pPr>
            <a:r>
              <a:rPr lang="en-US" sz="2400" b="1" dirty="0">
                <a:solidFill>
                  <a:srgbClr val="002060"/>
                </a:solidFill>
                <a:latin typeface="Century Gothic" panose="020B0502020202020204" pitchFamily="34" charset="0"/>
              </a:rPr>
              <a:t>Recess</a:t>
            </a:r>
            <a:endParaRPr lang="en-US" sz="2400" dirty="0">
              <a:solidFill>
                <a:srgbClr val="002060"/>
              </a:solidFill>
              <a:latin typeface="Century Gothic" panose="020B0502020202020204" pitchFamily="34" charset="0"/>
            </a:endParaRP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Masks will be worn by students during recess unless they are eating their snack.</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Each classroom will be assigned to a specific play zone. Play zones will be rotated daily. Teachers will escort their students to and from their designated play area.</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Recess equipment will be available for individual play and sanitized between use.</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Students are not allowed to bring equipment from home to use at school.</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Students will wash/sanitize their hands before and after recess.</a:t>
            </a:r>
          </a:p>
          <a:p>
            <a:pPr marL="171450" lvl="0" indent="-171450">
              <a:lnSpc>
                <a:spcPct val="110000"/>
              </a:lnSpc>
              <a:buFont typeface="Arial" panose="020B0604020202020204" pitchFamily="34" charset="0"/>
              <a:buChar char="•"/>
            </a:pPr>
            <a:r>
              <a:rPr lang="en-US" sz="1200" dirty="0">
                <a:latin typeface="Century Gothic" panose="020B0502020202020204" pitchFamily="34" charset="0"/>
              </a:rPr>
              <a:t>Playground structures will be disinfected after each recess time or as often as needed.</a:t>
            </a:r>
          </a:p>
        </p:txBody>
      </p:sp>
      <p:sp>
        <p:nvSpPr>
          <p:cNvPr id="20" name="Title 1">
            <a:extLst>
              <a:ext uri="{FF2B5EF4-FFF2-40B4-BE49-F238E27FC236}">
                <a16:creationId xmlns:a16="http://schemas.microsoft.com/office/drawing/2014/main" id="{4CB811BB-4266-BE4E-9444-837BF3DF82AF}"/>
              </a:ext>
            </a:extLst>
          </p:cNvPr>
          <p:cNvSpPr txBox="1">
            <a:spLocks/>
          </p:cNvSpPr>
          <p:nvPr/>
        </p:nvSpPr>
        <p:spPr>
          <a:xfrm>
            <a:off x="-2026572" y="6734169"/>
            <a:ext cx="3351847" cy="627045"/>
          </a:xfrm>
          <a:prstGeom prst="rect">
            <a:avLst/>
          </a:prstGeom>
        </p:spPr>
        <p:txBody>
          <a:bodyPr vert="horz" lIns="91440" tIns="45720" rIns="91440" bIns="45720" rtlCol="0" anchor="ctr">
            <a:normAutofit/>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algn="ctr">
              <a:lnSpc>
                <a:spcPts val="2400"/>
              </a:lnSpc>
            </a:pPr>
            <a:endParaRPr lang="en-US" sz="2400" b="1" dirty="0">
              <a:solidFill>
                <a:srgbClr val="FFC000"/>
              </a:solidFill>
              <a:latin typeface="+mn-lt"/>
            </a:endParaRPr>
          </a:p>
        </p:txBody>
      </p:sp>
      <p:pic>
        <p:nvPicPr>
          <p:cNvPr id="42" name="Picture 41">
            <a:extLst>
              <a:ext uri="{FF2B5EF4-FFF2-40B4-BE49-F238E27FC236}">
                <a16:creationId xmlns:a16="http://schemas.microsoft.com/office/drawing/2014/main" id="{C8553865-AB8E-6F49-BB00-87E8FE227C58}"/>
              </a:ext>
            </a:extLst>
          </p:cNvPr>
          <p:cNvPicPr>
            <a:picLocks noChangeAspect="1"/>
          </p:cNvPicPr>
          <p:nvPr/>
        </p:nvPicPr>
        <p:blipFill rotWithShape="1">
          <a:blip r:embed="rId3"/>
          <a:srcRect l="58497" t="41175" r="8968" b="15485"/>
          <a:stretch/>
        </p:blipFill>
        <p:spPr>
          <a:xfrm rot="5400000">
            <a:off x="-66362" y="6640196"/>
            <a:ext cx="3484563" cy="3351847"/>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52736" y="250501"/>
            <a:ext cx="3864984" cy="3351842"/>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5" y="3350088"/>
            <a:ext cx="3351847" cy="3223750"/>
          </a:xfrm>
          <a:prstGeom prst="rect">
            <a:avLst/>
          </a:prstGeom>
        </p:spPr>
      </p:pic>
    </p:spTree>
    <p:extLst>
      <p:ext uri="{BB962C8B-B14F-4D97-AF65-F5344CB8AC3E}">
        <p14:creationId xmlns:p14="http://schemas.microsoft.com/office/powerpoint/2010/main" val="1624293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C3C814-3506-9D42-94CF-1EAD7C4CB208}"/>
              </a:ext>
            </a:extLst>
          </p:cNvPr>
          <p:cNvSpPr/>
          <p:nvPr/>
        </p:nvSpPr>
        <p:spPr>
          <a:xfrm>
            <a:off x="1506044" y="1828801"/>
            <a:ext cx="5085256" cy="116596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734924" y="1879601"/>
            <a:ext cx="6703695" cy="6381962"/>
          </a:xfrm>
        </p:spPr>
        <p:txBody>
          <a:bodyPr>
            <a:normAutofit/>
          </a:bodyPr>
          <a:lstStyle/>
          <a:p>
            <a:pPr marL="0" indent="0" algn="ctr">
              <a:buNone/>
            </a:pPr>
            <a:r>
              <a:rPr lang="en-US" sz="6600" dirty="0" smtClean="0">
                <a:solidFill>
                  <a:schemeClr val="bg1"/>
                </a:solidFill>
                <a:latin typeface="Century Gothic" panose="020B0502020202020204" pitchFamily="34" charset="0"/>
              </a:rPr>
              <a:t>GO BEARS!</a:t>
            </a:r>
            <a:endParaRPr lang="en-US" sz="6600" dirty="0">
              <a:solidFill>
                <a:schemeClr val="bg1"/>
              </a:solidFill>
              <a:latin typeface="Century Gothic" panose="020B0502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8401" y="3967955"/>
            <a:ext cx="3194845" cy="3194845"/>
          </a:xfrm>
          <a:prstGeom prst="rect">
            <a:avLst/>
          </a:prstGeom>
        </p:spPr>
      </p:pic>
    </p:spTree>
    <p:extLst>
      <p:ext uri="{BB962C8B-B14F-4D97-AF65-F5344CB8AC3E}">
        <p14:creationId xmlns:p14="http://schemas.microsoft.com/office/powerpoint/2010/main" val="26545239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TotalTime>
  <Words>1883</Words>
  <Application>Microsoft Office PowerPoint</Application>
  <PresentationFormat>Custom</PresentationFormat>
  <Paragraphs>179</Paragraphs>
  <Slides>14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Century Gothic</vt:lpstr>
      <vt:lpstr>Office Theme</vt:lpstr>
      <vt:lpstr>PowerPoint Presentation</vt:lpstr>
      <vt:lpstr>A Message from  Principal Scott</vt:lpstr>
      <vt:lpstr>Every Day Before School Daily Pre-Screening for Symptoms</vt:lpstr>
      <vt:lpstr>PowerPoint Presentation</vt:lpstr>
      <vt:lpstr>Drop Off &amp; Pick Up Map</vt:lpstr>
      <vt:lpstr>PowerPoint Presentation</vt:lpstr>
      <vt:lpstr>Campus Map</vt:lpstr>
      <vt:lpstr>Mountain Avenue Instructional Schedule</vt:lpstr>
      <vt:lpstr>Mountain Avenue Instructional Schedule</vt:lpstr>
      <vt:lpstr>Mountain Avenue Instructional Schedule</vt:lpstr>
      <vt:lpstr>Mountain Avenue Instructional Schedule</vt:lpstr>
      <vt:lpstr>Classroom</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Lucila Davies</cp:lastModifiedBy>
  <cp:revision>98</cp:revision>
  <cp:lastPrinted>2021-03-11T01:40:09Z</cp:lastPrinted>
  <dcterms:created xsi:type="dcterms:W3CDTF">2021-03-09T17:33:54Z</dcterms:created>
  <dcterms:modified xsi:type="dcterms:W3CDTF">2021-03-24T20:54:22Z</dcterms:modified>
</cp:coreProperties>
</file>