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Oxygen" panose="020B0604020202020204" charset="0"/>
      <p:regular r:id="rId22"/>
      <p:bold r:id="rId23"/>
    </p:embeddedFont>
    <p:embeddedFont>
      <p:font typeface="Playfair Display" panose="020B0604020202020204" charset="0"/>
      <p:regular r:id="rId24"/>
      <p:bold r:id="rId25"/>
      <p:italic r:id="rId26"/>
      <p:boldItalic r:id="rId27"/>
    </p:embeddedFont>
    <p:embeddedFont>
      <p:font typeface="Quicksand" panose="020B0604020202020204" charset="0"/>
      <p:regular r:id="rId28"/>
      <p:bold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  <p:embeddedFont>
      <p:font typeface="Trebuchet MS" panose="020B0603020202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8354"/>
    <a:srgbClr val="9BCF84"/>
    <a:srgbClr val="7EA86B"/>
    <a:srgbClr val="E99418"/>
    <a:srgbClr val="F6F48D"/>
    <a:srgbClr val="F7C9F6"/>
    <a:srgbClr val="E9B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/>
    <p:restoredTop sz="94729"/>
  </p:normalViewPr>
  <p:slideViewPr>
    <p:cSldViewPr snapToGrid="0" snapToObjects="1">
      <p:cViewPr varScale="1">
        <p:scale>
          <a:sx n="143" d="100"/>
          <a:sy n="143" d="100"/>
        </p:scale>
        <p:origin x="684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e0b433550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e0b433550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e0b43355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e0b433550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e0b43355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e0b43355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e0b433550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e0b433550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e0b43355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e0b433550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e0b433550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e0b433550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e0b433550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e0b433550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e0b433550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e0b433550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e0b433550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e0b433550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e0b433550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e0b433550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e0b433550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e0b433550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e0b433550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e0b433550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e0b433550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e0b433550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e0b433550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e0b433550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8D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0" y="899795"/>
            <a:ext cx="9144000" cy="1651200"/>
          </a:xfrm>
          <a:prstGeom prst="rect">
            <a:avLst/>
          </a:prstGeom>
          <a:ln w="76200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82880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solidFill>
                  <a:srgbClr val="6FA8DC"/>
                </a:solidFill>
              </a:rPr>
              <a:t>A Journey Towards Effective Parenting</a:t>
            </a:r>
            <a:endParaRPr sz="5400" b="1" dirty="0">
              <a:solidFill>
                <a:srgbClr val="6FA8DC"/>
              </a:solidFill>
            </a:endParaRP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1995054" y="3244693"/>
            <a:ext cx="4821381" cy="1529187"/>
          </a:xfrm>
          <a:prstGeom prst="rect">
            <a:avLst/>
          </a:prstGeom>
          <a:ln w="952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FA8D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6FA8DC"/>
                </a:solidFill>
              </a:rPr>
              <a:t>Gayane</a:t>
            </a:r>
            <a:r>
              <a:rPr lang="en-US" dirty="0">
                <a:solidFill>
                  <a:srgbClr val="6FA8DC"/>
                </a:solidFill>
              </a:rPr>
              <a:t> </a:t>
            </a:r>
            <a:r>
              <a:rPr lang="en-US" dirty="0" err="1">
                <a:solidFill>
                  <a:srgbClr val="6FA8DC"/>
                </a:solidFill>
              </a:rPr>
              <a:t>Akopian</a:t>
            </a:r>
            <a:r>
              <a:rPr lang="en-US" dirty="0">
                <a:solidFill>
                  <a:srgbClr val="6FA8DC"/>
                </a:solidFill>
              </a:rPr>
              <a:t>, AMFT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6FA8DC"/>
                </a:solidFill>
              </a:rPr>
              <a:t>Nancy Pacheco, MSW Intern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6FA8DC"/>
                </a:solidFill>
              </a:rPr>
              <a:t>Xenia Martinez, BASW Intern</a:t>
            </a:r>
            <a:endParaRPr dirty="0">
              <a:solidFill>
                <a:srgbClr val="6FA8D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C9F6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ctrTitle"/>
          </p:nvPr>
        </p:nvSpPr>
        <p:spPr>
          <a:xfrm>
            <a:off x="1204500" y="75525"/>
            <a:ext cx="7203230" cy="827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tx2">
                    <a:lumMod val="75000"/>
                  </a:schemeClr>
                </a:solidFill>
              </a:rPr>
              <a:t>What is Parenting?</a:t>
            </a:r>
            <a:endParaRPr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64699" y="653143"/>
            <a:ext cx="8896173" cy="2968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Parenting is...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❖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Providing your child with guidance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❖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Meeting your child’s needs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❖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Having good communication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❖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Being alert and active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❖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Being happy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657600" lvl="0" indent="4572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Parenting also is…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657600" lvl="0" indent="4572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114800" lvl="8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◆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Making mistakes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114800" lvl="8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◆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Getting angry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114800" lvl="8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◆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Being tired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114800" lvl="8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◆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Not fulfilling every need of the child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114800" lvl="8" indent="-355600" algn="l" rtl="0">
              <a:spcBef>
                <a:spcPts val="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2000"/>
              <a:buFont typeface="Roboto"/>
              <a:buChar char="◆"/>
            </a:pPr>
            <a:r>
              <a:rPr lang="en" sz="2000" dirty="0">
                <a:solidFill>
                  <a:schemeClr val="tx2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Seeking the correct guidance</a:t>
            </a:r>
            <a:endParaRPr sz="2000" dirty="0">
              <a:solidFill>
                <a:schemeClr val="tx2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379500" y="3540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Myths and Facts </a:t>
            </a:r>
            <a:endParaRPr b="1"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1"/>
          </p:nvPr>
        </p:nvSpPr>
        <p:spPr>
          <a:xfrm>
            <a:off x="355050" y="1177450"/>
            <a:ext cx="8271000" cy="32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True or False?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dirty="0"/>
              <a:t>1) Parenting is an instinct</a:t>
            </a:r>
            <a:endParaRPr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b="1" i="1" dirty="0"/>
              <a:t>FALSE!</a:t>
            </a:r>
            <a:r>
              <a:rPr lang="en" b="1" dirty="0"/>
              <a:t> This is a MYTH.</a:t>
            </a:r>
            <a:r>
              <a:rPr lang="en" dirty="0"/>
              <a:t> Many parenting skills must be learned through   knowledge and experience .</a:t>
            </a: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dirty="0"/>
              <a:t>2) Good parenting means good children</a:t>
            </a:r>
            <a:endParaRPr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b="1" i="1" dirty="0"/>
              <a:t>FALSE!</a:t>
            </a:r>
            <a:r>
              <a:rPr lang="en" b="1" dirty="0"/>
              <a:t> This is a MYTH.</a:t>
            </a:r>
            <a:r>
              <a:rPr lang="en" dirty="0"/>
              <a:t> Many other influences (peers, extended family,  [social] media, etc.) impact children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dirty="0"/>
              <a:t>   3) Parents feel extremely confident in their parenting styles and methods</a:t>
            </a:r>
            <a:endParaRPr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b="1" dirty="0"/>
              <a:t>FALSE! </a:t>
            </a:r>
            <a:r>
              <a:rPr lang="en" dirty="0"/>
              <a:t>This is a </a:t>
            </a:r>
            <a:r>
              <a:rPr lang="en" b="1" dirty="0"/>
              <a:t>MYTH</a:t>
            </a:r>
            <a:r>
              <a:rPr lang="en" dirty="0"/>
              <a:t>. At no time in history have parents been very sure of their role! -- What may have worked for your parents may not be working now!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E99418"/>
            </a:gs>
            <a:gs pos="34000">
              <a:schemeClr val="accent6">
                <a:lumMod val="40000"/>
                <a:lumOff val="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ctrTitle"/>
          </p:nvPr>
        </p:nvSpPr>
        <p:spPr>
          <a:xfrm>
            <a:off x="104100" y="2438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Parenting Styles</a:t>
            </a:r>
            <a:endParaRPr b="1"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1"/>
          </p:nvPr>
        </p:nvSpPr>
        <p:spPr>
          <a:xfrm>
            <a:off x="809175" y="1610298"/>
            <a:ext cx="6406800" cy="25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en" sz="3600" dirty="0"/>
              <a:t>Authoritarian</a:t>
            </a:r>
            <a:endParaRPr sz="36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en" sz="3600" dirty="0"/>
              <a:t>Permissive</a:t>
            </a:r>
            <a:endParaRPr sz="36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❏"/>
            </a:pPr>
            <a:r>
              <a:rPr lang="en" sz="3600" dirty="0"/>
              <a:t>Democratic</a:t>
            </a:r>
            <a:endParaRPr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5796F"/>
            </a:gs>
            <a:gs pos="100000">
              <a:srgbClr val="AA3227"/>
            </a:gs>
          </a:gsLst>
          <a:lin ang="5400012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104075" y="1116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 dirty="0">
                <a:latin typeface="Playfair Display"/>
                <a:ea typeface="Playfair Display"/>
                <a:cs typeface="Playfair Display"/>
                <a:sym typeface="Playfair Display"/>
              </a:rPr>
              <a:t>Authoritarian</a:t>
            </a:r>
            <a:endParaRPr sz="5000" b="1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1"/>
          </p:nvPr>
        </p:nvSpPr>
        <p:spPr>
          <a:xfrm>
            <a:off x="379500" y="993341"/>
            <a:ext cx="8222100" cy="32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➔"/>
            </a:pPr>
            <a:r>
              <a:rPr lang="en" sz="2800" b="1" u="sng" dirty="0">
                <a:latin typeface="Quicksand"/>
                <a:ea typeface="Quicksand"/>
                <a:cs typeface="Quicksand"/>
                <a:sym typeface="Quicksand"/>
              </a:rPr>
              <a:t>Limits without freedom</a:t>
            </a:r>
            <a:endParaRPr sz="2800" b="1" u="sng"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◆"/>
            </a:pP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Obedience oriented: Lectures, yelling, punishment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◆"/>
            </a:pP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Strict &amp; cold demeanor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◆"/>
            </a:pP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Controlling children through shaming or punishment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 dirty="0">
                <a:latin typeface="Quicksand"/>
                <a:ea typeface="Quicksand"/>
                <a:cs typeface="Quicksand"/>
                <a:sym typeface="Quicksand"/>
              </a:rPr>
              <a:t>Outcome </a:t>
            </a: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 dirty="0">
                <a:latin typeface="Quicksand"/>
                <a:ea typeface="Quicksand"/>
                <a:cs typeface="Quicksand"/>
                <a:sym typeface="Quicksand"/>
              </a:rPr>
              <a:t>For Now</a:t>
            </a: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 Obedient children. </a:t>
            </a: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Quicksand"/>
              <a:ea typeface="Quicksand"/>
              <a:cs typeface="Quicksand"/>
              <a:sym typeface="Quicksand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 dirty="0">
                <a:latin typeface="Quicksand"/>
                <a:ea typeface="Quicksand"/>
                <a:cs typeface="Quicksand"/>
                <a:sym typeface="Quicksand"/>
              </a:rPr>
              <a:t>Later on </a:t>
            </a:r>
            <a:r>
              <a:rPr lang="en" b="1" dirty="0"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en" dirty="0">
                <a:latin typeface="Quicksand"/>
                <a:ea typeface="Quicksand"/>
                <a:cs typeface="Quicksand"/>
                <a:sym typeface="Quicksand"/>
              </a:rPr>
              <a:t> Distrustful, no expression of freedom, withdrawn, unhappy, hostile, not high achieving (academically and personally).  </a:t>
            </a:r>
            <a:endParaRPr dirty="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379500" y="3197955"/>
            <a:ext cx="1172798" cy="102158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125">
              <a:srgbClr val="0E6195"/>
            </a:gs>
            <a:gs pos="94000">
              <a:srgbClr val="19689C"/>
            </a:gs>
            <a:gs pos="91000">
              <a:srgbClr val="2F77AA"/>
            </a:gs>
            <a:gs pos="78000">
              <a:srgbClr val="5B94C5"/>
            </a:gs>
            <a:gs pos="55000">
              <a:schemeClr val="tx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</a:gsLst>
          <a:lin ang="5400012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ctrTitle"/>
          </p:nvPr>
        </p:nvSpPr>
        <p:spPr>
          <a:xfrm>
            <a:off x="4698075" y="111650"/>
            <a:ext cx="43356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Century Gothic"/>
                <a:ea typeface="Century Gothic"/>
                <a:cs typeface="Century Gothic"/>
                <a:sym typeface="Century Gothic"/>
              </a:rPr>
              <a:t>Permissive</a:t>
            </a:r>
            <a:r>
              <a:rPr lang="en" dirty="0"/>
              <a:t> </a:t>
            </a: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1"/>
          </p:nvPr>
        </p:nvSpPr>
        <p:spPr>
          <a:xfrm>
            <a:off x="148125" y="938250"/>
            <a:ext cx="8665500" cy="33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xygen"/>
              <a:buChar char="➔"/>
            </a:pPr>
            <a:r>
              <a:rPr lang="en" sz="2800" b="1" u="sng" dirty="0">
                <a:latin typeface="Oxygen"/>
                <a:ea typeface="Oxygen"/>
                <a:cs typeface="Oxygen"/>
                <a:sym typeface="Oxygen"/>
              </a:rPr>
              <a:t>Freedom without limits</a:t>
            </a:r>
            <a:endParaRPr sz="2800" b="1" u="sng" dirty="0">
              <a:latin typeface="Oxygen"/>
              <a:ea typeface="Oxygen"/>
              <a:cs typeface="Oxygen"/>
              <a:sym typeface="Oxyge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◆"/>
            </a:pP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Anything goes! No attempt to control or discipline</a:t>
            </a:r>
            <a:endParaRPr sz="2000" dirty="0">
              <a:latin typeface="Oxygen"/>
              <a:ea typeface="Oxygen"/>
              <a:cs typeface="Oxygen"/>
              <a:sym typeface="Oxyge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◆"/>
            </a:pP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Few rules</a:t>
            </a:r>
            <a:endParaRPr sz="2000" dirty="0">
              <a:latin typeface="Oxygen"/>
              <a:ea typeface="Oxygen"/>
              <a:cs typeface="Oxygen"/>
              <a:sym typeface="Oxyge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◆"/>
            </a:pP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Not much structure</a:t>
            </a:r>
            <a:endParaRPr sz="2000" dirty="0">
              <a:latin typeface="Oxygen"/>
              <a:ea typeface="Oxygen"/>
              <a:cs typeface="Oxygen"/>
              <a:sym typeface="Oxyge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Oxygen"/>
              <a:ea typeface="Oxygen"/>
              <a:cs typeface="Oxygen"/>
              <a:sym typeface="Oxyge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 dirty="0">
                <a:latin typeface="Oxygen"/>
                <a:ea typeface="Oxygen"/>
                <a:cs typeface="Oxygen"/>
                <a:sym typeface="Oxygen"/>
              </a:rPr>
              <a:t>Outcome </a:t>
            </a:r>
            <a:endParaRPr sz="2800" b="1" u="sng" dirty="0">
              <a:latin typeface="Oxygen"/>
              <a:ea typeface="Oxygen"/>
              <a:cs typeface="Oxygen"/>
              <a:sym typeface="Oxyge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		</a:t>
            </a:r>
            <a:r>
              <a:rPr lang="en" sz="2000" b="1" u="sng" dirty="0">
                <a:latin typeface="Oxygen"/>
                <a:ea typeface="Oxygen"/>
                <a:cs typeface="Oxygen"/>
                <a:sym typeface="Oxygen"/>
              </a:rPr>
              <a:t>For now </a:t>
            </a:r>
            <a:r>
              <a:rPr lang="en" sz="2000" u="sng" dirty="0">
                <a:latin typeface="Oxygen"/>
                <a:ea typeface="Oxygen"/>
                <a:cs typeface="Oxygen"/>
                <a:sym typeface="Oxygen"/>
              </a:rPr>
              <a:t>:</a:t>
            </a: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 aggressive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Oxygen"/>
              <a:ea typeface="Oxygen"/>
              <a:cs typeface="Oxygen"/>
              <a:sym typeface="Oxygen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dirty="0">
                <a:latin typeface="Oxygen"/>
                <a:ea typeface="Oxygen"/>
                <a:cs typeface="Oxygen"/>
                <a:sym typeface="Oxygen"/>
              </a:rPr>
              <a:t>	</a:t>
            </a:r>
            <a:r>
              <a:rPr lang="en" sz="2000" b="1" i="1" dirty="0">
                <a:latin typeface="Oxygen"/>
                <a:ea typeface="Oxygen"/>
                <a:cs typeface="Oxygen"/>
                <a:sym typeface="Oxygen"/>
              </a:rPr>
              <a:t>Later on</a:t>
            </a:r>
            <a:r>
              <a:rPr lang="en" sz="2000" i="1" dirty="0">
                <a:latin typeface="Oxygen"/>
                <a:ea typeface="Oxygen"/>
                <a:cs typeface="Oxygen"/>
                <a:sym typeface="Oxygen"/>
              </a:rPr>
              <a:t>:</a:t>
            </a:r>
            <a:r>
              <a:rPr lang="en" sz="2000" dirty="0">
                <a:latin typeface="Oxygen"/>
                <a:ea typeface="Oxygen"/>
                <a:cs typeface="Oxygen"/>
                <a:sym typeface="Oxygen"/>
              </a:rPr>
              <a:t> Increased aggression, little to no self-reliance, 	little to no self-control. Least exploratory, most unhappy. 	Poor problem solving and decision making skills</a:t>
            </a:r>
            <a:endParaRPr sz="2000" dirty="0">
              <a:latin typeface="Oxygen"/>
              <a:ea typeface="Oxygen"/>
              <a:cs typeface="Oxygen"/>
              <a:sym typeface="Oxygen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310199" y="3247180"/>
            <a:ext cx="1530476" cy="77855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3000">
              <a:srgbClr val="E99418"/>
            </a:gs>
            <a:gs pos="34000">
              <a:schemeClr val="accent6">
                <a:lumMod val="40000"/>
                <a:lumOff val="60000"/>
              </a:schemeClr>
            </a:gs>
          </a:gsLst>
          <a:lin ang="5400012" scaled="0"/>
        </a:gra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ctrTitle"/>
          </p:nvPr>
        </p:nvSpPr>
        <p:spPr>
          <a:xfrm>
            <a:off x="49000" y="14472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Democratic</a:t>
            </a:r>
            <a:endParaRPr b="1" dirty="0"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49000" y="1078300"/>
            <a:ext cx="8863800" cy="34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Char char="➔"/>
            </a:pPr>
            <a:r>
              <a:rPr lang="en" sz="2800" b="1" u="sng" dirty="0">
                <a:latin typeface="Trebuchet MS"/>
                <a:ea typeface="Trebuchet MS"/>
                <a:cs typeface="Trebuchet MS"/>
                <a:sym typeface="Trebuchet MS"/>
              </a:rPr>
              <a:t>Freedom within limits</a:t>
            </a:r>
            <a:endParaRPr sz="2800" b="1" u="sng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rebuchet MS"/>
              <a:buChar char="◆"/>
            </a:pP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Middle ground approach - parenting ideal</a:t>
            </a: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rebuchet MS"/>
              <a:buChar char="◆"/>
            </a:pP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Warmth and guidance through respect and positive discipline</a:t>
            </a: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rebuchet MS"/>
              <a:buChar char="◆"/>
            </a:pP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Understanding and encouragement</a:t>
            </a: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 dirty="0">
                <a:latin typeface="Trebuchet MS"/>
                <a:ea typeface="Trebuchet MS"/>
                <a:cs typeface="Trebuchet MS"/>
                <a:sym typeface="Trebuchet MS"/>
              </a:rPr>
              <a:t>Outcome</a:t>
            </a:r>
            <a:endParaRPr sz="2800" b="1" u="sng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	     	</a:t>
            </a:r>
            <a:r>
              <a:rPr lang="en" sz="2200" u="sng" dirty="0">
                <a:latin typeface="Trebuchet MS"/>
                <a:ea typeface="Trebuchet MS"/>
                <a:cs typeface="Trebuchet MS"/>
                <a:sym typeface="Trebuchet MS"/>
              </a:rPr>
              <a:t>For now:</a:t>
            </a: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 Seeming consistently happy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1" dirty="0">
                <a:latin typeface="Trebuchet MS"/>
                <a:ea typeface="Trebuchet MS"/>
                <a:cs typeface="Trebuchet MS"/>
                <a:sym typeface="Trebuchet MS"/>
              </a:rPr>
              <a:t>	Later on:</a:t>
            </a:r>
            <a:r>
              <a:rPr lang="en" sz="2200" b="1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Self-reliant and self-controlled. </a:t>
            </a: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Trebuchet MS"/>
                <a:ea typeface="Trebuchet MS"/>
                <a:cs typeface="Trebuchet MS"/>
                <a:sym typeface="Trebuchet MS"/>
              </a:rPr>
              <a:t>	Generous, cooperative, high achieving (academically 	and personally)</a:t>
            </a:r>
            <a:endParaRPr sz="22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19"/>
          <p:cNvSpPr/>
          <p:nvPr/>
        </p:nvSpPr>
        <p:spPr>
          <a:xfrm>
            <a:off x="262755" y="3681351"/>
            <a:ext cx="1376039" cy="86854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8DBC78"/>
            </a:gs>
            <a:gs pos="93000">
              <a:srgbClr val="628354"/>
            </a:gs>
            <a:gs pos="37000">
              <a:srgbClr val="9BCF84"/>
            </a:gs>
          </a:gsLst>
          <a:lin ang="5400012" scaled="0"/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ctrTitle"/>
          </p:nvPr>
        </p:nvSpPr>
        <p:spPr>
          <a:xfrm>
            <a:off x="460950" y="164700"/>
            <a:ext cx="8222100" cy="62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bg1"/>
                </a:solidFill>
              </a:rPr>
              <a:t>A-Z’s of Effective Parenting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subTitle" idx="1"/>
          </p:nvPr>
        </p:nvSpPr>
        <p:spPr>
          <a:xfrm>
            <a:off x="352500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A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A</a:t>
            </a:r>
            <a:r>
              <a:rPr lang="en" sz="2400" dirty="0">
                <a:solidFill>
                  <a:schemeClr val="bg1"/>
                </a:solidFill>
              </a:rPr>
              <a:t>ccept your child for the wonderful person they are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14" name="Google Shape;114;p20"/>
          <p:cNvSpPr txBox="1">
            <a:spLocks noGrp="1"/>
          </p:cNvSpPr>
          <p:nvPr>
            <p:ph type="subTitle" idx="1"/>
          </p:nvPr>
        </p:nvSpPr>
        <p:spPr>
          <a:xfrm>
            <a:off x="2493275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B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B</a:t>
            </a:r>
            <a:r>
              <a:rPr lang="en" sz="2400" dirty="0">
                <a:solidFill>
                  <a:schemeClr val="bg1"/>
                </a:solidFill>
              </a:rPr>
              <a:t>e a good role model is all you say or do.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15" name="Google Shape;115;p20"/>
          <p:cNvSpPr txBox="1">
            <a:spLocks noGrp="1"/>
          </p:cNvSpPr>
          <p:nvPr>
            <p:ph type="subTitle" idx="1"/>
          </p:nvPr>
        </p:nvSpPr>
        <p:spPr>
          <a:xfrm>
            <a:off x="4549312" y="1104125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C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C</a:t>
            </a:r>
            <a:r>
              <a:rPr lang="en" sz="2400" dirty="0">
                <a:solidFill>
                  <a:schemeClr val="bg1"/>
                </a:solidFill>
              </a:rPr>
              <a:t>ommunicate respectfully and listen attentively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16" name="Google Shape;116;p20"/>
          <p:cNvSpPr txBox="1">
            <a:spLocks noGrp="1"/>
          </p:cNvSpPr>
          <p:nvPr>
            <p:ph type="subTitle" idx="1"/>
          </p:nvPr>
        </p:nvSpPr>
        <p:spPr>
          <a:xfrm>
            <a:off x="6869250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D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D</a:t>
            </a:r>
            <a:r>
              <a:rPr lang="en" sz="2400" dirty="0">
                <a:solidFill>
                  <a:schemeClr val="bg1"/>
                </a:solidFill>
              </a:rPr>
              <a:t>iscipline fairly, firmly, and with love. 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8DBC78"/>
            </a:gs>
            <a:gs pos="93000">
              <a:srgbClr val="628354"/>
            </a:gs>
            <a:gs pos="37000">
              <a:srgbClr val="9BCF84"/>
            </a:gs>
          </a:gsLst>
          <a:lin ang="5400012" scaled="0"/>
        </a:gra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subTitle" idx="1"/>
          </p:nvPr>
        </p:nvSpPr>
        <p:spPr>
          <a:xfrm>
            <a:off x="352500" y="725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E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E</a:t>
            </a:r>
            <a:r>
              <a:rPr lang="en" sz="2400" dirty="0">
                <a:solidFill>
                  <a:schemeClr val="bg1"/>
                </a:solidFill>
              </a:rPr>
              <a:t>ncourage good eating habits.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1"/>
          </p:nvPr>
        </p:nvSpPr>
        <p:spPr>
          <a:xfrm>
            <a:off x="2450900" y="377650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F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F</a:t>
            </a:r>
            <a:r>
              <a:rPr lang="en" sz="2400" dirty="0">
                <a:solidFill>
                  <a:schemeClr val="bg1"/>
                </a:solidFill>
              </a:rPr>
              <a:t>ind ways to get and stay fit.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3" name="Google Shape;123;p21"/>
          <p:cNvSpPr txBox="1">
            <a:spLocks noGrp="1"/>
          </p:cNvSpPr>
          <p:nvPr>
            <p:ph type="subTitle" idx="1"/>
          </p:nvPr>
        </p:nvSpPr>
        <p:spPr>
          <a:xfrm>
            <a:off x="4556737" y="799000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G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G</a:t>
            </a:r>
            <a:r>
              <a:rPr lang="en" sz="2400" dirty="0">
                <a:solidFill>
                  <a:schemeClr val="bg1"/>
                </a:solidFill>
              </a:rPr>
              <a:t>ive chores that build responsibility.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1"/>
          </p:nvPr>
        </p:nvSpPr>
        <p:spPr>
          <a:xfrm>
            <a:off x="6869250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H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H</a:t>
            </a:r>
            <a:r>
              <a:rPr lang="en" sz="2400" dirty="0">
                <a:solidFill>
                  <a:schemeClr val="bg1"/>
                </a:solidFill>
              </a:rPr>
              <a:t>ug your child to build self-worth.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8DBC78"/>
            </a:gs>
            <a:gs pos="93000">
              <a:srgbClr val="628354"/>
            </a:gs>
            <a:gs pos="56000">
              <a:srgbClr val="9BCF84"/>
            </a:gs>
          </a:gsLst>
          <a:lin ang="5400012" scaled="0"/>
        </a:gra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subTitle" idx="1"/>
          </p:nvPr>
        </p:nvSpPr>
        <p:spPr>
          <a:xfrm>
            <a:off x="352500" y="138017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I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I</a:t>
            </a:r>
            <a:r>
              <a:rPr lang="en" sz="2400" dirty="0">
                <a:solidFill>
                  <a:schemeClr val="bg1"/>
                </a:solidFill>
              </a:rPr>
              <a:t>nstill respect for other people.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0" name="Google Shape;130;p22"/>
          <p:cNvSpPr txBox="1">
            <a:spLocks noGrp="1"/>
          </p:cNvSpPr>
          <p:nvPr>
            <p:ph type="subTitle" idx="1"/>
          </p:nvPr>
        </p:nvSpPr>
        <p:spPr>
          <a:xfrm>
            <a:off x="2493275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J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err="1">
                <a:solidFill>
                  <a:schemeClr val="bg1"/>
                </a:solidFill>
              </a:rPr>
              <a:t>J</a:t>
            </a:r>
            <a:r>
              <a:rPr lang="en" sz="2400" dirty="0" err="1">
                <a:solidFill>
                  <a:schemeClr val="bg1"/>
                </a:solidFill>
              </a:rPr>
              <a:t>ointedness</a:t>
            </a:r>
            <a:r>
              <a:rPr lang="en" sz="2400" dirty="0">
                <a:solidFill>
                  <a:schemeClr val="bg1"/>
                </a:solidFill>
              </a:rPr>
              <a:t> in decision making.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1"/>
          </p:nvPr>
        </p:nvSpPr>
        <p:spPr>
          <a:xfrm>
            <a:off x="4577925" y="799025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K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K</a:t>
            </a:r>
            <a:r>
              <a:rPr lang="en" sz="2400" dirty="0">
                <a:solidFill>
                  <a:schemeClr val="bg1"/>
                </a:solidFill>
              </a:rPr>
              <a:t>eep promises or do not make them.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2" name="Google Shape;132;p22"/>
          <p:cNvSpPr txBox="1">
            <a:spLocks noGrp="1"/>
          </p:cNvSpPr>
          <p:nvPr>
            <p:ph type="subTitle" idx="1"/>
          </p:nvPr>
        </p:nvSpPr>
        <p:spPr>
          <a:xfrm>
            <a:off x="6869275" y="5084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L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L</a:t>
            </a:r>
            <a:r>
              <a:rPr lang="en" sz="2400" dirty="0">
                <a:solidFill>
                  <a:schemeClr val="bg1"/>
                </a:solidFill>
              </a:rPr>
              <a:t>augh together and enjoy each other’s company.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8DBC78"/>
            </a:gs>
            <a:gs pos="93000">
              <a:srgbClr val="628354"/>
            </a:gs>
            <a:gs pos="56000">
              <a:srgbClr val="9BCF84"/>
            </a:gs>
          </a:gsLst>
          <a:lin ang="5400012" scaled="0"/>
        </a:gra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subTitle" idx="1"/>
          </p:nvPr>
        </p:nvSpPr>
        <p:spPr>
          <a:xfrm>
            <a:off x="330550" y="268500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M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M</a:t>
            </a:r>
            <a:r>
              <a:rPr lang="en" sz="2400" dirty="0">
                <a:solidFill>
                  <a:schemeClr val="bg1"/>
                </a:solidFill>
              </a:rPr>
              <a:t>ake the family rules and enforce them consistently.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8" name="Google Shape;138;p23"/>
          <p:cNvSpPr txBox="1">
            <a:spLocks noGrp="1"/>
          </p:cNvSpPr>
          <p:nvPr>
            <p:ph type="subTitle" idx="1"/>
          </p:nvPr>
        </p:nvSpPr>
        <p:spPr>
          <a:xfrm>
            <a:off x="2436200" y="268500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N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N</a:t>
            </a:r>
            <a:r>
              <a:rPr lang="en" sz="2400" dirty="0">
                <a:solidFill>
                  <a:schemeClr val="bg1"/>
                </a:solidFill>
              </a:rPr>
              <a:t>ever use physical force.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9" name="Google Shape;139;p23"/>
          <p:cNvSpPr txBox="1">
            <a:spLocks noGrp="1"/>
          </p:cNvSpPr>
          <p:nvPr>
            <p:ph type="subTitle" idx="1"/>
          </p:nvPr>
        </p:nvSpPr>
        <p:spPr>
          <a:xfrm>
            <a:off x="4541862" y="1256525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O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O</a:t>
            </a:r>
            <a:r>
              <a:rPr lang="en" sz="2400" dirty="0">
                <a:solidFill>
                  <a:schemeClr val="bg1"/>
                </a:solidFill>
              </a:rPr>
              <a:t>ffer your help when it’s needed.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0" name="Google Shape;140;p23"/>
          <p:cNvSpPr txBox="1">
            <a:spLocks noGrp="1"/>
          </p:cNvSpPr>
          <p:nvPr>
            <p:ph type="subTitle" idx="1"/>
          </p:nvPr>
        </p:nvSpPr>
        <p:spPr>
          <a:xfrm>
            <a:off x="6854200" y="1256525"/>
            <a:ext cx="20451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P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P</a:t>
            </a:r>
            <a:r>
              <a:rPr lang="en" sz="2400" dirty="0">
                <a:solidFill>
                  <a:schemeClr val="bg1"/>
                </a:solidFill>
              </a:rPr>
              <a:t>raise your child for achievement</a:t>
            </a:r>
            <a:r>
              <a:rPr lang="en" sz="2400" dirty="0">
                <a:solidFill>
                  <a:srgbClr val="000000"/>
                </a:solidFill>
              </a:rPr>
              <a:t>. </a:t>
            </a:r>
            <a:endParaRPr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8DBC78"/>
            </a:gs>
            <a:gs pos="93000">
              <a:srgbClr val="628354"/>
            </a:gs>
            <a:gs pos="56000">
              <a:srgbClr val="9BCF84"/>
            </a:gs>
          </a:gsLst>
          <a:lin ang="5400012" scaled="0"/>
        </a:gra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subTitle" idx="1"/>
          </p:nvPr>
        </p:nvSpPr>
        <p:spPr>
          <a:xfrm>
            <a:off x="352500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Q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Q</a:t>
            </a:r>
            <a:r>
              <a:rPr lang="en" sz="2400" dirty="0">
                <a:solidFill>
                  <a:schemeClr val="bg1"/>
                </a:solidFill>
              </a:rPr>
              <a:t>uickly stop your child from harmful activities.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6" name="Google Shape;146;p24"/>
          <p:cNvSpPr txBox="1">
            <a:spLocks noGrp="1"/>
          </p:cNvSpPr>
          <p:nvPr>
            <p:ph type="subTitle" idx="1"/>
          </p:nvPr>
        </p:nvSpPr>
        <p:spPr>
          <a:xfrm>
            <a:off x="2493275" y="1104125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R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R</a:t>
            </a:r>
            <a:r>
              <a:rPr lang="en" sz="2400" dirty="0">
                <a:solidFill>
                  <a:schemeClr val="bg1"/>
                </a:solidFill>
              </a:rPr>
              <a:t>ead together as often as possible.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7" name="Google Shape;147;p24"/>
          <p:cNvSpPr txBox="1">
            <a:spLocks noGrp="1"/>
          </p:cNvSpPr>
          <p:nvPr>
            <p:ph type="subTitle" idx="1"/>
          </p:nvPr>
        </p:nvSpPr>
        <p:spPr>
          <a:xfrm>
            <a:off x="4840625" y="217800"/>
            <a:ext cx="17268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S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S</a:t>
            </a:r>
            <a:r>
              <a:rPr lang="en" sz="2400" dirty="0">
                <a:solidFill>
                  <a:schemeClr val="bg1"/>
                </a:solidFill>
              </a:rPr>
              <a:t>how patience.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1"/>
          </p:nvPr>
        </p:nvSpPr>
        <p:spPr>
          <a:xfrm>
            <a:off x="6869275" y="217800"/>
            <a:ext cx="18987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T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T</a:t>
            </a:r>
            <a:r>
              <a:rPr lang="en" sz="2400" dirty="0">
                <a:solidFill>
                  <a:schemeClr val="bg1"/>
                </a:solidFill>
              </a:rPr>
              <a:t>each health and safety rules</a:t>
            </a:r>
            <a:r>
              <a:rPr lang="en" sz="2400" dirty="0">
                <a:solidFill>
                  <a:srgbClr val="000000"/>
                </a:solidFill>
              </a:rPr>
              <a:t>. </a:t>
            </a:r>
            <a:endParaRPr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8DBC78"/>
            </a:gs>
            <a:gs pos="93000">
              <a:srgbClr val="628354"/>
            </a:gs>
            <a:gs pos="56000">
              <a:srgbClr val="9BCF84"/>
            </a:gs>
          </a:gsLst>
          <a:lin ang="5400012" scaled="0"/>
        </a:gra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>
            <a:spLocks noGrp="1"/>
          </p:cNvSpPr>
          <p:nvPr>
            <p:ph type="subTitle" idx="1"/>
          </p:nvPr>
        </p:nvSpPr>
        <p:spPr>
          <a:xfrm>
            <a:off x="723475" y="348600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U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U</a:t>
            </a:r>
            <a:r>
              <a:rPr lang="en" sz="2400" dirty="0">
                <a:solidFill>
                  <a:schemeClr val="bg1"/>
                </a:solidFill>
              </a:rPr>
              <a:t>se every opportunity to show your love.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54" name="Google Shape;154;p25"/>
          <p:cNvSpPr txBox="1">
            <a:spLocks noGrp="1"/>
          </p:cNvSpPr>
          <p:nvPr>
            <p:ph type="subTitle" idx="1"/>
          </p:nvPr>
        </p:nvSpPr>
        <p:spPr>
          <a:xfrm>
            <a:off x="3314675" y="1060550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V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V</a:t>
            </a:r>
            <a:r>
              <a:rPr lang="en" sz="2400" dirty="0">
                <a:solidFill>
                  <a:schemeClr val="bg1"/>
                </a:solidFill>
              </a:rPr>
              <a:t>alue your child’s thoughts and opinions.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55" name="Google Shape;155;p25"/>
          <p:cNvSpPr txBox="1">
            <a:spLocks noGrp="1"/>
          </p:cNvSpPr>
          <p:nvPr>
            <p:ph type="subTitle" idx="1"/>
          </p:nvPr>
        </p:nvSpPr>
        <p:spPr>
          <a:xfrm>
            <a:off x="5905887" y="348600"/>
            <a:ext cx="21054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W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W</a:t>
            </a:r>
            <a:r>
              <a:rPr lang="en" sz="2400" dirty="0">
                <a:solidFill>
                  <a:schemeClr val="bg1"/>
                </a:solidFill>
              </a:rPr>
              <a:t>ait until you calm down before disciplining your child.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8DBC78"/>
            </a:gs>
            <a:gs pos="93000">
              <a:srgbClr val="628354"/>
            </a:gs>
            <a:gs pos="56000">
              <a:srgbClr val="9BCF84"/>
            </a:gs>
          </a:gsLst>
          <a:lin ang="5400012" scaled="0"/>
        </a:gra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subTitle" idx="1"/>
          </p:nvPr>
        </p:nvSpPr>
        <p:spPr>
          <a:xfrm>
            <a:off x="665100" y="1133175"/>
            <a:ext cx="21828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X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X</a:t>
            </a:r>
            <a:r>
              <a:rPr lang="en" sz="2400" dirty="0">
                <a:solidFill>
                  <a:schemeClr val="bg1"/>
                </a:solidFill>
              </a:rPr>
              <a:t>erox and save records of your child’s achievements.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61" name="Google Shape;161;p26"/>
          <p:cNvSpPr txBox="1">
            <a:spLocks noGrp="1"/>
          </p:cNvSpPr>
          <p:nvPr>
            <p:ph type="subTitle" idx="1"/>
          </p:nvPr>
        </p:nvSpPr>
        <p:spPr>
          <a:xfrm>
            <a:off x="3316600" y="406700"/>
            <a:ext cx="21828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Y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Y</a:t>
            </a:r>
            <a:r>
              <a:rPr lang="en" sz="2400" dirty="0">
                <a:solidFill>
                  <a:schemeClr val="bg1"/>
                </a:solidFill>
              </a:rPr>
              <a:t>ou can make a difference in your child’s life.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1"/>
          </p:nvPr>
        </p:nvSpPr>
        <p:spPr>
          <a:xfrm>
            <a:off x="6026225" y="1133175"/>
            <a:ext cx="2182800" cy="3672000"/>
          </a:xfrm>
          <a:prstGeom prst="rect">
            <a:avLst/>
          </a:prstGeom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bg1"/>
                </a:solidFill>
              </a:rPr>
              <a:t>Z</a:t>
            </a:r>
            <a:endParaRPr sz="2800" u="sng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bg1"/>
                </a:solidFill>
              </a:rPr>
              <a:t>Z</a:t>
            </a:r>
            <a:r>
              <a:rPr lang="en" sz="2400" dirty="0">
                <a:solidFill>
                  <a:schemeClr val="bg1"/>
                </a:solidFill>
              </a:rPr>
              <a:t>estfully enjoy the journey of parenting. 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8D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/>
        </p:nvSpPr>
        <p:spPr>
          <a:xfrm>
            <a:off x="576508" y="780860"/>
            <a:ext cx="7969181" cy="3305717"/>
          </a:xfrm>
          <a:prstGeom prst="rect">
            <a:avLst/>
          </a:prstGeom>
          <a:noFill/>
          <a:ln w="28575" cap="flat" cmpd="sng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Thank you all for your cooperation and attention. </a:t>
            </a:r>
            <a:endParaRPr sz="3200" dirty="0">
              <a:solidFill>
                <a:schemeClr val="accent1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accent1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sz="3200" dirty="0">
              <a:solidFill>
                <a:schemeClr val="accent1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476</Words>
  <Application>Microsoft Office PowerPoint</Application>
  <PresentationFormat>On-screen Show (16:9)</PresentationFormat>
  <Paragraphs>150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Trebuchet MS</vt:lpstr>
      <vt:lpstr>Quicksand</vt:lpstr>
      <vt:lpstr>Playfair Display</vt:lpstr>
      <vt:lpstr>Century Gothic</vt:lpstr>
      <vt:lpstr>Roboto</vt:lpstr>
      <vt:lpstr>Oxygen</vt:lpstr>
      <vt:lpstr>Material</vt:lpstr>
      <vt:lpstr>A Journey Towards Effective Parenting</vt:lpstr>
      <vt:lpstr>What is Parenting?</vt:lpstr>
      <vt:lpstr>Myths and Facts </vt:lpstr>
      <vt:lpstr>Parenting Styles</vt:lpstr>
      <vt:lpstr>Authoritarian</vt:lpstr>
      <vt:lpstr>Permissive </vt:lpstr>
      <vt:lpstr>Democratic</vt:lpstr>
      <vt:lpstr>A-Z’s of Effective Parenting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Journey Towards Effective Parenting</dc:title>
  <dc:creator>Stella</dc:creator>
  <cp:lastModifiedBy>Stella</cp:lastModifiedBy>
  <cp:revision>5</cp:revision>
  <dcterms:modified xsi:type="dcterms:W3CDTF">2019-09-27T23:37:08Z</dcterms:modified>
</cp:coreProperties>
</file>