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20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Wi-Fi calling was first made available on T-Mobile's service, originally named "Hotspot Calling," and rebranded to "Wi-Fi Calling" in 2009.</a:t>
            </a:r>
            <a:endParaRPr/>
          </a:p>
        </p:txBody>
      </p:sp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ba4c343ea_2_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g7ba4c343ea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ba4c343ea_2_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g7ba4c343ea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ba4c343ea_2_2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g7ba4c343ea_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ba4c343ea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ba4c343ea_1_5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7ba4c343ea_1_5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ba4c343ea_1_3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g7ba4c343ea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ba4c343ea_1_6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g7ba4c343ea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0480" y="-17145"/>
            <a:ext cx="12252960" cy="689229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1200150" y="1086293"/>
            <a:ext cx="595256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6000"/>
              <a:buFont typeface="Calibri"/>
              <a:buNone/>
              <a:defRPr sz="6000">
                <a:solidFill>
                  <a:srgbClr val="0050B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1200150" y="3908868"/>
            <a:ext cx="5952565" cy="137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3200">
                <a:solidFill>
                  <a:srgbClr val="3B3838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  <a:defRPr>
                <a:solidFill>
                  <a:srgbClr val="0050B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200"/>
              <a:buChar char="•"/>
              <a:defRPr>
                <a:solidFill>
                  <a:srgbClr val="3B3838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>
                <a:solidFill>
                  <a:srgbClr val="3B3838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>
                <a:solidFill>
                  <a:srgbClr val="3B3838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3B3838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>
                <a:solidFill>
                  <a:srgbClr val="3B383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4724400" y="644002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>
                <a:solidFill>
                  <a:srgbClr val="3B3838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>
                <a:solidFill>
                  <a:srgbClr val="3B3838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>
                <a:solidFill>
                  <a:srgbClr val="3B3838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3B3838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>
                <a:solidFill>
                  <a:srgbClr val="3B383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>
                <a:solidFill>
                  <a:srgbClr val="3B3838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>
                <a:solidFill>
                  <a:srgbClr val="3B3838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>
                <a:solidFill>
                  <a:srgbClr val="3B3838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3B3838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>
                <a:solidFill>
                  <a:srgbClr val="3B383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0480" y="-17145"/>
            <a:ext cx="12252960" cy="689229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200150" y="1086293"/>
            <a:ext cx="595256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6000"/>
              <a:buFont typeface="Calibri"/>
              <a:buNone/>
              <a:defRPr sz="6000">
                <a:solidFill>
                  <a:srgbClr val="0050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200150" y="3908868"/>
            <a:ext cx="5952565" cy="137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3200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  <a:defRPr>
                <a:solidFill>
                  <a:srgbClr val="0050B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200"/>
              <a:buChar char="•"/>
              <a:defRPr>
                <a:solidFill>
                  <a:srgbClr val="3B3838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>
                <a:solidFill>
                  <a:srgbClr val="3B3838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>
                <a:solidFill>
                  <a:srgbClr val="3B3838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3B3838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>
                <a:solidFill>
                  <a:srgbClr val="3B383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4724400" y="644002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2"/>
          </p:nvPr>
        </p:nvSpPr>
        <p:spPr>
          <a:xfrm>
            <a:off x="4724400" y="644002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6000"/>
              <a:buFont typeface="Calibri"/>
              <a:buNone/>
              <a:defRPr sz="6000">
                <a:solidFill>
                  <a:srgbClr val="0050B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3200">
                <a:solidFill>
                  <a:srgbClr val="3B383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sz="2000">
                <a:solidFill>
                  <a:srgbClr val="8F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F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F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F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F8E8E"/>
              </a:buClr>
              <a:buSzPts val="1600"/>
              <a:buNone/>
              <a:defRPr sz="1600">
                <a:solidFill>
                  <a:srgbClr val="8F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F8E8E"/>
              </a:buClr>
              <a:buSzPts val="1600"/>
              <a:buNone/>
              <a:defRPr sz="1600">
                <a:solidFill>
                  <a:srgbClr val="8F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F8E8E"/>
              </a:buClr>
              <a:buSzPts val="1600"/>
              <a:buNone/>
              <a:defRPr sz="1600">
                <a:solidFill>
                  <a:srgbClr val="8F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F8E8E"/>
              </a:buClr>
              <a:buSzPts val="1600"/>
              <a:buNone/>
              <a:defRPr sz="1600">
                <a:solidFill>
                  <a:srgbClr val="8F8E8E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3200" b="1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3200" b="1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  <a:defRPr>
                <a:solidFill>
                  <a:srgbClr val="0050B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000"/>
              <a:buFont typeface="Calibri"/>
              <a:buNone/>
              <a:defRPr sz="4000">
                <a:solidFill>
                  <a:srgbClr val="0050B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3B3838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 sz="2800">
                <a:solidFill>
                  <a:srgbClr val="3B3838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 sz="2400">
                <a:solidFill>
                  <a:srgbClr val="3B3838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3B3838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 sz="2000">
                <a:solidFill>
                  <a:srgbClr val="3B3838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3200">
                <a:solidFill>
                  <a:srgbClr val="3B383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5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5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000"/>
              <a:buFont typeface="Calibri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urier New"/>
              <a:buNone/>
              <a:defRPr sz="28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Courier New"/>
              <a:buNone/>
              <a:defRPr sz="2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3200">
                <a:solidFill>
                  <a:srgbClr val="3B383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5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75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>
                <a:solidFill>
                  <a:srgbClr val="3B3838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>
                <a:solidFill>
                  <a:srgbClr val="3B3838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>
                <a:solidFill>
                  <a:srgbClr val="3B3838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3B3838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>
                <a:solidFill>
                  <a:srgbClr val="3B383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 rot="5400000">
            <a:off x="7539392" y="2362555"/>
            <a:ext cx="4999916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  <a:defRPr>
                <a:solidFill>
                  <a:srgbClr val="0050B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 rot="5400000">
            <a:off x="2205392" y="-190145"/>
            <a:ext cx="4999916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>
                <a:solidFill>
                  <a:srgbClr val="3B3838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Char char="o"/>
              <a:defRPr>
                <a:solidFill>
                  <a:srgbClr val="3B3838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‒"/>
              <a:defRPr>
                <a:solidFill>
                  <a:srgbClr val="3B3838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3B3838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o"/>
              <a:defRPr>
                <a:solidFill>
                  <a:srgbClr val="3B383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30480" y="0"/>
            <a:ext cx="12252960" cy="116317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50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urier New"/>
              <a:buChar char="o"/>
              <a:defRPr sz="28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Char char="‒"/>
              <a:defRPr sz="2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Courier New"/>
              <a:buChar char="o"/>
              <a:defRPr sz="2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body" idx="2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urier New"/>
              <a:buChar char="o"/>
              <a:defRPr sz="28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Char char="‒"/>
              <a:defRPr sz="24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Courier New"/>
              <a:buChar char="o"/>
              <a:defRPr sz="2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3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title" idx="4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50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izonwireless.com/support/wifi-calling-faq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att.com/devicehowto/dsm.html#!/" TargetMode="External"/><Relationship Id="rId5" Type="http://schemas.openxmlformats.org/officeDocument/2006/relationships/hyperlink" Target="https://www.sprint.com/en/support/device/select-device.html" TargetMode="External"/><Relationship Id="rId4" Type="http://schemas.openxmlformats.org/officeDocument/2006/relationships/hyperlink" Target="https://support.t-mobile.com/external-link.jspa?url=https://support.t-mobile.com/community/phones-tablets-devices/tutoria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ctrTitle"/>
          </p:nvPr>
        </p:nvSpPr>
        <p:spPr>
          <a:xfrm>
            <a:off x="1200150" y="739825"/>
            <a:ext cx="9444000" cy="20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6000"/>
              <a:buFont typeface="Calibri"/>
              <a:buNone/>
            </a:pPr>
            <a:r>
              <a:rPr lang="en-US"/>
              <a:t>Using GUSD Wi-Fi to Improve Cell Phone Functionality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1"/>
          </p:nvPr>
        </p:nvSpPr>
        <p:spPr>
          <a:xfrm>
            <a:off x="1200150" y="3928525"/>
            <a:ext cx="59526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Intended for: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All GUSD Staff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838200" y="528650"/>
            <a:ext cx="10515600" cy="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Areas With Poor Coverage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sldNum" idx="12"/>
          </p:nvPr>
        </p:nvSpPr>
        <p:spPr>
          <a:xfrm>
            <a:off x="4724400" y="644002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8900" y="1690825"/>
            <a:ext cx="8613098" cy="485284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459500" y="2286000"/>
            <a:ext cx="3119400" cy="3915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Reports from staff and survey results indicate locations within GUSD with poor coverage for personal cell phones.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Benefits of Connecting to GUSD Wi-Fi</a:t>
            </a:r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9988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Use Wi-Fi instead of your carrier data for: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o"/>
            </a:pPr>
            <a:r>
              <a:rPr lang="en-US"/>
              <a:t>texting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o"/>
            </a:pPr>
            <a:r>
              <a:rPr lang="en-US"/>
              <a:t>web browsing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o"/>
            </a:pPr>
            <a:r>
              <a:rPr lang="en-US"/>
              <a:t>networking apps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o"/>
            </a:pPr>
            <a:r>
              <a:rPr lang="en-US"/>
              <a:t>video </a:t>
            </a:r>
            <a:r>
              <a:rPr lang="en-US">
                <a:solidFill>
                  <a:schemeClr val="dk1"/>
                </a:solidFill>
              </a:rPr>
              <a:t>streaming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Now both iOS and Android phones support Wi-Fi Calling to improve quality of:</a:t>
            </a:r>
            <a:endParaRPr/>
          </a:p>
          <a:p>
            <a:pPr marL="91440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o"/>
            </a:pPr>
            <a:r>
              <a:rPr lang="en-US"/>
              <a:t>phone calls</a:t>
            </a:r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4724400" y="644002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242900" y="365125"/>
            <a:ext cx="78438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How to Connect to GUSD Wi-Fi</a:t>
            </a: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0" y="1963650"/>
            <a:ext cx="7172400" cy="44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District Staff or Students Connecting with a Personal Device:</a:t>
            </a:r>
            <a:endParaRPr/>
          </a:p>
          <a:p>
            <a:pPr marL="914400" lvl="1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0"/>
              <a:buChar char="o"/>
            </a:pPr>
            <a:r>
              <a:rPr lang="en-US"/>
              <a:t>Connect to the GUSD wireless network</a:t>
            </a:r>
            <a:endParaRPr/>
          </a:p>
          <a:p>
            <a:pPr marL="914400" lvl="1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0"/>
              <a:buChar char="o"/>
            </a:pPr>
            <a:r>
              <a:rPr lang="en-US"/>
              <a:t>Enter Microsoft AD (computer login) Username and Password</a:t>
            </a:r>
            <a:endParaRPr/>
          </a:p>
          <a:p>
            <a:pPr marL="914400" lvl="1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0"/>
              <a:buChar char="o"/>
            </a:pPr>
            <a:r>
              <a:rPr lang="en-US"/>
              <a:t>For Andriod devices, use the settings in the image to the right to properly connect </a:t>
            </a:r>
            <a:endParaRPr/>
          </a:p>
          <a:p>
            <a:pPr marL="914400" lvl="1" indent="-36195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2100"/>
              <a:buChar char="o"/>
            </a:pPr>
            <a:r>
              <a:rPr lang="en-US"/>
              <a:t>Login is required only one time and is valid at all GUSD sites</a:t>
            </a:r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sldNum" idx="12"/>
          </p:nvPr>
        </p:nvSpPr>
        <p:spPr>
          <a:xfrm>
            <a:off x="4724400" y="644002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02" name="Google Shape;102;p18"/>
          <p:cNvSpPr/>
          <p:nvPr/>
        </p:nvSpPr>
        <p:spPr>
          <a:xfrm>
            <a:off x="7172400" y="1200150"/>
            <a:ext cx="1528800" cy="5605200"/>
          </a:xfrm>
          <a:prstGeom prst="leftBrace">
            <a:avLst>
              <a:gd name="adj1" fmla="val 52066"/>
              <a:gd name="adj2" fmla="val 65759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81CAB3-1119-4F24-AE1A-179D1C092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200" y="1201062"/>
            <a:ext cx="2654554" cy="56040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838200" y="792975"/>
            <a:ext cx="5819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Turning On Wi-Fi Calling: </a:t>
            </a:r>
            <a:r>
              <a:rPr lang="en-US" b="1"/>
              <a:t>iPhone</a:t>
            </a:r>
            <a:endParaRPr b="1"/>
          </a:p>
        </p:txBody>
      </p:sp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838200" y="3106850"/>
            <a:ext cx="5181600" cy="30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Within the </a:t>
            </a:r>
            <a:r>
              <a:rPr lang="en-US" b="1"/>
              <a:t>Settings</a:t>
            </a:r>
            <a:r>
              <a:rPr lang="en-US"/>
              <a:t> app, select [</a:t>
            </a:r>
            <a:r>
              <a:rPr lang="en-US" b="1"/>
              <a:t>Cellular</a:t>
            </a:r>
            <a:r>
              <a:rPr lang="en-US"/>
              <a:t>]</a:t>
            </a:r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1000"/>
              <a:t>5</a:t>
            </a:fld>
            <a:endParaRPr sz="1000"/>
          </a:p>
        </p:txBody>
      </p:sp>
      <p:pic>
        <p:nvPicPr>
          <p:cNvPr id="110" name="Google Shape;11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3735" y="792975"/>
            <a:ext cx="3411566" cy="606502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/>
          <p:nvPr/>
        </p:nvSpPr>
        <p:spPr>
          <a:xfrm>
            <a:off x="7043737" y="5180450"/>
            <a:ext cx="3411600" cy="465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838200" y="792975"/>
            <a:ext cx="5819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Turning On Wi-Fi Calling: </a:t>
            </a:r>
            <a:r>
              <a:rPr lang="en-US" b="1"/>
              <a:t>iPhone </a:t>
            </a:r>
            <a:r>
              <a:rPr lang="en-US" sz="3000"/>
              <a:t>(cont.)</a:t>
            </a:r>
            <a:endParaRPr sz="3000"/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838200" y="3106850"/>
            <a:ext cx="5181600" cy="30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Within the </a:t>
            </a:r>
            <a:r>
              <a:rPr lang="en-US" b="1"/>
              <a:t>Cellular </a:t>
            </a:r>
            <a:r>
              <a:rPr lang="en-US"/>
              <a:t>menu, set Wi-Fi Calling to :</a:t>
            </a:r>
            <a:r>
              <a:rPr lang="en-US" b="1"/>
              <a:t>On</a:t>
            </a:r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1000"/>
              <a:t>6</a:t>
            </a:fld>
            <a:endParaRPr sz="1000"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3725" y="762000"/>
            <a:ext cx="3429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/>
          <p:nvPr/>
        </p:nvSpPr>
        <p:spPr>
          <a:xfrm>
            <a:off x="6977437" y="3311275"/>
            <a:ext cx="3553200" cy="465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838200" y="792975"/>
            <a:ext cx="5819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Turning On Wi-Fi Calling: </a:t>
            </a:r>
            <a:r>
              <a:rPr lang="en-US" b="1"/>
              <a:t>iPhone </a:t>
            </a:r>
            <a:r>
              <a:rPr lang="en-US" sz="3000"/>
              <a:t>(cont.)</a:t>
            </a:r>
            <a:endParaRPr sz="3000"/>
          </a:p>
        </p:txBody>
      </p:sp>
      <p:sp>
        <p:nvSpPr>
          <p:cNvPr id="126" name="Google Shape;126;p21"/>
          <p:cNvSpPr txBox="1">
            <a:spLocks noGrp="1"/>
          </p:cNvSpPr>
          <p:nvPr>
            <p:ph type="body" idx="1"/>
          </p:nvPr>
        </p:nvSpPr>
        <p:spPr>
          <a:xfrm>
            <a:off x="838200" y="2614625"/>
            <a:ext cx="5376900" cy="40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Within the Wi-Fi Calling menu, toggle the Wi-Fi Calling on This iPhone to “</a:t>
            </a:r>
            <a:r>
              <a:rPr lang="en-US" b="1"/>
              <a:t>On</a:t>
            </a:r>
            <a:r>
              <a:rPr lang="en-US"/>
              <a:t>”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Enable Wi-Fi Calling when the pop-up message appears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3200"/>
              <a:buChar char="•"/>
            </a:pPr>
            <a:r>
              <a:rPr lang="en-US"/>
              <a:t>Enter your desired information for 911 calls</a:t>
            </a:r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1000"/>
              <a:t>7</a:t>
            </a:fld>
            <a:endParaRPr sz="1000"/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3750" y="762000"/>
            <a:ext cx="3429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1"/>
          <p:cNvSpPr/>
          <p:nvPr/>
        </p:nvSpPr>
        <p:spPr>
          <a:xfrm>
            <a:off x="6951113" y="1535950"/>
            <a:ext cx="3599700" cy="465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57228" y="1129146"/>
            <a:ext cx="3429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838200" y="792975"/>
            <a:ext cx="5819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Turning On Wi-Fi Calling: </a:t>
            </a:r>
            <a:r>
              <a:rPr lang="en-US" b="1"/>
              <a:t>iPhone </a:t>
            </a:r>
            <a:r>
              <a:rPr lang="en-US" sz="3000"/>
              <a:t>(cont.)</a:t>
            </a:r>
            <a:endParaRPr sz="3000"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838200" y="3106850"/>
            <a:ext cx="5181600" cy="30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The carrier indicator will change to indicate you are using Wi-Fi calling when you are in a weak cell signal area.</a:t>
            </a:r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1000"/>
              <a:t>8</a:t>
            </a:fld>
            <a:endParaRPr sz="1000"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9763" y="792975"/>
            <a:ext cx="3857624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2"/>
          <p:cNvSpPr/>
          <p:nvPr/>
        </p:nvSpPr>
        <p:spPr>
          <a:xfrm>
            <a:off x="6951092" y="652325"/>
            <a:ext cx="1344600" cy="465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</a:pPr>
            <a:r>
              <a:rPr lang="en-US">
                <a:solidFill>
                  <a:schemeClr val="accent5"/>
                </a:solidFill>
              </a:rPr>
              <a:t>Turning On Wi-Fi Calling: </a:t>
            </a:r>
            <a:r>
              <a:rPr lang="en-US" b="1">
                <a:solidFill>
                  <a:schemeClr val="accent5"/>
                </a:solidFill>
              </a:rPr>
              <a:t>Android</a:t>
            </a:r>
            <a:endParaRPr/>
          </a:p>
        </p:txBody>
      </p:sp>
      <p:sp>
        <p:nvSpPr>
          <p:cNvPr id="147" name="Google Shape;147;p23"/>
          <p:cNvSpPr txBox="1"/>
          <p:nvPr/>
        </p:nvSpPr>
        <p:spPr>
          <a:xfrm>
            <a:off x="4203163" y="2263250"/>
            <a:ext cx="3785700" cy="7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Summary of Steps</a:t>
            </a:r>
            <a:endParaRPr sz="3600" b="1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425" y="3020449"/>
            <a:ext cx="7241151" cy="296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Turning On Wi-Fi Calling: </a:t>
            </a:r>
            <a:r>
              <a:rPr lang="en-US" b="1"/>
              <a:t>Android</a:t>
            </a:r>
            <a:r>
              <a:rPr lang="en-US" b="1">
                <a:solidFill>
                  <a:schemeClr val="accent5"/>
                </a:solidFill>
              </a:rPr>
              <a:t> </a:t>
            </a:r>
            <a:r>
              <a:rPr lang="en-US" sz="3000">
                <a:solidFill>
                  <a:schemeClr val="accent5"/>
                </a:solidFill>
              </a:rPr>
              <a:t>(cont.)</a:t>
            </a:r>
            <a:endParaRPr b="1"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Open Phone Settings</a:t>
            </a:r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Search Settings</a:t>
            </a:r>
            <a:endParaRPr/>
          </a:p>
        </p:txBody>
      </p:sp>
      <p:pic>
        <p:nvPicPr>
          <p:cNvPr id="157" name="Google Shape;1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7175" y="3275800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/>
          <p:cNvPicPr preferRelativeResize="0"/>
          <p:nvPr/>
        </p:nvPicPr>
        <p:blipFill rotWithShape="1">
          <a:blip r:embed="rId4">
            <a:alphaModFix/>
          </a:blip>
          <a:srcRect b="63769"/>
          <a:stretch/>
        </p:blipFill>
        <p:spPr>
          <a:xfrm>
            <a:off x="7143600" y="2952021"/>
            <a:ext cx="3240275" cy="214312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9" name="Google Shape;159;p24"/>
          <p:cNvSpPr/>
          <p:nvPr/>
        </p:nvSpPr>
        <p:spPr>
          <a:xfrm>
            <a:off x="7056588" y="3171325"/>
            <a:ext cx="3414300" cy="465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4"/>
          <p:cNvSpPr/>
          <p:nvPr/>
        </p:nvSpPr>
        <p:spPr>
          <a:xfrm>
            <a:off x="5522976" y="3642663"/>
            <a:ext cx="1144800" cy="1409400"/>
          </a:xfrm>
          <a:prstGeom prst="striped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4"/>
          <p:cNvSpPr txBox="1"/>
          <p:nvPr/>
        </p:nvSpPr>
        <p:spPr>
          <a:xfrm>
            <a:off x="7143600" y="5260525"/>
            <a:ext cx="32403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Type </a:t>
            </a: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wifi calling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in the Search field.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Turning On Wi-Fi Calling: </a:t>
            </a:r>
            <a:r>
              <a:rPr lang="en-US" b="1"/>
              <a:t>Android</a:t>
            </a:r>
            <a:r>
              <a:rPr lang="en-US" b="1">
                <a:solidFill>
                  <a:schemeClr val="accent5"/>
                </a:solidFill>
              </a:rPr>
              <a:t> </a:t>
            </a:r>
            <a:r>
              <a:rPr lang="en-US" sz="3000">
                <a:solidFill>
                  <a:schemeClr val="accent5"/>
                </a:solidFill>
              </a:rPr>
              <a:t>(cont.)</a:t>
            </a:r>
            <a:endParaRPr b="1"/>
          </a:p>
        </p:txBody>
      </p:sp>
      <p:sp>
        <p:nvSpPr>
          <p:cNvPr id="167" name="Google Shape;167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Select Wi-Fi Calling</a:t>
            </a:r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Turn Feature ON</a:t>
            </a:r>
            <a:endParaRPr/>
          </a:p>
        </p:txBody>
      </p:sp>
      <p:sp>
        <p:nvSpPr>
          <p:cNvPr id="170" name="Google Shape;170;p25"/>
          <p:cNvSpPr/>
          <p:nvPr/>
        </p:nvSpPr>
        <p:spPr>
          <a:xfrm>
            <a:off x="5519200" y="3642638"/>
            <a:ext cx="1144800" cy="1409400"/>
          </a:xfrm>
          <a:prstGeom prst="striped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1" name="Google Shape;171;p25"/>
          <p:cNvPicPr preferRelativeResize="0"/>
          <p:nvPr/>
        </p:nvPicPr>
        <p:blipFill rotWithShape="1">
          <a:blip r:embed="rId3">
            <a:alphaModFix/>
          </a:blip>
          <a:srcRect b="51906"/>
          <a:stretch/>
        </p:blipFill>
        <p:spPr>
          <a:xfrm>
            <a:off x="6922263" y="2621713"/>
            <a:ext cx="3703320" cy="316909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2" name="Google Shape;172;p25"/>
          <p:cNvSpPr/>
          <p:nvPr/>
        </p:nvSpPr>
        <p:spPr>
          <a:xfrm>
            <a:off x="6841950" y="3345350"/>
            <a:ext cx="3843600" cy="465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3" name="Google Shape;173;p25"/>
          <p:cNvPicPr preferRelativeResize="0"/>
          <p:nvPr/>
        </p:nvPicPr>
        <p:blipFill rotWithShape="1">
          <a:blip r:embed="rId4">
            <a:alphaModFix/>
          </a:blip>
          <a:srcRect b="65594"/>
          <a:stretch/>
        </p:blipFill>
        <p:spPr>
          <a:xfrm>
            <a:off x="1483625" y="2621725"/>
            <a:ext cx="3857625" cy="23595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4" name="Google Shape;174;p25"/>
          <p:cNvSpPr/>
          <p:nvPr/>
        </p:nvSpPr>
        <p:spPr>
          <a:xfrm>
            <a:off x="1421625" y="3538350"/>
            <a:ext cx="3975300" cy="465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B5"/>
              </a:buClr>
              <a:buSzPts val="4400"/>
              <a:buFont typeface="Calibri"/>
              <a:buNone/>
            </a:pPr>
            <a:r>
              <a:rPr lang="en-US"/>
              <a:t>Does my carrier offer Wi-Fi Calling?</a:t>
            </a:r>
            <a:endParaRPr b="1"/>
          </a:p>
        </p:txBody>
      </p:sp>
      <p:sp>
        <p:nvSpPr>
          <p:cNvPr id="180" name="Google Shape;180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1143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C2C2C"/>
                </a:solidFill>
                <a:highlight>
                  <a:srgbClr val="FFFFFF"/>
                </a:highlight>
              </a:rPr>
              <a:t>Verizon Wireless</a:t>
            </a:r>
            <a:endParaRPr sz="18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114300" marR="1143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To turn on Wifi calling, follow the directions on Verizon's </a:t>
            </a:r>
            <a:r>
              <a:rPr lang="en-US" sz="1600" b="1">
                <a:solidFill>
                  <a:srgbClr val="9D1F23"/>
                </a:solidFill>
                <a:highlight>
                  <a:srgbClr val="FFFFFF"/>
                </a:highlight>
                <a:uFill>
                  <a:noFill/>
                </a:uFill>
                <a:hlinkClick r:id="rId3"/>
              </a:rPr>
              <a:t>Wi-Fi Calling FAQs</a:t>
            </a: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 page.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114300" marR="1143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4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114300" marR="1143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C2C2C"/>
                </a:solidFill>
                <a:highlight>
                  <a:srgbClr val="FFFFFF"/>
                </a:highlight>
              </a:rPr>
              <a:t>T-Mobile</a:t>
            </a:r>
            <a:endParaRPr sz="1800" b="1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Go to </a:t>
            </a:r>
            <a:r>
              <a:rPr lang="en-US" sz="1600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Device Support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Select your phone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Under </a:t>
            </a:r>
            <a:r>
              <a:rPr lang="en-US" sz="1600" b="1">
                <a:solidFill>
                  <a:srgbClr val="2C2C2C"/>
                </a:solidFill>
                <a:highlight>
                  <a:srgbClr val="FFFFFF"/>
                </a:highlight>
              </a:rPr>
              <a:t>Browse by categories</a:t>
            </a: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, choose </a:t>
            </a:r>
            <a:r>
              <a:rPr lang="en-US" sz="1600" b="1">
                <a:solidFill>
                  <a:srgbClr val="2C2C2C"/>
                </a:solidFill>
                <a:highlight>
                  <a:srgbClr val="FFFFFF"/>
                </a:highlight>
              </a:rPr>
              <a:t>Calling, Contacts &amp; Calendar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Select </a:t>
            </a:r>
            <a:r>
              <a:rPr lang="en-US" sz="1600" b="1">
                <a:solidFill>
                  <a:srgbClr val="2C2C2C"/>
                </a:solidFill>
                <a:highlight>
                  <a:srgbClr val="FFFFFF"/>
                </a:highlight>
              </a:rPr>
              <a:t>Turn on/off Wi-Fi calling</a:t>
            </a: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 and follow the instructions</a:t>
            </a:r>
            <a:endParaRPr sz="1600" b="1">
              <a:solidFill>
                <a:srgbClr val="2C2C2C"/>
              </a:solidFill>
              <a:highlight>
                <a:srgbClr val="FFFFFF"/>
              </a:highlight>
            </a:endParaRPr>
          </a:p>
        </p:txBody>
      </p:sp>
      <p:sp>
        <p:nvSpPr>
          <p:cNvPr id="181" name="Google Shape;181;p26"/>
          <p:cNvSpPr txBox="1">
            <a:spLocks noGrp="1"/>
          </p:cNvSpPr>
          <p:nvPr>
            <p:ph type="sldNum" idx="12"/>
          </p:nvPr>
        </p:nvSpPr>
        <p:spPr>
          <a:xfrm>
            <a:off x="47244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1143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C2C2C"/>
                </a:solidFill>
                <a:highlight>
                  <a:srgbClr val="FFFFFF"/>
                </a:highlight>
              </a:rPr>
              <a:t>Sprint</a:t>
            </a:r>
            <a:endParaRPr sz="1800" b="1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Go to </a:t>
            </a:r>
            <a:r>
              <a:rPr lang="en-US" sz="1600" u="sng">
                <a:solidFill>
                  <a:schemeClr val="hlink"/>
                </a:solidFill>
                <a:highlight>
                  <a:srgbClr val="FFFFFF"/>
                </a:highlight>
                <a:hlinkClick r:id="rId5"/>
              </a:rPr>
              <a:t>Device Support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Select your phone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4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Scroll to </a:t>
            </a:r>
            <a:r>
              <a:rPr lang="en-US" sz="1600" b="1">
                <a:solidFill>
                  <a:srgbClr val="2C2C2C"/>
                </a:solidFill>
                <a:highlight>
                  <a:srgbClr val="FFFFFF"/>
                </a:highlight>
              </a:rPr>
              <a:t>Calls</a:t>
            </a: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 and choose </a:t>
            </a:r>
            <a:r>
              <a:rPr lang="en-US" sz="1600" b="1">
                <a:solidFill>
                  <a:srgbClr val="2C2C2C"/>
                </a:solidFill>
                <a:highlight>
                  <a:srgbClr val="FFFFFF"/>
                </a:highlight>
              </a:rPr>
              <a:t>Activate Wi-Fi Calling</a:t>
            </a:r>
            <a:br>
              <a:rPr lang="en-US" sz="1400" b="1">
                <a:solidFill>
                  <a:srgbClr val="2C2C2C"/>
                </a:solidFill>
                <a:highlight>
                  <a:srgbClr val="FFFFFF"/>
                </a:highlight>
              </a:rPr>
            </a:br>
            <a:endParaRPr sz="1400" b="1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0" marR="1143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C2C2C"/>
                </a:solidFill>
                <a:highlight>
                  <a:srgbClr val="FFFFFF"/>
                </a:highlight>
              </a:rPr>
              <a:t>AT&amp;T</a:t>
            </a:r>
            <a:endParaRPr sz="1800" b="1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Go to </a:t>
            </a:r>
            <a:r>
              <a:rPr lang="en-US" sz="1600" u="sng">
                <a:solidFill>
                  <a:schemeClr val="hlink"/>
                </a:solidFill>
                <a:highlight>
                  <a:srgbClr val="FFFFFF"/>
                </a:highlight>
                <a:hlinkClick r:id="rId6"/>
              </a:rPr>
              <a:t>Device Support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Select your phone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Select </a:t>
            </a:r>
            <a:r>
              <a:rPr lang="en-US" sz="1600" b="1">
                <a:solidFill>
                  <a:srgbClr val="2C2C2C"/>
                </a:solidFill>
                <a:highlight>
                  <a:srgbClr val="FFFFFF"/>
                </a:highlight>
              </a:rPr>
              <a:t>View All Tutorials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Select </a:t>
            </a:r>
            <a:r>
              <a:rPr lang="en-US" sz="1600" b="1">
                <a:solidFill>
                  <a:srgbClr val="2C2C2C"/>
                </a:solidFill>
                <a:highlight>
                  <a:srgbClr val="FFFFFF"/>
                </a:highlight>
              </a:rPr>
              <a:t>Calling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  <a:p>
            <a:pPr marL="457200" marR="1143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600"/>
              <a:buAutoNum type="arabicPeriod"/>
            </a:pP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Select </a:t>
            </a:r>
            <a:r>
              <a:rPr lang="en-US" sz="1600" b="1">
                <a:solidFill>
                  <a:srgbClr val="2C2C2C"/>
                </a:solidFill>
                <a:highlight>
                  <a:srgbClr val="FFFFFF"/>
                </a:highlight>
              </a:rPr>
              <a:t>Wi-Fi Calling</a:t>
            </a:r>
            <a:r>
              <a:rPr lang="en-US" sz="1600">
                <a:solidFill>
                  <a:srgbClr val="2C2C2C"/>
                </a:solidFill>
                <a:highlight>
                  <a:srgbClr val="FFFFFF"/>
                </a:highlight>
              </a:rPr>
              <a:t> to view the instructions</a:t>
            </a:r>
            <a:endParaRPr sz="1600">
              <a:solidFill>
                <a:srgbClr val="2C2C2C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USD PPT Template">
  <a:themeElements>
    <a:clrScheme name="GUSD Colors">
      <a:dk1>
        <a:srgbClr val="3B3838"/>
      </a:dk1>
      <a:lt1>
        <a:srgbClr val="FFFFFF"/>
      </a:lt1>
      <a:dk2>
        <a:srgbClr val="757070"/>
      </a:dk2>
      <a:lt2>
        <a:srgbClr val="E7E6E6"/>
      </a:lt2>
      <a:accent1>
        <a:srgbClr val="01AEF0"/>
      </a:accent1>
      <a:accent2>
        <a:srgbClr val="F9AF06"/>
      </a:accent2>
      <a:accent3>
        <a:srgbClr val="D7172A"/>
      </a:accent3>
      <a:accent4>
        <a:srgbClr val="FFF200"/>
      </a:accent4>
      <a:accent5>
        <a:srgbClr val="0050B5"/>
      </a:accent5>
      <a:accent6>
        <a:srgbClr val="4CBC38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397</Words>
  <Application>Microsoft Office PowerPoint</Application>
  <PresentationFormat>Widescreen</PresentationFormat>
  <Paragraphs>71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Courier New</vt:lpstr>
      <vt:lpstr>GUSD PPT Template</vt:lpstr>
      <vt:lpstr>Using GUSD Wi-Fi to Improve Cell Phone Functionality</vt:lpstr>
      <vt:lpstr>Areas With Poor Coverage</vt:lpstr>
      <vt:lpstr>Benefits of Connecting to GUSD Wi-Fi</vt:lpstr>
      <vt:lpstr>How to Connect to GUSD Wi-Fi</vt:lpstr>
      <vt:lpstr>Turning On Wi-Fi Calling: iPhone</vt:lpstr>
      <vt:lpstr>Turning On Wi-Fi Calling: iPhone (cont.)</vt:lpstr>
      <vt:lpstr>Turning On Wi-Fi Calling: iPhone (cont.)</vt:lpstr>
      <vt:lpstr>Turning On Wi-Fi Calling: iPhone (cont.)</vt:lpstr>
      <vt:lpstr>Turning On Wi-Fi Calling: Android</vt:lpstr>
      <vt:lpstr>Turning On Wi-Fi Calling: Android (cont.)</vt:lpstr>
      <vt:lpstr>Turning On Wi-Fi Calling: Android (cont.)</vt:lpstr>
      <vt:lpstr>Does my carrier offer Wi-Fi Calling?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GUSD Wi-Fi to Improve Cell Phone Functionality</dc:title>
  <dc:creator>Sean Arora</dc:creator>
  <cp:lastModifiedBy>Sean Arora</cp:lastModifiedBy>
  <cp:revision>4</cp:revision>
  <dcterms:modified xsi:type="dcterms:W3CDTF">2021-03-12T17:17:48Z</dcterms:modified>
</cp:coreProperties>
</file>