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82" r:id="rId2"/>
  </p:sldMasterIdLst>
  <p:notesMasterIdLst>
    <p:notesMasterId r:id="rId14"/>
  </p:notesMasterIdLst>
  <p:handoutMasterIdLst>
    <p:handoutMasterId r:id="rId15"/>
  </p:handoutMasterIdLst>
  <p:sldIdLst>
    <p:sldId id="256" r:id="rId3"/>
    <p:sldId id="278" r:id="rId4"/>
    <p:sldId id="282" r:id="rId5"/>
    <p:sldId id="274" r:id="rId6"/>
    <p:sldId id="273" r:id="rId7"/>
    <p:sldId id="275" r:id="rId8"/>
    <p:sldId id="279" r:id="rId9"/>
    <p:sldId id="276" r:id="rId10"/>
    <p:sldId id="277" r:id="rId11"/>
    <p:sldId id="280" r:id="rId12"/>
    <p:sldId id="281" r:id="rId13"/>
  </p:sldIdLst>
  <p:sldSz cx="9144000" cy="6858000" type="screen4x3"/>
  <p:notesSz cx="6997700" cy="9271000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2D62"/>
    <a:srgbClr val="E01A53"/>
    <a:srgbClr val="CB55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 varScale="1">
        <p:scale>
          <a:sx n="100" d="100"/>
          <a:sy n="100" d="100"/>
        </p:scale>
        <p:origin x="-2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337" cy="463550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3744" y="0"/>
            <a:ext cx="3032337" cy="463550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209DC4D6-251A-4E32-9F58-5EF63A864BC7}" type="datetimeFigureOut">
              <a:rPr lang="en-US" smtClean="0"/>
              <a:pPr/>
              <a:t>10/19/2011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41"/>
            <a:ext cx="3032337" cy="463550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3744" y="8805841"/>
            <a:ext cx="3032337" cy="463550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8457CA08-D0DF-4B92-803D-2F678DDCE2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454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337" cy="463550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744" y="0"/>
            <a:ext cx="3032337" cy="463550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FE1E7E57-1F10-4268-99D2-CEDBAC6DAB5A}" type="datetimeFigureOut">
              <a:rPr lang="en-US" smtClean="0"/>
              <a:pPr/>
              <a:t>10/19/2011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3" tIns="46477" rIns="92953" bIns="464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9770" y="4403725"/>
            <a:ext cx="5598160" cy="4171950"/>
          </a:xfrm>
          <a:prstGeom prst="rect">
            <a:avLst/>
          </a:prstGeom>
        </p:spPr>
        <p:txBody>
          <a:bodyPr vert="horz" lIns="92953" tIns="46477" rIns="92953" bIns="4647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841"/>
            <a:ext cx="3032337" cy="463550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744" y="8805841"/>
            <a:ext cx="3032337" cy="463550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1D2386A3-2E31-4C9B-B0BE-45709ADB9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549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86A3-2E31-4C9B-B0BE-45709ADB984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5608" y="435936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/>
          <a:lstStyle>
            <a:lvl1pPr marL="7315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noProof="1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EEB8B8-5D74-4F2F-B30C-560A7F7FA145}" type="datetime1">
              <a:rPr lang="en-US" smtClean="0"/>
              <a:t>10/19/2011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F63A71-306F-4A23-855B-6B0218F187F6}" type="datetime1">
              <a:rPr lang="en-US" smtClean="0"/>
              <a:t>10/19/2011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100138"/>
            <a:ext cx="6400800" cy="1509712"/>
          </a:xfrm>
        </p:spPr>
        <p:txBody>
          <a:bodyPr anchor="b"/>
          <a:lstStyle>
            <a:lvl1pPr marL="27432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2C91DC-84E0-4940-8449-9959F96C772A}" type="datetime1">
              <a:rPr lang="en-US" smtClean="0"/>
              <a:t>10/19/2011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6442B7-F7A6-44F5-A940-BF91B5A1A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e 8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339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36C173-29E6-4176-84D7-64EBFFC5D9D6}" type="datetime1">
              <a:rPr lang="en-US" smtClean="0"/>
              <a:t>10/19/2011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6442B7-F7A6-44F5-A940-BF91B5A1AE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AA6364-3F5F-446C-9A9A-242C48B56C46}" type="datetime1">
              <a:rPr lang="en-US" smtClean="0"/>
              <a:t>10/19/2011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6442B7-F7A6-44F5-A940-BF91B5A1AE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3D6780-B3AA-408B-A6E8-8C2A62E91FE7}" type="datetime1">
              <a:rPr lang="en-US" smtClean="0"/>
              <a:t>10/19/2011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6442B7-F7A6-44F5-A940-BF91B5A1AE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F15C7-31DB-4AC3-AF09-2ACA8D775E78}" type="datetime1">
              <a:rPr lang="en-US" smtClean="0"/>
              <a:t>10/19/2011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6442B7-F7A6-44F5-A940-BF91B5A1A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810000" cy="698500"/>
          </a:xfrm>
        </p:spPr>
        <p:txBody>
          <a:bodyPr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5BD241-9A0E-4D2E-B7BB-132491EE073C}" type="datetime1">
              <a:rPr lang="en-US" smtClean="0"/>
              <a:t>10/19/2011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6442B7-F7A6-44F5-A940-BF91B5A1AE3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FCD188-4F8F-40C3-97BF-1A2A7810AFEE}" type="datetime1">
              <a:rPr lang="en-US" smtClean="0"/>
              <a:t>10/19/2011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6442B7-F7A6-44F5-A940-BF91B5A1AE3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0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latinLnBrk="0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/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3AAEF6-7437-4854-A0D6-4306CBE1F690}" type="datetime1">
              <a:rPr lang="en-US" smtClean="0"/>
              <a:t>10/19/2011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27AA96-FE35-43F9-A2F7-8AB0AD024559}" type="datetime1">
              <a:rPr lang="en-US" smtClean="0"/>
              <a:t>10/19/2011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/>
            <a:fld id="{0A37CA2A-025C-4EA1-BABA-27F880984CCA}" type="datetime1">
              <a:rPr lang="en-US" smtClean="0"/>
              <a:t>10/19/2011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/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 algn="ctr"/>
              <a:t>‹#›</a:t>
            </a:fld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ts val="3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ts val="3000"/>
        </a:lnSpc>
        <a:spcBef>
          <a:spcPts val="550"/>
        </a:spcBef>
        <a:buClr>
          <a:schemeClr val="accent1"/>
        </a:buClr>
        <a:buFont typeface="Verdana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ts val="2800"/>
        </a:lnSpc>
        <a:spcBef>
          <a:spcPct val="20000"/>
        </a:spcBef>
        <a:buClr>
          <a:schemeClr val="accent2"/>
        </a:buClr>
        <a:buFont typeface="Wingdings 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Excel_Worksheet1.xlsx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2.xlsx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1181100" y="1143000"/>
            <a:ext cx="7962900" cy="131666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Review of </a:t>
            </a:r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2010-11and </a:t>
            </a:r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the </a:t>
            </a:r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/>
            </a:r>
            <a:b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</a:br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On-going </a:t>
            </a:r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Structural Budget Deficit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311275" y="5473382"/>
            <a:ext cx="4756150" cy="692150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>
            <a:lvl1pPr marL="36576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lnSpc>
                <a:spcPct val="80000"/>
              </a:lnSpc>
              <a:buFontTx/>
              <a:buNone/>
            </a:pPr>
            <a:r>
              <a:rPr lang="en-US" sz="1800" b="1" dirty="0" smtClean="0">
                <a:solidFill>
                  <a:srgbClr val="7030A0"/>
                </a:solidFill>
              </a:rPr>
              <a:t>Eva Rae Lueck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sz="1800" b="1" dirty="0" smtClean="0">
                <a:solidFill>
                  <a:srgbClr val="7030A0"/>
                </a:solidFill>
              </a:rPr>
              <a:t>Chief Business and Financial Officer</a:t>
            </a:r>
            <a:endParaRPr lang="en-US" sz="1800" b="1" dirty="0">
              <a:solidFill>
                <a:srgbClr val="7030A0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81075" y="3285440"/>
            <a:ext cx="81534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Glendale Unified School </a:t>
            </a:r>
            <a:r>
              <a:rPr lang="en-US" b="1" dirty="0" smtClean="0">
                <a:solidFill>
                  <a:srgbClr val="002060"/>
                </a:solidFill>
              </a:rPr>
              <a:t>District Board </a:t>
            </a:r>
            <a:r>
              <a:rPr lang="en-US" b="1" dirty="0">
                <a:solidFill>
                  <a:srgbClr val="002060"/>
                </a:solidFill>
              </a:rPr>
              <a:t>Meeting – </a:t>
            </a:r>
            <a:r>
              <a:rPr lang="en-US" b="1" dirty="0" smtClean="0">
                <a:solidFill>
                  <a:srgbClr val="002060"/>
                </a:solidFill>
              </a:rPr>
              <a:t>October 18, 2011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Discussion Report No. 2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6" name="Picture 5" descr="gusdm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5123943"/>
            <a:ext cx="1371600" cy="139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57200"/>
            <a:ext cx="7790688" cy="114300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Review of 2010-11and </a:t>
            </a:r>
            <a: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/>
            </a:r>
            <a:b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</a:br>
            <a: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the On-going </a:t>
            </a:r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Structural Budget Deficit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514600"/>
            <a:ext cx="7498080" cy="2362200"/>
          </a:xfrm>
        </p:spPr>
        <p:txBody>
          <a:bodyPr/>
          <a:lstStyle/>
          <a:p>
            <a:pPr marL="514350" indent="-431800">
              <a:spcAft>
                <a:spcPts val="3000"/>
              </a:spcAft>
              <a:buClr>
                <a:schemeClr val="accent5">
                  <a:lumMod val="50000"/>
                </a:schemeClr>
              </a:buClr>
              <a:buSzPct val="88000"/>
            </a:pPr>
            <a:r>
              <a:rPr lang="en-US" dirty="0" smtClean="0"/>
              <a:t>2010-11 Ending Fund Balance</a:t>
            </a:r>
          </a:p>
          <a:p>
            <a:pPr marL="514350" indent="-431800">
              <a:spcAft>
                <a:spcPts val="3000"/>
              </a:spcAft>
              <a:buClr>
                <a:schemeClr val="accent5">
                  <a:lumMod val="50000"/>
                </a:schemeClr>
              </a:buClr>
              <a:buSzPct val="88000"/>
            </a:pPr>
            <a:r>
              <a:rPr lang="en-US" dirty="0" smtClean="0"/>
              <a:t>Structural Budget Deficit</a:t>
            </a:r>
          </a:p>
          <a:p>
            <a:pPr marL="514350" indent="-431800">
              <a:spcAft>
                <a:spcPts val="3000"/>
              </a:spcAft>
              <a:buClr>
                <a:schemeClr val="accent5">
                  <a:lumMod val="50000"/>
                </a:schemeClr>
              </a:buClr>
              <a:buSzPct val="88000"/>
            </a:pPr>
            <a:r>
              <a:rPr lang="en-US" dirty="0" smtClean="0"/>
              <a:t>Multi-Year Budget Plan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664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98080" cy="1143000"/>
          </a:xfrm>
        </p:spPr>
        <p:txBody>
          <a:bodyPr/>
          <a:lstStyle/>
          <a:p>
            <a:r>
              <a:rPr lang="en-US" dirty="0" smtClean="0"/>
              <a:t>Budget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b="1" u="sng" dirty="0" smtClean="0"/>
              <a:t>State Requirement</a:t>
            </a:r>
            <a:endParaRPr lang="en-US" b="1" dirty="0" smtClean="0"/>
          </a:p>
          <a:p>
            <a:pPr marL="82296" indent="0">
              <a:buNone/>
            </a:pPr>
            <a:endParaRPr lang="en-US" u="sng" dirty="0"/>
          </a:p>
          <a:p>
            <a:pPr marL="800100" lvl="1" indent="-396875">
              <a:spcAft>
                <a:spcPts val="1000"/>
              </a:spcAft>
              <a:buClr>
                <a:schemeClr val="accent6">
                  <a:lumMod val="50000"/>
                </a:schemeClr>
              </a:buClr>
              <a:buSzPct val="120000"/>
              <a:buFont typeface="Arial" pitchFamily="34" charset="0"/>
              <a:buChar char="•"/>
              <a:tabLst>
                <a:tab pos="7086600" algn="r"/>
              </a:tabLst>
            </a:pPr>
            <a:r>
              <a:rPr lang="en-US" b="1" dirty="0" smtClean="0"/>
              <a:t>Adopt Budget</a:t>
            </a:r>
            <a:r>
              <a:rPr lang="en-US" b="1" dirty="0"/>
              <a:t>	</a:t>
            </a:r>
            <a:r>
              <a:rPr lang="en-US" b="1" dirty="0" smtClean="0"/>
              <a:t>June 30</a:t>
            </a:r>
          </a:p>
          <a:p>
            <a:pPr marL="800100" lvl="1" indent="-396875">
              <a:spcAft>
                <a:spcPts val="1000"/>
              </a:spcAft>
              <a:buClr>
                <a:schemeClr val="accent6">
                  <a:lumMod val="50000"/>
                </a:schemeClr>
              </a:buClr>
              <a:buSzPct val="120000"/>
              <a:buFont typeface="Arial" pitchFamily="34" charset="0"/>
              <a:buChar char="•"/>
              <a:tabLst>
                <a:tab pos="7086600" algn="r"/>
              </a:tabLst>
            </a:pPr>
            <a:r>
              <a:rPr lang="en-US" b="1" dirty="0" smtClean="0"/>
              <a:t>1</a:t>
            </a:r>
            <a:r>
              <a:rPr lang="en-US" b="1" baseline="30000" dirty="0" smtClean="0"/>
              <a:t>st</a:t>
            </a:r>
            <a:r>
              <a:rPr lang="en-US" b="1" dirty="0" smtClean="0"/>
              <a:t> Interim Report</a:t>
            </a:r>
            <a:r>
              <a:rPr lang="en-US" b="1" dirty="0"/>
              <a:t>	</a:t>
            </a:r>
            <a:r>
              <a:rPr lang="en-US" b="1" dirty="0" smtClean="0"/>
              <a:t>December 15</a:t>
            </a:r>
            <a:endParaRPr lang="en-US" sz="1200" b="1" dirty="0"/>
          </a:p>
          <a:p>
            <a:pPr marL="800100" lvl="1" indent="-396875">
              <a:spcAft>
                <a:spcPts val="1000"/>
              </a:spcAft>
              <a:buClr>
                <a:schemeClr val="accent6">
                  <a:lumMod val="50000"/>
                </a:schemeClr>
              </a:buClr>
              <a:buSzPct val="120000"/>
              <a:buFont typeface="Arial" pitchFamily="34" charset="0"/>
              <a:buChar char="•"/>
              <a:tabLst>
                <a:tab pos="7086600" algn="r"/>
              </a:tabLst>
            </a:pPr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Interim Report	March 15</a:t>
            </a:r>
            <a:endParaRPr lang="en-US" b="1" dirty="0"/>
          </a:p>
          <a:p>
            <a:pPr marL="800100" lvl="1" indent="-396875">
              <a:spcAft>
                <a:spcPts val="1000"/>
              </a:spcAft>
              <a:buClr>
                <a:schemeClr val="accent6">
                  <a:lumMod val="50000"/>
                </a:schemeClr>
              </a:buClr>
              <a:buSzPct val="120000"/>
              <a:buFont typeface="Arial" pitchFamily="34" charset="0"/>
              <a:buChar char="•"/>
              <a:tabLst>
                <a:tab pos="7086600" algn="r"/>
              </a:tabLst>
            </a:pPr>
            <a:r>
              <a:rPr lang="en-US" b="1" dirty="0" smtClean="0"/>
              <a:t>Unaudited Actuals	September 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81100" y="5029200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Revenue Assumption Provided by </a:t>
            </a:r>
          </a:p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Los Angeles County Office of Education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737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442B7-F7A6-44F5-A940-BF91B5A1AE3C}" type="slidenum">
              <a:rPr lang="en-US" sz="2800" smtClean="0"/>
              <a:pPr/>
              <a:t>4</a:t>
            </a:fld>
            <a:endParaRPr lang="en-US" sz="2800" dirty="0"/>
          </a:p>
        </p:txBody>
      </p:sp>
      <p:grpSp>
        <p:nvGrpSpPr>
          <p:cNvPr id="6" name="Group 5"/>
          <p:cNvGrpSpPr/>
          <p:nvPr/>
        </p:nvGrpSpPr>
        <p:grpSpPr>
          <a:xfrm>
            <a:off x="1219200" y="457200"/>
            <a:ext cx="7621621" cy="5907107"/>
            <a:chOff x="1219200" y="457200"/>
            <a:chExt cx="7621621" cy="5907107"/>
          </a:xfrm>
        </p:grpSpPr>
        <p:sp>
          <p:nvSpPr>
            <p:cNvPr id="3" name="Text Box 21"/>
            <p:cNvSpPr txBox="1">
              <a:spLocks noChangeArrowheads="1"/>
            </p:cNvSpPr>
            <p:nvPr/>
          </p:nvSpPr>
          <p:spPr bwMode="auto">
            <a:xfrm>
              <a:off x="1295400" y="5410200"/>
              <a:ext cx="5562600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 dirty="0" smtClean="0">
                  <a:solidFill>
                    <a:srgbClr val="000000"/>
                  </a:solidFill>
                </a:rPr>
                <a:t>2010-11 Projected Ending Fund Balance – June 2010</a:t>
              </a:r>
              <a:endParaRPr lang="en-US" sz="2800" b="1" dirty="0">
                <a:solidFill>
                  <a:srgbClr val="000000"/>
                </a:solidFill>
              </a:endParaRPr>
            </a:p>
          </p:txBody>
        </p:sp>
        <p:sp>
          <p:nvSpPr>
            <p:cNvPr id="4" name="Text Box 22"/>
            <p:cNvSpPr txBox="1">
              <a:spLocks noChangeArrowheads="1"/>
            </p:cNvSpPr>
            <p:nvPr/>
          </p:nvSpPr>
          <p:spPr bwMode="auto">
            <a:xfrm>
              <a:off x="1676400" y="457200"/>
              <a:ext cx="6934200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 dirty="0" smtClean="0">
                  <a:solidFill>
                    <a:srgbClr val="000000"/>
                  </a:solidFill>
                </a:rPr>
                <a:t>2010-11 Actual Ending Fund Balance </a:t>
              </a: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 dirty="0" smtClean="0">
                  <a:solidFill>
                    <a:srgbClr val="000000"/>
                  </a:solidFill>
                </a:rPr>
                <a:t>June 30, 2011</a:t>
              </a:r>
              <a:endParaRPr lang="en-US" sz="2800" b="1" dirty="0">
                <a:solidFill>
                  <a:srgbClr val="000000"/>
                </a:solidFill>
              </a:endParaRPr>
            </a:p>
          </p:txBody>
        </p:sp>
        <p:sp>
          <p:nvSpPr>
            <p:cNvPr id="5" name="Line 23"/>
            <p:cNvSpPr>
              <a:spLocks noChangeShapeType="1"/>
            </p:cNvSpPr>
            <p:nvPr/>
          </p:nvSpPr>
          <p:spPr bwMode="auto">
            <a:xfrm flipV="1">
              <a:off x="2781907" y="2036343"/>
              <a:ext cx="4366503" cy="2740969"/>
            </a:xfrm>
            <a:prstGeom prst="line">
              <a:avLst/>
            </a:prstGeom>
            <a:noFill/>
            <a:ln w="165100" cap="rnd">
              <a:solidFill>
                <a:schemeClr val="accent6">
                  <a:lumMod val="5000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ln w="76200">
                  <a:solidFill>
                    <a:schemeClr val="tx1"/>
                  </a:solidFill>
                </a:ln>
                <a:solidFill>
                  <a:srgbClr val="000000"/>
                </a:solidFill>
              </a:endParaRPr>
            </a:p>
          </p:txBody>
        </p:sp>
        <p:sp>
          <p:nvSpPr>
            <p:cNvPr id="7" name="Text Box 25"/>
            <p:cNvSpPr txBox="1">
              <a:spLocks noChangeArrowheads="1"/>
            </p:cNvSpPr>
            <p:nvPr/>
          </p:nvSpPr>
          <p:spPr bwMode="auto">
            <a:xfrm>
              <a:off x="1447800" y="2667000"/>
              <a:ext cx="350520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 dirty="0" smtClean="0">
                  <a:solidFill>
                    <a:schemeClr val="accent6">
                      <a:lumMod val="50000"/>
                    </a:schemeClr>
                  </a:solidFill>
                </a:rPr>
                <a:t>What Happened??</a:t>
              </a:r>
              <a:endParaRPr lang="en-US" sz="28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110919" y="1676400"/>
              <a:ext cx="172990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$48.5 M</a:t>
              </a:r>
              <a:endParaRPr lang="en-US" sz="28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19200" y="4648199"/>
              <a:ext cx="1682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$20.8 M</a:t>
              </a:r>
              <a:endParaRPr lang="en-US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72392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5</a:t>
            </a:fld>
            <a:endParaRPr lang="en-US" dirty="0"/>
          </a:p>
        </p:txBody>
      </p:sp>
      <p:graphicFrame>
        <p:nvGraphicFramePr>
          <p:cNvPr id="5" name="Group 3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719728"/>
              </p:ext>
            </p:extLst>
          </p:nvPr>
        </p:nvGraphicFramePr>
        <p:xfrm>
          <a:off x="1096108" y="228600"/>
          <a:ext cx="7924800" cy="5741427"/>
        </p:xfrm>
        <a:graphic>
          <a:graphicData uri="http://schemas.openxmlformats.org/drawingml/2006/table">
            <a:tbl>
              <a:tblPr/>
              <a:tblGrid>
                <a:gridCol w="6260592"/>
                <a:gridCol w="1664208"/>
              </a:tblGrid>
              <a:tr h="685800"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2010-11 Unrestricted General Fund Balance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Ending Fund Balance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 Millions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871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2010-11 Budget Adoption (June) </a:t>
                      </a:r>
                      <a:r>
                        <a:rPr kumimoji="0" lang="en-US" sz="1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Projected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Ending Balance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</a:p>
                    <a:p>
                      <a:pPr marL="171450" marR="0" lvl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   20.8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What Changed?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8138">
                <a:tc>
                  <a:txBody>
                    <a:bodyPr/>
                    <a:lstStyle/>
                    <a:p>
                      <a:pPr marL="1257300" marR="0" lvl="2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Revenue Limit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7.4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0052">
                <a:tc>
                  <a:txBody>
                    <a:bodyPr/>
                    <a:lstStyle/>
                    <a:p>
                      <a:pPr marL="1257300" marR="0" lvl="2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Other State Revenue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3.5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0052">
                <a:tc>
                  <a:txBody>
                    <a:bodyPr/>
                    <a:lstStyle/>
                    <a:p>
                      <a:pPr marL="1257300" marR="0" lvl="2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Local Revenue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4.0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0052">
                <a:tc>
                  <a:txBody>
                    <a:bodyPr/>
                    <a:lstStyle/>
                    <a:p>
                      <a:pPr marL="1257300" marR="0" lvl="2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Federal Revenue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12.8</a:t>
                      </a:r>
                      <a:endParaRPr kumimoji="0" lang="en-US" sz="18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13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Final 2010-11 Ending Fund Balance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$   48.5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96108" y="617220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</a:rPr>
              <a:t>Projection to Actual $27.7 Million Change</a:t>
            </a:r>
            <a:endParaRPr lang="en-US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675185" y="3195052"/>
            <a:ext cx="832338" cy="2157046"/>
            <a:chOff x="3675185" y="3195052"/>
            <a:chExt cx="832338" cy="2157046"/>
          </a:xfrm>
        </p:grpSpPr>
        <p:sp>
          <p:nvSpPr>
            <p:cNvPr id="3" name="Up Arrow 2"/>
            <p:cNvSpPr/>
            <p:nvPr/>
          </p:nvSpPr>
          <p:spPr>
            <a:xfrm>
              <a:off x="3675185" y="3195052"/>
              <a:ext cx="152400" cy="304800"/>
            </a:xfrm>
            <a:prstGeom prst="upArrow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Up Arrow 9"/>
            <p:cNvSpPr/>
            <p:nvPr/>
          </p:nvSpPr>
          <p:spPr>
            <a:xfrm>
              <a:off x="4355123" y="3804652"/>
              <a:ext cx="152400" cy="304800"/>
            </a:xfrm>
            <a:prstGeom prst="upArrow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Up Arrow 10"/>
            <p:cNvSpPr/>
            <p:nvPr/>
          </p:nvSpPr>
          <p:spPr>
            <a:xfrm>
              <a:off x="3698631" y="4425975"/>
              <a:ext cx="152400" cy="304800"/>
            </a:xfrm>
            <a:prstGeom prst="upArrow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Up Arrow 11"/>
            <p:cNvSpPr/>
            <p:nvPr/>
          </p:nvSpPr>
          <p:spPr>
            <a:xfrm>
              <a:off x="3962400" y="5047298"/>
              <a:ext cx="152400" cy="304800"/>
            </a:xfrm>
            <a:prstGeom prst="upArrow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74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3950" y="0"/>
            <a:ext cx="7498080" cy="9906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Why was 2010-11 Ending Balance Higher than Projected?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6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304800" y="990600"/>
            <a:ext cx="8829676" cy="5882759"/>
            <a:chOff x="304800" y="990600"/>
            <a:chExt cx="8829676" cy="5882759"/>
          </a:xfrm>
        </p:grpSpPr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9022390"/>
                </p:ext>
              </p:extLst>
            </p:nvPr>
          </p:nvGraphicFramePr>
          <p:xfrm>
            <a:off x="1123950" y="990600"/>
            <a:ext cx="6148388" cy="5395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7" name="Worksheet" r:id="rId4" imgW="4743450" imgH="4010025" progId="Excel.Sheet.12">
                    <p:embed/>
                  </p:oleObj>
                </mc:Choice>
                <mc:Fallback>
                  <p:oleObj name="Worksheet" r:id="rId4" imgW="4743450" imgH="4010025" progId="Excel.Sheet.12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123950" y="990600"/>
                          <a:ext cx="6148388" cy="53959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Rounded Rectangular Callout 8"/>
            <p:cNvSpPr/>
            <p:nvPr/>
          </p:nvSpPr>
          <p:spPr>
            <a:xfrm>
              <a:off x="7534837" y="1143000"/>
              <a:ext cx="1578681" cy="752475"/>
            </a:xfrm>
            <a:prstGeom prst="wedgeRoundRectCallout">
              <a:avLst>
                <a:gd name="adj1" fmla="val -65975"/>
                <a:gd name="adj2" fmla="val 27966"/>
                <a:gd name="adj3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State Budget</a:t>
              </a:r>
            </a:p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Sept. </a:t>
              </a:r>
              <a:r>
                <a:rPr lang="en-US" sz="1600" dirty="0" smtClean="0">
                  <a:solidFill>
                    <a:schemeClr val="tx1"/>
                  </a:solidFill>
                </a:rPr>
                <a:t>2010</a:t>
              </a:r>
              <a:endParaRPr lang="en-US" sz="16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$270/ADA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7554448" y="2052421"/>
              <a:ext cx="1580028" cy="833653"/>
              <a:chOff x="7473364" y="2057400"/>
              <a:chExt cx="1673371" cy="938428"/>
            </a:xfrm>
          </p:grpSpPr>
          <p:sp>
            <p:nvSpPr>
              <p:cNvPr id="11" name="Rounded Rectangular Callout 10"/>
              <p:cNvSpPr/>
              <p:nvPr/>
            </p:nvSpPr>
            <p:spPr>
              <a:xfrm>
                <a:off x="7473364" y="2057400"/>
                <a:ext cx="1673371" cy="938428"/>
              </a:xfrm>
              <a:prstGeom prst="wedgeRoundRectCallout">
                <a:avLst>
                  <a:gd name="adj1" fmla="val -67544"/>
                  <a:gd name="adj2" fmla="val 30497"/>
                  <a:gd name="adj3" fmla="val 1666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</a:rPr>
                  <a:t>    30:1    June</a:t>
                </a:r>
              </a:p>
              <a:p>
                <a:r>
                  <a:rPr lang="en-US" sz="1600" dirty="0" smtClean="0">
                    <a:solidFill>
                      <a:schemeClr val="tx1"/>
                    </a:solidFill>
                  </a:rPr>
                  <a:t>K-3</a:t>
                </a:r>
              </a:p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</a:rPr>
                  <a:t>     25:1     Aug.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Down Arrow 11"/>
              <p:cNvSpPr/>
              <p:nvPr/>
            </p:nvSpPr>
            <p:spPr>
              <a:xfrm>
                <a:off x="8369498" y="2412314"/>
                <a:ext cx="45719" cy="228600"/>
              </a:xfrm>
              <a:prstGeom prst="down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7043446" y="3799965"/>
              <a:ext cx="2070072" cy="1424353"/>
              <a:chOff x="6948196" y="4114800"/>
              <a:chExt cx="2070072" cy="1424353"/>
            </a:xfrm>
          </p:grpSpPr>
          <p:sp>
            <p:nvSpPr>
              <p:cNvPr id="13" name="Rounded Rectangular Callout 12"/>
              <p:cNvSpPr/>
              <p:nvPr/>
            </p:nvSpPr>
            <p:spPr>
              <a:xfrm>
                <a:off x="7473365" y="4114800"/>
                <a:ext cx="1544903" cy="1424353"/>
              </a:xfrm>
              <a:prstGeom prst="wedgeRoundRectCallout">
                <a:avLst>
                  <a:gd name="adj1" fmla="val -62392"/>
                  <a:gd name="adj2" fmla="val 25434"/>
                  <a:gd name="adj3" fmla="val 1666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114300" indent="-114300">
                  <a:lnSpc>
                    <a:spcPts val="1680"/>
                  </a:lnSpc>
                  <a:buFont typeface="Arial" pitchFamily="34" charset="0"/>
                  <a:buChar char="•"/>
                </a:pPr>
                <a:r>
                  <a:rPr lang="en-US" sz="1200" b="1" dirty="0" smtClean="0">
                    <a:solidFill>
                      <a:schemeClr val="tx1"/>
                    </a:solidFill>
                  </a:rPr>
                  <a:t>Eliminated 2</a:t>
                </a:r>
              </a:p>
              <a:p>
                <a:pPr marL="342900" lvl="1">
                  <a:lnSpc>
                    <a:spcPts val="1680"/>
                  </a:lnSpc>
                </a:pPr>
                <a:r>
                  <a:rPr lang="en-US" sz="1200" b="1" dirty="0" smtClean="0">
                    <a:solidFill>
                      <a:schemeClr val="tx1"/>
                    </a:solidFill>
                  </a:rPr>
                  <a:t>Furlough days</a:t>
                </a:r>
              </a:p>
              <a:p>
                <a:pPr marL="114300" indent="-114300">
                  <a:lnSpc>
                    <a:spcPts val="1680"/>
                  </a:lnSpc>
                  <a:buFont typeface="Arial" pitchFamily="34" charset="0"/>
                  <a:buChar char="•"/>
                </a:pPr>
                <a:r>
                  <a:rPr lang="en-US" sz="1200" b="1" dirty="0" smtClean="0">
                    <a:solidFill>
                      <a:schemeClr val="tx1"/>
                    </a:solidFill>
                  </a:rPr>
                  <a:t>Eliminated Layoffs</a:t>
                </a:r>
              </a:p>
              <a:p>
                <a:pPr marL="114300" indent="-114300">
                  <a:lnSpc>
                    <a:spcPts val="1680"/>
                  </a:lnSpc>
                  <a:buFont typeface="Arial" pitchFamily="34" charset="0"/>
                  <a:buChar char="•"/>
                </a:pPr>
                <a:r>
                  <a:rPr lang="en-US" sz="1200" b="1" dirty="0" smtClean="0">
                    <a:solidFill>
                      <a:schemeClr val="tx1"/>
                    </a:solidFill>
                  </a:rPr>
                  <a:t>Restored Staffing</a:t>
                </a:r>
              </a:p>
              <a:p>
                <a:pPr lvl="1" indent="-114300">
                  <a:lnSpc>
                    <a:spcPts val="1680"/>
                  </a:lnSpc>
                </a:pPr>
                <a:r>
                  <a:rPr lang="en-US" sz="1200" b="1" dirty="0" smtClean="0">
                    <a:solidFill>
                      <a:schemeClr val="tx1"/>
                    </a:solidFill>
                  </a:rPr>
                  <a:t>K-3 25:1</a:t>
                </a:r>
              </a:p>
            </p:txBody>
          </p:sp>
          <p:sp>
            <p:nvSpPr>
              <p:cNvPr id="15" name="Right Bracket 14"/>
              <p:cNvSpPr/>
              <p:nvPr/>
            </p:nvSpPr>
            <p:spPr>
              <a:xfrm>
                <a:off x="6948196" y="4852334"/>
                <a:ext cx="288924" cy="686819"/>
              </a:xfrm>
              <a:prstGeom prst="rightBracket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>
              <a:off x="959682" y="6402943"/>
              <a:ext cx="59767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accent4">
                      <a:lumMod val="50000"/>
                    </a:schemeClr>
                  </a:solidFill>
                </a:rPr>
                <a:t>Revenue Limit – Only On-Going Revenue Increase</a:t>
              </a:r>
              <a:endParaRPr 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5" name="Curved Right Arrow 4"/>
            <p:cNvSpPr/>
            <p:nvPr/>
          </p:nvSpPr>
          <p:spPr>
            <a:xfrm>
              <a:off x="304800" y="1671637"/>
              <a:ext cx="807282" cy="5201722"/>
            </a:xfrm>
            <a:prstGeom prst="curvedRightArrow">
              <a:avLst>
                <a:gd name="adj1" fmla="val 25000"/>
                <a:gd name="adj2" fmla="val 77606"/>
                <a:gd name="adj3" fmla="val 16026"/>
              </a:avLst>
            </a:prstGeom>
            <a:solidFill>
              <a:schemeClr val="accent4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5256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Utilization of One-Time Revenue Mask Future “Funding Cliff”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057400"/>
            <a:ext cx="7498080" cy="3810000"/>
          </a:xfrm>
        </p:spPr>
        <p:txBody>
          <a:bodyPr/>
          <a:lstStyle/>
          <a:p>
            <a:pPr marL="514350" indent="-431800">
              <a:buClr>
                <a:srgbClr val="002060"/>
              </a:buClr>
            </a:pPr>
            <a:r>
              <a:rPr lang="en-US" u="sng" dirty="0" smtClean="0"/>
              <a:t>Deficit Spending </a:t>
            </a:r>
            <a:r>
              <a:rPr lang="en-US" dirty="0" smtClean="0"/>
              <a:t>- </a:t>
            </a:r>
            <a:r>
              <a:rPr lang="en-US" dirty="0"/>
              <a:t>This occurs when expenditures exceed revenues in the budget year</a:t>
            </a:r>
            <a:r>
              <a:rPr lang="en-US" dirty="0" smtClean="0"/>
              <a:t>.</a:t>
            </a:r>
          </a:p>
          <a:p>
            <a:pPr marL="514350" indent="-431800"/>
            <a:endParaRPr lang="en-US" dirty="0"/>
          </a:p>
          <a:p>
            <a:pPr marL="514350" indent="-431800">
              <a:buClr>
                <a:srgbClr val="002060"/>
              </a:buClr>
            </a:pPr>
            <a:r>
              <a:rPr lang="en-US" u="sng" dirty="0" smtClean="0"/>
              <a:t>Structural Deficit </a:t>
            </a:r>
            <a:r>
              <a:rPr lang="en-US" dirty="0" smtClean="0"/>
              <a:t>- </a:t>
            </a:r>
            <a:r>
              <a:rPr lang="en-US" dirty="0"/>
              <a:t>This occurs when </a:t>
            </a:r>
            <a:r>
              <a:rPr lang="en-US" b="1" dirty="0"/>
              <a:t>on-going</a:t>
            </a:r>
            <a:r>
              <a:rPr lang="en-US" dirty="0"/>
              <a:t> expenditures exceed </a:t>
            </a:r>
            <a:r>
              <a:rPr lang="en-US" b="1" dirty="0"/>
              <a:t>on-going</a:t>
            </a:r>
            <a:r>
              <a:rPr lang="en-US" dirty="0"/>
              <a:t> revenues in the budget year.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510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76200"/>
            <a:ext cx="7498080" cy="876300"/>
          </a:xfrm>
        </p:spPr>
        <p:txBody>
          <a:bodyPr/>
          <a:lstStyle/>
          <a:p>
            <a:r>
              <a:rPr lang="en-US" dirty="0" smtClean="0"/>
              <a:t>Multi-Year Projection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8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66193"/>
              </p:ext>
            </p:extLst>
          </p:nvPr>
        </p:nvGraphicFramePr>
        <p:xfrm>
          <a:off x="1143000" y="914400"/>
          <a:ext cx="7543797" cy="5269732"/>
        </p:xfrm>
        <a:graphic>
          <a:graphicData uri="http://schemas.openxmlformats.org/drawingml/2006/table">
            <a:tbl>
              <a:tblPr/>
              <a:tblGrid>
                <a:gridCol w="2636858"/>
                <a:gridCol w="1226735"/>
                <a:gridCol w="62528"/>
                <a:gridCol w="857523"/>
                <a:gridCol w="62528"/>
                <a:gridCol w="857523"/>
                <a:gridCol w="62528"/>
                <a:gridCol w="857523"/>
                <a:gridCol w="62528"/>
                <a:gridCol w="857523"/>
              </a:tblGrid>
              <a:tr h="218963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2010-11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2011-12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2012-13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2013-14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8237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Unaudited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Adopted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Projected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Projected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0912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Actuals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Budget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Budget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Budget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89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Revenues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In Millions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89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Revenue Limit</a:t>
                      </a:r>
                    </a:p>
                  </a:txBody>
                  <a:tcPr marL="63894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$      128.8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$     128.8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$    127.7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$    127.1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9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Federal Revenue (MAA,ROTC,Misc)</a:t>
                      </a:r>
                    </a:p>
                  </a:txBody>
                  <a:tcPr marL="63894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0.7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9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State Revenue</a:t>
                      </a:r>
                    </a:p>
                  </a:txBody>
                  <a:tcPr marL="63894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23.1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19.7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19.6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19.6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9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Local Revenue</a:t>
                      </a:r>
                    </a:p>
                  </a:txBody>
                  <a:tcPr marL="63894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11.2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5.8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5.8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5.8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07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Total Revenues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$      163.8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$    154.5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$    153.4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$    152.7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073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89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Expenditures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9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Certificated Salaries</a:t>
                      </a:r>
                    </a:p>
                  </a:txBody>
                  <a:tcPr marL="63894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75.8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79.4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79.4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82.0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9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Classified Salaries</a:t>
                      </a:r>
                    </a:p>
                  </a:txBody>
                  <a:tcPr marL="63894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15.3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16.7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16.6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17.0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9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Employee Benefits</a:t>
                      </a:r>
                    </a:p>
                  </a:txBody>
                  <a:tcPr marL="63894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30.2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35.5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39.0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41.0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9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Books &amp; Supplies</a:t>
                      </a:r>
                    </a:p>
                  </a:txBody>
                  <a:tcPr marL="63894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2.1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9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Contracted Services</a:t>
                      </a:r>
                    </a:p>
                  </a:txBody>
                  <a:tcPr marL="63894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10.2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11.9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12.2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12.5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9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Capital Outlay</a:t>
                      </a:r>
                    </a:p>
                  </a:txBody>
                  <a:tcPr marL="63894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0.1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0.1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0.1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0.1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9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Other Outgo</a:t>
                      </a:r>
                    </a:p>
                  </a:txBody>
                  <a:tcPr marL="63894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0.1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0.1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0.1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0.1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9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Direct Support / Indirect Support</a:t>
                      </a:r>
                    </a:p>
                  </a:txBody>
                  <a:tcPr marL="63894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-1.5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-1.1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-1.1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-1.1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9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Total Expenditures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$     132.2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$    143.8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$    147.5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$    152.8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8963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9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Other Financing Sources/Uses</a:t>
                      </a:r>
                    </a:p>
                  </a:txBody>
                  <a:tcPr marL="63894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-22.6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-12.4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-16.8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-21.5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963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7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Net Increase/Decrease in Fund Balance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D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D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$        9.0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D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D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$      -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1.7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D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D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$    -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10.9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D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D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$    -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21.6</a:t>
                      </a:r>
                    </a:p>
                  </a:txBody>
                  <a:tcPr marL="7099" marR="7099" marT="70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DE3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6248400" y="6186819"/>
            <a:ext cx="2438400" cy="663503"/>
            <a:chOff x="6248400" y="6186819"/>
            <a:chExt cx="2438400" cy="663503"/>
          </a:xfrm>
        </p:grpSpPr>
        <p:sp>
          <p:nvSpPr>
            <p:cNvPr id="7" name="TextBox 6"/>
            <p:cNvSpPr txBox="1"/>
            <p:nvPr/>
          </p:nvSpPr>
          <p:spPr>
            <a:xfrm>
              <a:off x="6248400" y="6511768"/>
              <a:ext cx="2438400" cy="338554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Deficit Spending</a:t>
              </a:r>
              <a:endParaRPr lang="en-US" sz="1600" dirty="0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V="1">
              <a:off x="6705600" y="6188267"/>
              <a:ext cx="9525" cy="331142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7543800" y="6186819"/>
              <a:ext cx="9525" cy="331142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8458200" y="6205084"/>
              <a:ext cx="9525" cy="331142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40310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8575"/>
            <a:ext cx="7498080" cy="838200"/>
          </a:xfrm>
        </p:spPr>
        <p:txBody>
          <a:bodyPr/>
          <a:lstStyle/>
          <a:p>
            <a:r>
              <a:rPr lang="en-US" dirty="0" smtClean="0"/>
              <a:t>Multi-Year Projection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9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2368525"/>
              </p:ext>
            </p:extLst>
          </p:nvPr>
        </p:nvGraphicFramePr>
        <p:xfrm>
          <a:off x="1066800" y="838200"/>
          <a:ext cx="7620000" cy="506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Worksheet" r:id="rId4" imgW="7962900" imgH="5067300" progId="Excel.Sheet.12">
                  <p:embed/>
                </p:oleObj>
              </mc:Choice>
              <mc:Fallback>
                <p:oleObj name="Worksheet" r:id="rId4" imgW="7962900" imgH="50673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66800" y="838200"/>
                        <a:ext cx="7620000" cy="5067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5029200" y="5910262"/>
            <a:ext cx="3657600" cy="660171"/>
            <a:chOff x="5029200" y="5812483"/>
            <a:chExt cx="3657600" cy="660171"/>
          </a:xfrm>
        </p:grpSpPr>
        <p:sp>
          <p:nvSpPr>
            <p:cNvPr id="11" name="TextBox 10"/>
            <p:cNvSpPr txBox="1"/>
            <p:nvPr/>
          </p:nvSpPr>
          <p:spPr>
            <a:xfrm>
              <a:off x="5029200" y="6134100"/>
              <a:ext cx="3657600" cy="338554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Structural Deficit</a:t>
              </a:r>
              <a:endParaRPr lang="en-US" sz="1600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V="1">
              <a:off x="5638800" y="5812483"/>
              <a:ext cx="9525" cy="331142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6477000" y="5812483"/>
              <a:ext cx="9525" cy="331142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7467600" y="5818362"/>
              <a:ext cx="9525" cy="331142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8382000" y="5812483"/>
              <a:ext cx="9525" cy="331142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7967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5" y="47482"/>
            <a:ext cx="7498080" cy="1143000"/>
          </a:xfrm>
        </p:spPr>
        <p:txBody>
          <a:bodyPr/>
          <a:lstStyle/>
          <a:p>
            <a:r>
              <a:rPr lang="en-US" dirty="0" smtClean="0"/>
              <a:t>Caution!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8077200" cy="6858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3000" b="1" dirty="0" smtClean="0">
                <a:solidFill>
                  <a:srgbClr val="002060"/>
                </a:solidFill>
              </a:rPr>
              <a:t>Structural Deficit Creates a “Funding Cliff” </a:t>
            </a:r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endParaRPr lang="en-US" dirty="0" smtClean="0"/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305550"/>
            <a:ext cx="765048" cy="476250"/>
          </a:xfrm>
        </p:spPr>
        <p:txBody>
          <a:bodyPr/>
          <a:lstStyle/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10</a:t>
            </a:fld>
            <a:endParaRPr lang="en-US" dirty="0"/>
          </a:p>
        </p:txBody>
      </p:sp>
      <p:pic>
        <p:nvPicPr>
          <p:cNvPr id="5122" name="Picture 2" descr="C:\Documents and Settings\KSavarani\Local Settings\Temporary Internet Files\Content.IE5\4JI3TTTP\MC90043475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76200"/>
            <a:ext cx="914257" cy="91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43000" y="1600200"/>
            <a:ext cx="71628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When </a:t>
            </a:r>
            <a:r>
              <a:rPr lang="en-US" sz="2800" dirty="0"/>
              <a:t>one-time </a:t>
            </a:r>
            <a:r>
              <a:rPr lang="en-US" sz="2800" dirty="0" smtClean="0"/>
              <a:t>revenue </a:t>
            </a:r>
            <a:r>
              <a:rPr lang="en-US" sz="2800" dirty="0"/>
              <a:t>and </a:t>
            </a:r>
            <a:r>
              <a:rPr lang="en-US" sz="2800" dirty="0" smtClean="0"/>
              <a:t>reserves </a:t>
            </a:r>
            <a:r>
              <a:rPr lang="en-US" sz="2800" dirty="0"/>
              <a:t>are </a:t>
            </a:r>
            <a:r>
              <a:rPr lang="en-US" sz="2800" dirty="0" smtClean="0"/>
              <a:t>depleted </a:t>
            </a:r>
            <a:r>
              <a:rPr lang="en-US" sz="2800" dirty="0"/>
              <a:t>huge budget </a:t>
            </a:r>
            <a:r>
              <a:rPr lang="en-US" sz="2800" dirty="0" smtClean="0"/>
              <a:t>reductions </a:t>
            </a:r>
            <a:r>
              <a:rPr lang="en-US" sz="2800" dirty="0"/>
              <a:t>are needed if</a:t>
            </a:r>
            <a:r>
              <a:rPr lang="en-US" sz="2800" dirty="0" smtClean="0"/>
              <a:t>:</a:t>
            </a:r>
          </a:p>
          <a:p>
            <a:endParaRPr lang="en-US" sz="1400" dirty="0" smtClean="0"/>
          </a:p>
          <a:p>
            <a:endParaRPr lang="en-US" sz="1200" dirty="0"/>
          </a:p>
          <a:p>
            <a:pPr marL="914400" lvl="1" indent="-457200">
              <a:buClr>
                <a:srgbClr val="C00000"/>
              </a:buClr>
              <a:buSzPct val="120000"/>
              <a:buFont typeface="Wingdings" pitchFamily="2" charset="2"/>
              <a:buChar char="Ø"/>
            </a:pPr>
            <a:r>
              <a:rPr lang="en-US" sz="2400" dirty="0" smtClean="0"/>
              <a:t>Planned reductions are not systematically implemented over multiple years</a:t>
            </a:r>
          </a:p>
          <a:p>
            <a:endParaRPr lang="en-US" sz="1000" dirty="0"/>
          </a:p>
          <a:p>
            <a:r>
              <a:rPr lang="en-US" sz="2400" dirty="0" smtClean="0"/>
              <a:t>			     or</a:t>
            </a:r>
          </a:p>
          <a:p>
            <a:endParaRPr lang="en-US" sz="1000" dirty="0"/>
          </a:p>
          <a:p>
            <a:pPr marL="914400" lvl="1" indent="-457200">
              <a:buClr>
                <a:srgbClr val="C00000"/>
              </a:buClr>
              <a:buSzPct val="120000"/>
              <a:buFont typeface="Wingdings" pitchFamily="2" charset="2"/>
              <a:buChar char="Ø"/>
            </a:pPr>
            <a:r>
              <a:rPr lang="en-US" sz="2400" dirty="0" smtClean="0"/>
              <a:t>Additional one time resources are not found to push out the “cliff”</a:t>
            </a:r>
          </a:p>
          <a:p>
            <a:endParaRPr lang="en-US" sz="1000" dirty="0"/>
          </a:p>
          <a:p>
            <a:r>
              <a:rPr lang="en-US" sz="2400" dirty="0" smtClean="0"/>
              <a:t>			     or</a:t>
            </a:r>
          </a:p>
          <a:p>
            <a:endParaRPr lang="en-US" sz="1000" dirty="0" smtClean="0"/>
          </a:p>
          <a:p>
            <a:pPr marL="914400" lvl="1" indent="-457200">
              <a:buClr>
                <a:srgbClr val="C00000"/>
              </a:buClr>
              <a:buSzPct val="120000"/>
              <a:buFont typeface="Wingdings" pitchFamily="2" charset="2"/>
              <a:buChar char="Ø"/>
            </a:pPr>
            <a:r>
              <a:rPr lang="en-US" sz="2400" dirty="0" smtClean="0"/>
              <a:t>On-going State revenues do not become available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414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305550"/>
            <a:ext cx="612648" cy="476250"/>
          </a:xfrm>
        </p:spPr>
        <p:txBody>
          <a:bodyPr/>
          <a:lstStyle/>
          <a:p>
            <a:fld id="{A86442B7-F7A6-44F5-A940-BF91B5A1AE3C}" type="slidenum">
              <a:rPr lang="en-US" sz="2800" smtClean="0"/>
              <a:pPr/>
              <a:t>11</a:t>
            </a:fld>
            <a:endParaRPr lang="en-US" sz="2800" dirty="0"/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1133475" y="1851025"/>
            <a:ext cx="7705725" cy="3397250"/>
            <a:chOff x="768" y="1854"/>
            <a:chExt cx="4854" cy="2140"/>
          </a:xfrm>
        </p:grpSpPr>
        <p:sp>
          <p:nvSpPr>
            <p:cNvPr id="4" name="Text Box 3"/>
            <p:cNvSpPr txBox="1">
              <a:spLocks noChangeArrowheads="1"/>
            </p:cNvSpPr>
            <p:nvPr/>
          </p:nvSpPr>
          <p:spPr bwMode="auto">
            <a:xfrm>
              <a:off x="768" y="2736"/>
              <a:ext cx="105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</a:rPr>
                <a:t>GOALS</a:t>
              </a: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2688" y="1854"/>
              <a:ext cx="2928" cy="62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 cap="sq">
              <a:solidFill>
                <a:srgbClr val="336699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694" y="1952"/>
              <a:ext cx="2928" cy="4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marL="0" marR="0" lvl="1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</a:rPr>
                <a:t>No Additional Layoffs to Staffing – </a:t>
              </a: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</a:rPr>
                <a:t>Excluding Categorical Programs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688" y="2622"/>
              <a:ext cx="2928" cy="62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 cap="sq">
              <a:solidFill>
                <a:srgbClr val="336699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2688" y="2736"/>
              <a:ext cx="292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1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</a:rPr>
                <a:t>Reduce/Eliminate Furlough Days in Future Years</a:t>
              </a: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688" y="3388"/>
              <a:ext cx="2928" cy="606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 cap="sq">
              <a:solidFill>
                <a:srgbClr val="336699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2688" y="3484"/>
              <a:ext cx="292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indent="-342900">
                <a:buFont typeface="Wingdings" pitchFamily="2" charset="2"/>
                <a:buNone/>
                <a:tabLst>
                  <a:tab pos="52388" algn="l"/>
                </a:tabLst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</a:rPr>
                <a:t>Maintain K-3 Staffing at 24 Students Per Class</a:t>
              </a: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 flipV="1">
              <a:off x="1920" y="2166"/>
              <a:ext cx="720" cy="762"/>
            </a:xfrm>
            <a:prstGeom prst="line">
              <a:avLst/>
            </a:prstGeom>
            <a:noFill/>
            <a:ln w="38100" cap="sq">
              <a:solidFill>
                <a:srgbClr val="336699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920" y="2976"/>
              <a:ext cx="720" cy="729"/>
            </a:xfrm>
            <a:prstGeom prst="line">
              <a:avLst/>
            </a:prstGeom>
            <a:noFill/>
            <a:ln w="38100" cap="sq">
              <a:solidFill>
                <a:srgbClr val="336699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V="1">
              <a:off x="1927" y="2928"/>
              <a:ext cx="713" cy="20"/>
            </a:xfrm>
            <a:prstGeom prst="line">
              <a:avLst/>
            </a:prstGeom>
            <a:noFill/>
            <a:ln w="38100" cap="sq">
              <a:solidFill>
                <a:srgbClr val="336699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4" name="Picture 13" descr="BD10300_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2880"/>
              <a:ext cx="144" cy="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914400" y="5918200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Goals Continue to Be the Same.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295400" y="381000"/>
            <a:ext cx="7498080" cy="8382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Superintendent’s Priorities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516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ecommStrat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51000" t="-20000" r="2000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1DE0C9A-E7EA-4130-A638-8C6570FF0C4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TW_LightStreams</Template>
  <TotalTime>0</TotalTime>
  <Words>453</Words>
  <Application>Microsoft Office PowerPoint</Application>
  <PresentationFormat>On-screen Show (4:3)</PresentationFormat>
  <Paragraphs>196</Paragraphs>
  <Slides>11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RecommStrat</vt:lpstr>
      <vt:lpstr>Worksheet</vt:lpstr>
      <vt:lpstr>Review of 2010-11and the  On-going Structural Budget Deficit</vt:lpstr>
      <vt:lpstr>Review of 2010-11and  the On-going Structural Budget Deficit</vt:lpstr>
      <vt:lpstr>Budget Cycle</vt:lpstr>
      <vt:lpstr>PowerPoint Presentation</vt:lpstr>
      <vt:lpstr>PowerPoint Presentation</vt:lpstr>
      <vt:lpstr>Why was 2010-11 Ending Balance Higher than Projected?</vt:lpstr>
      <vt:lpstr>Utilization of One-Time Revenue Mask Future “Funding Cliff”</vt:lpstr>
      <vt:lpstr>Multi-Year Projection</vt:lpstr>
      <vt:lpstr>Multi-Year Projection</vt:lpstr>
      <vt:lpstr>Caution!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2011-06-02T21:07:18Z</dcterms:created>
  <dcterms:modified xsi:type="dcterms:W3CDTF">2011-10-19T21:05:11Z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TC101671299990</vt:lpwstr>
  </property>
</Properties>
</file>