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drawings/drawing8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drawings/drawing9.xml" ContentType="application/vnd.openxmlformats-officedocument.drawingml.chartshapes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drawings/drawing10.xml" ContentType="application/vnd.openxmlformats-officedocument.drawingml.chartshapes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drawings/drawing1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12.xml" ContentType="application/vnd.openxmlformats-officedocument.drawingml.chart+xml"/>
  <Override PartName="/ppt/theme/themeOverride12.xml" ContentType="application/vnd.openxmlformats-officedocument.themeOverride+xml"/>
  <Override PartName="/ppt/drawings/drawing12.xml" ContentType="application/vnd.openxmlformats-officedocument.drawingml.chartshape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7" r:id="rId1"/>
    <p:sldMasterId id="2147483753" r:id="rId2"/>
    <p:sldMasterId id="2147483768" r:id="rId3"/>
  </p:sldMasterIdLst>
  <p:notesMasterIdLst>
    <p:notesMasterId r:id="rId15"/>
  </p:notesMasterIdLst>
  <p:sldIdLst>
    <p:sldId id="295" r:id="rId4"/>
    <p:sldId id="279" r:id="rId5"/>
    <p:sldId id="257" r:id="rId6"/>
    <p:sldId id="528" r:id="rId7"/>
    <p:sldId id="530" r:id="rId8"/>
    <p:sldId id="531" r:id="rId9"/>
    <p:sldId id="529" r:id="rId10"/>
    <p:sldId id="524" r:id="rId11"/>
    <p:sldId id="264" r:id="rId12"/>
    <p:sldId id="435" r:id="rId13"/>
    <p:sldId id="523" r:id="rId1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B3838"/>
    <a:srgbClr val="FFFF66"/>
    <a:srgbClr val="FF9900"/>
    <a:srgbClr val="0050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8.xml"/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9.xml"/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1.xml"/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2.xml"/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8295083356794937E-2"/>
          <c:y val="8.2049237516196569E-2"/>
          <c:w val="0.78004780111828587"/>
          <c:h val="0.91795076248380347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8295083356794937E-2"/>
          <c:y val="8.2049237516196569E-2"/>
          <c:w val="0.78004780111828587"/>
          <c:h val="0.91795076248380347"/>
        </c:manualLayout>
      </c:layout>
      <c:pieChart>
        <c:varyColors val="1"/>
        <c:ser>
          <c:idx val="0"/>
          <c:order val="0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834E-45A6-A8F3-0D96681A29E8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834E-45A6-A8F3-0D96681A29E8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834E-45A6-A8F3-0D96681A29E8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834E-45A6-A8F3-0D96681A29E8}"/>
              </c:ext>
            </c:extLst>
          </c:dPt>
          <c:dLbls>
            <c:dLbl>
              <c:idx val="0"/>
              <c:layout>
                <c:manualLayout>
                  <c:x val="-0.23419979311587791"/>
                  <c:y val="-0.21732491222238381"/>
                </c:manualLayout>
              </c:layout>
              <c:tx>
                <c:rich>
                  <a:bodyPr/>
                  <a:lstStyle/>
                  <a:p>
                    <a:fld id="{18E208C8-B654-4BC5-B2D6-FF1B145BDFB6}" type="CATEGORYNAME">
                      <a:rPr lang="en-US" baseline="0"/>
                      <a:pPr/>
                      <a:t>[CATEGORY NAME]</a:t>
                    </a:fld>
                    <a:endParaRPr lang="en-US" baseline="0"/>
                  </a:p>
                  <a:p>
                    <a:r>
                      <a:rPr lang="en-US" baseline="0"/>
                      <a:t>77.11%
</a:t>
                    </a:r>
                    <a:fld id="{C60ABBCC-D58B-442A-8BB8-E8D4C6F40373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778803616080015"/>
                      <c:h val="0.2502638522427440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834E-45A6-A8F3-0D96681A29E8}"/>
                </c:ext>
              </c:extLst>
            </c:dLbl>
            <c:dLbl>
              <c:idx val="1"/>
              <c:layout>
                <c:manualLayout>
                  <c:x val="-4.8853814355505447E-2"/>
                  <c:y val="0"/>
                </c:manualLayout>
              </c:layout>
              <c:tx>
                <c:rich>
                  <a:bodyPr/>
                  <a:lstStyle/>
                  <a:p>
                    <a:fld id="{94E5BB8E-6E7A-428E-9520-DCF7C04E9CAB}" type="CATEGORYNAME">
                      <a:rPr lang="en-US" baseline="0"/>
                      <a:pPr/>
                      <a:t>[CATEGORY NAME]</a:t>
                    </a:fld>
                    <a:endParaRPr lang="en-US" baseline="0"/>
                  </a:p>
                  <a:p>
                    <a:r>
                      <a:rPr lang="en-US" baseline="0"/>
                      <a:t>6.84%
</a:t>
                    </a:r>
                    <a:fld id="{B6D01E56-805F-48EF-A658-5A74C7BBBCE2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34E-45A6-A8F3-0D96681A29E8}"/>
                </c:ext>
              </c:extLst>
            </c:dLbl>
            <c:dLbl>
              <c:idx val="2"/>
              <c:layout>
                <c:manualLayout>
                  <c:x val="4.1337842916196917E-2"/>
                  <c:y val="-3.1948881789137379E-2"/>
                </c:manualLayout>
              </c:layout>
              <c:tx>
                <c:rich>
                  <a:bodyPr/>
                  <a:lstStyle/>
                  <a:p>
                    <a:fld id="{1FA671E0-F9FB-4CCC-92B2-7AB81772D900}" type="CATEGORYNAME">
                      <a:rPr lang="en-US" baseline="0"/>
                      <a:pPr/>
                      <a:t>[CATEGORY NAME]</a:t>
                    </a:fld>
                    <a:endParaRPr lang="en-US" baseline="0"/>
                  </a:p>
                  <a:p>
                    <a:r>
                      <a:rPr lang="en-US" baseline="0"/>
                      <a:t>10.73%
</a:t>
                    </a:r>
                    <a:fld id="{1DCBC6BE-0AB8-4506-A97F-CC957AA94224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34E-45A6-A8F3-0D96681A29E8}"/>
                </c:ext>
              </c:extLst>
            </c:dLbl>
            <c:dLbl>
              <c:idx val="3"/>
              <c:layout>
                <c:manualLayout>
                  <c:x val="0.26255806310420077"/>
                  <c:y val="0"/>
                </c:manualLayout>
              </c:layout>
              <c:tx>
                <c:rich>
                  <a:bodyPr/>
                  <a:lstStyle/>
                  <a:p>
                    <a:fld id="{BCEEFB78-029C-4BC2-BB6D-AA330E1513BB}" type="CATEGORYNAME">
                      <a:rPr lang="en-US" baseline="0"/>
                      <a:pPr/>
                      <a:t>[CATEGORY NAME]</a:t>
                    </a:fld>
                    <a:endParaRPr lang="en-US" baseline="0"/>
                  </a:p>
                  <a:p>
                    <a:r>
                      <a:rPr lang="en-US" baseline="0"/>
                      <a:t>5.32%
</a:t>
                    </a:r>
                    <a:fld id="{E4F35DAD-1A6F-4B3E-9E65-8F3E45786006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34E-45A6-A8F3-0D96681A29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'22-23 Revenue Budget'!$A$1:$D$1</c:f>
              <c:strCache>
                <c:ptCount val="4"/>
                <c:pt idx="0">
                  <c:v>Local Control Funding Formula</c:v>
                </c:pt>
                <c:pt idx="1">
                  <c:v>Federal</c:v>
                </c:pt>
                <c:pt idx="2">
                  <c:v>Other State</c:v>
                </c:pt>
                <c:pt idx="3">
                  <c:v>Other Local</c:v>
                </c:pt>
              </c:strCache>
            </c:strRef>
          </c:cat>
          <c:val>
            <c:numRef>
              <c:f>'22-23 Revenue Budget'!$A$3:$D$3</c:f>
              <c:numCache>
                <c:formatCode>General</c:formatCode>
                <c:ptCount val="4"/>
                <c:pt idx="0">
                  <c:v>265.49</c:v>
                </c:pt>
                <c:pt idx="1">
                  <c:v>23.55</c:v>
                </c:pt>
                <c:pt idx="2">
                  <c:v>36.93</c:v>
                </c:pt>
                <c:pt idx="3" formatCode="0.00">
                  <c:v>18.32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4E-45A6-A8F3-0D96681A29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5105240223350462E-2"/>
          <c:y val="7.1134188935044543E-2"/>
          <c:w val="0.91437767914145862"/>
          <c:h val="0.87897617128567596"/>
        </c:manualLayout>
      </c:layout>
      <c:ofPieChart>
        <c:ofPieType val="bar"/>
        <c:varyColors val="1"/>
        <c:ser>
          <c:idx val="0"/>
          <c:order val="0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0574-4DF4-8F0C-281E364CD452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0574-4DF4-8F0C-281E364CD452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0574-4DF4-8F0C-281E364CD452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0574-4DF4-8F0C-281E364CD452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0574-4DF4-8F0C-281E364CD452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0574-4DF4-8F0C-281E364CD452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0574-4DF4-8F0C-281E364CD452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7-0574-4DF4-8F0C-281E364CD452}"/>
              </c:ext>
            </c:extLst>
          </c:dPt>
          <c:dLbls>
            <c:dLbl>
              <c:idx val="0"/>
              <c:layout>
                <c:manualLayout>
                  <c:x val="-4.3368324717002291E-2"/>
                  <c:y val="9.8269534234184691E-2"/>
                </c:manualLayout>
              </c:layout>
              <c:tx>
                <c:rich>
                  <a:bodyPr/>
                  <a:lstStyle/>
                  <a:p>
                    <a:fld id="{07559830-8A2D-4B4A-ABCC-B2EF86467451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81CFC342-62D5-4815-A80C-DA4FE01D8CD8}" type="VALUE">
                      <a:rPr lang="en-US" baseline="0"/>
                      <a:pPr/>
                      <a:t>[VALUE]</a:t>
                    </a:fld>
                    <a:endParaRPr lang="en-US" baseline="0"/>
                  </a:p>
                  <a:p>
                    <a:r>
                      <a:rPr lang="en-US" baseline="0"/>
                      <a:t>$10.15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1354802695727101"/>
                      <c:h val="0.1294693713307213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0574-4DF4-8F0C-281E364CD452}"/>
                </c:ext>
              </c:extLst>
            </c:dLbl>
            <c:dLbl>
              <c:idx val="1"/>
              <c:layout>
                <c:manualLayout>
                  <c:x val="-7.7318682096280053E-3"/>
                  <c:y val="-1.0019584051153316E-2"/>
                </c:manualLayout>
              </c:layout>
              <c:tx>
                <c:rich>
                  <a:bodyPr/>
                  <a:lstStyle/>
                  <a:p>
                    <a:fld id="{177D7A72-8066-48DC-AF33-1E482A11A1A5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E808629B-7B64-48F7-B50B-AAF9DCF7853F}" type="VALUE">
                      <a:rPr lang="en-US" baseline="0"/>
                      <a:pPr/>
                      <a:t>[VALUE]</a:t>
                    </a:fld>
                    <a:endParaRPr lang="en-US" baseline="0"/>
                  </a:p>
                  <a:p>
                    <a:r>
                      <a:rPr lang="en-US" baseline="0"/>
                      <a:t>$37.10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9.9967651599473475E-2"/>
                      <c:h val="0.250419947535261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574-4DF4-8F0C-281E364CD452}"/>
                </c:ext>
              </c:extLst>
            </c:dLbl>
            <c:dLbl>
              <c:idx val="2"/>
              <c:layout>
                <c:manualLayout>
                  <c:x val="-3.4326439324474461E-2"/>
                  <c:y val="-1.9279351892037104E-2"/>
                </c:manualLayout>
              </c:layout>
              <c:tx>
                <c:rich>
                  <a:bodyPr/>
                  <a:lstStyle/>
                  <a:p>
                    <a:fld id="{4B98333F-8AD3-49C3-92D5-026E80E8A94D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F43DC362-25C6-448D-B494-60DC0D88FE8C}" type="VALUE">
                      <a:rPr lang="en-US" baseline="0"/>
                      <a:pPr/>
                      <a:t>[VALUE]</a:t>
                    </a:fld>
                    <a:endParaRPr lang="en-US" baseline="0"/>
                  </a:p>
                  <a:p>
                    <a:r>
                      <a:rPr lang="en-US" baseline="0"/>
                      <a:t>$.25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2151102992902227"/>
                      <c:h val="0.1165616797900262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0574-4DF4-8F0C-281E364CD452}"/>
                </c:ext>
              </c:extLst>
            </c:dLbl>
            <c:dLbl>
              <c:idx val="3"/>
              <c:layout>
                <c:manualLayout>
                  <c:x val="5.8439168964935131E-2"/>
                  <c:y val="-0.17986070934296075"/>
                </c:manualLayout>
              </c:layout>
              <c:tx>
                <c:rich>
                  <a:bodyPr/>
                  <a:lstStyle/>
                  <a:p>
                    <a:fld id="{C1DBB242-B553-4C99-9938-AD092C68E6EF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A41D0D56-BA87-4452-9EA7-45F31F54BFF3}" type="VALUE">
                      <a:rPr lang="en-US" baseline="0"/>
                      <a:pPr/>
                      <a:t>[VALUE]</a:t>
                    </a:fld>
                    <a:endParaRPr lang="en-US" baseline="0"/>
                  </a:p>
                  <a:p>
                    <a:r>
                      <a:rPr lang="en-US" baseline="0"/>
                      <a:t>$.59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056333975115136"/>
                      <c:h val="0.1836690107039875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574-4DF4-8F0C-281E364CD452}"/>
                </c:ext>
              </c:extLst>
            </c:dLbl>
            <c:dLbl>
              <c:idx val="4"/>
              <c:layout>
                <c:manualLayout>
                  <c:x val="-2.7197777365688028E-2"/>
                  <c:y val="1.807707241971744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           </a:t>
                    </a:r>
                    <a:fld id="{DA4C6CC4-E221-42CB-BD50-2E5983DB1001}" type="CATEGORYNAME">
                      <a:rPr lang="en-US" smtClean="0"/>
                      <a:pPr/>
                      <a:t>[CATEGORY NAME]</a:t>
                    </a:fld>
                    <a:r>
                      <a:rPr lang="en-US" baseline="0" dirty="0"/>
                      <a:t>
            </a:t>
                    </a:r>
                    <a:fld id="{62D44402-2867-44C7-B385-E30199130AD5}" type="VALUE">
                      <a:rPr lang="en-US" baseline="0" smtClean="0"/>
                      <a:pPr/>
                      <a:t>[VALUE]</a:t>
                    </a:fld>
                    <a:endParaRPr lang="en-US" baseline="0" dirty="0"/>
                  </a:p>
                  <a:p>
                    <a:r>
                      <a:rPr lang="en-US" baseline="0" dirty="0"/>
                      <a:t>            $137.29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2370441002997943"/>
                      <c:h val="0.1460022389330263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0574-4DF4-8F0C-281E364CD452}"/>
                </c:ext>
              </c:extLst>
            </c:dLbl>
            <c:dLbl>
              <c:idx val="5"/>
              <c:layout>
                <c:manualLayout>
                  <c:x val="-6.8409332382435559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           </a:t>
                    </a:r>
                    <a:fld id="{0BB86645-0832-493C-B829-1801B631395A}" type="CATEGORYNAME">
                      <a:rPr lang="en-US" smtClean="0"/>
                      <a:pPr/>
                      <a:t>[CATEGORY NAME]</a:t>
                    </a:fld>
                    <a:r>
                      <a:rPr lang="en-US" baseline="0" dirty="0"/>
                      <a:t>
           </a:t>
                    </a:r>
                    <a:fld id="{6989D49B-C1A5-4717-8285-B5FAA4F9ED8E}" type="VALUE">
                      <a:rPr lang="en-US" baseline="0" smtClean="0"/>
                      <a:pPr/>
                      <a:t>[VALUE]</a:t>
                    </a:fld>
                    <a:endParaRPr lang="en-US" baseline="0" dirty="0"/>
                  </a:p>
                  <a:p>
                    <a:r>
                      <a:rPr lang="en-US" baseline="0" dirty="0"/>
                      <a:t>          $48.79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574-4DF4-8F0C-281E364CD452}"/>
                </c:ext>
              </c:extLst>
            </c:dLbl>
            <c:dLbl>
              <c:idx val="6"/>
              <c:layout>
                <c:manualLayout>
                  <c:x val="-5.3793888056044639E-2"/>
                  <c:y val="-1.049889433112199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           </a:t>
                    </a:r>
                    <a:fld id="{686BEC03-D96C-4874-B45A-DAB7AA74868C}" type="CATEGORYNAME">
                      <a:rPr lang="en-US" smtClean="0"/>
                      <a:pPr/>
                      <a:t>[CATEGORY NAME]</a:t>
                    </a:fld>
                    <a:r>
                      <a:rPr lang="en-US" baseline="0" dirty="0"/>
                      <a:t>
            </a:t>
                    </a:r>
                    <a:fld id="{E13DA2D6-15DC-465F-AF47-49E001FBCF7B}" type="VALUE">
                      <a:rPr lang="en-US" baseline="0" smtClean="0"/>
                      <a:pPr/>
                      <a:t>[VALUE]</a:t>
                    </a:fld>
                    <a:endParaRPr lang="en-US" baseline="0" dirty="0"/>
                  </a:p>
                  <a:p>
                    <a:r>
                      <a:rPr lang="en-US" baseline="0"/>
                      <a:t>            $</a:t>
                    </a:r>
                    <a:r>
                      <a:rPr lang="en-US" baseline="0" dirty="0"/>
                      <a:t>97.24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0574-4DF4-8F0C-281E364CD452}"/>
                </c:ext>
              </c:extLst>
            </c:dLbl>
            <c:dLbl>
              <c:idx val="7"/>
              <c:layout>
                <c:manualLayout>
                  <c:x val="-0.22791551393913598"/>
                  <c:y val="5.5936511873023748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Personnel Cost</a:t>
                    </a:r>
                    <a:r>
                      <a:rPr lang="en-US" baseline="0"/>
                      <a:t>
</a:t>
                    </a:r>
                    <a:fld id="{A2596C1C-A98C-49C7-9AFC-44BB86BE802B}" type="VALUE">
                      <a:rPr lang="en-US" baseline="0"/>
                      <a:pPr/>
                      <a:t>[VALUE]</a:t>
                    </a:fld>
                    <a:endParaRPr lang="en-US" baseline="0"/>
                  </a:p>
                  <a:p>
                    <a:r>
                      <a:rPr lang="en-US" baseline="0"/>
                      <a:t>$283.32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574-4DF4-8F0C-281E364CD4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'22-23 Exp Budget'!$A$1:$A$7</c:f>
              <c:strCache>
                <c:ptCount val="7"/>
                <c:pt idx="0">
                  <c:v>Books and Supplies</c:v>
                </c:pt>
                <c:pt idx="1">
                  <c:v>Services &amp; Other Operating </c:v>
                </c:pt>
                <c:pt idx="2">
                  <c:v>Capital Outlay</c:v>
                </c:pt>
                <c:pt idx="3">
                  <c:v>Other Outgo,Financing Uses &amp; Transfer Out </c:v>
                </c:pt>
                <c:pt idx="4">
                  <c:v>Certificated Salaries</c:v>
                </c:pt>
                <c:pt idx="5">
                  <c:v>Classified Salaries</c:v>
                </c:pt>
                <c:pt idx="6">
                  <c:v>Employees Benefits</c:v>
                </c:pt>
              </c:strCache>
            </c:strRef>
          </c:cat>
          <c:val>
            <c:numRef>
              <c:f>'22-23 Exp Budget'!$B$1:$B$7</c:f>
              <c:numCache>
                <c:formatCode>0.00%</c:formatCode>
                <c:ptCount val="7"/>
                <c:pt idx="0">
                  <c:v>3.0623938424297507E-2</c:v>
                </c:pt>
                <c:pt idx="1">
                  <c:v>0.11195641026888184</c:v>
                </c:pt>
                <c:pt idx="2">
                  <c:v>7.5884660650430845E-4</c:v>
                </c:pt>
                <c:pt idx="3">
                  <c:v>1.7741834082495352E-3</c:v>
                </c:pt>
                <c:pt idx="4">
                  <c:v>0.41426122296827911</c:v>
                </c:pt>
                <c:pt idx="5">
                  <c:v>0.1472224060439839</c:v>
                </c:pt>
                <c:pt idx="6">
                  <c:v>0.29340299227980382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574-4DF4-8F0C-281E364CD4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/>
      </c:ofPieChart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8295083356794937E-2"/>
          <c:y val="8.2049237516196569E-2"/>
          <c:w val="0.78004780111828587"/>
          <c:h val="0.91795076248380347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5105240223350462E-2"/>
          <c:y val="7.1134188935044543E-2"/>
          <c:w val="0.91437767914145862"/>
          <c:h val="0.87897617128567596"/>
        </c:manualLayout>
      </c:layout>
      <c:ofPieChart>
        <c:ofPieType val="bar"/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00"/>
        <c:secondPieSize val="75"/>
        <c:serLines/>
      </c:ofPieChart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8295083356794937E-2"/>
          <c:y val="8.2049237516196569E-2"/>
          <c:w val="0.78004780111828587"/>
          <c:h val="0.91795076248380347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8295083356794937E-2"/>
          <c:y val="8.2049237516196569E-2"/>
          <c:w val="0.78004780111828587"/>
          <c:h val="0.91795076248380347"/>
        </c:manualLayout>
      </c:layout>
      <c:pieChart>
        <c:varyColors val="1"/>
        <c:ser>
          <c:idx val="0"/>
          <c:order val="0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7FE7-46FB-A91B-7005DDFB1AD8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7FE7-46FB-A91B-7005DDFB1AD8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7FE7-46FB-A91B-7005DDFB1AD8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7FE7-46FB-A91B-7005DDFB1AD8}"/>
              </c:ext>
            </c:extLst>
          </c:dPt>
          <c:dLbls>
            <c:dLbl>
              <c:idx val="0"/>
              <c:layout>
                <c:manualLayout>
                  <c:x val="-0.24996559551677669"/>
                  <c:y val="-0.15624232746647904"/>
                </c:manualLayout>
              </c:layout>
              <c:tx>
                <c:rich>
                  <a:bodyPr/>
                  <a:lstStyle/>
                  <a:p>
                    <a:fld id="{4A407752-5072-4CD4-A5EE-28A873E3A27F}" type="CATEGORYNAME">
                      <a:rPr lang="en-US" baseline="0"/>
                      <a:pPr/>
                      <a:t>[CATEGORY NAME]</a:t>
                    </a:fld>
                    <a:endParaRPr lang="en-US" baseline="0"/>
                  </a:p>
                  <a:p>
                    <a:r>
                      <a:rPr lang="en-US" baseline="0"/>
                      <a:t>60.58%
</a:t>
                    </a:r>
                    <a:fld id="{99B2EC85-75E3-4F36-BD06-7C7E31CEECB2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778803616080015"/>
                      <c:h val="0.2502638522427440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7FE7-46FB-A91B-7005DDFB1AD8}"/>
                </c:ext>
              </c:extLst>
            </c:dLbl>
            <c:dLbl>
              <c:idx val="1"/>
              <c:layout>
                <c:manualLayout>
                  <c:x val="-4.8853814355505447E-2"/>
                  <c:y val="0"/>
                </c:manualLayout>
              </c:layout>
              <c:tx>
                <c:rich>
                  <a:bodyPr/>
                  <a:lstStyle/>
                  <a:p>
                    <a:fld id="{C7026EA8-E5C6-433A-A454-0A10BB7B95B3}" type="CATEGORYNAME">
                      <a:rPr lang="en-US" baseline="0"/>
                      <a:pPr/>
                      <a:t>[CATEGORY NAME]</a:t>
                    </a:fld>
                    <a:endParaRPr lang="en-US" baseline="0"/>
                  </a:p>
                  <a:p>
                    <a:r>
                      <a:rPr lang="en-US" baseline="0"/>
                      <a:t>18.42%
</a:t>
                    </a:r>
                    <a:fld id="{EBC2FB7D-588A-4F44-A8A5-BCA4609C7976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FE7-46FB-A91B-7005DDFB1AD8}"/>
                </c:ext>
              </c:extLst>
            </c:dLbl>
            <c:dLbl>
              <c:idx val="2"/>
              <c:layout>
                <c:manualLayout>
                  <c:x val="4.1337842916196917E-2"/>
                  <c:y val="-3.1948881789137379E-2"/>
                </c:manualLayout>
              </c:layout>
              <c:tx>
                <c:rich>
                  <a:bodyPr/>
                  <a:lstStyle/>
                  <a:p>
                    <a:fld id="{5969D239-21CD-4CF4-868B-0EA786E6B25B}" type="CATEGORYNAME">
                      <a:rPr lang="en-US" baseline="0"/>
                      <a:pPr/>
                      <a:t>[CATEGORY NAME]</a:t>
                    </a:fld>
                    <a:endParaRPr lang="en-US" baseline="0"/>
                  </a:p>
                  <a:p>
                    <a:r>
                      <a:rPr lang="en-US" baseline="0"/>
                      <a:t>17.29%
</a:t>
                    </a:r>
                    <a:fld id="{C85292D4-DE6A-4169-AE84-9333CE34D37A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7FE7-46FB-A91B-7005DDFB1AD8}"/>
                </c:ext>
              </c:extLst>
            </c:dLbl>
            <c:dLbl>
              <c:idx val="3"/>
              <c:layout>
                <c:manualLayout>
                  <c:x val="0.26255806310420077"/>
                  <c:y val="0"/>
                </c:manualLayout>
              </c:layout>
              <c:tx>
                <c:rich>
                  <a:bodyPr/>
                  <a:lstStyle/>
                  <a:p>
                    <a:fld id="{06EEBF33-D46C-4B56-9636-21276FD773B6}" type="CATEGORYNAME">
                      <a:rPr lang="en-US" baseline="0"/>
                      <a:pPr/>
                      <a:t>[CATEGORY NAME]</a:t>
                    </a:fld>
                    <a:endParaRPr lang="en-US" baseline="0"/>
                  </a:p>
                  <a:p>
                    <a:r>
                      <a:rPr lang="en-US" baseline="0"/>
                      <a:t>3.71%
</a:t>
                    </a:r>
                    <a:fld id="{64AE63B1-0616-45B0-9F44-EBF94C282E1A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FE7-46FB-A91B-7005DDFB1A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'21-22 Revenue Actuals'!$A$1:$D$1</c:f>
              <c:strCache>
                <c:ptCount val="4"/>
                <c:pt idx="0">
                  <c:v>Local Control Funding Formula</c:v>
                </c:pt>
                <c:pt idx="1">
                  <c:v>Federal</c:v>
                </c:pt>
                <c:pt idx="2">
                  <c:v>Other State</c:v>
                </c:pt>
                <c:pt idx="3">
                  <c:v>Other Local</c:v>
                </c:pt>
              </c:strCache>
            </c:strRef>
          </c:cat>
          <c:val>
            <c:numRef>
              <c:f>'21-22 Revenue Actuals'!$A$3:$D$3</c:f>
              <c:numCache>
                <c:formatCode>General</c:formatCode>
                <c:ptCount val="4"/>
                <c:pt idx="0">
                  <c:v>248.84</c:v>
                </c:pt>
                <c:pt idx="1">
                  <c:v>75.680000000000007</c:v>
                </c:pt>
                <c:pt idx="2">
                  <c:v>71.02</c:v>
                </c:pt>
                <c:pt idx="3" formatCode="0.00">
                  <c:v>15.24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E7-46FB-A91B-7005DDFB1A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476914270089659"/>
          <c:y val="8.2049157349691648E-2"/>
          <c:w val="0.78004780111828587"/>
          <c:h val="0.91795076248380347"/>
        </c:manualLayout>
      </c:layout>
      <c:pieChart>
        <c:varyColors val="1"/>
        <c:ser>
          <c:idx val="0"/>
          <c:order val="0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32C2-498D-A474-FAA51E8741B8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32C2-498D-A474-FAA51E8741B8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32C2-498D-A474-FAA51E8741B8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32C2-498D-A474-FAA51E8741B8}"/>
              </c:ext>
            </c:extLst>
          </c:dPt>
          <c:dLbls>
            <c:dLbl>
              <c:idx val="0"/>
              <c:layout>
                <c:manualLayout>
                  <c:x val="-0.25911147299582266"/>
                  <c:y val="-0.27853259145969378"/>
                </c:manualLayout>
              </c:layout>
              <c:tx>
                <c:rich>
                  <a:bodyPr/>
                  <a:lstStyle/>
                  <a:p>
                    <a:fld id="{C13C7821-FB88-42C6-931E-227259B11C8D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252A571A-7F65-4E44-8E76-6610009B088F}" type="VALUE">
                      <a:rPr lang="en-US" baseline="0" smtClean="0"/>
                      <a:pPr/>
                      <a:t>[VALUE]</a:t>
                    </a:fld>
                    <a:endParaRPr lang="en-US" baseline="0" dirty="0"/>
                  </a:p>
                  <a:p>
                    <a:r>
                      <a:rPr lang="en-US" baseline="0" dirty="0"/>
                      <a:t>249.19</a:t>
                    </a:r>
                  </a:p>
                  <a:p>
                    <a:endParaRPr 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6226798859297839"/>
                      <c:h val="0.158053924341912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32C2-498D-A474-FAA51E8741B8}"/>
                </c:ext>
              </c:extLst>
            </c:dLbl>
            <c:dLbl>
              <c:idx val="1"/>
              <c:layout>
                <c:manualLayout>
                  <c:x val="-4.8853814355505447E-2"/>
                  <c:y val="0"/>
                </c:manualLayout>
              </c:layout>
              <c:tx>
                <c:rich>
                  <a:bodyPr/>
                  <a:lstStyle/>
                  <a:p>
                    <a:fld id="{754971DB-5992-4962-822A-A87B84A4E1A3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60B35D05-6C84-4440-9E80-754DA398ED47}" type="VALUE">
                      <a:rPr lang="en-US" baseline="0" smtClean="0"/>
                      <a:pPr/>
                      <a:t>[VALUE]</a:t>
                    </a:fld>
                    <a:endParaRPr lang="en-US" baseline="0" dirty="0"/>
                  </a:p>
                  <a:p>
                    <a:r>
                      <a:rPr lang="en-US" baseline="0" dirty="0"/>
                      <a:t>13.83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2C2-498D-A474-FAA51E8741B8}"/>
                </c:ext>
              </c:extLst>
            </c:dLbl>
            <c:dLbl>
              <c:idx val="2"/>
              <c:layout>
                <c:manualLayout>
                  <c:x val="4.1337842916196917E-2"/>
                  <c:y val="-3.1948881789137379E-2"/>
                </c:manualLayout>
              </c:layout>
              <c:tx>
                <c:rich>
                  <a:bodyPr/>
                  <a:lstStyle/>
                  <a:p>
                    <a:fld id="{AD3EC2ED-85E8-4AE2-830A-437505589F3D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156AC780-DD85-4DD9-8D37-36663B9F65B2}" type="VALUE">
                      <a:rPr lang="en-US" baseline="0" smtClean="0"/>
                      <a:pPr/>
                      <a:t>[VALUE]</a:t>
                    </a:fld>
                    <a:endParaRPr lang="en-US" baseline="0" dirty="0"/>
                  </a:p>
                  <a:p>
                    <a:r>
                      <a:rPr lang="en-US" baseline="0" dirty="0"/>
                      <a:t>26.18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2C2-498D-A474-FAA51E8741B8}"/>
                </c:ext>
              </c:extLst>
            </c:dLbl>
            <c:dLbl>
              <c:idx val="3"/>
              <c:layout>
                <c:manualLayout>
                  <c:x val="0.35799449424169755"/>
                  <c:y val="3.0201665343647932E-3"/>
                </c:manualLayout>
              </c:layout>
              <c:tx>
                <c:rich>
                  <a:bodyPr/>
                  <a:lstStyle/>
                  <a:p>
                    <a:fld id="{769E4F5E-69C0-4BF5-B665-F8799B16C975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96EFCDDF-A87F-495D-B414-CF4A8FE62DF6}" type="VALUE">
                      <a:rPr lang="en-US" baseline="0" smtClean="0"/>
                      <a:pPr/>
                      <a:t>[VALUE]</a:t>
                    </a:fld>
                    <a:endParaRPr lang="en-US" baseline="0" dirty="0"/>
                  </a:p>
                  <a:p>
                    <a:r>
                      <a:rPr lang="en-US" baseline="0" dirty="0"/>
                      <a:t>16.91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42325934030045181"/>
                      <c:h val="0.1268855329364977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2C2-498D-A474-FAA51E8741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'Rev Proposed 21-22'!$A$1:$D$1</c:f>
              <c:strCache>
                <c:ptCount val="4"/>
                <c:pt idx="0">
                  <c:v>Local Control Funding Formula</c:v>
                </c:pt>
                <c:pt idx="1">
                  <c:v>Federal</c:v>
                </c:pt>
                <c:pt idx="2">
                  <c:v>Other State</c:v>
                </c:pt>
                <c:pt idx="3">
                  <c:v>Other Local</c:v>
                </c:pt>
              </c:strCache>
            </c:strRef>
          </c:cat>
          <c:val>
            <c:numRef>
              <c:f>'Rev Proposed 21-22'!$A$2:$D$2</c:f>
              <c:numCache>
                <c:formatCode>0.00%</c:formatCode>
                <c:ptCount val="4"/>
                <c:pt idx="0">
                  <c:v>0.81403825833204246</c:v>
                </c:pt>
                <c:pt idx="1">
                  <c:v>4.5197692919987813E-2</c:v>
                </c:pt>
                <c:pt idx="2">
                  <c:v>8.5522196119180313E-2</c:v>
                </c:pt>
                <c:pt idx="3">
                  <c:v>5.5241852628789459E-2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2C2-498D-A474-FAA51E8741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8295083356794937E-2"/>
          <c:y val="8.2049237516196569E-2"/>
          <c:w val="0.78004780111828587"/>
          <c:h val="0.91795076248380347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364273877180335"/>
          <c:y val="0.10374740662512986"/>
          <c:w val="0.88425477730860336"/>
          <c:h val="0.85179859040245332"/>
        </c:manualLayout>
      </c:layout>
      <c:ofPieChart>
        <c:ofPieType val="bar"/>
        <c:varyColors val="1"/>
        <c:ser>
          <c:idx val="0"/>
          <c:order val="0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9749-4C55-8E51-6A5AE11AA417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9749-4C55-8E51-6A5AE11AA417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9749-4C55-8E51-6A5AE11AA417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9749-4C55-8E51-6A5AE11AA417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9749-4C55-8E51-6A5AE11AA417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9749-4C55-8E51-6A5AE11AA417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9749-4C55-8E51-6A5AE11AA417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7-9749-4C55-8E51-6A5AE11AA417}"/>
              </c:ext>
            </c:extLst>
          </c:dPt>
          <c:dLbls>
            <c:dLbl>
              <c:idx val="0"/>
              <c:layout>
                <c:manualLayout>
                  <c:x val="-2.7771588004531538E-2"/>
                  <c:y val="6.8083112114043123E-2"/>
                </c:manualLayout>
              </c:layout>
              <c:tx>
                <c:rich>
                  <a:bodyPr/>
                  <a:lstStyle/>
                  <a:p>
                    <a:fld id="{07559830-8A2D-4B4A-ABCC-B2EF86467451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81CFC342-62D5-4815-A80C-DA4FE01D8CD8}" type="VALUE">
                      <a:rPr lang="en-US" baseline="0"/>
                      <a:pPr/>
                      <a:t>[VALUE]</a:t>
                    </a:fld>
                    <a:endParaRPr lang="en-US" baseline="0"/>
                  </a:p>
                  <a:p>
                    <a:r>
                      <a:rPr lang="en-US" baseline="0"/>
                      <a:t>$24.69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9749-4C55-8E51-6A5AE11AA417}"/>
                </c:ext>
              </c:extLst>
            </c:dLbl>
            <c:dLbl>
              <c:idx val="1"/>
              <c:layout>
                <c:manualLayout>
                  <c:x val="-6.2114862331564817E-2"/>
                  <c:y val="4.9890413159002729E-2"/>
                </c:manualLayout>
              </c:layout>
              <c:tx>
                <c:rich>
                  <a:bodyPr/>
                  <a:lstStyle/>
                  <a:p>
                    <a:fld id="{177D7A72-8066-48DC-AF33-1E482A11A1A5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E808629B-7B64-48F7-B50B-AAF9DCF7853F}" type="VALUE">
                      <a:rPr lang="en-US" baseline="0"/>
                      <a:pPr/>
                      <a:t>[VALUE]</a:t>
                    </a:fld>
                    <a:endParaRPr lang="en-US" baseline="0"/>
                  </a:p>
                  <a:p>
                    <a:r>
                      <a:rPr lang="en-US" baseline="0"/>
                      <a:t>$89.79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1596268659045442"/>
                      <c:h val="0.3591304450172428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749-4C55-8E51-6A5AE11AA417}"/>
                </c:ext>
              </c:extLst>
            </c:dLbl>
            <c:dLbl>
              <c:idx val="2"/>
              <c:layout>
                <c:manualLayout>
                  <c:x val="-6.3656626750431475E-2"/>
                  <c:y val="8.9431121354429183E-2"/>
                </c:manualLayout>
              </c:layout>
              <c:tx>
                <c:rich>
                  <a:bodyPr/>
                  <a:lstStyle/>
                  <a:p>
                    <a:fld id="{4B98333F-8AD3-49C3-92D5-026E80E8A94D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F43DC362-25C6-448D-B494-60DC0D88FE8C}" type="VALUE">
                      <a:rPr lang="en-US" baseline="0"/>
                      <a:pPr/>
                      <a:t>[VALUE]</a:t>
                    </a:fld>
                    <a:endParaRPr lang="en-US" baseline="0"/>
                  </a:p>
                  <a:p>
                    <a:r>
                      <a:rPr lang="en-US" baseline="0"/>
                      <a:t>$6.50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895056815876614"/>
                      <c:h val="0.2904984308677681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749-4C55-8E51-6A5AE11AA417}"/>
                </c:ext>
              </c:extLst>
            </c:dLbl>
            <c:dLbl>
              <c:idx val="3"/>
              <c:layout>
                <c:manualLayout>
                  <c:x val="0.14110465591302185"/>
                  <c:y val="-0.18789872720468423"/>
                </c:manualLayout>
              </c:layout>
              <c:tx>
                <c:rich>
                  <a:bodyPr/>
                  <a:lstStyle/>
                  <a:p>
                    <a:fld id="{C1DBB242-B553-4C99-9938-AD092C68E6EF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A41D0D56-BA87-4452-9EA7-45F31F54BFF3}" type="VALUE">
                      <a:rPr lang="en-US" baseline="0"/>
                      <a:pPr/>
                      <a:t>[VALUE]</a:t>
                    </a:fld>
                    <a:endParaRPr lang="en-US" baseline="0"/>
                  </a:p>
                  <a:p>
                    <a:r>
                      <a:rPr lang="en-US" baseline="0"/>
                      <a:t>$1.22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9589431364732477"/>
                      <c:h val="0.1675929749805405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749-4C55-8E51-6A5AE11AA41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  </a:t>
                    </a:r>
                    <a:fld id="{DA4C6CC4-E221-42CB-BD50-2E5983DB1001}" type="CATEGORYNAME">
                      <a:rPr lang="en-US" smtClean="0"/>
                      <a:pPr/>
                      <a:t>[CATEGORY NAME]</a:t>
                    </a:fld>
                    <a:r>
                      <a:rPr lang="en-US" baseline="0" dirty="0"/>
                      <a:t>
          </a:t>
                    </a:r>
                    <a:fld id="{62D44402-2867-44C7-B385-E30199130AD5}" type="VALUE">
                      <a:rPr lang="en-US" baseline="0" smtClean="0"/>
                      <a:pPr/>
                      <a:t>[VALUE]</a:t>
                    </a:fld>
                    <a:endParaRPr lang="en-US" baseline="0" dirty="0"/>
                  </a:p>
                  <a:p>
                    <a:r>
                      <a:rPr lang="en-US" baseline="0" dirty="0"/>
                      <a:t>          $140.68</a:t>
                    </a:r>
                  </a:p>
                </c:rich>
              </c:tx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749-4C55-8E51-6A5AE11AA417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0BB86645-0832-493C-B829-1801B631395A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6989D49B-C1A5-4717-8285-B5FAA4F9ED8E}" type="VALUE">
                      <a:rPr lang="en-US" baseline="0"/>
                      <a:pPr/>
                      <a:t>[VALUE]</a:t>
                    </a:fld>
                    <a:endParaRPr lang="en-US" baseline="0"/>
                  </a:p>
                  <a:p>
                    <a:r>
                      <a:rPr lang="en-US" baseline="0"/>
                      <a:t>$47.03</a:t>
                    </a:r>
                  </a:p>
                </c:rich>
              </c:tx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749-4C55-8E51-6A5AE11AA417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686BEC03-D96C-4874-B45A-DAB7AA74868C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E13DA2D6-15DC-465F-AF47-49E001FBCF7B}" type="VALUE">
                      <a:rPr lang="en-US" baseline="0"/>
                      <a:pPr/>
                      <a:t>[VALUE]</a:t>
                    </a:fld>
                    <a:endParaRPr lang="en-US" baseline="0"/>
                  </a:p>
                  <a:p>
                    <a:r>
                      <a:rPr lang="en-US" baseline="0"/>
                      <a:t>$103.27</a:t>
                    </a:r>
                  </a:p>
                </c:rich>
              </c:tx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9749-4C55-8E51-6A5AE11AA417}"/>
                </c:ext>
              </c:extLst>
            </c:dLbl>
            <c:dLbl>
              <c:idx val="7"/>
              <c:layout>
                <c:manualLayout>
                  <c:x val="-0.22791551393913598"/>
                  <c:y val="5.5936511873023748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Personnel Cost</a:t>
                    </a:r>
                    <a:r>
                      <a:rPr lang="en-US" baseline="0"/>
                      <a:t>
</a:t>
                    </a:r>
                    <a:fld id="{A2596C1C-A98C-49C7-9AFC-44BB86BE802B}" type="VALUE">
                      <a:rPr lang="en-US" baseline="0"/>
                      <a:pPr/>
                      <a:t>[VALUE]</a:t>
                    </a:fld>
                    <a:endParaRPr lang="en-US" baseline="0"/>
                  </a:p>
                  <a:p>
                    <a:r>
                      <a:rPr lang="en-US" baseline="0"/>
                      <a:t>$290.98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9749-4C55-8E51-6A5AE11AA4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'21-22 Exp Actuals'!$A$1:$A$7</c:f>
              <c:strCache>
                <c:ptCount val="7"/>
                <c:pt idx="0">
                  <c:v>Books and Supplies</c:v>
                </c:pt>
                <c:pt idx="1">
                  <c:v>Services &amp; Other Operating </c:v>
                </c:pt>
                <c:pt idx="2">
                  <c:v>Capital Outlay</c:v>
                </c:pt>
                <c:pt idx="3">
                  <c:v>Other Outgo,Financing Uses &amp; Transfer Out </c:v>
                </c:pt>
                <c:pt idx="4">
                  <c:v>Certificated Salaries</c:v>
                </c:pt>
                <c:pt idx="5">
                  <c:v>Classified Salaries</c:v>
                </c:pt>
                <c:pt idx="6">
                  <c:v>Employees Benefits</c:v>
                </c:pt>
              </c:strCache>
            </c:strRef>
          </c:cat>
          <c:val>
            <c:numRef>
              <c:f>'21-22 Exp Actuals'!$B$1:$B$7</c:f>
              <c:numCache>
                <c:formatCode>0.00%</c:formatCode>
                <c:ptCount val="7"/>
                <c:pt idx="0">
                  <c:v>5.9750911233460713E-2</c:v>
                </c:pt>
                <c:pt idx="1">
                  <c:v>0.2173222837807606</c:v>
                </c:pt>
                <c:pt idx="2">
                  <c:v>1.5736055856038284E-2</c:v>
                </c:pt>
                <c:pt idx="3">
                  <c:v>2.9538844211694486E-3</c:v>
                </c:pt>
                <c:pt idx="4">
                  <c:v>0.34048673731647355</c:v>
                </c:pt>
                <c:pt idx="5">
                  <c:v>0.11381647342623827</c:v>
                </c:pt>
                <c:pt idx="6">
                  <c:v>0.24993413801241018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749-4C55-8E51-6A5AE11AA4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/>
      </c:ofPieChart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5105240223350462E-2"/>
          <c:y val="7.1134188935044543E-2"/>
          <c:w val="0.91437767914145862"/>
          <c:h val="0.87897617128567596"/>
        </c:manualLayout>
      </c:layout>
      <c:ofPieChart>
        <c:ofPieType val="bar"/>
        <c:varyColors val="1"/>
        <c:ser>
          <c:idx val="0"/>
          <c:order val="0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5E57-4C27-ABEB-716620D123DA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5E57-4C27-ABEB-716620D123DA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5E57-4C27-ABEB-716620D123DA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5E57-4C27-ABEB-716620D123DA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5E57-4C27-ABEB-716620D123DA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5E57-4C27-ABEB-716620D123DA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5E57-4C27-ABEB-716620D123DA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7-5E57-4C27-ABEB-716620D123DA}"/>
              </c:ext>
            </c:extLst>
          </c:dPt>
          <c:dLbls>
            <c:dLbl>
              <c:idx val="0"/>
              <c:layout>
                <c:manualLayout>
                  <c:x val="1.7316020267242778E-2"/>
                  <c:y val="0.24564244505281396"/>
                </c:manualLayout>
              </c:layout>
              <c:tx>
                <c:rich>
                  <a:bodyPr/>
                  <a:lstStyle/>
                  <a:p>
                    <a:fld id="{714B2EFB-28FD-4952-8040-DE596F192947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F70CB22B-100F-4D77-BE61-70518EBC304E}" type="VALUE">
                      <a:rPr lang="en-US" baseline="0"/>
                      <a:pPr/>
                      <a:t>[VALUE]</a:t>
                    </a:fld>
                    <a:endParaRPr lang="en-US" baseline="0"/>
                  </a:p>
                  <a:p>
                    <a:r>
                      <a:rPr lang="en-US" baseline="0"/>
                      <a:t>$19.92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E57-4C27-ABEB-716620D123DA}"/>
                </c:ext>
              </c:extLst>
            </c:dLbl>
            <c:dLbl>
              <c:idx val="1"/>
              <c:layout>
                <c:manualLayout>
                  <c:x val="4.329004329004329E-3"/>
                  <c:y val="-1.8521154724281841E-2"/>
                </c:manualLayout>
              </c:layout>
              <c:tx>
                <c:rich>
                  <a:bodyPr/>
                  <a:lstStyle/>
                  <a:p>
                    <a:fld id="{18253336-EAE3-4594-A884-C2FAB33B038F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6A3FE9D7-E180-4CBF-8791-08D17A295AE7}" type="VALUE">
                      <a:rPr lang="en-US" baseline="0"/>
                      <a:pPr/>
                      <a:t>[VALUE]</a:t>
                    </a:fld>
                    <a:endParaRPr lang="en-US" baseline="0"/>
                  </a:p>
                  <a:p>
                    <a:r>
                      <a:rPr lang="en-US" baseline="0"/>
                      <a:t>$35.34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2384465416447731"/>
                      <c:h val="0.2542585982277522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E57-4C27-ABEB-716620D123DA}"/>
                </c:ext>
              </c:extLst>
            </c:dLbl>
            <c:dLbl>
              <c:idx val="2"/>
              <c:layout>
                <c:manualLayout>
                  <c:x val="1.0081078967521498E-7"/>
                  <c:y val="-0.10480881331898673"/>
                </c:manualLayout>
              </c:layout>
              <c:tx>
                <c:rich>
                  <a:bodyPr/>
                  <a:lstStyle/>
                  <a:p>
                    <a:fld id="{6F6882C9-6938-4D5F-9AA9-D6DC114257C3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C09AB81B-00AE-42C2-A15C-F69126D3F23E}" type="VALUE">
                      <a:rPr lang="en-US" baseline="0"/>
                      <a:pPr/>
                      <a:t>[VALUE]</a:t>
                    </a:fld>
                    <a:endParaRPr lang="en-US" baseline="0"/>
                  </a:p>
                  <a:p>
                    <a:r>
                      <a:rPr lang="en-US" baseline="0"/>
                      <a:t>$1.04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2151106111736033"/>
                      <c:h val="0.1411770650191770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5E57-4C27-ABEB-716620D123DA}"/>
                </c:ext>
              </c:extLst>
            </c:dLbl>
            <c:dLbl>
              <c:idx val="3"/>
              <c:layout>
                <c:manualLayout>
                  <c:x val="5.3108531888059446E-2"/>
                  <c:y val="-0.16959881855740391"/>
                </c:manualLayout>
              </c:layout>
              <c:tx>
                <c:rich>
                  <a:bodyPr/>
                  <a:lstStyle/>
                  <a:p>
                    <a:fld id="{1BF004CA-05DA-4006-81FA-C08412E00259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0FF60E41-7E7C-4B90-B86B-8B3FEE3FEAE4}" type="VALUE">
                      <a:rPr lang="en-US" baseline="0"/>
                      <a:pPr/>
                      <a:t>[VALUE]</a:t>
                    </a:fld>
                    <a:endParaRPr lang="en-US" baseline="0" dirty="0"/>
                  </a:p>
                  <a:p>
                    <a:r>
                      <a:rPr lang="en-US" baseline="0" dirty="0"/>
                      <a:t>$.59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1836373230464634"/>
                      <c:h val="0.1910663904764065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E57-4C27-ABEB-716620D123DA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0E34A096-2D90-4143-B8B7-1B02D22CB3CB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A78F8F39-2D04-40A8-B8E2-0935D1758836}" type="VALUE">
                      <a:rPr lang="en-US" baseline="0"/>
                      <a:pPr/>
                      <a:t>[VALUE]</a:t>
                    </a:fld>
                    <a:endParaRPr lang="en-US" baseline="0"/>
                  </a:p>
                  <a:p>
                    <a:r>
                      <a:rPr lang="en-US" baseline="0"/>
                      <a:t>$132.59</a:t>
                    </a:r>
                  </a:p>
                </c:rich>
              </c:tx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E57-4C27-ABEB-716620D123DA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D550E5A6-AFCB-45D4-9C48-4DD03E32B247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1774305D-8610-4EAE-882E-2338DC1E656D}" type="VALUE">
                      <a:rPr lang="en-US" baseline="0"/>
                      <a:pPr/>
                      <a:t>[VALUE]</a:t>
                    </a:fld>
                    <a:endParaRPr lang="en-US" baseline="0"/>
                  </a:p>
                  <a:p>
                    <a:r>
                      <a:rPr lang="en-US" baseline="0"/>
                      <a:t>$48.10</a:t>
                    </a:r>
                  </a:p>
                </c:rich>
              </c:tx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E57-4C27-ABEB-716620D123DA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7E0D5F5A-D749-4BE7-81E6-F0F532EDD85E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A24F42AE-8A31-4A6E-9977-D57F98ECADC3}" type="VALUE">
                      <a:rPr lang="en-US" baseline="0"/>
                      <a:pPr/>
                      <a:t>[VALUE]</a:t>
                    </a:fld>
                    <a:endParaRPr lang="en-US" baseline="0"/>
                  </a:p>
                  <a:p>
                    <a:r>
                      <a:rPr lang="en-US" baseline="0"/>
                      <a:t>$89.30</a:t>
                    </a:r>
                  </a:p>
                </c:rich>
              </c:tx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5E57-4C27-ABEB-716620D123DA}"/>
                </c:ext>
              </c:extLst>
            </c:dLbl>
            <c:dLbl>
              <c:idx val="7"/>
              <c:layout>
                <c:manualLayout>
                  <c:x val="-0.34875555591157181"/>
                  <c:y val="7.7439922578946283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Personnel Cost</a:t>
                    </a:r>
                  </a:p>
                  <a:p>
                    <a:fld id="{19AD56D7-AD9C-42B0-9931-E9E4C47E271B}" type="VALUE">
                      <a:rPr lang="en-US" baseline="0"/>
                      <a:pPr/>
                      <a:t>[VALUE]</a:t>
                    </a:fld>
                    <a:endParaRPr lang="en-US" baseline="0"/>
                  </a:p>
                  <a:p>
                    <a:r>
                      <a:rPr lang="en-US" baseline="0"/>
                      <a:t>$269.98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5226648128071741"/>
                      <c:h val="0.4009984145959484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E57-4C27-ABEB-716620D123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'Expen Proposed 21-22'!$A$1:$A$7</c:f>
              <c:strCache>
                <c:ptCount val="7"/>
                <c:pt idx="0">
                  <c:v>Books and Supplies</c:v>
                </c:pt>
                <c:pt idx="1">
                  <c:v>Services &amp; Other Operating </c:v>
                </c:pt>
                <c:pt idx="2">
                  <c:v>Capital Outlay</c:v>
                </c:pt>
                <c:pt idx="3">
                  <c:v>Other Outgo,Financing Uses &amp; Transfer Out </c:v>
                </c:pt>
                <c:pt idx="4">
                  <c:v>Certificated Salaries</c:v>
                </c:pt>
                <c:pt idx="5">
                  <c:v>Classified Salaries</c:v>
                </c:pt>
                <c:pt idx="6">
                  <c:v>Employees Benefits</c:v>
                </c:pt>
              </c:strCache>
            </c:strRef>
          </c:cat>
          <c:val>
            <c:numRef>
              <c:f>'Expen Proposed 21-22'!$B$1:$B$7</c:f>
              <c:numCache>
                <c:formatCode>0.00%</c:formatCode>
                <c:ptCount val="7"/>
                <c:pt idx="0">
                  <c:v>6.0942847827843372E-2</c:v>
                </c:pt>
                <c:pt idx="1">
                  <c:v>0.10812073582944789</c:v>
                </c:pt>
                <c:pt idx="2">
                  <c:v>3.1910267948770466E-3</c:v>
                </c:pt>
                <c:pt idx="3">
                  <c:v>1.798845673389159E-3</c:v>
                </c:pt>
                <c:pt idx="4">
                  <c:v>0.40561114420382094</c:v>
                </c:pt>
                <c:pt idx="5">
                  <c:v>0.14714783687737035</c:v>
                </c:pt>
                <c:pt idx="6">
                  <c:v>0.27318756279325124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E57-4C27-ABEB-716620D123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/>
      </c:ofPieChart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8010785761154852E-2"/>
          <c:y val="5.3372797486335714E-2"/>
          <c:w val="0.74619254861512918"/>
          <c:h val="0.8690265195345205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'2021-22 Unaudited Actuals '!$A$2</c:f>
              <c:strCache>
                <c:ptCount val="1"/>
                <c:pt idx="0">
                  <c:v>Reserve for Economic Uncertainty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'2021-22 Unaudited Actuals '!$B$1:$M$1</c:f>
              <c:strCache>
                <c:ptCount val="12"/>
                <c:pt idx="0">
                  <c:v>2015-16</c:v>
                </c:pt>
                <c:pt idx="1">
                  <c:v>2016-17</c:v>
                </c:pt>
                <c:pt idx="2">
                  <c:v>2017-18</c:v>
                </c:pt>
                <c:pt idx="3">
                  <c:v>2018-19</c:v>
                </c:pt>
                <c:pt idx="4">
                  <c:v>2019-20</c:v>
                </c:pt>
                <c:pt idx="5">
                  <c:v>2020-21</c:v>
                </c:pt>
                <c:pt idx="6">
                  <c:v>2021-22</c:v>
                </c:pt>
                <c:pt idx="7">
                  <c:v>2022-23</c:v>
                </c:pt>
                <c:pt idx="8">
                  <c:v>2023-24</c:v>
                </c:pt>
                <c:pt idx="9">
                  <c:v>2024-25</c:v>
                </c:pt>
                <c:pt idx="10">
                  <c:v>2025-26</c:v>
                </c:pt>
                <c:pt idx="11">
                  <c:v>2026-27</c:v>
                </c:pt>
              </c:strCache>
            </c:strRef>
          </c:cat>
          <c:val>
            <c:numRef>
              <c:f>'2021-22 Unaudited Actuals '!$B$2:$M$2</c:f>
              <c:numCache>
                <c:formatCode>0.00</c:formatCode>
                <c:ptCount val="12"/>
                <c:pt idx="0">
                  <c:v>8.0399999999999991</c:v>
                </c:pt>
                <c:pt idx="1">
                  <c:v>8.44</c:v>
                </c:pt>
                <c:pt idx="2">
                  <c:v>9.06</c:v>
                </c:pt>
                <c:pt idx="3">
                  <c:v>9.48</c:v>
                </c:pt>
                <c:pt idx="4">
                  <c:v>9.66</c:v>
                </c:pt>
                <c:pt idx="5">
                  <c:v>10.53</c:v>
                </c:pt>
                <c:pt idx="6">
                  <c:v>12.5</c:v>
                </c:pt>
                <c:pt idx="7">
                  <c:v>12.48</c:v>
                </c:pt>
                <c:pt idx="8">
                  <c:v>11.03</c:v>
                </c:pt>
                <c:pt idx="9">
                  <c:v>11.08</c:v>
                </c:pt>
                <c:pt idx="10">
                  <c:v>11.14</c:v>
                </c:pt>
                <c:pt idx="11">
                  <c:v>11.25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27-40D7-A9A0-DC14BBFFBA87}"/>
            </c:ext>
          </c:extLst>
        </c:ser>
        <c:ser>
          <c:idx val="1"/>
          <c:order val="1"/>
          <c:tx>
            <c:strRef>
              <c:f>'2021-22 Unaudited Actuals '!$A$3</c:f>
              <c:strCache>
                <c:ptCount val="1"/>
                <c:pt idx="0">
                  <c:v>Undesignated/Commited Reserve</c:v>
                </c:pt>
              </c:strCache>
            </c:strRef>
          </c:tx>
          <c:spPr>
            <a:solidFill>
              <a:srgbClr val="FAEE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'2021-22 Unaudited Actuals '!$B$1:$M$1</c:f>
              <c:strCache>
                <c:ptCount val="12"/>
                <c:pt idx="0">
                  <c:v>2015-16</c:v>
                </c:pt>
                <c:pt idx="1">
                  <c:v>2016-17</c:v>
                </c:pt>
                <c:pt idx="2">
                  <c:v>2017-18</c:v>
                </c:pt>
                <c:pt idx="3">
                  <c:v>2018-19</c:v>
                </c:pt>
                <c:pt idx="4">
                  <c:v>2019-20</c:v>
                </c:pt>
                <c:pt idx="5">
                  <c:v>2020-21</c:v>
                </c:pt>
                <c:pt idx="6">
                  <c:v>2021-22</c:v>
                </c:pt>
                <c:pt idx="7">
                  <c:v>2022-23</c:v>
                </c:pt>
                <c:pt idx="8">
                  <c:v>2023-24</c:v>
                </c:pt>
                <c:pt idx="9">
                  <c:v>2024-25</c:v>
                </c:pt>
                <c:pt idx="10">
                  <c:v>2025-26</c:v>
                </c:pt>
                <c:pt idx="11">
                  <c:v>2026-27</c:v>
                </c:pt>
              </c:strCache>
            </c:strRef>
          </c:cat>
          <c:val>
            <c:numRef>
              <c:f>'2021-22 Unaudited Actuals '!$B$3:$M$3</c:f>
              <c:numCache>
                <c:formatCode>0.00</c:formatCode>
                <c:ptCount val="12"/>
                <c:pt idx="0">
                  <c:v>27.71</c:v>
                </c:pt>
                <c:pt idx="1">
                  <c:v>31.28</c:v>
                </c:pt>
                <c:pt idx="2">
                  <c:v>18.53</c:v>
                </c:pt>
                <c:pt idx="3">
                  <c:v>22.94</c:v>
                </c:pt>
                <c:pt idx="4">
                  <c:v>19.75</c:v>
                </c:pt>
                <c:pt idx="5">
                  <c:v>20.18</c:v>
                </c:pt>
                <c:pt idx="6">
                  <c:v>11.51</c:v>
                </c:pt>
                <c:pt idx="7">
                  <c:v>6.56</c:v>
                </c:pt>
                <c:pt idx="8">
                  <c:v>7.76</c:v>
                </c:pt>
                <c:pt idx="9">
                  <c:v>5.89</c:v>
                </c:pt>
                <c:pt idx="10">
                  <c:v>8.1300000000000008</c:v>
                </c:pt>
                <c:pt idx="11">
                  <c:v>5.93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27-40D7-A9A0-DC14BBFFBA87}"/>
            </c:ext>
          </c:extLst>
        </c:ser>
        <c:ser>
          <c:idx val="2"/>
          <c:order val="2"/>
          <c:tx>
            <c:strRef>
              <c:f>'2021-22 Unaudited Actuals '!$A$4</c:f>
              <c:strCache>
                <c:ptCount val="1"/>
                <c:pt idx="0">
                  <c:v>Site/Various Carry Over &amp; Designated Reserves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'2021-22 Unaudited Actuals '!$B$1:$M$1</c:f>
              <c:strCache>
                <c:ptCount val="12"/>
                <c:pt idx="0">
                  <c:v>2015-16</c:v>
                </c:pt>
                <c:pt idx="1">
                  <c:v>2016-17</c:v>
                </c:pt>
                <c:pt idx="2">
                  <c:v>2017-18</c:v>
                </c:pt>
                <c:pt idx="3">
                  <c:v>2018-19</c:v>
                </c:pt>
                <c:pt idx="4">
                  <c:v>2019-20</c:v>
                </c:pt>
                <c:pt idx="5">
                  <c:v>2020-21</c:v>
                </c:pt>
                <c:pt idx="6">
                  <c:v>2021-22</c:v>
                </c:pt>
                <c:pt idx="7">
                  <c:v>2022-23</c:v>
                </c:pt>
                <c:pt idx="8">
                  <c:v>2023-24</c:v>
                </c:pt>
                <c:pt idx="9">
                  <c:v>2024-25</c:v>
                </c:pt>
                <c:pt idx="10">
                  <c:v>2025-26</c:v>
                </c:pt>
                <c:pt idx="11">
                  <c:v>2026-27</c:v>
                </c:pt>
              </c:strCache>
            </c:strRef>
          </c:cat>
          <c:val>
            <c:numRef>
              <c:f>'2021-22 Unaudited Actuals '!$B$4:$M$4</c:f>
              <c:numCache>
                <c:formatCode>0.00</c:formatCode>
                <c:ptCount val="12"/>
                <c:pt idx="0">
                  <c:v>6.98</c:v>
                </c:pt>
                <c:pt idx="1">
                  <c:v>6.45</c:v>
                </c:pt>
                <c:pt idx="2">
                  <c:v>11.61</c:v>
                </c:pt>
                <c:pt idx="3">
                  <c:v>11.29</c:v>
                </c:pt>
                <c:pt idx="4">
                  <c:v>16.12</c:v>
                </c:pt>
                <c:pt idx="5">
                  <c:v>16.37</c:v>
                </c:pt>
                <c:pt idx="6">
                  <c:v>15.64</c:v>
                </c:pt>
                <c:pt idx="7">
                  <c:v>15.64</c:v>
                </c:pt>
                <c:pt idx="8">
                  <c:v>15.64</c:v>
                </c:pt>
                <c:pt idx="9">
                  <c:v>15.64</c:v>
                </c:pt>
                <c:pt idx="10">
                  <c:v>15.64</c:v>
                </c:pt>
                <c:pt idx="11">
                  <c:v>15.64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27-40D7-A9A0-DC14BBFFBA87}"/>
            </c:ext>
          </c:extLst>
        </c:ser>
        <c:ser>
          <c:idx val="3"/>
          <c:order val="3"/>
          <c:tx>
            <c:strRef>
              <c:f>'2021-22 Unaudited Actuals '!$A$5</c:f>
              <c:strCache>
                <c:ptCount val="1"/>
                <c:pt idx="0">
                  <c:v>Revolving Cash/Warehouse/Prepaid Expenditure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'2021-22 Unaudited Actuals '!$B$1:$M$1</c:f>
              <c:strCache>
                <c:ptCount val="12"/>
                <c:pt idx="0">
                  <c:v>2015-16</c:v>
                </c:pt>
                <c:pt idx="1">
                  <c:v>2016-17</c:v>
                </c:pt>
                <c:pt idx="2">
                  <c:v>2017-18</c:v>
                </c:pt>
                <c:pt idx="3">
                  <c:v>2018-19</c:v>
                </c:pt>
                <c:pt idx="4">
                  <c:v>2019-20</c:v>
                </c:pt>
                <c:pt idx="5">
                  <c:v>2020-21</c:v>
                </c:pt>
                <c:pt idx="6">
                  <c:v>2021-22</c:v>
                </c:pt>
                <c:pt idx="7">
                  <c:v>2022-23</c:v>
                </c:pt>
                <c:pt idx="8">
                  <c:v>2023-24</c:v>
                </c:pt>
                <c:pt idx="9">
                  <c:v>2024-25</c:v>
                </c:pt>
                <c:pt idx="10">
                  <c:v>2025-26</c:v>
                </c:pt>
                <c:pt idx="11">
                  <c:v>2026-27</c:v>
                </c:pt>
              </c:strCache>
            </c:strRef>
          </c:cat>
          <c:val>
            <c:numRef>
              <c:f>'2021-22 Unaudited Actuals '!$B$5:$M$5</c:f>
              <c:numCache>
                <c:formatCode>0.00</c:formatCode>
                <c:ptCount val="12"/>
                <c:pt idx="0">
                  <c:v>1.46</c:v>
                </c:pt>
                <c:pt idx="1">
                  <c:v>1.04</c:v>
                </c:pt>
                <c:pt idx="2">
                  <c:v>0.6</c:v>
                </c:pt>
                <c:pt idx="3">
                  <c:v>0.13</c:v>
                </c:pt>
                <c:pt idx="4">
                  <c:v>0.21</c:v>
                </c:pt>
                <c:pt idx="5">
                  <c:v>0.25</c:v>
                </c:pt>
                <c:pt idx="6">
                  <c:v>1.18</c:v>
                </c:pt>
                <c:pt idx="7">
                  <c:v>1.18</c:v>
                </c:pt>
                <c:pt idx="8">
                  <c:v>1.18</c:v>
                </c:pt>
                <c:pt idx="9">
                  <c:v>1.18</c:v>
                </c:pt>
                <c:pt idx="10">
                  <c:v>1.18</c:v>
                </c:pt>
                <c:pt idx="11">
                  <c:v>1.18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027-40D7-A9A0-DC14BBFFBA87}"/>
            </c:ext>
          </c:extLst>
        </c:ser>
        <c:ser>
          <c:idx val="4"/>
          <c:order val="4"/>
          <c:tx>
            <c:strRef>
              <c:f>'2021-22 Unaudited Actuals '!$A$6</c:f>
              <c:strCache>
                <c:ptCount val="1"/>
                <c:pt idx="0">
                  <c:v>Restricted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'2021-22 Unaudited Actuals '!$B$1:$M$1</c:f>
              <c:strCache>
                <c:ptCount val="12"/>
                <c:pt idx="0">
                  <c:v>2015-16</c:v>
                </c:pt>
                <c:pt idx="1">
                  <c:v>2016-17</c:v>
                </c:pt>
                <c:pt idx="2">
                  <c:v>2017-18</c:v>
                </c:pt>
                <c:pt idx="3">
                  <c:v>2018-19</c:v>
                </c:pt>
                <c:pt idx="4">
                  <c:v>2019-20</c:v>
                </c:pt>
                <c:pt idx="5">
                  <c:v>2020-21</c:v>
                </c:pt>
                <c:pt idx="6">
                  <c:v>2021-22</c:v>
                </c:pt>
                <c:pt idx="7">
                  <c:v>2022-23</c:v>
                </c:pt>
                <c:pt idx="8">
                  <c:v>2023-24</c:v>
                </c:pt>
                <c:pt idx="9">
                  <c:v>2024-25</c:v>
                </c:pt>
                <c:pt idx="10">
                  <c:v>2025-26</c:v>
                </c:pt>
                <c:pt idx="11">
                  <c:v>2026-27</c:v>
                </c:pt>
              </c:strCache>
            </c:strRef>
          </c:cat>
          <c:val>
            <c:numRef>
              <c:f>'2021-22 Unaudited Actuals '!$B$6:$M$6</c:f>
              <c:numCache>
                <c:formatCode>0.00</c:formatCode>
                <c:ptCount val="12"/>
                <c:pt idx="0">
                  <c:v>9.34</c:v>
                </c:pt>
                <c:pt idx="1">
                  <c:v>10.64</c:v>
                </c:pt>
                <c:pt idx="2">
                  <c:v>7.61</c:v>
                </c:pt>
                <c:pt idx="3">
                  <c:v>9.3000000000000007</c:v>
                </c:pt>
                <c:pt idx="4">
                  <c:v>9.3000000000000007</c:v>
                </c:pt>
                <c:pt idx="5">
                  <c:v>15.26</c:v>
                </c:pt>
                <c:pt idx="6">
                  <c:v>17.38</c:v>
                </c:pt>
                <c:pt idx="7">
                  <c:v>17.46</c:v>
                </c:pt>
                <c:pt idx="8">
                  <c:v>14.86</c:v>
                </c:pt>
                <c:pt idx="9">
                  <c:v>11.53</c:v>
                </c:pt>
                <c:pt idx="10">
                  <c:v>9.98</c:v>
                </c:pt>
                <c:pt idx="11">
                  <c:v>9.26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27-40D7-A9A0-DC14BBFFBA87}"/>
            </c:ext>
          </c:extLst>
        </c:ser>
        <c:ser>
          <c:idx val="5"/>
          <c:order val="5"/>
          <c:tx>
            <c:strRef>
              <c:f>'2021-22 Unaudited Actuals '!$A$7</c:f>
              <c:strCache>
                <c:ptCount val="1"/>
                <c:pt idx="0">
                  <c:v>Estimated Restricted Covid Funds Balances 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'2021-22 Unaudited Actuals '!$B$1:$M$1</c:f>
              <c:strCache>
                <c:ptCount val="12"/>
                <c:pt idx="0">
                  <c:v>2015-16</c:v>
                </c:pt>
                <c:pt idx="1">
                  <c:v>2016-17</c:v>
                </c:pt>
                <c:pt idx="2">
                  <c:v>2017-18</c:v>
                </c:pt>
                <c:pt idx="3">
                  <c:v>2018-19</c:v>
                </c:pt>
                <c:pt idx="4">
                  <c:v>2019-20</c:v>
                </c:pt>
                <c:pt idx="5">
                  <c:v>2020-21</c:v>
                </c:pt>
                <c:pt idx="6">
                  <c:v>2021-22</c:v>
                </c:pt>
                <c:pt idx="7">
                  <c:v>2022-23</c:v>
                </c:pt>
                <c:pt idx="8">
                  <c:v>2023-24</c:v>
                </c:pt>
                <c:pt idx="9">
                  <c:v>2024-25</c:v>
                </c:pt>
                <c:pt idx="10">
                  <c:v>2025-26</c:v>
                </c:pt>
                <c:pt idx="11">
                  <c:v>2026-27</c:v>
                </c:pt>
              </c:strCache>
            </c:strRef>
          </c:cat>
          <c:val>
            <c:numRef>
              <c:f>'2021-22 Unaudited Actuals '!$B$7:$M$7</c:f>
              <c:numCache>
                <c:formatCode>General</c:formatCode>
                <c:ptCount val="12"/>
                <c:pt idx="5" formatCode="0.00">
                  <c:v>83.03</c:v>
                </c:pt>
                <c:pt idx="6" formatCode="0.00">
                  <c:v>25.5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027-40D7-A9A0-DC14BBFFBA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57273344"/>
        <c:axId val="56759040"/>
      </c:barChart>
      <c:dateAx>
        <c:axId val="57273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200" b="1"/>
            </a:pPr>
            <a:endParaRPr lang="en-US"/>
          </a:p>
        </c:txPr>
        <c:crossAx val="56759040"/>
        <c:crosses val="autoZero"/>
        <c:auto val="0"/>
        <c:lblOffset val="100"/>
        <c:baseTimeUnit val="days"/>
      </c:dateAx>
      <c:valAx>
        <c:axId val="56759040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572733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398616587785023"/>
          <c:y val="0.11052574901964758"/>
          <c:w val="0.17074276122034793"/>
          <c:h val="0.70373900372365461"/>
        </c:manualLayout>
      </c:layout>
      <c:overlay val="0"/>
      <c:txPr>
        <a:bodyPr/>
        <a:lstStyle/>
        <a:p>
          <a:pPr>
            <a:defRPr sz="1100" b="1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0.09875</cdr:x>
      <cdr:y>0.9255</cdr:y>
    </cdr:from>
    <cdr:to>
      <cdr:x>0.099</cdr:x>
      <cdr:y>0.92623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04849" y="4248150"/>
          <a:ext cx="5686425" cy="361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0.09875</cdr:x>
      <cdr:y>0.9255</cdr:y>
    </cdr:from>
    <cdr:to>
      <cdr:x>0.099</cdr:x>
      <cdr:y>0.92623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04849" y="4248150"/>
          <a:ext cx="5686425" cy="361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0.44641</cdr:x>
      <cdr:y>0.7973</cdr:y>
    </cdr:from>
    <cdr:to>
      <cdr:x>0.75963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68980" y="3596640"/>
          <a:ext cx="229362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0.09875</cdr:x>
      <cdr:y>0.9255</cdr:y>
    </cdr:from>
    <cdr:to>
      <cdr:x>0.099</cdr:x>
      <cdr:y>0.92623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04849" y="4248150"/>
          <a:ext cx="5686425" cy="361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0.44641</cdr:x>
      <cdr:y>0.7973</cdr:y>
    </cdr:from>
    <cdr:to>
      <cdr:x>0.75963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68980" y="3596640"/>
          <a:ext cx="229362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0.09875</cdr:x>
      <cdr:y>0.9255</cdr:y>
    </cdr:from>
    <cdr:to>
      <cdr:x>0.099</cdr:x>
      <cdr:y>0.92623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04849" y="4248150"/>
          <a:ext cx="5686425" cy="361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0.09875</cdr:x>
      <cdr:y>0.9255</cdr:y>
    </cdr:from>
    <cdr:to>
      <cdr:x>0.099</cdr:x>
      <cdr:y>0.92623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04849" y="4248150"/>
          <a:ext cx="5686425" cy="361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0.09875</cdr:x>
      <cdr:y>0.9255</cdr:y>
    </cdr:from>
    <cdr:to>
      <cdr:x>0.099</cdr:x>
      <cdr:y>0.92623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04849" y="4248150"/>
          <a:ext cx="5686425" cy="361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0.09875</cdr:x>
      <cdr:y>0.9255</cdr:y>
    </cdr:from>
    <cdr:to>
      <cdr:x>0.099</cdr:x>
      <cdr:y>0.92623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04849" y="4248150"/>
          <a:ext cx="5686425" cy="361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0.44641</cdr:x>
      <cdr:y>0.7973</cdr:y>
    </cdr:from>
    <cdr:to>
      <cdr:x>0.75963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68980" y="3596640"/>
          <a:ext cx="229362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0.44641</cdr:x>
      <cdr:y>0.7973</cdr:y>
    </cdr:from>
    <cdr:to>
      <cdr:x>0.75963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68980" y="3596640"/>
          <a:ext cx="229362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0.13083</cdr:x>
      <cdr:y>0.5434</cdr:y>
    </cdr:from>
    <cdr:to>
      <cdr:x>0.19133</cdr:x>
      <cdr:y>0.66439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CB5C7C7C-AAE7-4F61-8052-ECD0E17E54F8}"/>
            </a:ext>
          </a:extLst>
        </cdr:cNvPr>
        <cdr:cNvSpPr txBox="1"/>
      </cdr:nvSpPr>
      <cdr:spPr>
        <a:xfrm xmlns:a="http://schemas.openxmlformats.org/drawingml/2006/main">
          <a:off x="1318052" y="2467563"/>
          <a:ext cx="609600" cy="549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/>
            <a:t> $57.85</a:t>
          </a:r>
        </a:p>
      </cdr:txBody>
    </cdr:sp>
  </cdr:relSizeAnchor>
  <cdr:relSizeAnchor xmlns:cdr="http://schemas.openxmlformats.org/drawingml/2006/chartDrawing">
    <cdr:from>
      <cdr:x>0.19133</cdr:x>
      <cdr:y>0.60654</cdr:y>
    </cdr:from>
    <cdr:to>
      <cdr:x>0.26165</cdr:x>
      <cdr:y>0.66416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DAD075C0-D524-4A18-B949-CDCEA2D73662}"/>
            </a:ext>
          </a:extLst>
        </cdr:cNvPr>
        <cdr:cNvSpPr txBox="1"/>
      </cdr:nvSpPr>
      <cdr:spPr>
        <a:xfrm xmlns:a="http://schemas.openxmlformats.org/drawingml/2006/main" rot="10800000" flipV="1">
          <a:off x="1927652" y="2754300"/>
          <a:ext cx="708448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/>
            <a:t> $47.41</a:t>
          </a:r>
        </a:p>
      </cdr:txBody>
    </cdr:sp>
  </cdr:relSizeAnchor>
  <cdr:relSizeAnchor xmlns:cdr="http://schemas.openxmlformats.org/drawingml/2006/chartDrawing">
    <cdr:from>
      <cdr:x>0.2546</cdr:x>
      <cdr:y>0.57322</cdr:y>
    </cdr:from>
    <cdr:to>
      <cdr:x>0.31511</cdr:x>
      <cdr:y>0.68926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48D59B0D-8B43-43A9-8E00-CBB8CD6E8F5B}"/>
            </a:ext>
          </a:extLst>
        </cdr:cNvPr>
        <cdr:cNvSpPr txBox="1"/>
      </cdr:nvSpPr>
      <cdr:spPr>
        <a:xfrm xmlns:a="http://schemas.openxmlformats.org/drawingml/2006/main" rot="10800000" flipV="1">
          <a:off x="2565053" y="2602959"/>
          <a:ext cx="609602" cy="5269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/>
            <a:t> $53.14</a:t>
          </a:r>
        </a:p>
      </cdr:txBody>
    </cdr:sp>
  </cdr:relSizeAnchor>
  <cdr:relSizeAnchor xmlns:cdr="http://schemas.openxmlformats.org/drawingml/2006/chartDrawing">
    <cdr:from>
      <cdr:x>0.31511</cdr:x>
      <cdr:y>0.56234</cdr:y>
    </cdr:from>
    <cdr:to>
      <cdr:x>0.37562</cdr:x>
      <cdr:y>0.69112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2AEB32F0-2E58-4E86-B2BB-E5DF481FFDF6}"/>
            </a:ext>
          </a:extLst>
        </cdr:cNvPr>
        <cdr:cNvSpPr txBox="1"/>
      </cdr:nvSpPr>
      <cdr:spPr>
        <a:xfrm xmlns:a="http://schemas.openxmlformats.org/drawingml/2006/main">
          <a:off x="3174657" y="2553591"/>
          <a:ext cx="609600" cy="5847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b="1" dirty="0"/>
            <a:t> $55.04</a:t>
          </a:r>
        </a:p>
      </cdr:txBody>
    </cdr:sp>
  </cdr:relSizeAnchor>
  <cdr:relSizeAnchor xmlns:cdr="http://schemas.openxmlformats.org/drawingml/2006/chartDrawing">
    <cdr:from>
      <cdr:x>0.37286</cdr:x>
      <cdr:y>0.07653</cdr:y>
    </cdr:from>
    <cdr:to>
      <cdr:x>0.45901</cdr:x>
      <cdr:y>0.29522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BD50278B-3126-4698-A989-98AB684F3DB0}"/>
            </a:ext>
          </a:extLst>
        </cdr:cNvPr>
        <cdr:cNvSpPr txBox="1"/>
      </cdr:nvSpPr>
      <cdr:spPr>
        <a:xfrm xmlns:a="http://schemas.openxmlformats.org/drawingml/2006/main">
          <a:off x="3756452" y="347500"/>
          <a:ext cx="868030" cy="9930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b="1" dirty="0"/>
            <a:t>  $145.62 </a:t>
          </a:r>
        </a:p>
      </cdr:txBody>
    </cdr:sp>
  </cdr:relSizeAnchor>
  <cdr:relSizeAnchor xmlns:cdr="http://schemas.openxmlformats.org/drawingml/2006/chartDrawing">
    <cdr:from>
      <cdr:x>0.44093</cdr:x>
      <cdr:y>0.3959</cdr:y>
    </cdr:from>
    <cdr:to>
      <cdr:x>0.56194</cdr:x>
      <cdr:y>0.51336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id="{2AB493E7-45B0-4B30-BC57-9179B8599237}"/>
            </a:ext>
          </a:extLst>
        </cdr:cNvPr>
        <cdr:cNvSpPr txBox="1"/>
      </cdr:nvSpPr>
      <cdr:spPr>
        <a:xfrm xmlns:a="http://schemas.openxmlformats.org/drawingml/2006/main">
          <a:off x="4442252" y="1797769"/>
          <a:ext cx="1219200" cy="533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/>
            <a:t>$83.71</a:t>
          </a:r>
        </a:p>
      </cdr:txBody>
    </cdr:sp>
  </cdr:relSizeAnchor>
  <cdr:relSizeAnchor xmlns:cdr="http://schemas.openxmlformats.org/drawingml/2006/chartDrawing">
    <cdr:from>
      <cdr:x>0.50143</cdr:x>
      <cdr:y>0.57322</cdr:y>
    </cdr:from>
    <cdr:to>
      <cdr:x>0.56951</cdr:x>
      <cdr:y>0.66439</cdr:y>
    </cdr:to>
    <cdr:sp macro="" textlink="">
      <cdr:nvSpPr>
        <cdr:cNvPr id="9" name="TextBox 8">
          <a:extLst xmlns:a="http://schemas.openxmlformats.org/drawingml/2006/main">
            <a:ext uri="{FF2B5EF4-FFF2-40B4-BE49-F238E27FC236}">
              <a16:creationId xmlns:a16="http://schemas.microsoft.com/office/drawing/2014/main" id="{A70788DE-5988-4225-A3EC-2B5D1726C5F2}"/>
            </a:ext>
          </a:extLst>
        </cdr:cNvPr>
        <cdr:cNvSpPr txBox="1"/>
      </cdr:nvSpPr>
      <cdr:spPr>
        <a:xfrm xmlns:a="http://schemas.openxmlformats.org/drawingml/2006/main">
          <a:off x="5051852" y="2602959"/>
          <a:ext cx="685800" cy="4140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/>
            <a:t> $53.32</a:t>
          </a:r>
        </a:p>
      </cdr:txBody>
    </cdr:sp>
  </cdr:relSizeAnchor>
  <cdr:relSizeAnchor xmlns:cdr="http://schemas.openxmlformats.org/drawingml/2006/chartDrawing">
    <cdr:from>
      <cdr:x>0.56194</cdr:x>
      <cdr:y>0.58563</cdr:y>
    </cdr:from>
    <cdr:to>
      <cdr:x>0.62245</cdr:x>
      <cdr:y>0.7806</cdr:y>
    </cdr:to>
    <cdr:sp macro="" textlink="">
      <cdr:nvSpPr>
        <cdr:cNvPr id="10" name="TextBox 9">
          <a:extLst xmlns:a="http://schemas.openxmlformats.org/drawingml/2006/main">
            <a:ext uri="{FF2B5EF4-FFF2-40B4-BE49-F238E27FC236}">
              <a16:creationId xmlns:a16="http://schemas.microsoft.com/office/drawing/2014/main" id="{E0D37A73-2412-4F25-8CFD-92411D83AEBF}"/>
            </a:ext>
          </a:extLst>
        </cdr:cNvPr>
        <cdr:cNvSpPr txBox="1"/>
      </cdr:nvSpPr>
      <cdr:spPr>
        <a:xfrm xmlns:a="http://schemas.openxmlformats.org/drawingml/2006/main">
          <a:off x="5661452" y="2659307"/>
          <a:ext cx="609600" cy="8853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/>
            <a:t>  $50.47</a:t>
          </a:r>
        </a:p>
      </cdr:txBody>
    </cdr:sp>
  </cdr:relSizeAnchor>
  <cdr:relSizeAnchor xmlns:cdr="http://schemas.openxmlformats.org/drawingml/2006/chartDrawing">
    <cdr:from>
      <cdr:x>0.63001</cdr:x>
      <cdr:y>0.61273</cdr:y>
    </cdr:from>
    <cdr:to>
      <cdr:x>0.69052</cdr:x>
      <cdr:y>0.83219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D41E9905-292A-40E3-B031-2F796B6D1E78}"/>
            </a:ext>
          </a:extLst>
        </cdr:cNvPr>
        <cdr:cNvSpPr txBox="1"/>
      </cdr:nvSpPr>
      <cdr:spPr>
        <a:xfrm xmlns:a="http://schemas.openxmlformats.org/drawingml/2006/main">
          <a:off x="6347252" y="2782403"/>
          <a:ext cx="609600" cy="9965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/>
            <a:t>$45.32</a:t>
          </a:r>
        </a:p>
      </cdr:txBody>
    </cdr:sp>
  </cdr:relSizeAnchor>
  <cdr:relSizeAnchor xmlns:cdr="http://schemas.openxmlformats.org/drawingml/2006/chartDrawing">
    <cdr:from>
      <cdr:x>0.69052</cdr:x>
      <cdr:y>0.61273</cdr:y>
    </cdr:from>
    <cdr:to>
      <cdr:x>0.75103</cdr:x>
      <cdr:y>0.78699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3D00AB7-C558-49BB-B9DB-F28933C56C9E}"/>
            </a:ext>
          </a:extLst>
        </cdr:cNvPr>
        <cdr:cNvSpPr txBox="1"/>
      </cdr:nvSpPr>
      <cdr:spPr>
        <a:xfrm xmlns:a="http://schemas.openxmlformats.org/drawingml/2006/main">
          <a:off x="6956852" y="2782403"/>
          <a:ext cx="609600" cy="7913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/>
            <a:t>$46.07</a:t>
          </a:r>
        </a:p>
      </cdr:txBody>
    </cdr:sp>
  </cdr:relSizeAnchor>
  <cdr:relSizeAnchor xmlns:cdr="http://schemas.openxmlformats.org/drawingml/2006/chartDrawing">
    <cdr:from>
      <cdr:x>0.75103</cdr:x>
      <cdr:y>0.63083</cdr:y>
    </cdr:from>
    <cdr:to>
      <cdr:x>0.81153</cdr:x>
      <cdr:y>0.83219</cdr:y>
    </cdr:to>
    <cdr:sp macro="" textlink="">
      <cdr:nvSpPr>
        <cdr:cNvPr id="13" name="TextBox 12">
          <a:extLst xmlns:a="http://schemas.openxmlformats.org/drawingml/2006/main">
            <a:ext uri="{FF2B5EF4-FFF2-40B4-BE49-F238E27FC236}">
              <a16:creationId xmlns:a16="http://schemas.microsoft.com/office/drawing/2014/main" id="{2C541573-7A14-413D-AEEA-EBFFFD94BD9A}"/>
            </a:ext>
          </a:extLst>
        </cdr:cNvPr>
        <cdr:cNvSpPr txBox="1"/>
      </cdr:nvSpPr>
      <cdr:spPr>
        <a:xfrm xmlns:a="http://schemas.openxmlformats.org/drawingml/2006/main">
          <a:off x="7566452" y="2864569"/>
          <a:ext cx="6096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/>
            <a:t>$43.26</a:t>
          </a:r>
        </a:p>
      </cdr:txBody>
    </cdr:sp>
  </cdr:relSizeAnchor>
  <cdr:relSizeAnchor xmlns:cdr="http://schemas.openxmlformats.org/drawingml/2006/chartDrawing">
    <cdr:from>
      <cdr:x>0.8191</cdr:x>
      <cdr:y>0.83012</cdr:y>
    </cdr:from>
    <cdr:to>
      <cdr:x>0.85548</cdr:x>
      <cdr:y>0.9219</cdr:y>
    </cdr:to>
    <cdr:sp macro="" textlink="">
      <cdr:nvSpPr>
        <cdr:cNvPr id="3" name="Right Brace 2">
          <a:extLst xmlns:a="http://schemas.openxmlformats.org/drawingml/2006/main">
            <a:ext uri="{FF2B5EF4-FFF2-40B4-BE49-F238E27FC236}">
              <a16:creationId xmlns:a16="http://schemas.microsoft.com/office/drawing/2014/main" id="{2A4E1062-3B53-48D7-B271-858DC4E30960}"/>
            </a:ext>
          </a:extLst>
        </cdr:cNvPr>
        <cdr:cNvSpPr/>
      </cdr:nvSpPr>
      <cdr:spPr>
        <a:xfrm xmlns:a="http://schemas.openxmlformats.org/drawingml/2006/main">
          <a:off x="8252253" y="3769554"/>
          <a:ext cx="366546" cy="416754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429010-3D12-4531-8689-AAF105D1DA12}" type="datetimeFigureOut">
              <a:rPr lang="en-US" smtClean="0"/>
              <a:t>9/13/2022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1629F51-CCE4-482F-A6C9-0A17BBFEA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714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defTabSz="931774">
              <a:defRPr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86581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B72E4A-1A7A-455C-BC14-87406D73CD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688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B72E4A-1A7A-455C-BC14-87406D73CD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2478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B72E4A-1A7A-455C-BC14-87406D73CD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2755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>
              <a:solidFill>
                <a:srgbClr val="9C5BC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B72E4A-1A7A-455C-BC14-87406D73CD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7965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261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543233" y="628182"/>
            <a:ext cx="10515600" cy="1325563"/>
          </a:xfrm>
          <a:prstGeom prst="rect">
            <a:avLst/>
          </a:prstGeom>
        </p:spPr>
        <p:txBody>
          <a:bodyPr anchor="ctr"/>
          <a:lstStyle>
            <a:lvl1pPr>
              <a:defRPr b="0">
                <a:solidFill>
                  <a:srgbClr val="0050B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543233" y="2088682"/>
            <a:ext cx="10515600" cy="4309185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rgbClr val="3B3838"/>
                </a:solidFill>
              </a:defRPr>
            </a:lvl1pPr>
            <a:lvl2pPr>
              <a:defRPr>
                <a:solidFill>
                  <a:srgbClr val="3B3838"/>
                </a:solidFill>
              </a:defRPr>
            </a:lvl2pPr>
            <a:lvl3pPr>
              <a:defRPr>
                <a:solidFill>
                  <a:srgbClr val="3B3838"/>
                </a:solidFill>
              </a:defRPr>
            </a:lvl3pPr>
            <a:lvl4pPr>
              <a:defRPr>
                <a:solidFill>
                  <a:srgbClr val="3B3838"/>
                </a:solidFill>
              </a:defRPr>
            </a:lvl4pPr>
            <a:lvl5pPr>
              <a:defRPr>
                <a:solidFill>
                  <a:srgbClr val="3B3838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4724400" y="6397867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rgbClr val="3B3838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171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231" y="630591"/>
            <a:ext cx="10515600" cy="1325563"/>
          </a:xfrm>
          <a:prstGeom prst="rect">
            <a:avLst/>
          </a:prstGeom>
        </p:spPr>
        <p:txBody>
          <a:bodyPr anchor="ctr"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3231" y="2091091"/>
            <a:ext cx="5181600" cy="43037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B3838"/>
                </a:solidFill>
              </a:defRPr>
            </a:lvl1pPr>
            <a:lvl2pPr>
              <a:defRPr>
                <a:solidFill>
                  <a:srgbClr val="3B3838"/>
                </a:solidFill>
              </a:defRPr>
            </a:lvl2pPr>
            <a:lvl3pPr>
              <a:defRPr>
                <a:solidFill>
                  <a:srgbClr val="3B3838"/>
                </a:solidFill>
              </a:defRPr>
            </a:lvl3pPr>
            <a:lvl4pPr>
              <a:defRPr>
                <a:solidFill>
                  <a:srgbClr val="3B3838"/>
                </a:solidFill>
              </a:defRPr>
            </a:lvl4pPr>
            <a:lvl5pPr>
              <a:defRPr>
                <a:solidFill>
                  <a:srgbClr val="3B3838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7231" y="2091091"/>
            <a:ext cx="5181600" cy="43037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B3838"/>
                </a:solidFill>
              </a:defRPr>
            </a:lvl1pPr>
            <a:lvl2pPr>
              <a:defRPr>
                <a:solidFill>
                  <a:srgbClr val="3B3838"/>
                </a:solidFill>
              </a:defRPr>
            </a:lvl2pPr>
            <a:lvl3pPr>
              <a:defRPr>
                <a:solidFill>
                  <a:srgbClr val="3B3838"/>
                </a:solidFill>
              </a:defRPr>
            </a:lvl3pPr>
            <a:lvl4pPr>
              <a:defRPr>
                <a:solidFill>
                  <a:srgbClr val="3B3838"/>
                </a:solidFill>
              </a:defRPr>
            </a:lvl4pPr>
            <a:lvl5pPr>
              <a:defRPr>
                <a:solidFill>
                  <a:srgbClr val="3B3838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05631" y="6394803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rgbClr val="3B3838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04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D9681-48D7-4537-AA22-45006E2F7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76193"/>
            <a:ext cx="10515600" cy="1325563"/>
          </a:xfrm>
        </p:spPr>
        <p:txBody>
          <a:bodyPr/>
          <a:lstStyle>
            <a:lvl1pPr algn="ctr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A25D45-A779-49DE-8A35-98DB5069DE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7C3C3-70A9-4F9F-AAC6-2DFA9AEB1F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034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3B3838"/>
                </a:solidFill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219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" y="-17145"/>
            <a:ext cx="12252960" cy="68922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200150" y="1086293"/>
            <a:ext cx="5952565" cy="2387600"/>
          </a:xfrm>
        </p:spPr>
        <p:txBody>
          <a:bodyPr anchor="b"/>
          <a:lstStyle>
            <a:lvl1pPr algn="l">
              <a:defRPr sz="6000">
                <a:solidFill>
                  <a:srgbClr val="0050B5"/>
                </a:solidFill>
              </a:defRPr>
            </a:lvl1pPr>
          </a:lstStyle>
          <a:p>
            <a:r>
              <a:rPr lang="en-US" dirty="0"/>
              <a:t>Presentation 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200150" y="3908868"/>
            <a:ext cx="5952565" cy="1379537"/>
          </a:xfrm>
        </p:spPr>
        <p:txBody>
          <a:bodyPr>
            <a:normAutofit/>
          </a:bodyPr>
          <a:lstStyle>
            <a:lvl1pPr marL="0" indent="0" algn="l">
              <a:buNone/>
              <a:defRPr sz="3200" baseline="0">
                <a:solidFill>
                  <a:srgbClr val="3B3838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Date:</a:t>
            </a:r>
          </a:p>
          <a:p>
            <a:r>
              <a:rPr lang="en-US" dirty="0"/>
              <a:t>Presented By:</a:t>
            </a:r>
          </a:p>
        </p:txBody>
      </p:sp>
    </p:spTree>
    <p:extLst>
      <p:ext uri="{BB962C8B-B14F-4D97-AF65-F5344CB8AC3E}">
        <p14:creationId xmlns:p14="http://schemas.microsoft.com/office/powerpoint/2010/main" val="3919285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" y="-17145"/>
            <a:ext cx="12252960" cy="68922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200150" y="1086293"/>
            <a:ext cx="5952565" cy="2387600"/>
          </a:xfrm>
        </p:spPr>
        <p:txBody>
          <a:bodyPr anchor="b"/>
          <a:lstStyle>
            <a:lvl1pPr algn="l">
              <a:defRPr sz="6000">
                <a:solidFill>
                  <a:srgbClr val="0050B5"/>
                </a:solidFill>
                <a:latin typeface="+mj-lt"/>
              </a:defRPr>
            </a:lvl1pPr>
          </a:lstStyle>
          <a:p>
            <a:r>
              <a:rPr lang="en-US" dirty="0"/>
              <a:t>Presentation 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200150" y="3908868"/>
            <a:ext cx="5952565" cy="1379537"/>
          </a:xfrm>
        </p:spPr>
        <p:txBody>
          <a:bodyPr>
            <a:normAutofit/>
          </a:bodyPr>
          <a:lstStyle>
            <a:lvl1pPr marL="0" indent="0" algn="l">
              <a:buNone/>
              <a:defRPr sz="3200" baseline="0">
                <a:solidFill>
                  <a:srgbClr val="3B3838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Date:</a:t>
            </a:r>
          </a:p>
          <a:p>
            <a:r>
              <a:rPr lang="en-US" dirty="0"/>
              <a:t>Presented By:</a:t>
            </a:r>
          </a:p>
        </p:txBody>
      </p:sp>
    </p:spTree>
    <p:extLst>
      <p:ext uri="{BB962C8B-B14F-4D97-AF65-F5344CB8AC3E}">
        <p14:creationId xmlns:p14="http://schemas.microsoft.com/office/powerpoint/2010/main" val="1976191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50B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rgbClr val="3B3838"/>
                </a:solidFill>
              </a:defRPr>
            </a:lvl1pPr>
            <a:lvl2pPr>
              <a:defRPr>
                <a:solidFill>
                  <a:srgbClr val="3B3838"/>
                </a:solidFill>
              </a:defRPr>
            </a:lvl2pPr>
            <a:lvl3pPr>
              <a:defRPr>
                <a:solidFill>
                  <a:srgbClr val="3B3838"/>
                </a:solidFill>
              </a:defRPr>
            </a:lvl3pPr>
            <a:lvl4pPr>
              <a:defRPr>
                <a:solidFill>
                  <a:srgbClr val="3B3838"/>
                </a:solidFill>
              </a:defRPr>
            </a:lvl4pPr>
            <a:lvl5pPr>
              <a:defRPr>
                <a:solidFill>
                  <a:srgbClr val="3B3838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24400" y="6440020"/>
            <a:ext cx="2743200" cy="365125"/>
          </a:xfrm>
        </p:spPr>
        <p:txBody>
          <a:bodyPr/>
          <a:lstStyle>
            <a:lvl1pPr>
              <a:defRPr sz="1400">
                <a:solidFill>
                  <a:srgbClr val="3B3838"/>
                </a:solidFill>
              </a:defRPr>
            </a:lvl1pPr>
          </a:lstStyle>
          <a:p>
            <a:fld id="{D8C4744B-651B-48C3-9176-7B5FCE0BC3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24400" y="6440020"/>
            <a:ext cx="2743200" cy="365125"/>
          </a:xfrm>
        </p:spPr>
        <p:txBody>
          <a:bodyPr/>
          <a:lstStyle>
            <a:lvl1pPr>
              <a:defRPr sz="1400">
                <a:solidFill>
                  <a:srgbClr val="3B3838"/>
                </a:solidFill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548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0050B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rgbClr val="3B3838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7C3C3-70A9-4F9F-AAC6-2DFA9AEB1F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844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3B3838"/>
                </a:solidFill>
              </a:defRPr>
            </a:lvl1pPr>
            <a:lvl2pPr>
              <a:defRPr>
                <a:solidFill>
                  <a:srgbClr val="3B3838"/>
                </a:solidFill>
              </a:defRPr>
            </a:lvl2pPr>
            <a:lvl3pPr>
              <a:defRPr>
                <a:solidFill>
                  <a:srgbClr val="3B3838"/>
                </a:solidFill>
              </a:defRPr>
            </a:lvl3pPr>
            <a:lvl4pPr>
              <a:defRPr>
                <a:solidFill>
                  <a:srgbClr val="3B3838"/>
                </a:solidFill>
              </a:defRPr>
            </a:lvl4pPr>
            <a:lvl5pPr>
              <a:defRPr>
                <a:solidFill>
                  <a:srgbClr val="3B3838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3B3838"/>
                </a:solidFill>
              </a:defRPr>
            </a:lvl1pPr>
            <a:lvl2pPr>
              <a:defRPr>
                <a:solidFill>
                  <a:srgbClr val="3B3838"/>
                </a:solidFill>
              </a:defRPr>
            </a:lvl2pPr>
            <a:lvl3pPr>
              <a:defRPr>
                <a:solidFill>
                  <a:srgbClr val="3B3838"/>
                </a:solidFill>
              </a:defRPr>
            </a:lvl3pPr>
            <a:lvl4pPr>
              <a:defRPr>
                <a:solidFill>
                  <a:srgbClr val="3B3838"/>
                </a:solidFill>
              </a:defRPr>
            </a:lvl4pPr>
            <a:lvl5pPr>
              <a:defRPr>
                <a:solidFill>
                  <a:srgbClr val="3B3838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3B3838"/>
                </a:solidFill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430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1">
                <a:solidFill>
                  <a:srgbClr val="3B3838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rgbClr val="3B3838"/>
                </a:solidFill>
                <a:latin typeface="+mj-lt"/>
              </a:defRPr>
            </a:lvl1pPr>
            <a:lvl2pPr>
              <a:defRPr>
                <a:solidFill>
                  <a:srgbClr val="3B3838"/>
                </a:solidFill>
                <a:latin typeface="+mj-lt"/>
              </a:defRPr>
            </a:lvl2pPr>
            <a:lvl3pPr>
              <a:defRPr>
                <a:solidFill>
                  <a:srgbClr val="3B3838"/>
                </a:solidFill>
                <a:latin typeface="+mj-lt"/>
              </a:defRPr>
            </a:lvl3pPr>
            <a:lvl4pPr>
              <a:defRPr>
                <a:solidFill>
                  <a:srgbClr val="3B3838"/>
                </a:solidFill>
                <a:latin typeface="+mj-lt"/>
              </a:defRPr>
            </a:lvl4pPr>
            <a:lvl5pPr>
              <a:defRPr>
                <a:solidFill>
                  <a:srgbClr val="3B3838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1">
                <a:solidFill>
                  <a:srgbClr val="3B3838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3B3838"/>
                </a:solidFill>
                <a:latin typeface="+mj-lt"/>
              </a:defRPr>
            </a:lvl1pPr>
            <a:lvl2pPr>
              <a:defRPr>
                <a:solidFill>
                  <a:srgbClr val="3B3838"/>
                </a:solidFill>
                <a:latin typeface="+mj-lt"/>
              </a:defRPr>
            </a:lvl2pPr>
            <a:lvl3pPr>
              <a:defRPr>
                <a:solidFill>
                  <a:srgbClr val="3B3838"/>
                </a:solidFill>
                <a:latin typeface="+mj-lt"/>
              </a:defRPr>
            </a:lvl3pPr>
            <a:lvl4pPr>
              <a:defRPr>
                <a:solidFill>
                  <a:srgbClr val="3B3838"/>
                </a:solidFill>
                <a:latin typeface="+mj-lt"/>
              </a:defRPr>
            </a:lvl4pPr>
            <a:lvl5pPr>
              <a:defRPr>
                <a:solidFill>
                  <a:srgbClr val="3B3838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3B3838"/>
                </a:solidFill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154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50B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3B3838"/>
                </a:solidFill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99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3B3838"/>
                </a:solidFill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6148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050B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rgbClr val="3B3838"/>
                </a:solidFill>
              </a:defRPr>
            </a:lvl1pPr>
            <a:lvl2pPr>
              <a:defRPr sz="2800">
                <a:solidFill>
                  <a:srgbClr val="3B3838"/>
                </a:solidFill>
              </a:defRPr>
            </a:lvl2pPr>
            <a:lvl3pPr>
              <a:defRPr sz="2400">
                <a:solidFill>
                  <a:srgbClr val="3B3838"/>
                </a:solidFill>
              </a:defRPr>
            </a:lvl3pPr>
            <a:lvl4pPr>
              <a:defRPr sz="2000">
                <a:solidFill>
                  <a:srgbClr val="3B3838"/>
                </a:solidFill>
              </a:defRPr>
            </a:lvl4pPr>
            <a:lvl5pPr>
              <a:defRPr sz="2000">
                <a:solidFill>
                  <a:srgbClr val="3B3838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rgbClr val="3B3838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3B3838"/>
                </a:solidFill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0339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rgbClr val="3B3838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rgbClr val="3B3838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3B3838"/>
                </a:solidFill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8714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3B3838"/>
                </a:solidFill>
              </a:defRPr>
            </a:lvl1pPr>
            <a:lvl2pPr>
              <a:defRPr>
                <a:solidFill>
                  <a:srgbClr val="3B3838"/>
                </a:solidFill>
              </a:defRPr>
            </a:lvl2pPr>
            <a:lvl3pPr>
              <a:defRPr>
                <a:solidFill>
                  <a:srgbClr val="3B3838"/>
                </a:solidFill>
              </a:defRPr>
            </a:lvl3pPr>
            <a:lvl4pPr>
              <a:defRPr>
                <a:solidFill>
                  <a:srgbClr val="3B3838"/>
                </a:solidFill>
              </a:defRPr>
            </a:lvl4pPr>
            <a:lvl5pPr>
              <a:defRPr>
                <a:solidFill>
                  <a:srgbClr val="3B3838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3B3838"/>
                </a:solidFill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4594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177047"/>
            <a:ext cx="2628900" cy="4999916"/>
          </a:xfrm>
        </p:spPr>
        <p:txBody>
          <a:bodyPr vert="eaVert"/>
          <a:lstStyle>
            <a:lvl1pPr>
              <a:defRPr>
                <a:solidFill>
                  <a:srgbClr val="0050B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77047"/>
            <a:ext cx="7734300" cy="4999916"/>
          </a:xfrm>
        </p:spPr>
        <p:txBody>
          <a:bodyPr vert="eaVert"/>
          <a:lstStyle>
            <a:lvl1pPr>
              <a:defRPr>
                <a:solidFill>
                  <a:srgbClr val="3B3838"/>
                </a:solidFill>
              </a:defRPr>
            </a:lvl1pPr>
            <a:lvl2pPr>
              <a:defRPr>
                <a:solidFill>
                  <a:srgbClr val="3B3838"/>
                </a:solidFill>
              </a:defRPr>
            </a:lvl2pPr>
            <a:lvl3pPr>
              <a:defRPr>
                <a:solidFill>
                  <a:srgbClr val="3B3838"/>
                </a:solidFill>
              </a:defRPr>
            </a:lvl3pPr>
            <a:lvl4pPr>
              <a:defRPr>
                <a:solidFill>
                  <a:srgbClr val="3B3838"/>
                </a:solidFill>
              </a:defRPr>
            </a:lvl4pPr>
            <a:lvl5pPr>
              <a:defRPr>
                <a:solidFill>
                  <a:srgbClr val="3B3838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7C3C3-70A9-4F9F-AAC6-2DFA9AEB1F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910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" y="-17145"/>
            <a:ext cx="12252960" cy="68922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200150" y="1086293"/>
            <a:ext cx="5952565" cy="2387600"/>
          </a:xfrm>
        </p:spPr>
        <p:txBody>
          <a:bodyPr anchor="b"/>
          <a:lstStyle>
            <a:lvl1pPr algn="l">
              <a:defRPr sz="6000">
                <a:solidFill>
                  <a:srgbClr val="0050B5"/>
                </a:solidFill>
              </a:defRPr>
            </a:lvl1pPr>
          </a:lstStyle>
          <a:p>
            <a:r>
              <a:rPr lang="en-US" dirty="0"/>
              <a:t>Presentation 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200150" y="3908868"/>
            <a:ext cx="5952565" cy="1379537"/>
          </a:xfrm>
        </p:spPr>
        <p:txBody>
          <a:bodyPr>
            <a:normAutofit/>
          </a:bodyPr>
          <a:lstStyle>
            <a:lvl1pPr marL="0" indent="0" algn="l">
              <a:buNone/>
              <a:defRPr sz="3200" baseline="0">
                <a:solidFill>
                  <a:srgbClr val="3B3838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Date:</a:t>
            </a:r>
          </a:p>
          <a:p>
            <a:r>
              <a:rPr lang="en-US" dirty="0"/>
              <a:t>Presented By:</a:t>
            </a:r>
          </a:p>
        </p:txBody>
      </p:sp>
    </p:spTree>
    <p:extLst>
      <p:ext uri="{BB962C8B-B14F-4D97-AF65-F5344CB8AC3E}">
        <p14:creationId xmlns:p14="http://schemas.microsoft.com/office/powerpoint/2010/main" val="21345557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>
                <a:solidFill>
                  <a:srgbClr val="0050B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/>
        <p:txBody>
          <a:bodyPr/>
          <a:lstStyle>
            <a:lvl1pPr>
              <a:buClr>
                <a:schemeClr val="accent2"/>
              </a:buClr>
              <a:defRPr>
                <a:solidFill>
                  <a:srgbClr val="3B3838"/>
                </a:solidFill>
              </a:defRPr>
            </a:lvl1pPr>
            <a:lvl2pPr>
              <a:defRPr>
                <a:solidFill>
                  <a:srgbClr val="3B3838"/>
                </a:solidFill>
              </a:defRPr>
            </a:lvl2pPr>
            <a:lvl3pPr>
              <a:defRPr>
                <a:solidFill>
                  <a:srgbClr val="3B3838"/>
                </a:solidFill>
              </a:defRPr>
            </a:lvl3pPr>
            <a:lvl4pPr>
              <a:defRPr>
                <a:solidFill>
                  <a:srgbClr val="3B3838"/>
                </a:solidFill>
              </a:defRPr>
            </a:lvl4pPr>
            <a:lvl5pPr>
              <a:defRPr>
                <a:solidFill>
                  <a:srgbClr val="3B3838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4724400" y="6440020"/>
            <a:ext cx="2743200" cy="365125"/>
          </a:xfrm>
        </p:spPr>
        <p:txBody>
          <a:bodyPr/>
          <a:lstStyle>
            <a:lvl1pPr>
              <a:defRPr sz="1400">
                <a:solidFill>
                  <a:srgbClr val="3B3838"/>
                </a:solidFill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8490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-4156" y="-5680"/>
            <a:ext cx="12194632" cy="6853980"/>
            <a:chOff x="-4156" y="-5680"/>
            <a:chExt cx="12194632" cy="6853980"/>
          </a:xfrm>
        </p:grpSpPr>
        <p:sp>
          <p:nvSpPr>
            <p:cNvPr id="8" name="Rectangle 7"/>
            <p:cNvSpPr/>
            <p:nvPr userDrawn="1"/>
          </p:nvSpPr>
          <p:spPr>
            <a:xfrm>
              <a:off x="1524" y="9700"/>
              <a:ext cx="12188952" cy="6838600"/>
            </a:xfrm>
            <a:prstGeom prst="rect">
              <a:avLst/>
            </a:prstGeom>
            <a:solidFill>
              <a:srgbClr val="005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 panose="020F0302020204030204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644" t="14712"/>
            <a:stretch/>
          </p:blipFill>
          <p:spPr>
            <a:xfrm>
              <a:off x="-4156" y="-5680"/>
              <a:ext cx="12035657" cy="6372992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0" name="TextBox 9"/>
          <p:cNvSpPr txBox="1"/>
          <p:nvPr userDrawn="1"/>
        </p:nvSpPr>
        <p:spPr>
          <a:xfrm>
            <a:off x="200528" y="6407718"/>
            <a:ext cx="6065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prstClr val="white"/>
                </a:solidFill>
                <a:latin typeface="Calibri Light" panose="020F0302020204030204"/>
              </a:rPr>
              <a:t>Preparing our students for </a:t>
            </a:r>
            <a:r>
              <a:rPr lang="en-US" i="1" u="sng" dirty="0">
                <a:solidFill>
                  <a:prstClr val="white"/>
                </a:solidFill>
                <a:latin typeface="Calibri Light" panose="020F0302020204030204"/>
              </a:rPr>
              <a:t>their</a:t>
            </a:r>
            <a:r>
              <a:rPr lang="en-US" i="1" dirty="0">
                <a:solidFill>
                  <a:prstClr val="white"/>
                </a:solidFill>
                <a:latin typeface="Calibri Light" panose="020F0302020204030204"/>
              </a:rPr>
              <a:t> future.</a:t>
            </a:r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200152" y="1086293"/>
            <a:ext cx="5952565" cy="2387600"/>
          </a:xfrm>
        </p:spPr>
        <p:txBody>
          <a:bodyPr anchor="b"/>
          <a:lstStyle>
            <a:lvl1pPr algn="l">
              <a:defRPr sz="6000">
                <a:solidFill>
                  <a:srgbClr val="0050B5"/>
                </a:solidFill>
                <a:latin typeface="+mj-lt"/>
              </a:defRPr>
            </a:lvl1pPr>
          </a:lstStyle>
          <a:p>
            <a:r>
              <a:rPr lang="en-US" dirty="0"/>
              <a:t>Presentation 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200152" y="3908876"/>
            <a:ext cx="5952565" cy="1379537"/>
          </a:xfrm>
        </p:spPr>
        <p:txBody>
          <a:bodyPr/>
          <a:lstStyle>
            <a:lvl1pPr marL="0" indent="0" algn="l">
              <a:buNone/>
              <a:defRPr sz="2400" baseline="0">
                <a:solidFill>
                  <a:srgbClr val="3B3838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Date:</a:t>
            </a:r>
          </a:p>
          <a:p>
            <a:r>
              <a:rPr lang="en-US" dirty="0"/>
              <a:t>Presented By:</a:t>
            </a:r>
          </a:p>
        </p:txBody>
      </p:sp>
      <p:grpSp>
        <p:nvGrpSpPr>
          <p:cNvPr id="13" name="Group 12"/>
          <p:cNvGrpSpPr>
            <a:grpSpLocks noChangeAspect="1"/>
          </p:cNvGrpSpPr>
          <p:nvPr userDrawn="1"/>
        </p:nvGrpSpPr>
        <p:grpSpPr>
          <a:xfrm>
            <a:off x="9915720" y="4590236"/>
            <a:ext cx="2032965" cy="2103120"/>
            <a:chOff x="2781395" y="0"/>
            <a:chExt cx="6629209" cy="6858000"/>
          </a:xfrm>
        </p:grpSpPr>
        <p:sp>
          <p:nvSpPr>
            <p:cNvPr id="14" name="Oval 13"/>
            <p:cNvSpPr/>
            <p:nvPr userDrawn="1"/>
          </p:nvSpPr>
          <p:spPr>
            <a:xfrm>
              <a:off x="3258312" y="594360"/>
              <a:ext cx="5669280" cy="56692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 panose="020F0302020204030204"/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1395" y="0"/>
              <a:ext cx="6629209" cy="6858000"/>
            </a:xfrm>
            <a:prstGeom prst="rect">
              <a:avLst/>
            </a:prstGeom>
          </p:spPr>
        </p:pic>
      </p:grpSp>
      <p:grpSp>
        <p:nvGrpSpPr>
          <p:cNvPr id="20" name="Group 19"/>
          <p:cNvGrpSpPr>
            <a:grpSpLocks noChangeAspect="1"/>
          </p:cNvGrpSpPr>
          <p:nvPr userDrawn="1"/>
        </p:nvGrpSpPr>
        <p:grpSpPr>
          <a:xfrm>
            <a:off x="9915720" y="4590236"/>
            <a:ext cx="2032965" cy="2103120"/>
            <a:chOff x="2781395" y="0"/>
            <a:chExt cx="6629209" cy="6858000"/>
          </a:xfrm>
        </p:grpSpPr>
        <p:sp>
          <p:nvSpPr>
            <p:cNvPr id="21" name="Oval 20"/>
            <p:cNvSpPr/>
            <p:nvPr userDrawn="1"/>
          </p:nvSpPr>
          <p:spPr>
            <a:xfrm>
              <a:off x="3258312" y="594360"/>
              <a:ext cx="5669280" cy="56692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 panose="020F0302020204030204"/>
              </a:endParaRPr>
            </a:p>
          </p:txBody>
        </p:sp>
        <p:pic>
          <p:nvPicPr>
            <p:cNvPr id="22" name="Picture 21"/>
            <p:cNvPicPr>
              <a:picLocks noChangeAspect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1395" y="0"/>
              <a:ext cx="6629209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31527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50B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rgbClr val="3B3838"/>
                </a:solidFill>
              </a:defRPr>
            </a:lvl1pPr>
            <a:lvl2pPr>
              <a:defRPr>
                <a:solidFill>
                  <a:srgbClr val="3B3838"/>
                </a:solidFill>
              </a:defRPr>
            </a:lvl2pPr>
            <a:lvl3pPr>
              <a:defRPr>
                <a:solidFill>
                  <a:srgbClr val="3B3838"/>
                </a:solidFill>
              </a:defRPr>
            </a:lvl3pPr>
            <a:lvl4pPr>
              <a:defRPr>
                <a:solidFill>
                  <a:srgbClr val="3B3838"/>
                </a:solidFill>
              </a:defRPr>
            </a:lvl4pPr>
            <a:lvl5pPr>
              <a:defRPr>
                <a:solidFill>
                  <a:srgbClr val="3B3838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24400" y="6440030"/>
            <a:ext cx="2743200" cy="365125"/>
          </a:xfrm>
        </p:spPr>
        <p:txBody>
          <a:bodyPr/>
          <a:lstStyle>
            <a:lvl1pPr>
              <a:defRPr sz="1400">
                <a:solidFill>
                  <a:srgbClr val="3B3838"/>
                </a:solidFill>
              </a:defRPr>
            </a:lvl1pPr>
          </a:lstStyle>
          <a:p>
            <a:fld id="{D8C4744B-651B-48C3-9176-7B5FCE0BC3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24400" y="6440030"/>
            <a:ext cx="2743200" cy="365125"/>
          </a:xfrm>
        </p:spPr>
        <p:txBody>
          <a:bodyPr/>
          <a:lstStyle>
            <a:lvl1pPr>
              <a:defRPr sz="1400">
                <a:solidFill>
                  <a:srgbClr val="3B3838"/>
                </a:solidFill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4703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3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0050B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3B3838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7C3C3-70A9-4F9F-AAC6-2DFA9AEB1F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1357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3B3838"/>
                </a:solidFill>
              </a:defRPr>
            </a:lvl1pPr>
            <a:lvl2pPr>
              <a:defRPr>
                <a:solidFill>
                  <a:srgbClr val="3B3838"/>
                </a:solidFill>
              </a:defRPr>
            </a:lvl2pPr>
            <a:lvl3pPr>
              <a:defRPr>
                <a:solidFill>
                  <a:srgbClr val="3B3838"/>
                </a:solidFill>
              </a:defRPr>
            </a:lvl3pPr>
            <a:lvl4pPr>
              <a:defRPr>
                <a:solidFill>
                  <a:srgbClr val="3B3838"/>
                </a:solidFill>
              </a:defRPr>
            </a:lvl4pPr>
            <a:lvl5pPr>
              <a:defRPr>
                <a:solidFill>
                  <a:srgbClr val="3B3838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3B3838"/>
                </a:solidFill>
              </a:defRPr>
            </a:lvl1pPr>
            <a:lvl2pPr>
              <a:defRPr>
                <a:solidFill>
                  <a:srgbClr val="3B3838"/>
                </a:solidFill>
              </a:defRPr>
            </a:lvl2pPr>
            <a:lvl3pPr>
              <a:defRPr>
                <a:solidFill>
                  <a:srgbClr val="3B3838"/>
                </a:solidFill>
              </a:defRPr>
            </a:lvl3pPr>
            <a:lvl4pPr>
              <a:defRPr>
                <a:solidFill>
                  <a:srgbClr val="3B3838"/>
                </a:solidFill>
              </a:defRPr>
            </a:lvl4pPr>
            <a:lvl5pPr>
              <a:defRPr>
                <a:solidFill>
                  <a:srgbClr val="3B3838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3B3838"/>
                </a:solidFill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7526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B3838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>
            <a:lvl1pPr>
              <a:defRPr>
                <a:solidFill>
                  <a:srgbClr val="3B3838"/>
                </a:solidFill>
                <a:latin typeface="+mj-lt"/>
              </a:defRPr>
            </a:lvl1pPr>
            <a:lvl2pPr>
              <a:defRPr>
                <a:solidFill>
                  <a:srgbClr val="3B3838"/>
                </a:solidFill>
                <a:latin typeface="+mj-lt"/>
              </a:defRPr>
            </a:lvl2pPr>
            <a:lvl3pPr>
              <a:defRPr>
                <a:solidFill>
                  <a:srgbClr val="3B3838"/>
                </a:solidFill>
                <a:latin typeface="+mj-lt"/>
              </a:defRPr>
            </a:lvl3pPr>
            <a:lvl4pPr>
              <a:defRPr>
                <a:solidFill>
                  <a:srgbClr val="3B3838"/>
                </a:solidFill>
                <a:latin typeface="+mj-lt"/>
              </a:defRPr>
            </a:lvl4pPr>
            <a:lvl5pPr>
              <a:defRPr>
                <a:solidFill>
                  <a:srgbClr val="3B3838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B3838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>
            <a:lvl1pPr>
              <a:defRPr>
                <a:solidFill>
                  <a:srgbClr val="3B3838"/>
                </a:solidFill>
                <a:latin typeface="+mj-lt"/>
              </a:defRPr>
            </a:lvl1pPr>
            <a:lvl2pPr>
              <a:defRPr>
                <a:solidFill>
                  <a:srgbClr val="3B3838"/>
                </a:solidFill>
                <a:latin typeface="+mj-lt"/>
              </a:defRPr>
            </a:lvl2pPr>
            <a:lvl3pPr>
              <a:defRPr>
                <a:solidFill>
                  <a:srgbClr val="3B3838"/>
                </a:solidFill>
                <a:latin typeface="+mj-lt"/>
              </a:defRPr>
            </a:lvl3pPr>
            <a:lvl4pPr>
              <a:defRPr>
                <a:solidFill>
                  <a:srgbClr val="3B3838"/>
                </a:solidFill>
                <a:latin typeface="+mj-lt"/>
              </a:defRPr>
            </a:lvl4pPr>
            <a:lvl5pPr>
              <a:defRPr>
                <a:solidFill>
                  <a:srgbClr val="3B3838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3B3838"/>
                </a:solidFill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7558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50B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3B3838"/>
                </a:solidFill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6447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3B3838"/>
                </a:solidFill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3577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50B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>
                <a:solidFill>
                  <a:srgbClr val="3B3838"/>
                </a:solidFill>
              </a:defRPr>
            </a:lvl1pPr>
            <a:lvl2pPr>
              <a:defRPr sz="2800">
                <a:solidFill>
                  <a:srgbClr val="3B3838"/>
                </a:solidFill>
              </a:defRPr>
            </a:lvl2pPr>
            <a:lvl3pPr>
              <a:defRPr sz="2400">
                <a:solidFill>
                  <a:srgbClr val="3B3838"/>
                </a:solidFill>
              </a:defRPr>
            </a:lvl3pPr>
            <a:lvl4pPr>
              <a:defRPr sz="2000">
                <a:solidFill>
                  <a:srgbClr val="3B3838"/>
                </a:solidFill>
              </a:defRPr>
            </a:lvl4pPr>
            <a:lvl5pPr>
              <a:defRPr sz="2000">
                <a:solidFill>
                  <a:srgbClr val="3B3838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3B3838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3B3838"/>
                </a:solidFill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5630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rgbClr val="3B3838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3B3838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3B3838"/>
                </a:solidFill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0332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3B3838"/>
                </a:solidFill>
              </a:defRPr>
            </a:lvl1pPr>
            <a:lvl2pPr>
              <a:defRPr>
                <a:solidFill>
                  <a:srgbClr val="3B3838"/>
                </a:solidFill>
              </a:defRPr>
            </a:lvl2pPr>
            <a:lvl3pPr>
              <a:defRPr>
                <a:solidFill>
                  <a:srgbClr val="3B3838"/>
                </a:solidFill>
              </a:defRPr>
            </a:lvl3pPr>
            <a:lvl4pPr>
              <a:defRPr>
                <a:solidFill>
                  <a:srgbClr val="3B3838"/>
                </a:solidFill>
              </a:defRPr>
            </a:lvl4pPr>
            <a:lvl5pPr>
              <a:defRPr>
                <a:solidFill>
                  <a:srgbClr val="3B3838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3B3838"/>
                </a:solidFill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6318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1177047"/>
            <a:ext cx="2628900" cy="4999916"/>
          </a:xfrm>
        </p:spPr>
        <p:txBody>
          <a:bodyPr vert="eaVert"/>
          <a:lstStyle>
            <a:lvl1pPr>
              <a:defRPr>
                <a:solidFill>
                  <a:srgbClr val="0050B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1177047"/>
            <a:ext cx="7734300" cy="4999916"/>
          </a:xfrm>
        </p:spPr>
        <p:txBody>
          <a:bodyPr vert="eaVert"/>
          <a:lstStyle>
            <a:lvl1pPr>
              <a:defRPr>
                <a:solidFill>
                  <a:srgbClr val="3B3838"/>
                </a:solidFill>
              </a:defRPr>
            </a:lvl1pPr>
            <a:lvl2pPr>
              <a:defRPr>
                <a:solidFill>
                  <a:srgbClr val="3B3838"/>
                </a:solidFill>
              </a:defRPr>
            </a:lvl2pPr>
            <a:lvl3pPr>
              <a:defRPr>
                <a:solidFill>
                  <a:srgbClr val="3B3838"/>
                </a:solidFill>
              </a:defRPr>
            </a:lvl3pPr>
            <a:lvl4pPr>
              <a:defRPr>
                <a:solidFill>
                  <a:srgbClr val="3B3838"/>
                </a:solidFill>
              </a:defRPr>
            </a:lvl4pPr>
            <a:lvl5pPr>
              <a:defRPr>
                <a:solidFill>
                  <a:srgbClr val="3B3838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7C3C3-70A9-4F9F-AAC6-2DFA9AEB1F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0056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>
                <a:solidFill>
                  <a:srgbClr val="0050B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/>
        <p:txBody>
          <a:bodyPr/>
          <a:lstStyle>
            <a:lvl1pPr>
              <a:buClr>
                <a:schemeClr val="accent2"/>
              </a:buClr>
              <a:defRPr>
                <a:solidFill>
                  <a:srgbClr val="3B3838"/>
                </a:solidFill>
              </a:defRPr>
            </a:lvl1pPr>
            <a:lvl2pPr>
              <a:defRPr>
                <a:solidFill>
                  <a:srgbClr val="3B3838"/>
                </a:solidFill>
              </a:defRPr>
            </a:lvl2pPr>
            <a:lvl3pPr>
              <a:defRPr>
                <a:solidFill>
                  <a:srgbClr val="3B3838"/>
                </a:solidFill>
              </a:defRPr>
            </a:lvl3pPr>
            <a:lvl4pPr>
              <a:defRPr>
                <a:solidFill>
                  <a:srgbClr val="3B3838"/>
                </a:solidFill>
              </a:defRPr>
            </a:lvl4pPr>
            <a:lvl5pPr>
              <a:defRPr>
                <a:solidFill>
                  <a:srgbClr val="3B3838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4724400" y="6440030"/>
            <a:ext cx="2743200" cy="365125"/>
          </a:xfrm>
        </p:spPr>
        <p:txBody>
          <a:bodyPr/>
          <a:lstStyle>
            <a:lvl1pPr>
              <a:defRPr sz="1400">
                <a:solidFill>
                  <a:srgbClr val="3B3838"/>
                </a:solidFill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983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3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" y="10166"/>
            <a:ext cx="12252960" cy="1163178"/>
          </a:xfrm>
          <a:prstGeom prst="rect">
            <a:avLst/>
          </a:prstGeom>
        </p:spPr>
      </p:pic>
      <p:sp>
        <p:nvSpPr>
          <p:cNvPr id="22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503904" y="2052255"/>
            <a:ext cx="10515600" cy="42139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4724400" y="63119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rgbClr val="3B3838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Placeholder 1"/>
          <p:cNvSpPr>
            <a:spLocks noGrp="1"/>
          </p:cNvSpPr>
          <p:nvPr userDrawn="1">
            <p:ph type="title"/>
          </p:nvPr>
        </p:nvSpPr>
        <p:spPr>
          <a:xfrm>
            <a:off x="503904" y="5917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2260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41" r:id="rId2"/>
    <p:sldLayoutId id="2147483751" r:id="rId3"/>
    <p:sldLayoutId id="2147483752" r:id="rId4"/>
    <p:sldLayoutId id="2147483767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rgbClr val="0050B5"/>
          </a:solidFill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defRPr sz="3200" kern="1200">
          <a:solidFill>
            <a:srgbClr val="3B3838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796925" indent="-339725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2"/>
        </a:buClr>
        <a:buSzPct val="100000"/>
        <a:buFont typeface="Calibri Light" panose="020F0302020204030204" pitchFamily="34" charset="0"/>
        <a:buChar char="–"/>
        <a:defRPr sz="2800" kern="1200">
          <a:solidFill>
            <a:srgbClr val="3B3838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258888" indent="-344488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2"/>
        </a:buClr>
        <a:buSzPct val="75000"/>
        <a:buFont typeface="Courier New" panose="02070309020205020404" pitchFamily="49" charset="0"/>
        <a:buChar char="o"/>
        <a:defRPr sz="2800" kern="1200">
          <a:solidFill>
            <a:srgbClr val="3B3838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711325" indent="-339725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rgbClr val="3B3838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173288" indent="-344488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2"/>
        </a:buClr>
        <a:buSzPct val="75000"/>
        <a:buFont typeface="Courier New" panose="02070309020205020404" pitchFamily="49" charset="0"/>
        <a:buChar char="o"/>
        <a:defRPr sz="2800" kern="1200">
          <a:solidFill>
            <a:srgbClr val="3B3838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" y="0"/>
            <a:ext cx="12252960" cy="116317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B3838"/>
                </a:solidFill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B3838"/>
                </a:solidFill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Placeholder 1"/>
          <p:cNvSpPr>
            <a:spLocks noGrp="1"/>
          </p:cNvSpPr>
          <p:nvPr userDrawn="1"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0917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rgbClr val="0050B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3200" kern="1200">
          <a:solidFill>
            <a:srgbClr val="3B3838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75000"/>
        <a:buFont typeface="Courier New" panose="02070309020205020404" pitchFamily="49" charset="0"/>
        <a:buChar char="o"/>
        <a:defRPr sz="2800" kern="1200">
          <a:solidFill>
            <a:srgbClr val="3B3838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Calibri" panose="020F0502020204030204" pitchFamily="34" charset="0"/>
        <a:buChar char="‒"/>
        <a:defRPr sz="2400" kern="1200">
          <a:solidFill>
            <a:srgbClr val="3B3838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rgbClr val="3B3838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75000"/>
        <a:buFont typeface="Courier New" panose="02070309020205020404" pitchFamily="49" charset="0"/>
        <a:buChar char="o"/>
        <a:defRPr sz="2000" kern="1200">
          <a:solidFill>
            <a:srgbClr val="3B3838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1555" y="0"/>
            <a:ext cx="12192000" cy="112471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6" name="Group 15"/>
          <p:cNvGrpSpPr>
            <a:grpSpLocks noChangeAspect="1"/>
          </p:cNvGrpSpPr>
          <p:nvPr/>
        </p:nvGrpSpPr>
        <p:grpSpPr>
          <a:xfrm>
            <a:off x="11247045" y="88583"/>
            <a:ext cx="795507" cy="822960"/>
            <a:chOff x="2781395" y="0"/>
            <a:chExt cx="6629209" cy="6858000"/>
          </a:xfrm>
        </p:grpSpPr>
        <p:sp>
          <p:nvSpPr>
            <p:cNvPr id="18" name="Oval 17"/>
            <p:cNvSpPr/>
            <p:nvPr userDrawn="1"/>
          </p:nvSpPr>
          <p:spPr>
            <a:xfrm>
              <a:off x="3258312" y="594360"/>
              <a:ext cx="5669280" cy="56692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1395" y="0"/>
              <a:ext cx="6629209" cy="6858000"/>
            </a:xfrm>
            <a:prstGeom prst="rect">
              <a:avLst/>
            </a:prstGeom>
          </p:spPr>
        </p:pic>
      </p:grpSp>
      <p:sp>
        <p:nvSpPr>
          <p:cNvPr id="17" name="Freeform 16"/>
          <p:cNvSpPr/>
          <p:nvPr/>
        </p:nvSpPr>
        <p:spPr>
          <a:xfrm>
            <a:off x="-7620" y="247650"/>
            <a:ext cx="12207240" cy="914400"/>
          </a:xfrm>
          <a:custGeom>
            <a:avLst/>
            <a:gdLst>
              <a:gd name="connsiteX0" fmla="*/ 0 w 12205666"/>
              <a:gd name="connsiteY0" fmla="*/ 0 h 944880"/>
              <a:gd name="connsiteX1" fmla="*/ 2804160 w 12205666"/>
              <a:gd name="connsiteY1" fmla="*/ 30480 h 944880"/>
              <a:gd name="connsiteX2" fmla="*/ 4917440 w 12205666"/>
              <a:gd name="connsiteY2" fmla="*/ 111760 h 944880"/>
              <a:gd name="connsiteX3" fmla="*/ 6939280 w 12205666"/>
              <a:gd name="connsiteY3" fmla="*/ 223520 h 944880"/>
              <a:gd name="connsiteX4" fmla="*/ 9367520 w 12205666"/>
              <a:gd name="connsiteY4" fmla="*/ 467360 h 944880"/>
              <a:gd name="connsiteX5" fmla="*/ 10769600 w 12205666"/>
              <a:gd name="connsiteY5" fmla="*/ 650240 h 944880"/>
              <a:gd name="connsiteX6" fmla="*/ 12009120 w 12205666"/>
              <a:gd name="connsiteY6" fmla="*/ 873760 h 944880"/>
              <a:gd name="connsiteX7" fmla="*/ 12202160 w 12205666"/>
              <a:gd name="connsiteY7" fmla="*/ 914400 h 944880"/>
              <a:gd name="connsiteX8" fmla="*/ 0 w 12205666"/>
              <a:gd name="connsiteY8" fmla="*/ 944880 h 944880"/>
              <a:gd name="connsiteX9" fmla="*/ 0 w 12205666"/>
              <a:gd name="connsiteY9" fmla="*/ 944880 h 944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05666" h="944880">
                <a:moveTo>
                  <a:pt x="0" y="0"/>
                </a:moveTo>
                <a:lnTo>
                  <a:pt x="2804160" y="30480"/>
                </a:lnTo>
                <a:cubicBezTo>
                  <a:pt x="3623733" y="49107"/>
                  <a:pt x="4917440" y="111760"/>
                  <a:pt x="4917440" y="111760"/>
                </a:cubicBezTo>
                <a:cubicBezTo>
                  <a:pt x="5606627" y="143933"/>
                  <a:pt x="6197600" y="164253"/>
                  <a:pt x="6939280" y="223520"/>
                </a:cubicBezTo>
                <a:cubicBezTo>
                  <a:pt x="7680960" y="282787"/>
                  <a:pt x="8729133" y="396240"/>
                  <a:pt x="9367520" y="467360"/>
                </a:cubicBezTo>
                <a:cubicBezTo>
                  <a:pt x="10005907" y="538480"/>
                  <a:pt x="10329333" y="582507"/>
                  <a:pt x="10769600" y="650240"/>
                </a:cubicBezTo>
                <a:cubicBezTo>
                  <a:pt x="11209867" y="717973"/>
                  <a:pt x="11770360" y="829733"/>
                  <a:pt x="12009120" y="873760"/>
                </a:cubicBezTo>
                <a:cubicBezTo>
                  <a:pt x="12247880" y="917787"/>
                  <a:pt x="12202160" y="914400"/>
                  <a:pt x="12202160" y="914400"/>
                </a:cubicBezTo>
                <a:lnTo>
                  <a:pt x="0" y="944880"/>
                </a:lnTo>
                <a:lnTo>
                  <a:pt x="0" y="944880"/>
                </a:lnTo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000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24400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B3838"/>
                </a:solidFill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-3048" y="0"/>
            <a:ext cx="12198096" cy="4069506"/>
            <a:chOff x="-3048" y="0"/>
            <a:chExt cx="12198096" cy="4069506"/>
          </a:xfrm>
        </p:grpSpPr>
        <p:grpSp>
          <p:nvGrpSpPr>
            <p:cNvPr id="4" name="Group 3"/>
            <p:cNvGrpSpPr/>
            <p:nvPr userDrawn="1"/>
          </p:nvGrpSpPr>
          <p:grpSpPr>
            <a:xfrm>
              <a:off x="-3048" y="0"/>
              <a:ext cx="12198096" cy="4069506"/>
              <a:chOff x="-3048" y="0"/>
              <a:chExt cx="12198096" cy="4069506"/>
            </a:xfrm>
          </p:grpSpPr>
          <p:sp>
            <p:nvSpPr>
              <p:cNvPr id="11" name="Rectangle 10"/>
              <p:cNvSpPr/>
              <p:nvPr/>
            </p:nvSpPr>
            <p:spPr>
              <a:xfrm flipV="1">
                <a:off x="0" y="0"/>
                <a:ext cx="12192000" cy="1437504"/>
              </a:xfrm>
              <a:prstGeom prst="rect">
                <a:avLst/>
              </a:prstGeom>
              <a:solidFill>
                <a:srgbClr val="0050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pic>
            <p:nvPicPr>
              <p:cNvPr id="12" name="Picture 11"/>
              <p:cNvPicPr>
                <a:picLocks noChangeAspect="1"/>
              </p:cNvPicPr>
              <p:nvPr/>
            </p:nvPicPr>
            <p:blipFill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113" r="7367"/>
              <a:stretch/>
            </p:blipFill>
            <p:spPr>
              <a:xfrm flipV="1">
                <a:off x="-3048" y="247650"/>
                <a:ext cx="12198096" cy="3821856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13" name="Group 12"/>
            <p:cNvGrpSpPr>
              <a:grpSpLocks noChangeAspect="1"/>
            </p:cNvGrpSpPr>
            <p:nvPr userDrawn="1"/>
          </p:nvGrpSpPr>
          <p:grpSpPr>
            <a:xfrm>
              <a:off x="11180312" y="101696"/>
              <a:ext cx="795506" cy="822960"/>
              <a:chOff x="2781395" y="0"/>
              <a:chExt cx="6629209" cy="6858000"/>
            </a:xfrm>
          </p:grpSpPr>
          <p:sp>
            <p:nvSpPr>
              <p:cNvPr id="15" name="Oval 14"/>
              <p:cNvSpPr/>
              <p:nvPr userDrawn="1"/>
            </p:nvSpPr>
            <p:spPr>
              <a:xfrm>
                <a:off x="3258312" y="594360"/>
                <a:ext cx="5669280" cy="566928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pic>
            <p:nvPicPr>
              <p:cNvPr id="20" name="Picture 19"/>
              <p:cNvPicPr>
                <a:picLocks noChangeAspect="1"/>
              </p:cNvPicPr>
              <p:nvPr userDrawn="1"/>
            </p:nvPicPr>
            <p:blipFill>
              <a:blip r:embed="rId1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81395" y="0"/>
                <a:ext cx="6629209" cy="6858000"/>
              </a:xfrm>
              <a:prstGeom prst="rect">
                <a:avLst/>
              </a:prstGeom>
            </p:spPr>
          </p:pic>
        </p:grpSp>
      </p:grpSp>
      <p:sp>
        <p:nvSpPr>
          <p:cNvPr id="21" name="Title Placeholder 1"/>
          <p:cNvSpPr>
            <a:spLocks noGrp="1"/>
          </p:cNvSpPr>
          <p:nvPr userDrawn="1"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4724400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B3838"/>
                </a:solidFill>
              </a:defRPr>
            </a:lvl1pPr>
          </a:lstStyle>
          <a:p>
            <a:fld id="{F377C3C3-70A9-4F9F-AAC6-2DFA9AEB1F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26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rgbClr val="0050B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rgbClr val="3B3838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75000"/>
        <a:buFont typeface="Courier New" panose="02070309020205020404" pitchFamily="49" charset="0"/>
        <a:buChar char="o"/>
        <a:defRPr sz="2400" kern="1200">
          <a:solidFill>
            <a:srgbClr val="3B3838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Calibri" panose="020F0502020204030204" pitchFamily="34" charset="0"/>
        <a:buChar char="‒"/>
        <a:defRPr sz="2000" kern="1200">
          <a:solidFill>
            <a:srgbClr val="3B3838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rgbClr val="3B3838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75000"/>
        <a:buFont typeface="Courier New" panose="02070309020205020404" pitchFamily="49" charset="0"/>
        <a:buChar char="o"/>
        <a:defRPr sz="1800" kern="1200">
          <a:solidFill>
            <a:srgbClr val="3B3838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100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026354" y="-128729"/>
            <a:ext cx="9387646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kern="1200">
                <a:solidFill>
                  <a:srgbClr val="0050B5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50B5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2021-22 Unaudited Actuals and 2022-23 Adopted Budget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64354" y="2394159"/>
            <a:ext cx="8719457" cy="32159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3200" kern="1200" baseline="0">
                <a:solidFill>
                  <a:srgbClr val="3B3838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5000"/>
              <a:buFont typeface="Courier New" panose="02070309020205020404" pitchFamily="49" charset="0"/>
              <a:buNone/>
              <a:defRPr sz="2000" kern="1200">
                <a:solidFill>
                  <a:srgbClr val="3B3838"/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Calibri" panose="020F0502020204030204" pitchFamily="34" charset="0"/>
              <a:buNone/>
              <a:defRPr sz="1800" kern="1200">
                <a:solidFill>
                  <a:srgbClr val="3B3838"/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rgbClr val="3B3838"/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5000"/>
              <a:buFont typeface="Courier New" panose="02070309020205020404" pitchFamily="49" charset="0"/>
              <a:buNone/>
              <a:defRPr sz="1600" kern="1200">
                <a:solidFill>
                  <a:srgbClr val="3B3838"/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9AF0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September 13, 2022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9AF0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Information Report No. 1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9AF0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Presented by: Santhasundari Rajiv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9AF0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      Chief Financial Officer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9AF0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9AF0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          Budget Report No. 3  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3B3838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9AF0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9AF06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3B3838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8379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80E190-3F42-4E89-B159-5EC9308FC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7C3C3-70A9-4F9F-AAC6-2DFA9AEB1F13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7" name="Google Shape;109;p5">
            <a:extLst>
              <a:ext uri="{FF2B5EF4-FFF2-40B4-BE49-F238E27FC236}">
                <a16:creationId xmlns:a16="http://schemas.microsoft.com/office/drawing/2014/main" id="{000AC5A2-075F-4518-B0EC-64FDB17B8BE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363"/>
          <a:stretch/>
        </p:blipFill>
        <p:spPr>
          <a:xfrm>
            <a:off x="502806" y="519956"/>
            <a:ext cx="4068418" cy="608046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12;p5">
            <a:extLst>
              <a:ext uri="{FF2B5EF4-FFF2-40B4-BE49-F238E27FC236}">
                <a16:creationId xmlns:a16="http://schemas.microsoft.com/office/drawing/2014/main" id="{60326DDD-266A-4007-945D-FFDF9C85FB83}"/>
              </a:ext>
            </a:extLst>
          </p:cNvPr>
          <p:cNvSpPr/>
          <p:nvPr/>
        </p:nvSpPr>
        <p:spPr>
          <a:xfrm rot="19452251" flipH="1">
            <a:off x="3403818" y="4351660"/>
            <a:ext cx="2646480" cy="1197523"/>
          </a:xfrm>
          <a:prstGeom prst="rtTriangle">
            <a:avLst/>
          </a:prstGeom>
          <a:gradFill>
            <a:gsLst>
              <a:gs pos="0">
                <a:schemeClr val="bg1">
                  <a:lumMod val="95000"/>
                  <a:alpha val="27000"/>
                </a:schemeClr>
              </a:gs>
              <a:gs pos="99000">
                <a:srgbClr val="E7E7E7"/>
              </a:gs>
              <a:gs pos="100000">
                <a:srgbClr val="CFCDCD"/>
              </a:gs>
            </a:gsLst>
            <a:lin ang="108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11;p5">
            <a:extLst>
              <a:ext uri="{FF2B5EF4-FFF2-40B4-BE49-F238E27FC236}">
                <a16:creationId xmlns:a16="http://schemas.microsoft.com/office/drawing/2014/main" id="{D254E06D-2E29-4366-BAE0-992269B4BBAF}"/>
              </a:ext>
            </a:extLst>
          </p:cNvPr>
          <p:cNvSpPr/>
          <p:nvPr/>
        </p:nvSpPr>
        <p:spPr>
          <a:xfrm flipH="1">
            <a:off x="5185021" y="3080060"/>
            <a:ext cx="6675120" cy="1888756"/>
          </a:xfrm>
          <a:prstGeom prst="rect">
            <a:avLst/>
          </a:prstGeom>
          <a:gradFill flip="none" rotWithShape="1">
            <a:gsLst>
              <a:gs pos="0">
                <a:srgbClr val="8C8C8C"/>
              </a:gs>
              <a:gs pos="100000">
                <a:srgbClr val="F2F2F2"/>
              </a:gs>
              <a:gs pos="100000">
                <a:srgbClr val="F2F2F2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109;p5">
            <a:extLst>
              <a:ext uri="{FF2B5EF4-FFF2-40B4-BE49-F238E27FC236}">
                <a16:creationId xmlns:a16="http://schemas.microsoft.com/office/drawing/2014/main" id="{69F06DB1-838A-494B-AFDA-2DEB059F991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>
            <a:alphaModFix/>
          </a:blip>
          <a:srcRect t="81765" b="403"/>
          <a:stretch/>
        </p:blipFill>
        <p:spPr>
          <a:xfrm>
            <a:off x="5231390" y="3145842"/>
            <a:ext cx="6583680" cy="17610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1447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792293"/>
              </p:ext>
            </p:extLst>
          </p:nvPr>
        </p:nvGraphicFramePr>
        <p:xfrm>
          <a:off x="1515651" y="1490542"/>
          <a:ext cx="8417768" cy="3157679"/>
        </p:xfrm>
        <a:graphic>
          <a:graphicData uri="http://schemas.openxmlformats.org/drawingml/2006/table">
            <a:tbl>
              <a:tblPr firstRow="1" firstCol="1" bandRow="1"/>
              <a:tblGrid>
                <a:gridCol w="4546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6587">
                  <a:extLst>
                    <a:ext uri="{9D8B030D-6E8A-4147-A177-3AD203B41FA5}">
                      <a16:colId xmlns:a16="http://schemas.microsoft.com/office/drawing/2014/main" val="1665854254"/>
                    </a:ext>
                  </a:extLst>
                </a:gridCol>
                <a:gridCol w="19042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7473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2021-22 Unrestricted General Fund Balance</a:t>
                      </a:r>
                      <a:endParaRPr lang="en-US" sz="18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B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983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Unrestricted General Fund</a:t>
                      </a:r>
                      <a:endParaRPr lang="en-US" sz="18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Estimated Actuals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2021-22</a:t>
                      </a:r>
                      <a:endParaRPr lang="en-US" sz="1600" b="1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Unaudited Actuals</a:t>
                      </a:r>
                      <a:r>
                        <a:rPr lang="en-US" sz="1600" b="1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2021-22</a:t>
                      </a:r>
                      <a:endParaRPr lang="en-US" sz="160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79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Designated for Economic Uncertainty</a:t>
                      </a:r>
                      <a:endParaRPr lang="en-US" sz="18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        11,265,375</a:t>
                      </a:r>
                      <a:endParaRPr lang="en-US" sz="18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        12,497,035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79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Revolving Cash, Warehouse &amp; Prepaid Expense/GASB 87</a:t>
                      </a:r>
                      <a:endParaRPr lang="en-US" sz="18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253,810</a:t>
                      </a:r>
                      <a:endParaRPr lang="en-US" sz="18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1,180,429</a:t>
                      </a:r>
                      <a:endParaRPr lang="en-US" sz="18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79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Reserve for School Site,</a:t>
                      </a:r>
                      <a:r>
                        <a:rPr lang="en-US" sz="1400" b="1" baseline="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Program Carry Overs, MAA,</a:t>
                      </a:r>
                      <a:r>
                        <a:rPr lang="en-US" sz="1400" b="1" baseline="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baseline="0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ETIS Instructional Computer &amp; Title I Hold Harmless</a:t>
                      </a:r>
                      <a:endParaRPr lang="en-US" sz="18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13,577,809</a:t>
                      </a:r>
                      <a:endParaRPr lang="en-US" sz="18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15,636,998</a:t>
                      </a:r>
                      <a:endParaRPr lang="en-US" sz="18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79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Unassigned Reserve</a:t>
                      </a:r>
                      <a:endParaRPr lang="en-US" sz="18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15,054,483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11,514,497</a:t>
                      </a:r>
                      <a:endParaRPr lang="en-US" sz="18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750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Unrestricted General Fund Balance</a:t>
                      </a:r>
                      <a:endParaRPr lang="en-US" sz="18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     40,151,477</a:t>
                      </a:r>
                      <a:endParaRPr lang="en-US" sz="18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n>
                            <a:noFill/>
                          </a:ln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     40,829,959</a:t>
                      </a:r>
                      <a:endParaRPr lang="en-US" sz="18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2" name="Rectangle 161"/>
          <p:cNvSpPr>
            <a:spLocks noGrp="1" noChangeArrowheads="1"/>
          </p:cNvSpPr>
          <p:nvPr>
            <p:ph type="title"/>
          </p:nvPr>
        </p:nvSpPr>
        <p:spPr>
          <a:xfrm>
            <a:off x="2750286" y="678253"/>
            <a:ext cx="6430170" cy="668970"/>
          </a:xfrm>
          <a:solidFill>
            <a:schemeClr val="bg1"/>
          </a:solidFill>
          <a:ln>
            <a:noFill/>
          </a:ln>
        </p:spPr>
        <p:txBody>
          <a:bodyPr anchor="ctr" anchorCtr="1">
            <a:normAutofit/>
          </a:bodyPr>
          <a:lstStyle/>
          <a:p>
            <a:pPr algn="ctr">
              <a:defRPr/>
            </a:pPr>
            <a:r>
              <a:rPr lang="en-US" sz="3600" dirty="0">
                <a:latin typeface="Calibri" panose="020F0502020204030204" pitchFamily="34" charset="0"/>
              </a:rPr>
              <a:t>2021-22 UNAUDITED ACTUALS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6767398" y="4867646"/>
            <a:ext cx="3083878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$3,539,986 Decrease</a:t>
            </a:r>
          </a:p>
        </p:txBody>
      </p:sp>
      <p:cxnSp>
        <p:nvCxnSpPr>
          <p:cNvPr id="7" name="Straight Connector 6"/>
          <p:cNvCxnSpPr>
            <a:cxnSpLocks/>
          </p:cNvCxnSpPr>
          <p:nvPr/>
        </p:nvCxnSpPr>
        <p:spPr>
          <a:xfrm flipH="1">
            <a:off x="8285674" y="4131805"/>
            <a:ext cx="1334844" cy="6985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cxnSpLocks/>
          </p:cNvCxnSpPr>
          <p:nvPr/>
        </p:nvCxnSpPr>
        <p:spPr>
          <a:xfrm>
            <a:off x="7273608" y="4131805"/>
            <a:ext cx="1012065" cy="7007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59E63E6-CADD-4108-85EC-ED8EA577A822}"/>
              </a:ext>
            </a:extLst>
          </p:cNvPr>
          <p:cNvSpPr txBox="1"/>
          <p:nvPr/>
        </p:nvSpPr>
        <p:spPr>
          <a:xfrm>
            <a:off x="10095977" y="2779776"/>
            <a:ext cx="949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50B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BLUE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2C2954-EDD9-40FD-ACB7-C9A92457B308}"/>
              </a:ext>
            </a:extLst>
          </p:cNvPr>
          <p:cNvSpPr txBox="1"/>
          <p:nvPr/>
        </p:nvSpPr>
        <p:spPr>
          <a:xfrm>
            <a:off x="10085872" y="4241981"/>
            <a:ext cx="1334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YELLOW</a:t>
            </a:r>
          </a:p>
        </p:txBody>
      </p:sp>
      <p:sp>
        <p:nvSpPr>
          <p:cNvPr id="10" name="Slide Number Placeholder 7">
            <a:extLst>
              <a:ext uri="{FF2B5EF4-FFF2-40B4-BE49-F238E27FC236}">
                <a16:creationId xmlns:a16="http://schemas.microsoft.com/office/drawing/2014/main" id="{6BEF5C95-4BA8-44AF-8D2B-108C4FBD91D4}"/>
              </a:ext>
            </a:extLst>
          </p:cNvPr>
          <p:cNvSpPr txBox="1">
            <a:spLocks/>
          </p:cNvSpPr>
          <p:nvPr/>
        </p:nvSpPr>
        <p:spPr>
          <a:xfrm>
            <a:off x="4724400" y="63978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rgbClr val="3B3838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77C3C3-70A9-4F9F-AAC6-2DFA9AEB1F13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0C55A6-DB2B-4F7B-B9D8-7D41BC0B91F1}"/>
              </a:ext>
            </a:extLst>
          </p:cNvPr>
          <p:cNvSpPr txBox="1"/>
          <p:nvPr/>
        </p:nvSpPr>
        <p:spPr>
          <a:xfrm>
            <a:off x="1403798" y="5293217"/>
            <a:ext cx="86820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/>
              <a:t>Note:  The Decrease of $3,539,986 in Unassigned Reserve is primarily due to the </a:t>
            </a:r>
            <a:r>
              <a:rPr lang="en-US" sz="1300" b="1" u="sng" dirty="0"/>
              <a:t>increase</a:t>
            </a:r>
            <a:r>
              <a:rPr lang="en-US" sz="1300" b="1" dirty="0"/>
              <a:t> of Designated for Economic Uncertainty which is calculated based on total General Fund expenditures, </a:t>
            </a:r>
            <a:r>
              <a:rPr lang="en-US" sz="1300" b="1" u="sng" dirty="0"/>
              <a:t>increase</a:t>
            </a:r>
            <a:r>
              <a:rPr lang="en-US" sz="1300" b="1" dirty="0"/>
              <a:t> in reserve for Warehouse and new GASB 87 reserve, </a:t>
            </a:r>
            <a:r>
              <a:rPr lang="en-US" sz="1300" b="1" u="sng" dirty="0"/>
              <a:t>increase</a:t>
            </a:r>
            <a:r>
              <a:rPr lang="en-US" sz="1300" b="1" dirty="0"/>
              <a:t> in Program Carry Over and reserve for Instructional computers, all of which lowered the Unassigned Reserve.</a:t>
            </a:r>
          </a:p>
        </p:txBody>
      </p:sp>
    </p:spTree>
    <p:extLst>
      <p:ext uri="{BB962C8B-B14F-4D97-AF65-F5344CB8AC3E}">
        <p14:creationId xmlns:p14="http://schemas.microsoft.com/office/powerpoint/2010/main" val="1089359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161"/>
          <p:cNvSpPr>
            <a:spLocks noGrp="1" noChangeArrowheads="1"/>
          </p:cNvSpPr>
          <p:nvPr>
            <p:ph type="title"/>
          </p:nvPr>
        </p:nvSpPr>
        <p:spPr>
          <a:xfrm>
            <a:off x="1295400" y="333946"/>
            <a:ext cx="9067800" cy="839892"/>
          </a:xfr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txBody>
          <a:bodyPr anchor="ctr" anchorCtr="1">
            <a:normAutofit fontScale="90000"/>
          </a:bodyPr>
          <a:lstStyle/>
          <a:p>
            <a:pPr algn="ctr">
              <a:defRPr/>
            </a:pPr>
            <a: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 2022-23 Adopted Budget</a:t>
            </a:r>
            <a:b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TOTAL REVENUES &amp; EXPENDITURES  – GENERAL FUND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2995" y="6154722"/>
            <a:ext cx="3713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 Revenues $344,290,345</a:t>
            </a:r>
          </a:p>
        </p:txBody>
      </p:sp>
      <p:sp>
        <p:nvSpPr>
          <p:cNvPr id="4" name="Rectangle 3"/>
          <p:cNvSpPr/>
          <p:nvPr/>
        </p:nvSpPr>
        <p:spPr>
          <a:xfrm rot="10800000" flipV="1">
            <a:off x="6629399" y="6154722"/>
            <a:ext cx="35245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 Expenditures  $ 331,420,076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38600" y="5558135"/>
            <a:ext cx="2590798" cy="89255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Rev  $344.29m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-Exp </a:t>
            </a:r>
            <a:r>
              <a:rPr kumimoji="0" lang="en-US" sz="1700" b="0" i="0" u="sng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$331.42m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Current Excess = $12.87m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91700" y="5248870"/>
            <a:ext cx="2054199" cy="92333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 aware of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annual carryover process</a:t>
            </a: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/>
          </p:nvPr>
        </p:nvGraphicFramePr>
        <p:xfrm>
          <a:off x="790130" y="1581150"/>
          <a:ext cx="4419600" cy="3957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446C5533-B195-4138-8E27-267497E6C0D9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27648" y="1192888"/>
          <a:ext cx="5182552" cy="4609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714B089F-1FD1-4A00-9D14-8D8586D2946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724399" y="1119520"/>
          <a:ext cx="7391401" cy="464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8C0E5221-D682-40BC-BC25-7FF4B909AC48}"/>
              </a:ext>
            </a:extLst>
          </p:cNvPr>
          <p:cNvSpPr txBox="1">
            <a:spLocks/>
          </p:cNvSpPr>
          <p:nvPr/>
        </p:nvSpPr>
        <p:spPr>
          <a:xfrm>
            <a:off x="47244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rgbClr val="3B3838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77C3C3-70A9-4F9F-AAC6-2DFA9AEB1F1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477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161"/>
          <p:cNvSpPr>
            <a:spLocks noGrp="1" noChangeArrowheads="1"/>
          </p:cNvSpPr>
          <p:nvPr>
            <p:ph type="title"/>
          </p:nvPr>
        </p:nvSpPr>
        <p:spPr>
          <a:xfrm>
            <a:off x="1295400" y="333946"/>
            <a:ext cx="9067800" cy="839892"/>
          </a:xfr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txBody>
          <a:bodyPr anchor="ctr" anchorCtr="1">
            <a:normAutofit fontScale="90000"/>
          </a:bodyPr>
          <a:lstStyle/>
          <a:p>
            <a:pPr algn="ctr">
              <a:defRPr/>
            </a:pPr>
            <a: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 2021-22 Adopted Budget and 2021-22 Unaudited Actuals </a:t>
            </a:r>
            <a:b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COMPARATIVE TOTAL REVENUES  – GENERAL FUND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77297" y="6214645"/>
            <a:ext cx="5362304" cy="338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2021-22 Unaudited Actual Total Revenues $410,779,836 </a:t>
            </a:r>
          </a:p>
        </p:txBody>
      </p:sp>
      <p:sp>
        <p:nvSpPr>
          <p:cNvPr id="4" name="Rectangle 3"/>
          <p:cNvSpPr/>
          <p:nvPr/>
        </p:nvSpPr>
        <p:spPr>
          <a:xfrm rot="10800000" flipV="1">
            <a:off x="-990600" y="6184082"/>
            <a:ext cx="54864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2021-22 Budgeted Total Revenues $306,111,620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19599" y="5622956"/>
            <a:ext cx="2466705" cy="877163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2021-22	Bud  $306.11m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2021-22	Act   </a:t>
            </a:r>
            <a:r>
              <a:rPr kumimoji="0" lang="en-US" sz="1700" b="0" i="0" u="sng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$410.78m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Variance          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($104.67)m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3B38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/>
          </p:nvPr>
        </p:nvGraphicFramePr>
        <p:xfrm>
          <a:off x="790130" y="1581150"/>
          <a:ext cx="4419600" cy="3957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714B089F-1FD1-4A00-9D14-8D8586D2946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410200" y="1119520"/>
          <a:ext cx="6705600" cy="464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C1132B2-93CF-415C-9EE4-0EDBF28CBE67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-333103" y="1626150"/>
          <a:ext cx="5638800" cy="436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6937CE30-2106-47D2-85BB-BAC44F9CF5EC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324602" y="1191910"/>
          <a:ext cx="5257798" cy="4508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D20A6B63-3B3F-43A7-B0AF-C0BB53618A99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62196" y="1172860"/>
          <a:ext cx="6019801" cy="4565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" name="Slide Number Placeholder 7">
            <a:extLst>
              <a:ext uri="{FF2B5EF4-FFF2-40B4-BE49-F238E27FC236}">
                <a16:creationId xmlns:a16="http://schemas.microsoft.com/office/drawing/2014/main" id="{8E2BFBB0-7C87-45E3-9655-83DA82A37764}"/>
              </a:ext>
            </a:extLst>
          </p:cNvPr>
          <p:cNvSpPr txBox="1">
            <a:spLocks/>
          </p:cNvSpPr>
          <p:nvPr/>
        </p:nvSpPr>
        <p:spPr>
          <a:xfrm>
            <a:off x="4724400" y="653151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rgbClr val="3B3838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77C3C3-70A9-4F9F-AAC6-2DFA9AEB1F1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093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161"/>
          <p:cNvSpPr>
            <a:spLocks noGrp="1" noChangeArrowheads="1"/>
          </p:cNvSpPr>
          <p:nvPr>
            <p:ph type="title"/>
          </p:nvPr>
        </p:nvSpPr>
        <p:spPr>
          <a:xfrm>
            <a:off x="1295400" y="333946"/>
            <a:ext cx="9067800" cy="839892"/>
          </a:xfr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txBody>
          <a:bodyPr anchor="ctr" anchorCtr="1">
            <a:normAutofit fontScale="90000"/>
          </a:bodyPr>
          <a:lstStyle/>
          <a:p>
            <a:pPr algn="ctr">
              <a:defRPr/>
            </a:pPr>
            <a: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 2021-22 Adopted Budget and 2021-22 Unaudited Actuals</a:t>
            </a:r>
            <a:b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COMPARATIVE TOTAL EXPENDITURES  – GENERAL FUND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05600" y="6389311"/>
            <a:ext cx="58673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2021-22 Unaudited Actuals Total Expenditures $413,183,401</a:t>
            </a:r>
          </a:p>
        </p:txBody>
      </p:sp>
      <p:sp>
        <p:nvSpPr>
          <p:cNvPr id="4" name="Rectangle 3"/>
          <p:cNvSpPr/>
          <p:nvPr/>
        </p:nvSpPr>
        <p:spPr>
          <a:xfrm rot="10800000" flipV="1">
            <a:off x="-76200" y="6414659"/>
            <a:ext cx="54864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2021-22 Adopted Budget  Total Expenditures $326,876,290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8200" y="5561154"/>
            <a:ext cx="2895600" cy="892552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2021-22 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Bud  $326.88m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2021-22    Exp  </a:t>
            </a:r>
            <a:r>
              <a:rPr kumimoji="0" lang="en-US" sz="1700" b="0" i="0" u="sng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$413.18m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Variance            ($86.3)m</a:t>
            </a: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/>
          </p:nvPr>
        </p:nvGraphicFramePr>
        <p:xfrm>
          <a:off x="790130" y="1581150"/>
          <a:ext cx="4419600" cy="3957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B267BAD3-CAAA-4A5D-BEDA-D35CE1FC654E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943599" y="1195907"/>
          <a:ext cx="6172200" cy="4519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3B8F2061-DE5E-48CE-B29E-682C86102DA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76199" y="1173838"/>
          <a:ext cx="5867400" cy="4769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Slide Number Placeholder 7">
            <a:extLst>
              <a:ext uri="{FF2B5EF4-FFF2-40B4-BE49-F238E27FC236}">
                <a16:creationId xmlns:a16="http://schemas.microsoft.com/office/drawing/2014/main" id="{161957F3-C6F8-4207-987C-7ACF493366FD}"/>
              </a:ext>
            </a:extLst>
          </p:cNvPr>
          <p:cNvSpPr txBox="1">
            <a:spLocks/>
          </p:cNvSpPr>
          <p:nvPr/>
        </p:nvSpPr>
        <p:spPr>
          <a:xfrm>
            <a:off x="4724400" y="653151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rgbClr val="3B3838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77C3C3-70A9-4F9F-AAC6-2DFA9AEB1F1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833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823AC23-FD3D-4F75-8C73-E9A1532201D5}"/>
              </a:ext>
            </a:extLst>
          </p:cNvPr>
          <p:cNvSpPr txBox="1"/>
          <p:nvPr/>
        </p:nvSpPr>
        <p:spPr>
          <a:xfrm>
            <a:off x="1447800" y="1600198"/>
            <a:ext cx="7467600" cy="3200402"/>
          </a:xfrm>
          <a:prstGeom prst="rect">
            <a:avLst/>
          </a:prstGeom>
          <a:solidFill>
            <a:srgbClr val="DAF3D6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B38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CCCBA3-95ED-483C-A1B8-8A8ABEFA75FA}"/>
              </a:ext>
            </a:extLst>
          </p:cNvPr>
          <p:cNvSpPr txBox="1"/>
          <p:nvPr/>
        </p:nvSpPr>
        <p:spPr>
          <a:xfrm>
            <a:off x="1447800" y="4800600"/>
            <a:ext cx="7467600" cy="457200"/>
          </a:xfrm>
          <a:prstGeom prst="rect">
            <a:avLst/>
          </a:prstGeom>
          <a:solidFill>
            <a:srgbClr val="FFFCCC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B38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7278C7-3032-4C6F-A9F2-687FA08F57A9}"/>
              </a:ext>
            </a:extLst>
          </p:cNvPr>
          <p:cNvSpPr txBox="1"/>
          <p:nvPr/>
        </p:nvSpPr>
        <p:spPr>
          <a:xfrm>
            <a:off x="1447800" y="5257800"/>
            <a:ext cx="7467600" cy="273768"/>
          </a:xfrm>
          <a:prstGeom prst="rect">
            <a:avLst/>
          </a:prstGeom>
          <a:solidFill>
            <a:srgbClr val="FACED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B38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57400" y="609601"/>
            <a:ext cx="708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Unaudited Actuals 2021-22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Summary of General Fund Ending Fund Balances</a:t>
            </a:r>
          </a:p>
        </p:txBody>
      </p:sp>
      <p:sp>
        <p:nvSpPr>
          <p:cNvPr id="5" name="Rectangle 4"/>
          <p:cNvSpPr/>
          <p:nvPr/>
        </p:nvSpPr>
        <p:spPr>
          <a:xfrm rot="16200000">
            <a:off x="-746890" y="3396735"/>
            <a:ext cx="22860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Million Dollars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810505-57C5-4CB5-B609-CB2FB098802D}"/>
              </a:ext>
            </a:extLst>
          </p:cNvPr>
          <p:cNvSpPr txBox="1"/>
          <p:nvPr/>
        </p:nvSpPr>
        <p:spPr>
          <a:xfrm>
            <a:off x="10814148" y="3929390"/>
            <a:ext cx="1254248" cy="153367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3% REU grows in proportion to total budget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0F0820F-5C3F-4885-BBBF-80D77EF308D2}"/>
              </a:ext>
            </a:extLst>
          </p:cNvPr>
          <p:cNvSpPr txBox="1"/>
          <p:nvPr/>
        </p:nvSpPr>
        <p:spPr>
          <a:xfrm rot="10800000" flipH="1" flipV="1">
            <a:off x="10814148" y="2593666"/>
            <a:ext cx="1283156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Starting 22-23, this amount is Committed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00EE1C6-2241-4B5B-9551-F0B9C64FEDC8}"/>
              </a:ext>
            </a:extLst>
          </p:cNvPr>
          <p:cNvCxnSpPr>
            <a:cxnSpLocks/>
          </p:cNvCxnSpPr>
          <p:nvPr/>
        </p:nvCxnSpPr>
        <p:spPr>
          <a:xfrm>
            <a:off x="5776747" y="1676400"/>
            <a:ext cx="1233653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C38951E-132F-4000-AD6F-9EB57C166AE9}"/>
              </a:ext>
            </a:extLst>
          </p:cNvPr>
          <p:cNvCxnSpPr>
            <a:cxnSpLocks/>
          </p:cNvCxnSpPr>
          <p:nvPr/>
        </p:nvCxnSpPr>
        <p:spPr>
          <a:xfrm flipH="1">
            <a:off x="4419600" y="1676400"/>
            <a:ext cx="1357147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FDF999B1-A6DE-4E6C-919D-468D1D5206C4}"/>
              </a:ext>
            </a:extLst>
          </p:cNvPr>
          <p:cNvSpPr txBox="1"/>
          <p:nvPr/>
        </p:nvSpPr>
        <p:spPr>
          <a:xfrm>
            <a:off x="7010401" y="1535667"/>
            <a:ext cx="1357146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Projections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91FE056-1960-477D-8D3C-5E68A7B52182}"/>
              </a:ext>
            </a:extLst>
          </p:cNvPr>
          <p:cNvSpPr txBox="1"/>
          <p:nvPr/>
        </p:nvSpPr>
        <p:spPr>
          <a:xfrm rot="10800000" flipV="1">
            <a:off x="3510352" y="1535668"/>
            <a:ext cx="1061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Actuals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E0D9A52-5ABB-48C3-B52A-E6CB2E5EC6C3}"/>
              </a:ext>
            </a:extLst>
          </p:cNvPr>
          <p:cNvCxnSpPr>
            <a:cxnSpLocks/>
          </p:cNvCxnSpPr>
          <p:nvPr/>
        </p:nvCxnSpPr>
        <p:spPr>
          <a:xfrm flipH="1">
            <a:off x="5791200" y="1535667"/>
            <a:ext cx="14454" cy="433173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189C2B8C-94E3-41B2-A7B2-0273DC85FB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739347" y="1335846"/>
          <a:ext cx="10074799" cy="4540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E71AB36A-5B66-4913-BB2D-F344183433F2}"/>
              </a:ext>
            </a:extLst>
          </p:cNvPr>
          <p:cNvSpPr txBox="1"/>
          <p:nvPr/>
        </p:nvSpPr>
        <p:spPr>
          <a:xfrm>
            <a:off x="1447800" y="3929390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$53.53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3A5D770-F48F-42E5-829D-A53A8666628E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8763000" y="4696228"/>
            <a:ext cx="2051148" cy="6377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BD9CFDD-3768-493B-AA43-9BBA0A130A44}"/>
              </a:ext>
            </a:extLst>
          </p:cNvPr>
          <p:cNvCxnSpPr/>
          <p:nvPr/>
        </p:nvCxnSpPr>
        <p:spPr>
          <a:xfrm flipH="1">
            <a:off x="6248400" y="2819400"/>
            <a:ext cx="4565747" cy="228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37410A8-E9F8-447A-9664-8F591A84B9F9}"/>
              </a:ext>
            </a:extLst>
          </p:cNvPr>
          <p:cNvCxnSpPr/>
          <p:nvPr/>
        </p:nvCxnSpPr>
        <p:spPr>
          <a:xfrm flipH="1">
            <a:off x="6934200" y="2835407"/>
            <a:ext cx="3865493" cy="22389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E6BA796-3C3E-47F6-92AB-01FF9133C4D2}"/>
              </a:ext>
            </a:extLst>
          </p:cNvPr>
          <p:cNvCxnSpPr>
            <a:cxnSpLocks/>
          </p:cNvCxnSpPr>
          <p:nvPr/>
        </p:nvCxnSpPr>
        <p:spPr>
          <a:xfrm flipH="1">
            <a:off x="7463500" y="2796069"/>
            <a:ext cx="3371279" cy="23047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7170D88-06F6-499D-9300-A2DB0A93A46A}"/>
              </a:ext>
            </a:extLst>
          </p:cNvPr>
          <p:cNvCxnSpPr/>
          <p:nvPr/>
        </p:nvCxnSpPr>
        <p:spPr>
          <a:xfrm flipH="1">
            <a:off x="8133903" y="2882102"/>
            <a:ext cx="2644327" cy="22148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782BB0A-9DAD-45E8-BC00-0DAD66797800}"/>
              </a:ext>
            </a:extLst>
          </p:cNvPr>
          <p:cNvCxnSpPr/>
          <p:nvPr/>
        </p:nvCxnSpPr>
        <p:spPr>
          <a:xfrm flipH="1">
            <a:off x="8763000" y="2830809"/>
            <a:ext cx="2065600" cy="22699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06BF8845-3AB2-492C-9774-35F3495ECC8F}"/>
              </a:ext>
            </a:extLst>
          </p:cNvPr>
          <p:cNvSpPr/>
          <p:nvPr/>
        </p:nvSpPr>
        <p:spPr>
          <a:xfrm>
            <a:off x="1447800" y="5867400"/>
            <a:ext cx="7543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13.46% 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14.25%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9.24%     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10.36%    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9.22%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8.86%    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5.81%      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5.74%    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5.61%     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5.04%    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5.68%       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5.01%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22AB24-1749-4CFD-9D7E-C79499F10A97}"/>
              </a:ext>
            </a:extLst>
          </p:cNvPr>
          <p:cNvSpPr/>
          <p:nvPr/>
        </p:nvSpPr>
        <p:spPr>
          <a:xfrm>
            <a:off x="1447800" y="6167735"/>
            <a:ext cx="75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Note:  The percentages above represents the ratio of Undesignated/Committed Reserve and the 3% Reserve for Economic Uncertainties to the total General Fund Expenditures.</a:t>
            </a:r>
          </a:p>
        </p:txBody>
      </p: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D98809CC-AD38-4B55-B201-D313CF4B13CC}"/>
              </a:ext>
            </a:extLst>
          </p:cNvPr>
          <p:cNvCxnSpPr>
            <a:cxnSpLocks/>
          </p:cNvCxnSpPr>
          <p:nvPr/>
        </p:nvCxnSpPr>
        <p:spPr>
          <a:xfrm rot="5400000">
            <a:off x="8642589" y="5599584"/>
            <a:ext cx="988368" cy="4572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Slide Number Placeholder 7">
            <a:extLst>
              <a:ext uri="{FF2B5EF4-FFF2-40B4-BE49-F238E27FC236}">
                <a16:creationId xmlns:a16="http://schemas.microsoft.com/office/drawing/2014/main" id="{981F397F-B5A0-4CB5-901E-668D3B7F2A37}"/>
              </a:ext>
            </a:extLst>
          </p:cNvPr>
          <p:cNvSpPr txBox="1">
            <a:spLocks/>
          </p:cNvSpPr>
          <p:nvPr/>
        </p:nvSpPr>
        <p:spPr>
          <a:xfrm>
            <a:off x="47244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rgbClr val="3B3838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77C3C3-70A9-4F9F-AAC6-2DFA9AEB1F1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333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CD6CD3-4A70-4E47-9BDB-C837B6B75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7C3C3-70A9-4F9F-AAC6-2DFA9AEB1F13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8E25DA-39F5-483F-AEEB-767412F6DC88}"/>
              </a:ext>
            </a:extLst>
          </p:cNvPr>
          <p:cNvSpPr/>
          <p:nvPr/>
        </p:nvSpPr>
        <p:spPr>
          <a:xfrm>
            <a:off x="1846451" y="962816"/>
            <a:ext cx="83240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Federal and State COVID-19 Funding Update as of June 30, 2022</a:t>
            </a:r>
            <a:r>
              <a:rPr lang="en-US" sz="2400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DDA9AA-B1CD-4712-8D72-905CF237B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43" y="1507099"/>
            <a:ext cx="11818513" cy="38438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85BFCD-A8BF-46B3-979B-07F28F0C52FF}"/>
              </a:ext>
            </a:extLst>
          </p:cNvPr>
          <p:cNvSpPr txBox="1"/>
          <p:nvPr/>
        </p:nvSpPr>
        <p:spPr>
          <a:xfrm>
            <a:off x="186743" y="5640946"/>
            <a:ext cx="11095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Note:  Also utilized FEMA reimbursement for COVID-19 expenses of $22,964,870.74</a:t>
            </a:r>
          </a:p>
        </p:txBody>
      </p:sp>
    </p:spTree>
    <p:extLst>
      <p:ext uri="{BB962C8B-B14F-4D97-AF65-F5344CB8AC3E}">
        <p14:creationId xmlns:p14="http://schemas.microsoft.com/office/powerpoint/2010/main" val="4064545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1"/>
          <p:cNvSpPr>
            <a:spLocks noGrp="1" noChangeArrowheads="1"/>
          </p:cNvSpPr>
          <p:nvPr>
            <p:ph type="title"/>
          </p:nvPr>
        </p:nvSpPr>
        <p:spPr>
          <a:xfrm>
            <a:off x="865341" y="587488"/>
            <a:ext cx="9840158" cy="639763"/>
          </a:xfrm>
          <a:noFill/>
          <a:ln>
            <a:noFill/>
          </a:ln>
        </p:spPr>
        <p:txBody>
          <a:bodyPr anchor="ctr" anchorCtr="1">
            <a:normAutofit fontScale="90000"/>
          </a:bodyPr>
          <a:lstStyle/>
          <a:p>
            <a:pPr algn="ctr">
              <a:defRPr/>
            </a:pPr>
            <a:r>
              <a:rPr lang="en-US" sz="4000" dirty="0">
                <a:latin typeface="Calibri" panose="020F0502020204030204" pitchFamily="34" charset="0"/>
              </a:rPr>
              <a:t>Considerations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65341" y="1440697"/>
            <a:ext cx="10220670" cy="4890433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just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</a:rPr>
              <a:t>Future Funding – Unstable COLA%, UPP, and Enrollment 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</a:rPr>
              <a:t>Covid-19 Expenses Reimbursement from FEMA of $23 million 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</a:rPr>
              <a:t>Ongoing Impact of COVID-19 on 2022-23 and future budgets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</a:rPr>
              <a:t>Highly complex financial reporting for next several years</a:t>
            </a:r>
            <a:endParaRPr lang="en-US" sz="1050" dirty="0"/>
          </a:p>
        </p:txBody>
      </p:sp>
      <p:sp>
        <p:nvSpPr>
          <p:cNvPr id="3" name="Down Arrow 2"/>
          <p:cNvSpPr/>
          <p:nvPr/>
        </p:nvSpPr>
        <p:spPr>
          <a:xfrm>
            <a:off x="8472770" y="1490097"/>
            <a:ext cx="162840" cy="31523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Down Arrow 8"/>
          <p:cNvSpPr/>
          <p:nvPr/>
        </p:nvSpPr>
        <p:spPr>
          <a:xfrm flipH="1" flipV="1">
            <a:off x="8225339" y="1477236"/>
            <a:ext cx="160751" cy="315238"/>
          </a:xfrm>
          <a:prstGeom prst="downArrow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7C3C3-70A9-4F9F-AAC6-2DFA9AEB1F1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403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1"/>
          <p:cNvSpPr>
            <a:spLocks noGrp="1" noChangeArrowheads="1"/>
          </p:cNvSpPr>
          <p:nvPr>
            <p:ph type="title"/>
          </p:nvPr>
        </p:nvSpPr>
        <p:spPr>
          <a:xfrm>
            <a:off x="865341" y="587488"/>
            <a:ext cx="9840158" cy="639763"/>
          </a:xfrm>
          <a:noFill/>
          <a:ln>
            <a:noFill/>
          </a:ln>
        </p:spPr>
        <p:txBody>
          <a:bodyPr anchor="ctr" anchorCtr="1">
            <a:normAutofit/>
          </a:bodyPr>
          <a:lstStyle/>
          <a:p>
            <a:pPr algn="ctr">
              <a:defRPr/>
            </a:pPr>
            <a:r>
              <a:rPr lang="en-US" sz="3600" dirty="0">
                <a:latin typeface="Calibri" panose="020F0502020204030204" pitchFamily="34" charset="0"/>
              </a:rPr>
              <a:t>Next Steps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0594" y="1440697"/>
            <a:ext cx="10929257" cy="443758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just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</a:rPr>
              <a:t>Continue to monitor all COVID-19 Related Expenditures and Revenues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</a:rPr>
              <a:t>2022-23 First Interim Report – December 2022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</a:rPr>
              <a:t>Governor’s January 2023-24 Budget Proposal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7C3C3-70A9-4F9F-AAC6-2DFA9AEB1F1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858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304800" y="1981200"/>
            <a:ext cx="8719457" cy="32159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3200" kern="1200" baseline="0">
                <a:solidFill>
                  <a:srgbClr val="3B3838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5000"/>
              <a:buFont typeface="Courier New" panose="02070309020205020404" pitchFamily="49" charset="0"/>
              <a:buNone/>
              <a:defRPr sz="2000" kern="1200">
                <a:solidFill>
                  <a:srgbClr val="3B3838"/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Calibri" panose="020F0502020204030204" pitchFamily="34" charset="0"/>
              <a:buNone/>
              <a:defRPr sz="1800" kern="1200">
                <a:solidFill>
                  <a:srgbClr val="3B3838"/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rgbClr val="3B3838"/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5000"/>
              <a:buFont typeface="Courier New" panose="02070309020205020404" pitchFamily="49" charset="0"/>
              <a:buNone/>
              <a:defRPr sz="1600" kern="1200">
                <a:solidFill>
                  <a:srgbClr val="3B3838"/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4" name="Google Shape;327;p13">
            <a:extLst>
              <a:ext uri="{FF2B5EF4-FFF2-40B4-BE49-F238E27FC236}">
                <a16:creationId xmlns:a16="http://schemas.microsoft.com/office/drawing/2014/main" id="{55AD5DF6-ED8B-484A-A6C5-8D20727EDA94}"/>
              </a:ext>
            </a:extLst>
          </p:cNvPr>
          <p:cNvSpPr txBox="1"/>
          <p:nvPr/>
        </p:nvSpPr>
        <p:spPr>
          <a:xfrm>
            <a:off x="1981200" y="1143000"/>
            <a:ext cx="6648448" cy="3409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defTabSz="914400" eaLnBrk="1" fontAlgn="auto" latinLnBrk="0" hangingPunct="1">
              <a:lnSpc>
                <a:spcPct val="90000"/>
              </a:lnSpc>
              <a:spcAft>
                <a:spcPts val="600"/>
              </a:spcAft>
              <a:buClr>
                <a:srgbClr val="0050B5"/>
              </a:buClr>
              <a:buSzPts val="6000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50B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Questions or more information:</a:t>
            </a:r>
          </a:p>
          <a:p>
            <a:pPr marL="0" lvl="0" indent="0" algn="ctr" defTabSz="914400" eaLnBrk="1" fontAlgn="auto" latinLnBrk="0" hangingPunct="1">
              <a:lnSpc>
                <a:spcPct val="90000"/>
              </a:lnSpc>
              <a:spcAft>
                <a:spcPts val="600"/>
              </a:spcAft>
              <a:buClr>
                <a:srgbClr val="0050B5"/>
              </a:buClr>
              <a:buSzPts val="6000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50B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defTabSz="914400" eaLnBrk="1" fontAlgn="auto" latinLnBrk="0" hangingPunct="1">
              <a:lnSpc>
                <a:spcPct val="90000"/>
              </a:lnSpc>
              <a:spcAft>
                <a:spcPts val="600"/>
              </a:spcAft>
              <a:buClr>
                <a:srgbClr val="0050B5"/>
              </a:buClr>
              <a:buSzPts val="6000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50B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WWW.GUSD.NET/BUDGET</a:t>
            </a:r>
          </a:p>
          <a:p>
            <a:pPr marL="0" lvl="0" indent="0" algn="ctr" defTabSz="914400" eaLnBrk="1" fontAlgn="auto" latinLnBrk="0" hangingPunct="1">
              <a:lnSpc>
                <a:spcPct val="90000"/>
              </a:lnSpc>
              <a:spcAft>
                <a:spcPts val="600"/>
              </a:spcAft>
              <a:buClr>
                <a:srgbClr val="0050B5"/>
              </a:buClr>
              <a:buSzPts val="6000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50B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defTabSz="914400" eaLnBrk="1" fontAlgn="auto" latinLnBrk="0" hangingPunct="1">
              <a:lnSpc>
                <a:spcPct val="90000"/>
              </a:lnSpc>
              <a:spcAft>
                <a:spcPts val="600"/>
              </a:spcAft>
              <a:buClr>
                <a:srgbClr val="0050B5"/>
              </a:buClr>
              <a:buSzPts val="6000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50B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WWW.ED100.ORG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50B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lvl="0" indent="0" algn="ctr" defTabSz="914400" eaLnBrk="1" fontAlgn="auto" latinLnBrk="0" hangingPunct="1">
              <a:lnSpc>
                <a:spcPct val="90000"/>
              </a:lnSpc>
              <a:spcAft>
                <a:spcPts val="600"/>
              </a:spcAft>
              <a:buClr>
                <a:srgbClr val="0050B5"/>
              </a:buClr>
              <a:buSzPts val="6000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50B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lvl="0" indent="0" defTabSz="914400" eaLnBrk="1" fontAlgn="auto" latinLnBrk="0" hangingPunct="1">
              <a:lnSpc>
                <a:spcPct val="90000"/>
              </a:lnSpc>
              <a:spcAft>
                <a:spcPts val="600"/>
              </a:spcAft>
              <a:buClr>
                <a:srgbClr val="0050B5"/>
              </a:buClr>
              <a:buSzPts val="6000"/>
              <a:tabLst/>
              <a:defRPr/>
            </a:pP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rgbClr val="0050B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3804335"/>
      </p:ext>
    </p:extLst>
  </p:cSld>
  <p:clrMapOvr>
    <a:masterClrMapping/>
  </p:clrMapOvr>
</p:sld>
</file>

<file path=ppt/theme/theme1.xml><?xml version="1.0" encoding="utf-8"?>
<a:theme xmlns:a="http://schemas.openxmlformats.org/drawingml/2006/main" name="GUSD PPT Template">
  <a:themeElements>
    <a:clrScheme name="GUSD Colors">
      <a:dk1>
        <a:srgbClr val="3B3838"/>
      </a:dk1>
      <a:lt1>
        <a:sysClr val="window" lastClr="FFFFFF"/>
      </a:lt1>
      <a:dk2>
        <a:srgbClr val="757070"/>
      </a:dk2>
      <a:lt2>
        <a:srgbClr val="E7E6E6"/>
      </a:lt2>
      <a:accent1>
        <a:srgbClr val="01AEF0"/>
      </a:accent1>
      <a:accent2>
        <a:srgbClr val="F9AF06"/>
      </a:accent2>
      <a:accent3>
        <a:srgbClr val="D7172A"/>
      </a:accent3>
      <a:accent4>
        <a:srgbClr val="FFF200"/>
      </a:accent4>
      <a:accent5>
        <a:srgbClr val="0050B5"/>
      </a:accent5>
      <a:accent6>
        <a:srgbClr val="4CBC38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USD PPT Template" id="{CE0AFFB0-97AE-4A4B-8AB2-7BE76A4E273F}" vid="{884E88A1-05FA-4A6F-AB7F-2BE32B1872F4}"/>
    </a:ext>
  </a:extLst>
</a:theme>
</file>

<file path=ppt/theme/theme2.xml><?xml version="1.0" encoding="utf-8"?>
<a:theme xmlns:a="http://schemas.openxmlformats.org/drawingml/2006/main" name="4_GUSD PPT Template">
  <a:themeElements>
    <a:clrScheme name="GUSD Colors">
      <a:dk1>
        <a:srgbClr val="3B3838"/>
      </a:dk1>
      <a:lt1>
        <a:sysClr val="window" lastClr="FFFFFF"/>
      </a:lt1>
      <a:dk2>
        <a:srgbClr val="757070"/>
      </a:dk2>
      <a:lt2>
        <a:srgbClr val="E7E6E6"/>
      </a:lt2>
      <a:accent1>
        <a:srgbClr val="01AEF0"/>
      </a:accent1>
      <a:accent2>
        <a:srgbClr val="F9AF06"/>
      </a:accent2>
      <a:accent3>
        <a:srgbClr val="D7172A"/>
      </a:accent3>
      <a:accent4>
        <a:srgbClr val="FFF200"/>
      </a:accent4>
      <a:accent5>
        <a:srgbClr val="0050B5"/>
      </a:accent5>
      <a:accent6>
        <a:srgbClr val="4CBC38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USD PPT Template" id="{CE0AFFB0-97AE-4A4B-8AB2-7BE76A4E273F}" vid="{884E88A1-05FA-4A6F-AB7F-2BE32B1872F4}"/>
    </a:ext>
  </a:extLst>
</a:theme>
</file>

<file path=ppt/theme/theme3.xml><?xml version="1.0" encoding="utf-8"?>
<a:theme xmlns:a="http://schemas.openxmlformats.org/drawingml/2006/main" name="3_GUSD PPT Template">
  <a:themeElements>
    <a:clrScheme name="GUSD Colors">
      <a:dk1>
        <a:srgbClr val="3B3838"/>
      </a:dk1>
      <a:lt1>
        <a:sysClr val="window" lastClr="FFFFFF"/>
      </a:lt1>
      <a:dk2>
        <a:srgbClr val="757070"/>
      </a:dk2>
      <a:lt2>
        <a:srgbClr val="E7E6E6"/>
      </a:lt2>
      <a:accent1>
        <a:srgbClr val="01AEF0"/>
      </a:accent1>
      <a:accent2>
        <a:srgbClr val="F9AF06"/>
      </a:accent2>
      <a:accent3>
        <a:srgbClr val="D7172A"/>
      </a:accent3>
      <a:accent4>
        <a:srgbClr val="FFF200"/>
      </a:accent4>
      <a:accent5>
        <a:srgbClr val="0050B5"/>
      </a:accent5>
      <a:accent6>
        <a:srgbClr val="4CBC38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USD PPT Template" id="{90B648DA-A696-4D36-92FD-6FF8459C8E26}" vid="{93BBF84B-7310-4836-97E9-ACF9560E93C1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8701</TotalTime>
  <Words>528</Words>
  <Application>Microsoft Office PowerPoint</Application>
  <PresentationFormat>Widescreen</PresentationFormat>
  <Paragraphs>178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Courier New</vt:lpstr>
      <vt:lpstr>Times New Roman</vt:lpstr>
      <vt:lpstr>Wingdings</vt:lpstr>
      <vt:lpstr>GUSD PPT Template</vt:lpstr>
      <vt:lpstr>4_GUSD PPT Template</vt:lpstr>
      <vt:lpstr>3_GUSD PPT Template</vt:lpstr>
      <vt:lpstr>PowerPoint Presentation</vt:lpstr>
      <vt:lpstr>PowerPoint Presentation</vt:lpstr>
      <vt:lpstr>2021-22 UNAUDITED ACTUALS</vt:lpstr>
      <vt:lpstr> 2022-23 Adopted Budget TOTAL REVENUES &amp; EXPENDITURES  – GENERAL FUND</vt:lpstr>
      <vt:lpstr> 2021-22 Adopted Budget and 2021-22 Unaudited Actuals  COMPARATIVE TOTAL REVENUES  – GENERAL FUND</vt:lpstr>
      <vt:lpstr> 2021-22 Adopted Budget and 2021-22 Unaudited Actuals COMPARATIVE TOTAL EXPENDITURES  – GENERAL FUND</vt:lpstr>
      <vt:lpstr>PowerPoint Presentation</vt:lpstr>
      <vt:lpstr>PowerPoint Presentation</vt:lpstr>
      <vt:lpstr>Considerations</vt:lpstr>
      <vt:lpstr>Next Steps</vt:lpstr>
      <vt:lpstr>PowerPoint Presentation</vt:lpstr>
    </vt:vector>
  </TitlesOfParts>
  <Company>GUSD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Kristine Nam</dc:creator>
  <cp:lastModifiedBy>Karolin Savarani</cp:lastModifiedBy>
  <cp:revision>79</cp:revision>
  <cp:lastPrinted>2022-09-12T16:16:55Z</cp:lastPrinted>
  <dcterms:created xsi:type="dcterms:W3CDTF">2017-03-01T00:43:35Z</dcterms:created>
  <dcterms:modified xsi:type="dcterms:W3CDTF">2022-09-13T21:51:05Z</dcterms:modified>
</cp:coreProperties>
</file>