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2"/>
    <p:sldMasterId id="2147483672" r:id="rId3"/>
    <p:sldMasterId id="2147483680" r:id="rId4"/>
    <p:sldMasterId id="2147483688" r:id="rId5"/>
  </p:sldMasterIdLst>
  <p:notesMasterIdLst>
    <p:notesMasterId r:id="rId27"/>
  </p:notesMasterIdLst>
  <p:sldIdLst>
    <p:sldId id="256" r:id="rId6"/>
    <p:sldId id="261" r:id="rId7"/>
    <p:sldId id="286" r:id="rId8"/>
    <p:sldId id="275" r:id="rId9"/>
    <p:sldId id="290" r:id="rId10"/>
    <p:sldId id="262" r:id="rId11"/>
    <p:sldId id="291" r:id="rId12"/>
    <p:sldId id="274" r:id="rId13"/>
    <p:sldId id="264" r:id="rId14"/>
    <p:sldId id="265" r:id="rId15"/>
    <p:sldId id="266" r:id="rId16"/>
    <p:sldId id="268" r:id="rId17"/>
    <p:sldId id="292" r:id="rId18"/>
    <p:sldId id="289" r:id="rId19"/>
    <p:sldId id="277" r:id="rId20"/>
    <p:sldId id="279" r:id="rId21"/>
    <p:sldId id="280" r:id="rId22"/>
    <p:sldId id="281" r:id="rId23"/>
    <p:sldId id="293" r:id="rId24"/>
    <p:sldId id="294" r:id="rId25"/>
    <p:sldId id="259" r:id="rId26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282E"/>
    <a:srgbClr val="72DEF4"/>
    <a:srgbClr val="D1FBFF"/>
    <a:srgbClr val="67F1FF"/>
    <a:srgbClr val="40B1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23" autoAdjust="0"/>
    <p:restoredTop sz="94676" autoAdjust="0"/>
  </p:normalViewPr>
  <p:slideViewPr>
    <p:cSldViewPr>
      <p:cViewPr varScale="1">
        <p:scale>
          <a:sx n="99" d="100"/>
          <a:sy n="99" d="100"/>
        </p:scale>
        <p:origin x="-9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2.bin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../embeddings/oleObject3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2014-15 GAP Funding and Proportionality Entitlement (In </a:t>
            </a:r>
            <a:r>
              <a:rPr lang="en-US" dirty="0" smtClean="0"/>
              <a:t>Millions)</a:t>
            </a:r>
            <a:endParaRPr lang="en-US" dirty="0"/>
          </a:p>
        </c:rich>
      </c:tx>
      <c:layout>
        <c:manualLayout>
          <c:xMode val="edge"/>
          <c:yMode val="edge"/>
          <c:x val="0.12999696092263172"/>
          <c:y val="5.5094875435652509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946479337320294E-2"/>
          <c:y val="0.24821049008218235"/>
          <c:w val="0.90991194961809252"/>
          <c:h val="0.53779678154984722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160.5</a:t>
                    </a:r>
                  </a:p>
                </c:rich>
              </c:tx>
              <c:dLblPos val="outEnd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7856178283440391E-2"/>
                  <c:y val="-1.092896174863388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'[GAP Funding and Proportionality (Pie) - Revised.xls]Sheet1'!$A$1:$D$1</c:f>
              <c:strCache>
                <c:ptCount val="4"/>
                <c:pt idx="0">
                  <c:v>2013-14 Base</c:v>
                </c:pt>
                <c:pt idx="1">
                  <c:v>2014-15 Base</c:v>
                </c:pt>
                <c:pt idx="2">
                  <c:v>2013-14 S &amp; C</c:v>
                </c:pt>
                <c:pt idx="3">
                  <c:v>2014-15 S &amp; C</c:v>
                </c:pt>
              </c:strCache>
            </c:strRef>
          </c:cat>
          <c:val>
            <c:numRef>
              <c:f>'[GAP Funding and Proportionality (Pie) - Revised.xls]Sheet1'!$A$2:$D$2</c:f>
              <c:numCache>
                <c:formatCode>General</c:formatCode>
                <c:ptCount val="4"/>
                <c:pt idx="0">
                  <c:v>160</c:v>
                </c:pt>
                <c:pt idx="1">
                  <c:v>11.6</c:v>
                </c:pt>
                <c:pt idx="2">
                  <c:v>4.0999999999999996</c:v>
                </c:pt>
                <c:pt idx="3">
                  <c:v>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3.1844266659907743E-2"/>
          <c:y val="0.88764833699066292"/>
          <c:w val="0.9476964305341733"/>
          <c:h val="3.5186874071409968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2015-16 GAP Funding and Proportionality Entitlement </a:t>
            </a:r>
            <a:r>
              <a:rPr lang="en-US" dirty="0" smtClean="0"/>
              <a:t>(In Millions)</a:t>
            </a:r>
            <a:endParaRPr lang="en-US" dirty="0"/>
          </a:p>
        </c:rich>
      </c:tx>
      <c:layout>
        <c:manualLayout>
          <c:xMode val="edge"/>
          <c:yMode val="edge"/>
          <c:x val="0.1691459085369296"/>
          <c:y val="1.6733953710331668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933407325194227E-2"/>
          <c:y val="0.26536160957041871"/>
          <c:w val="0.87569367369589346"/>
          <c:h val="0.51169113648722131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'[GAP Funding and Proportionality (Pie) - Revised.xls]Sheet1 (2)'!$A$1:$D$1</c:f>
              <c:strCache>
                <c:ptCount val="4"/>
                <c:pt idx="0">
                  <c:v>2014-15 Base</c:v>
                </c:pt>
                <c:pt idx="1">
                  <c:v>2015-16 Base</c:v>
                </c:pt>
                <c:pt idx="2">
                  <c:v>2014-15 S &amp; C</c:v>
                </c:pt>
                <c:pt idx="3">
                  <c:v>2015-16 S &amp; C</c:v>
                </c:pt>
              </c:strCache>
            </c:strRef>
          </c:cat>
          <c:val>
            <c:numRef>
              <c:f>'[GAP Funding and Proportionality (Pie) - Revised.xls]Sheet1 (2)'!$A$2:$D$2</c:f>
              <c:numCache>
                <c:formatCode>General</c:formatCode>
                <c:ptCount val="4"/>
                <c:pt idx="0">
                  <c:v>172.2</c:v>
                </c:pt>
                <c:pt idx="1">
                  <c:v>10.1</c:v>
                </c:pt>
                <c:pt idx="2">
                  <c:v>9.6</c:v>
                </c:pt>
                <c:pt idx="3">
                  <c:v>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142680662976086E-2"/>
          <c:y val="0.93777260796945838"/>
          <c:w val="0.90839302575546754"/>
          <c:h val="3.9151712887438794E-2"/>
        </c:manualLayout>
      </c:layout>
      <c:overlay val="1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36924060962968"/>
          <c:y val="2.4964272535664921E-2"/>
          <c:w val="0.7112391098171551"/>
          <c:h val="0.802654034623587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14.1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12</c:v>
                </c:pt>
                <c:pt idx="1">
                  <c:v>18.5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223872"/>
        <c:axId val="38225408"/>
      </c:lineChart>
      <c:catAx>
        <c:axId val="38223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 w="12700">
            <a:solidFill>
              <a:schemeClr val="bg1"/>
            </a:solidFill>
          </a:ln>
        </c:spPr>
        <c:crossAx val="38225408"/>
        <c:crosses val="autoZero"/>
        <c:auto val="1"/>
        <c:lblAlgn val="ctr"/>
        <c:lblOffset val="100"/>
        <c:noMultiLvlLbl val="0"/>
      </c:catAx>
      <c:valAx>
        <c:axId val="38225408"/>
        <c:scaling>
          <c:orientation val="minMax"/>
          <c:max val="24"/>
          <c:min val="1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(in </a:t>
                </a:r>
                <a:r>
                  <a:rPr lang="en-US" dirty="0"/>
                  <a:t>Billions)</a:t>
                </a:r>
              </a:p>
            </c:rich>
          </c:tx>
          <c:layout>
            <c:manualLayout>
              <c:xMode val="edge"/>
              <c:yMode val="edge"/>
              <c:x val="1.3127991354021921E-2"/>
              <c:y val="0.35837930214958941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38223872"/>
        <c:crosses val="autoZero"/>
        <c:crossBetween val="midCat"/>
        <c:majorUnit val="2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600" b="1">
          <a:solidFill>
            <a:schemeClr val="bg1"/>
          </a:solidFill>
          <a:latin typeface="Arial Narrow" panose="020B060602020203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36924060962968"/>
          <c:y val="2.4964272535664921E-2"/>
          <c:w val="0.7112391098171551"/>
          <c:h val="0.802654034623587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18.5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12</c:v>
                </c:pt>
                <c:pt idx="1">
                  <c:v>22.9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95584"/>
        <c:axId val="38197120"/>
      </c:lineChart>
      <c:catAx>
        <c:axId val="38195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 w="12700">
            <a:solidFill>
              <a:schemeClr val="bg1"/>
            </a:solidFill>
          </a:ln>
        </c:spPr>
        <c:crossAx val="38197120"/>
        <c:crosses val="autoZero"/>
        <c:auto val="1"/>
        <c:lblAlgn val="ctr"/>
        <c:lblOffset val="100"/>
        <c:noMultiLvlLbl val="0"/>
      </c:catAx>
      <c:valAx>
        <c:axId val="38197120"/>
        <c:scaling>
          <c:orientation val="minMax"/>
          <c:max val="24"/>
          <c:min val="1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(In </a:t>
                </a:r>
                <a:r>
                  <a:rPr lang="en-US" dirty="0"/>
                  <a:t>Billions)</a:t>
                </a:r>
              </a:p>
            </c:rich>
          </c:tx>
          <c:layout>
            <c:manualLayout>
              <c:xMode val="edge"/>
              <c:yMode val="edge"/>
              <c:x val="1.3127991354021921E-2"/>
              <c:y val="0.35837930214958941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38195584"/>
        <c:crosses val="autoZero"/>
        <c:crossBetween val="midCat"/>
        <c:majorUnit val="2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600" b="1">
          <a:solidFill>
            <a:schemeClr val="bg1"/>
          </a:solidFill>
          <a:latin typeface="Arial Narrow" panose="020B0606020202030204" pitchFamily="34" charset="0"/>
        </a:defRPr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E5A333-27CC-443E-9338-C7E600E7F1C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871C59-8624-4B08-BDFB-08DCCF9F7D05}">
      <dgm:prSet phldrT="[Text]"/>
      <dgm:spPr>
        <a:solidFill>
          <a:srgbClr val="00B050">
            <a:alpha val="74000"/>
          </a:srgbClr>
        </a:solidFill>
      </dgm:spPr>
      <dgm:t>
        <a:bodyPr/>
        <a:lstStyle/>
        <a:p>
          <a:r>
            <a:rPr lang="en-US" b="1" dirty="0" smtClean="0"/>
            <a:t>Adopted Budget (2014-15) July</a:t>
          </a:r>
          <a:endParaRPr lang="en-US" b="1" dirty="0"/>
        </a:p>
      </dgm:t>
    </dgm:pt>
    <dgm:pt modelId="{C4AE43EB-00FB-4134-AEDD-D8A2836D4378}" type="parTrans" cxnId="{45ECBE1C-DDA1-43D1-95DB-35624510CB58}">
      <dgm:prSet/>
      <dgm:spPr/>
      <dgm:t>
        <a:bodyPr/>
        <a:lstStyle/>
        <a:p>
          <a:endParaRPr lang="en-US" b="1"/>
        </a:p>
      </dgm:t>
    </dgm:pt>
    <dgm:pt modelId="{82B1BDEF-7ADF-4A94-947F-DBA4213BEF26}" type="sibTrans" cxnId="{45ECBE1C-DDA1-43D1-95DB-35624510CB58}">
      <dgm:prSet/>
      <dgm:spPr>
        <a:solidFill>
          <a:schemeClr val="tx1"/>
        </a:solidFill>
      </dgm:spPr>
      <dgm:t>
        <a:bodyPr/>
        <a:lstStyle/>
        <a:p>
          <a:endParaRPr lang="en-US" b="1" dirty="0"/>
        </a:p>
      </dgm:t>
    </dgm:pt>
    <dgm:pt modelId="{F6D5E7DA-6488-452B-8445-B33717B1B601}">
      <dgm:prSet phldrT="[Text]"/>
      <dgm:spPr>
        <a:gradFill rotWithShape="0">
          <a:gsLst>
            <a:gs pos="0">
              <a:srgbClr val="002060">
                <a:lumMod val="73000"/>
                <a:lumOff val="27000"/>
                <a:alpha val="70000"/>
              </a:srgbClr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2400000" scaled="0"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1</a:t>
          </a:r>
          <a:r>
            <a:rPr lang="en-US" b="1" baseline="30000" dirty="0" smtClean="0">
              <a:solidFill>
                <a:schemeClr val="tx1"/>
              </a:solidFill>
            </a:rPr>
            <a:t>st</a:t>
          </a:r>
          <a:r>
            <a:rPr lang="en-US" b="1" dirty="0" smtClean="0">
              <a:solidFill>
                <a:schemeClr val="tx1"/>
              </a:solidFill>
            </a:rPr>
            <a:t> Interim Financial Report (December)</a:t>
          </a:r>
          <a:endParaRPr lang="en-US" b="1" dirty="0">
            <a:solidFill>
              <a:schemeClr val="tx1"/>
            </a:solidFill>
          </a:endParaRPr>
        </a:p>
      </dgm:t>
    </dgm:pt>
    <dgm:pt modelId="{20B2BCAA-0E72-4D25-B167-4B2DAD65FB4F}" type="parTrans" cxnId="{15211B7D-C8AA-45D0-AAA0-7C51B675C789}">
      <dgm:prSet/>
      <dgm:spPr/>
      <dgm:t>
        <a:bodyPr/>
        <a:lstStyle/>
        <a:p>
          <a:endParaRPr lang="en-US" b="1"/>
        </a:p>
      </dgm:t>
    </dgm:pt>
    <dgm:pt modelId="{56D640FD-FE2E-44FC-B0BD-0B554D1922F9}" type="sibTrans" cxnId="{15211B7D-C8AA-45D0-AAA0-7C51B675C789}">
      <dgm:prSet/>
      <dgm:spPr>
        <a:solidFill>
          <a:schemeClr val="tx1"/>
        </a:solidFill>
      </dgm:spPr>
      <dgm:t>
        <a:bodyPr/>
        <a:lstStyle/>
        <a:p>
          <a:endParaRPr lang="en-US" b="1" dirty="0"/>
        </a:p>
      </dgm:t>
    </dgm:pt>
    <dgm:pt modelId="{C352B6A8-8DC5-4B44-AAAB-07F47074A34F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b="1" dirty="0" smtClean="0"/>
            <a:t>Governor’s Budget Proposal (January)</a:t>
          </a:r>
          <a:endParaRPr lang="en-US" b="1" dirty="0"/>
        </a:p>
      </dgm:t>
    </dgm:pt>
    <dgm:pt modelId="{2D2D40AC-6864-47FE-8BD5-E336CE1B9119}" type="parTrans" cxnId="{F541F3DB-2284-4D1E-91DC-495ADA88D250}">
      <dgm:prSet/>
      <dgm:spPr/>
      <dgm:t>
        <a:bodyPr/>
        <a:lstStyle/>
        <a:p>
          <a:endParaRPr lang="en-US" b="1"/>
        </a:p>
      </dgm:t>
    </dgm:pt>
    <dgm:pt modelId="{348BE43B-92E4-408D-BF22-C5F0D00D19D3}" type="sibTrans" cxnId="{F541F3DB-2284-4D1E-91DC-495ADA88D250}">
      <dgm:prSet/>
      <dgm:spPr>
        <a:solidFill>
          <a:schemeClr val="tx1"/>
        </a:solidFill>
      </dgm:spPr>
      <dgm:t>
        <a:bodyPr/>
        <a:lstStyle/>
        <a:p>
          <a:endParaRPr lang="en-US" b="1" dirty="0"/>
        </a:p>
      </dgm:t>
    </dgm:pt>
    <dgm:pt modelId="{D24EA7FD-6249-4874-A512-56BFB65EFB78}">
      <dgm:prSet phldrT="[Text]"/>
      <dgm:spPr>
        <a:solidFill>
          <a:schemeClr val="tx1"/>
        </a:solidFill>
      </dgm:spPr>
      <dgm:t>
        <a:bodyPr/>
        <a:lstStyle/>
        <a:p>
          <a:r>
            <a:rPr lang="en-US" b="1" dirty="0" smtClean="0">
              <a:solidFill>
                <a:schemeClr val="bg2"/>
              </a:solidFill>
            </a:rPr>
            <a:t>2</a:t>
          </a:r>
          <a:r>
            <a:rPr lang="en-US" b="1" baseline="30000" dirty="0" smtClean="0">
              <a:solidFill>
                <a:schemeClr val="bg2"/>
              </a:solidFill>
            </a:rPr>
            <a:t>nd</a:t>
          </a:r>
          <a:r>
            <a:rPr lang="en-US" b="1" dirty="0" smtClean="0">
              <a:solidFill>
                <a:schemeClr val="bg2"/>
              </a:solidFill>
            </a:rPr>
            <a:t> Interim Financial Report (March)</a:t>
          </a:r>
          <a:endParaRPr lang="en-US" b="1" dirty="0">
            <a:solidFill>
              <a:schemeClr val="bg2"/>
            </a:solidFill>
          </a:endParaRPr>
        </a:p>
      </dgm:t>
    </dgm:pt>
    <dgm:pt modelId="{29F27A39-A7CE-46AF-8BA0-C28AAC7935B3}" type="parTrans" cxnId="{737DDB5D-A1B4-48C3-A6F4-209CFAB2E8B1}">
      <dgm:prSet/>
      <dgm:spPr/>
      <dgm:t>
        <a:bodyPr/>
        <a:lstStyle/>
        <a:p>
          <a:endParaRPr lang="en-US" b="1"/>
        </a:p>
      </dgm:t>
    </dgm:pt>
    <dgm:pt modelId="{7FF9B7B3-E2CA-455A-A43B-45E3E3B0E46A}" type="sibTrans" cxnId="{737DDB5D-A1B4-48C3-A6F4-209CFAB2E8B1}">
      <dgm:prSet/>
      <dgm:spPr>
        <a:solidFill>
          <a:schemeClr val="tx1"/>
        </a:solidFill>
      </dgm:spPr>
      <dgm:t>
        <a:bodyPr/>
        <a:lstStyle/>
        <a:p>
          <a:endParaRPr lang="en-US" b="1" dirty="0"/>
        </a:p>
      </dgm:t>
    </dgm:pt>
    <dgm:pt modelId="{170FCD29-AA5D-45FA-8035-C1D42598B770}">
      <dgm:prSet phldrT="[Text]"/>
      <dgm:spPr>
        <a:solidFill>
          <a:srgbClr val="FFFF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Preliminary Report  April</a:t>
          </a:r>
          <a:endParaRPr lang="en-US" b="1" dirty="0">
            <a:solidFill>
              <a:schemeClr val="tx1"/>
            </a:solidFill>
          </a:endParaRPr>
        </a:p>
      </dgm:t>
    </dgm:pt>
    <dgm:pt modelId="{D13DEC57-F29B-4415-87FE-C6D09685D7CC}" type="parTrans" cxnId="{D14ACB99-D44F-4FAB-8E2A-D978022DCA07}">
      <dgm:prSet/>
      <dgm:spPr/>
      <dgm:t>
        <a:bodyPr/>
        <a:lstStyle/>
        <a:p>
          <a:endParaRPr lang="en-US" b="1"/>
        </a:p>
      </dgm:t>
    </dgm:pt>
    <dgm:pt modelId="{61FE4491-28F3-4AD8-A267-C321DAC14BF9}" type="sibTrans" cxnId="{D14ACB99-D44F-4FAB-8E2A-D978022DCA07}">
      <dgm:prSet/>
      <dgm:spPr>
        <a:solidFill>
          <a:schemeClr val="tx1"/>
        </a:solidFill>
      </dgm:spPr>
      <dgm:t>
        <a:bodyPr/>
        <a:lstStyle/>
        <a:p>
          <a:endParaRPr lang="en-US" b="1" dirty="0"/>
        </a:p>
      </dgm:t>
    </dgm:pt>
    <dgm:pt modelId="{B200BF9D-0378-4F48-93CD-0A4784A79F6A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May Revise</a:t>
          </a:r>
          <a:endParaRPr lang="en-US" b="1" dirty="0">
            <a:solidFill>
              <a:schemeClr val="bg1"/>
            </a:solidFill>
          </a:endParaRPr>
        </a:p>
      </dgm:t>
    </dgm:pt>
    <dgm:pt modelId="{221C855D-72C5-47DF-BB43-D91EF4181457}" type="parTrans" cxnId="{F3D4EAE0-815A-4745-99CF-789C414F4DED}">
      <dgm:prSet/>
      <dgm:spPr/>
      <dgm:t>
        <a:bodyPr/>
        <a:lstStyle/>
        <a:p>
          <a:endParaRPr lang="en-US" b="1"/>
        </a:p>
      </dgm:t>
    </dgm:pt>
    <dgm:pt modelId="{1E26C87A-1D87-41C1-A447-1892B041299B}" type="sibTrans" cxnId="{F3D4EAE0-815A-4745-99CF-789C414F4DED}">
      <dgm:prSet/>
      <dgm:spPr>
        <a:solidFill>
          <a:schemeClr val="tx1"/>
        </a:solidFill>
      </dgm:spPr>
      <dgm:t>
        <a:bodyPr/>
        <a:lstStyle/>
        <a:p>
          <a:endParaRPr lang="en-US" b="1" dirty="0"/>
        </a:p>
      </dgm:t>
    </dgm:pt>
    <dgm:pt modelId="{FC2E7601-C102-4B15-AB26-D2123149515B}">
      <dgm:prSet phldrT="[Text]"/>
      <dgm:spPr>
        <a:gradFill rotWithShape="0"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2400000" scaled="0"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Adopted Budget (2015-16)</a:t>
          </a:r>
          <a:endParaRPr lang="en-US" b="1" dirty="0">
            <a:solidFill>
              <a:schemeClr val="tx1"/>
            </a:solidFill>
          </a:endParaRPr>
        </a:p>
      </dgm:t>
    </dgm:pt>
    <dgm:pt modelId="{BDB2FC3C-4818-4B99-87DE-CB0770FF62E1}" type="parTrans" cxnId="{93FE5C21-DD22-495F-ABBA-43680DF4B587}">
      <dgm:prSet/>
      <dgm:spPr/>
      <dgm:t>
        <a:bodyPr/>
        <a:lstStyle/>
        <a:p>
          <a:endParaRPr lang="en-US" b="1"/>
        </a:p>
      </dgm:t>
    </dgm:pt>
    <dgm:pt modelId="{A886DDA6-B0D4-49B4-B6E7-DA33BF5F35AB}" type="sibTrans" cxnId="{93FE5C21-DD22-495F-ABBA-43680DF4B587}">
      <dgm:prSet/>
      <dgm:spPr>
        <a:solidFill>
          <a:schemeClr val="tx1"/>
        </a:solidFill>
      </dgm:spPr>
      <dgm:t>
        <a:bodyPr/>
        <a:lstStyle/>
        <a:p>
          <a:endParaRPr lang="en-US" b="1" dirty="0"/>
        </a:p>
      </dgm:t>
    </dgm:pt>
    <dgm:pt modelId="{22F871E7-86E8-4719-8916-4D6545BC6B1B}">
      <dgm:prSet/>
      <dgm:sp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Revised Adopted Budget     (45 Days)</a:t>
          </a:r>
          <a:endParaRPr lang="en-US" b="1" dirty="0">
            <a:solidFill>
              <a:schemeClr val="tx1"/>
            </a:solidFill>
          </a:endParaRPr>
        </a:p>
      </dgm:t>
    </dgm:pt>
    <dgm:pt modelId="{EF9ECEF5-2F7B-4D7B-8AF8-F6F705C3873D}" type="parTrans" cxnId="{BA97F5AA-4974-45D4-AF47-0E793FC3F299}">
      <dgm:prSet/>
      <dgm:spPr/>
      <dgm:t>
        <a:bodyPr/>
        <a:lstStyle/>
        <a:p>
          <a:endParaRPr lang="en-US" b="1"/>
        </a:p>
      </dgm:t>
    </dgm:pt>
    <dgm:pt modelId="{B8467559-F54D-4BA3-8A49-9094AAB991E9}" type="sibTrans" cxnId="{BA97F5AA-4974-45D4-AF47-0E793FC3F299}">
      <dgm:prSet/>
      <dgm:spPr>
        <a:solidFill>
          <a:schemeClr val="tx1"/>
        </a:solidFill>
      </dgm:spPr>
      <dgm:t>
        <a:bodyPr/>
        <a:lstStyle/>
        <a:p>
          <a:endParaRPr lang="en-US" b="1" dirty="0"/>
        </a:p>
      </dgm:t>
    </dgm:pt>
    <dgm:pt modelId="{3360CF0E-0505-4F2E-90A8-B0785C25FAE2}" type="pres">
      <dgm:prSet presAssocID="{23E5A333-27CC-443E-9338-C7E600E7F1C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124C67-CB96-4FF8-9135-89FA4A615B58}" type="pres">
      <dgm:prSet presAssocID="{36871C59-8624-4B08-BDFB-08DCCF9F7D05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EDF77A-E3F5-498C-B9C2-DCBB23B6E620}" type="pres">
      <dgm:prSet presAssocID="{82B1BDEF-7ADF-4A94-947F-DBA4213BEF26}" presName="sibTrans" presStyleLbl="sibTrans2D1" presStyleIdx="0" presStyleCnt="8"/>
      <dgm:spPr/>
      <dgm:t>
        <a:bodyPr/>
        <a:lstStyle/>
        <a:p>
          <a:endParaRPr lang="en-US"/>
        </a:p>
      </dgm:t>
    </dgm:pt>
    <dgm:pt modelId="{EB586EBF-9451-4218-9882-D992BC9A8D3D}" type="pres">
      <dgm:prSet presAssocID="{82B1BDEF-7ADF-4A94-947F-DBA4213BEF26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34982183-3553-4AF1-B31B-356ED1636879}" type="pres">
      <dgm:prSet presAssocID="{22F871E7-86E8-4719-8916-4D6545BC6B1B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8E3CE6-7A01-4392-B9EE-AE4BE17BA5C6}" type="pres">
      <dgm:prSet presAssocID="{B8467559-F54D-4BA3-8A49-9094AAB991E9}" presName="sibTrans" presStyleLbl="sibTrans2D1" presStyleIdx="1" presStyleCnt="8"/>
      <dgm:spPr/>
      <dgm:t>
        <a:bodyPr/>
        <a:lstStyle/>
        <a:p>
          <a:endParaRPr lang="en-US"/>
        </a:p>
      </dgm:t>
    </dgm:pt>
    <dgm:pt modelId="{F4A8CD81-7EA4-4CF4-88BE-7D1B862C299B}" type="pres">
      <dgm:prSet presAssocID="{B8467559-F54D-4BA3-8A49-9094AAB991E9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E6984B1D-7B74-4B29-80D9-5A0E62AFAE8D}" type="pres">
      <dgm:prSet presAssocID="{F6D5E7DA-6488-452B-8445-B33717B1B601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2E7D72-C183-4603-93E2-11C35969F5BB}" type="pres">
      <dgm:prSet presAssocID="{56D640FD-FE2E-44FC-B0BD-0B554D1922F9}" presName="sibTrans" presStyleLbl="sibTrans2D1" presStyleIdx="2" presStyleCnt="8"/>
      <dgm:spPr/>
      <dgm:t>
        <a:bodyPr/>
        <a:lstStyle/>
        <a:p>
          <a:endParaRPr lang="en-US"/>
        </a:p>
      </dgm:t>
    </dgm:pt>
    <dgm:pt modelId="{2B05FE72-EC26-4881-9E3C-8E4222E8984C}" type="pres">
      <dgm:prSet presAssocID="{56D640FD-FE2E-44FC-B0BD-0B554D1922F9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D9BB1BE4-BCBA-48DF-8DB6-F30CBA3F1935}" type="pres">
      <dgm:prSet presAssocID="{C352B6A8-8DC5-4B44-AAAB-07F47074A34F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5C1B92-EAB4-4AB5-A8B4-18B7968F987F}" type="pres">
      <dgm:prSet presAssocID="{348BE43B-92E4-408D-BF22-C5F0D00D19D3}" presName="sibTrans" presStyleLbl="sibTrans2D1" presStyleIdx="3" presStyleCnt="8"/>
      <dgm:spPr/>
      <dgm:t>
        <a:bodyPr/>
        <a:lstStyle/>
        <a:p>
          <a:endParaRPr lang="en-US"/>
        </a:p>
      </dgm:t>
    </dgm:pt>
    <dgm:pt modelId="{553FFC05-7D7A-4B1C-806B-44F0E491C344}" type="pres">
      <dgm:prSet presAssocID="{348BE43B-92E4-408D-BF22-C5F0D00D19D3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14146EDC-9B9B-40DE-BC84-3C323080CD03}" type="pres">
      <dgm:prSet presAssocID="{D24EA7FD-6249-4874-A512-56BFB65EFB78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AA3147-B753-4D06-B553-C361AB34D417}" type="pres">
      <dgm:prSet presAssocID="{7FF9B7B3-E2CA-455A-A43B-45E3E3B0E46A}" presName="sibTrans" presStyleLbl="sibTrans2D1" presStyleIdx="4" presStyleCnt="8"/>
      <dgm:spPr/>
      <dgm:t>
        <a:bodyPr/>
        <a:lstStyle/>
        <a:p>
          <a:endParaRPr lang="en-US"/>
        </a:p>
      </dgm:t>
    </dgm:pt>
    <dgm:pt modelId="{AEBA1541-682D-4B3A-9C63-AE6A65E9AF81}" type="pres">
      <dgm:prSet presAssocID="{7FF9B7B3-E2CA-455A-A43B-45E3E3B0E46A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88B696CF-4309-4C6C-B084-4C0EC35FE471}" type="pres">
      <dgm:prSet presAssocID="{170FCD29-AA5D-45FA-8035-C1D42598B770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039278-96B7-44D9-A848-1561E476AD6E}" type="pres">
      <dgm:prSet presAssocID="{61FE4491-28F3-4AD8-A267-C321DAC14BF9}" presName="sibTrans" presStyleLbl="sibTrans2D1" presStyleIdx="5" presStyleCnt="8"/>
      <dgm:spPr/>
      <dgm:t>
        <a:bodyPr/>
        <a:lstStyle/>
        <a:p>
          <a:endParaRPr lang="en-US"/>
        </a:p>
      </dgm:t>
    </dgm:pt>
    <dgm:pt modelId="{9483D642-A75F-414B-8F1E-5B30EF962DF5}" type="pres">
      <dgm:prSet presAssocID="{61FE4491-28F3-4AD8-A267-C321DAC14BF9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20381FF6-A305-4117-860E-11CA153E2947}" type="pres">
      <dgm:prSet presAssocID="{B200BF9D-0378-4F48-93CD-0A4784A79F6A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4C31EC-ADC9-4720-A66D-31F05F3D98D8}" type="pres">
      <dgm:prSet presAssocID="{1E26C87A-1D87-41C1-A447-1892B041299B}" presName="sibTrans" presStyleLbl="sibTrans2D1" presStyleIdx="6" presStyleCnt="8"/>
      <dgm:spPr/>
      <dgm:t>
        <a:bodyPr/>
        <a:lstStyle/>
        <a:p>
          <a:endParaRPr lang="en-US"/>
        </a:p>
      </dgm:t>
    </dgm:pt>
    <dgm:pt modelId="{DC044E8B-8F18-40B8-8CF9-364A2A39CE9C}" type="pres">
      <dgm:prSet presAssocID="{1E26C87A-1D87-41C1-A447-1892B041299B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352ACC23-DB12-430F-B6A5-4822E6D7380C}" type="pres">
      <dgm:prSet presAssocID="{FC2E7601-C102-4B15-AB26-D2123149515B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D1F78F-B901-496D-B80F-295040D31938}" type="pres">
      <dgm:prSet presAssocID="{A886DDA6-B0D4-49B4-B6E7-DA33BF5F35AB}" presName="sibTrans" presStyleLbl="sibTrans2D1" presStyleIdx="7" presStyleCnt="8"/>
      <dgm:spPr/>
      <dgm:t>
        <a:bodyPr/>
        <a:lstStyle/>
        <a:p>
          <a:endParaRPr lang="en-US"/>
        </a:p>
      </dgm:t>
    </dgm:pt>
    <dgm:pt modelId="{0673CB38-DF18-41D1-B044-D22CDD780F8F}" type="pres">
      <dgm:prSet presAssocID="{A886DDA6-B0D4-49B4-B6E7-DA33BF5F35AB}" presName="connectorText" presStyleLbl="sibTrans2D1" presStyleIdx="7" presStyleCnt="8"/>
      <dgm:spPr/>
      <dgm:t>
        <a:bodyPr/>
        <a:lstStyle/>
        <a:p>
          <a:endParaRPr lang="en-US"/>
        </a:p>
      </dgm:t>
    </dgm:pt>
  </dgm:ptLst>
  <dgm:cxnLst>
    <dgm:cxn modelId="{1BAB3F6F-D27D-4087-A8C4-00AA47AE0AEE}" type="presOf" srcId="{7FF9B7B3-E2CA-455A-A43B-45E3E3B0E46A}" destId="{AEBA1541-682D-4B3A-9C63-AE6A65E9AF81}" srcOrd="1" destOrd="0" presId="urn:microsoft.com/office/officeart/2005/8/layout/cycle2"/>
    <dgm:cxn modelId="{93FE5C21-DD22-495F-ABBA-43680DF4B587}" srcId="{23E5A333-27CC-443E-9338-C7E600E7F1CF}" destId="{FC2E7601-C102-4B15-AB26-D2123149515B}" srcOrd="7" destOrd="0" parTransId="{BDB2FC3C-4818-4B99-87DE-CB0770FF62E1}" sibTransId="{A886DDA6-B0D4-49B4-B6E7-DA33BF5F35AB}"/>
    <dgm:cxn modelId="{7F8768FF-1917-4882-9E41-376F0FDC3243}" type="presOf" srcId="{1E26C87A-1D87-41C1-A447-1892B041299B}" destId="{DC044E8B-8F18-40B8-8CF9-364A2A39CE9C}" srcOrd="1" destOrd="0" presId="urn:microsoft.com/office/officeart/2005/8/layout/cycle2"/>
    <dgm:cxn modelId="{26ABC6CA-E873-4F58-9F8A-098351B04221}" type="presOf" srcId="{348BE43B-92E4-408D-BF22-C5F0D00D19D3}" destId="{495C1B92-EAB4-4AB5-A8B4-18B7968F987F}" srcOrd="0" destOrd="0" presId="urn:microsoft.com/office/officeart/2005/8/layout/cycle2"/>
    <dgm:cxn modelId="{0E416533-6F81-485A-96CC-9B973A0F98E6}" type="presOf" srcId="{A886DDA6-B0D4-49B4-B6E7-DA33BF5F35AB}" destId="{0673CB38-DF18-41D1-B044-D22CDD780F8F}" srcOrd="1" destOrd="0" presId="urn:microsoft.com/office/officeart/2005/8/layout/cycle2"/>
    <dgm:cxn modelId="{45E580B3-FE8F-4E4F-887C-55D8B6A8FEB9}" type="presOf" srcId="{61FE4491-28F3-4AD8-A267-C321DAC14BF9}" destId="{48039278-96B7-44D9-A848-1561E476AD6E}" srcOrd="0" destOrd="0" presId="urn:microsoft.com/office/officeart/2005/8/layout/cycle2"/>
    <dgm:cxn modelId="{BA97F5AA-4974-45D4-AF47-0E793FC3F299}" srcId="{23E5A333-27CC-443E-9338-C7E600E7F1CF}" destId="{22F871E7-86E8-4719-8916-4D6545BC6B1B}" srcOrd="1" destOrd="0" parTransId="{EF9ECEF5-2F7B-4D7B-8AF8-F6F705C3873D}" sibTransId="{B8467559-F54D-4BA3-8A49-9094AAB991E9}"/>
    <dgm:cxn modelId="{FF67AAF8-F4ED-4EFC-A356-6989764B9812}" type="presOf" srcId="{A886DDA6-B0D4-49B4-B6E7-DA33BF5F35AB}" destId="{35D1F78F-B901-496D-B80F-295040D31938}" srcOrd="0" destOrd="0" presId="urn:microsoft.com/office/officeart/2005/8/layout/cycle2"/>
    <dgm:cxn modelId="{F541F3DB-2284-4D1E-91DC-495ADA88D250}" srcId="{23E5A333-27CC-443E-9338-C7E600E7F1CF}" destId="{C352B6A8-8DC5-4B44-AAAB-07F47074A34F}" srcOrd="3" destOrd="0" parTransId="{2D2D40AC-6864-47FE-8BD5-E336CE1B9119}" sibTransId="{348BE43B-92E4-408D-BF22-C5F0D00D19D3}"/>
    <dgm:cxn modelId="{CF4A5B3A-7A8A-4FE3-A863-442CB10A8355}" type="presOf" srcId="{7FF9B7B3-E2CA-455A-A43B-45E3E3B0E46A}" destId="{D9AA3147-B753-4D06-B553-C361AB34D417}" srcOrd="0" destOrd="0" presId="urn:microsoft.com/office/officeart/2005/8/layout/cycle2"/>
    <dgm:cxn modelId="{737DDB5D-A1B4-48C3-A6F4-209CFAB2E8B1}" srcId="{23E5A333-27CC-443E-9338-C7E600E7F1CF}" destId="{D24EA7FD-6249-4874-A512-56BFB65EFB78}" srcOrd="4" destOrd="0" parTransId="{29F27A39-A7CE-46AF-8BA0-C28AAC7935B3}" sibTransId="{7FF9B7B3-E2CA-455A-A43B-45E3E3B0E46A}"/>
    <dgm:cxn modelId="{8F49D179-5053-4812-BD03-B13C40E68A0A}" type="presOf" srcId="{B8467559-F54D-4BA3-8A49-9094AAB991E9}" destId="{968E3CE6-7A01-4392-B9EE-AE4BE17BA5C6}" srcOrd="0" destOrd="0" presId="urn:microsoft.com/office/officeart/2005/8/layout/cycle2"/>
    <dgm:cxn modelId="{6906081B-7204-47B5-9033-A8A6C4AD700F}" type="presOf" srcId="{56D640FD-FE2E-44FC-B0BD-0B554D1922F9}" destId="{2B05FE72-EC26-4881-9E3C-8E4222E8984C}" srcOrd="1" destOrd="0" presId="urn:microsoft.com/office/officeart/2005/8/layout/cycle2"/>
    <dgm:cxn modelId="{5A301472-DDEB-4963-9CCF-D682350E5BD4}" type="presOf" srcId="{D24EA7FD-6249-4874-A512-56BFB65EFB78}" destId="{14146EDC-9B9B-40DE-BC84-3C323080CD03}" srcOrd="0" destOrd="0" presId="urn:microsoft.com/office/officeart/2005/8/layout/cycle2"/>
    <dgm:cxn modelId="{EE0AA25E-1058-4C08-893F-8DB5A5A8B128}" type="presOf" srcId="{23E5A333-27CC-443E-9338-C7E600E7F1CF}" destId="{3360CF0E-0505-4F2E-90A8-B0785C25FAE2}" srcOrd="0" destOrd="0" presId="urn:microsoft.com/office/officeart/2005/8/layout/cycle2"/>
    <dgm:cxn modelId="{6D49C395-FB37-47DB-92AA-3A6DEFE040B7}" type="presOf" srcId="{82B1BDEF-7ADF-4A94-947F-DBA4213BEF26}" destId="{32EDF77A-E3F5-498C-B9C2-DCBB23B6E620}" srcOrd="0" destOrd="0" presId="urn:microsoft.com/office/officeart/2005/8/layout/cycle2"/>
    <dgm:cxn modelId="{F3D4EAE0-815A-4745-99CF-789C414F4DED}" srcId="{23E5A333-27CC-443E-9338-C7E600E7F1CF}" destId="{B200BF9D-0378-4F48-93CD-0A4784A79F6A}" srcOrd="6" destOrd="0" parTransId="{221C855D-72C5-47DF-BB43-D91EF4181457}" sibTransId="{1E26C87A-1D87-41C1-A447-1892B041299B}"/>
    <dgm:cxn modelId="{D0D45BA8-BF1B-40C1-AF7F-F9BECC066126}" type="presOf" srcId="{56D640FD-FE2E-44FC-B0BD-0B554D1922F9}" destId="{B92E7D72-C183-4603-93E2-11C35969F5BB}" srcOrd="0" destOrd="0" presId="urn:microsoft.com/office/officeart/2005/8/layout/cycle2"/>
    <dgm:cxn modelId="{C78DFC10-8595-436E-A343-7CB9A2703966}" type="presOf" srcId="{82B1BDEF-7ADF-4A94-947F-DBA4213BEF26}" destId="{EB586EBF-9451-4218-9882-D992BC9A8D3D}" srcOrd="1" destOrd="0" presId="urn:microsoft.com/office/officeart/2005/8/layout/cycle2"/>
    <dgm:cxn modelId="{C4E4B739-7ECE-4C38-8D97-3715541D1AC7}" type="presOf" srcId="{B8467559-F54D-4BA3-8A49-9094AAB991E9}" destId="{F4A8CD81-7EA4-4CF4-88BE-7D1B862C299B}" srcOrd="1" destOrd="0" presId="urn:microsoft.com/office/officeart/2005/8/layout/cycle2"/>
    <dgm:cxn modelId="{BB109D42-4C33-4F8C-8965-E7BD7AB4CC89}" type="presOf" srcId="{61FE4491-28F3-4AD8-A267-C321DAC14BF9}" destId="{9483D642-A75F-414B-8F1E-5B30EF962DF5}" srcOrd="1" destOrd="0" presId="urn:microsoft.com/office/officeart/2005/8/layout/cycle2"/>
    <dgm:cxn modelId="{C4632E5E-8898-4224-B6A4-16B6F1CF9FDB}" type="presOf" srcId="{170FCD29-AA5D-45FA-8035-C1D42598B770}" destId="{88B696CF-4309-4C6C-B084-4C0EC35FE471}" srcOrd="0" destOrd="0" presId="urn:microsoft.com/office/officeart/2005/8/layout/cycle2"/>
    <dgm:cxn modelId="{CD5E4DAE-C9E8-44E6-B150-5CEB1FFF7F30}" type="presOf" srcId="{348BE43B-92E4-408D-BF22-C5F0D00D19D3}" destId="{553FFC05-7D7A-4B1C-806B-44F0E491C344}" srcOrd="1" destOrd="0" presId="urn:microsoft.com/office/officeart/2005/8/layout/cycle2"/>
    <dgm:cxn modelId="{17B36782-2255-4181-A923-5D4C27B58F0F}" type="presOf" srcId="{B200BF9D-0378-4F48-93CD-0A4784A79F6A}" destId="{20381FF6-A305-4117-860E-11CA153E2947}" srcOrd="0" destOrd="0" presId="urn:microsoft.com/office/officeart/2005/8/layout/cycle2"/>
    <dgm:cxn modelId="{15211B7D-C8AA-45D0-AAA0-7C51B675C789}" srcId="{23E5A333-27CC-443E-9338-C7E600E7F1CF}" destId="{F6D5E7DA-6488-452B-8445-B33717B1B601}" srcOrd="2" destOrd="0" parTransId="{20B2BCAA-0E72-4D25-B167-4B2DAD65FB4F}" sibTransId="{56D640FD-FE2E-44FC-B0BD-0B554D1922F9}"/>
    <dgm:cxn modelId="{4B0B3CBF-7F55-4F1B-A933-A8C551A02BEA}" type="presOf" srcId="{36871C59-8624-4B08-BDFB-08DCCF9F7D05}" destId="{31124C67-CB96-4FF8-9135-89FA4A615B58}" srcOrd="0" destOrd="0" presId="urn:microsoft.com/office/officeart/2005/8/layout/cycle2"/>
    <dgm:cxn modelId="{7ECE48B5-2DFF-4FBC-8A88-86D6F46CCF1E}" type="presOf" srcId="{F6D5E7DA-6488-452B-8445-B33717B1B601}" destId="{E6984B1D-7B74-4B29-80D9-5A0E62AFAE8D}" srcOrd="0" destOrd="0" presId="urn:microsoft.com/office/officeart/2005/8/layout/cycle2"/>
    <dgm:cxn modelId="{45ECBE1C-DDA1-43D1-95DB-35624510CB58}" srcId="{23E5A333-27CC-443E-9338-C7E600E7F1CF}" destId="{36871C59-8624-4B08-BDFB-08DCCF9F7D05}" srcOrd="0" destOrd="0" parTransId="{C4AE43EB-00FB-4134-AEDD-D8A2836D4378}" sibTransId="{82B1BDEF-7ADF-4A94-947F-DBA4213BEF26}"/>
    <dgm:cxn modelId="{C87D4566-6627-40A0-AF8F-B9D314B423A7}" type="presOf" srcId="{FC2E7601-C102-4B15-AB26-D2123149515B}" destId="{352ACC23-DB12-430F-B6A5-4822E6D7380C}" srcOrd="0" destOrd="0" presId="urn:microsoft.com/office/officeart/2005/8/layout/cycle2"/>
    <dgm:cxn modelId="{5F3940DD-E78E-44F5-BBFC-137B6063C64E}" type="presOf" srcId="{22F871E7-86E8-4719-8916-4D6545BC6B1B}" destId="{34982183-3553-4AF1-B31B-356ED1636879}" srcOrd="0" destOrd="0" presId="urn:microsoft.com/office/officeart/2005/8/layout/cycle2"/>
    <dgm:cxn modelId="{C83B960E-6577-4097-8672-A97DBD4FF529}" type="presOf" srcId="{C352B6A8-8DC5-4B44-AAAB-07F47074A34F}" destId="{D9BB1BE4-BCBA-48DF-8DB6-F30CBA3F1935}" srcOrd="0" destOrd="0" presId="urn:microsoft.com/office/officeart/2005/8/layout/cycle2"/>
    <dgm:cxn modelId="{D14ACB99-D44F-4FAB-8E2A-D978022DCA07}" srcId="{23E5A333-27CC-443E-9338-C7E600E7F1CF}" destId="{170FCD29-AA5D-45FA-8035-C1D42598B770}" srcOrd="5" destOrd="0" parTransId="{D13DEC57-F29B-4415-87FE-C6D09685D7CC}" sibTransId="{61FE4491-28F3-4AD8-A267-C321DAC14BF9}"/>
    <dgm:cxn modelId="{5737D570-62E4-410F-B1BD-F0FC0471DB5B}" type="presOf" srcId="{1E26C87A-1D87-41C1-A447-1892B041299B}" destId="{644C31EC-ADC9-4720-A66D-31F05F3D98D8}" srcOrd="0" destOrd="0" presId="urn:microsoft.com/office/officeart/2005/8/layout/cycle2"/>
    <dgm:cxn modelId="{2F155C63-D1CA-4DC1-BD86-0C9F8BB5008C}" type="presParOf" srcId="{3360CF0E-0505-4F2E-90A8-B0785C25FAE2}" destId="{31124C67-CB96-4FF8-9135-89FA4A615B58}" srcOrd="0" destOrd="0" presId="urn:microsoft.com/office/officeart/2005/8/layout/cycle2"/>
    <dgm:cxn modelId="{C138E542-C355-492A-9687-76E23EEF0A6C}" type="presParOf" srcId="{3360CF0E-0505-4F2E-90A8-B0785C25FAE2}" destId="{32EDF77A-E3F5-498C-B9C2-DCBB23B6E620}" srcOrd="1" destOrd="0" presId="urn:microsoft.com/office/officeart/2005/8/layout/cycle2"/>
    <dgm:cxn modelId="{73B24448-6EE6-4338-927A-DD19C0135399}" type="presParOf" srcId="{32EDF77A-E3F5-498C-B9C2-DCBB23B6E620}" destId="{EB586EBF-9451-4218-9882-D992BC9A8D3D}" srcOrd="0" destOrd="0" presId="urn:microsoft.com/office/officeart/2005/8/layout/cycle2"/>
    <dgm:cxn modelId="{7933FBE9-492E-4EF3-90EB-FE27A91D82C9}" type="presParOf" srcId="{3360CF0E-0505-4F2E-90A8-B0785C25FAE2}" destId="{34982183-3553-4AF1-B31B-356ED1636879}" srcOrd="2" destOrd="0" presId="urn:microsoft.com/office/officeart/2005/8/layout/cycle2"/>
    <dgm:cxn modelId="{8BD8AA61-DFFD-4AB0-8B22-B1C19F104C44}" type="presParOf" srcId="{3360CF0E-0505-4F2E-90A8-B0785C25FAE2}" destId="{968E3CE6-7A01-4392-B9EE-AE4BE17BA5C6}" srcOrd="3" destOrd="0" presId="urn:microsoft.com/office/officeart/2005/8/layout/cycle2"/>
    <dgm:cxn modelId="{0C2EB1CE-0FF6-4DED-AD20-BBF5CD2FBABC}" type="presParOf" srcId="{968E3CE6-7A01-4392-B9EE-AE4BE17BA5C6}" destId="{F4A8CD81-7EA4-4CF4-88BE-7D1B862C299B}" srcOrd="0" destOrd="0" presId="urn:microsoft.com/office/officeart/2005/8/layout/cycle2"/>
    <dgm:cxn modelId="{7886E587-8351-4A61-B9CE-BA715F73F039}" type="presParOf" srcId="{3360CF0E-0505-4F2E-90A8-B0785C25FAE2}" destId="{E6984B1D-7B74-4B29-80D9-5A0E62AFAE8D}" srcOrd="4" destOrd="0" presId="urn:microsoft.com/office/officeart/2005/8/layout/cycle2"/>
    <dgm:cxn modelId="{F9E0EB87-865B-4591-A9C4-A698F988D59A}" type="presParOf" srcId="{3360CF0E-0505-4F2E-90A8-B0785C25FAE2}" destId="{B92E7D72-C183-4603-93E2-11C35969F5BB}" srcOrd="5" destOrd="0" presId="urn:microsoft.com/office/officeart/2005/8/layout/cycle2"/>
    <dgm:cxn modelId="{BD1B1FE0-D07C-4C59-9EC1-92F29F91996A}" type="presParOf" srcId="{B92E7D72-C183-4603-93E2-11C35969F5BB}" destId="{2B05FE72-EC26-4881-9E3C-8E4222E8984C}" srcOrd="0" destOrd="0" presId="urn:microsoft.com/office/officeart/2005/8/layout/cycle2"/>
    <dgm:cxn modelId="{EEBD5D5F-88E5-4FBC-9EC4-1667B9A5EC3B}" type="presParOf" srcId="{3360CF0E-0505-4F2E-90A8-B0785C25FAE2}" destId="{D9BB1BE4-BCBA-48DF-8DB6-F30CBA3F1935}" srcOrd="6" destOrd="0" presId="urn:microsoft.com/office/officeart/2005/8/layout/cycle2"/>
    <dgm:cxn modelId="{571EE0B2-29E7-4671-84CE-9AF9418A39A7}" type="presParOf" srcId="{3360CF0E-0505-4F2E-90A8-B0785C25FAE2}" destId="{495C1B92-EAB4-4AB5-A8B4-18B7968F987F}" srcOrd="7" destOrd="0" presId="urn:microsoft.com/office/officeart/2005/8/layout/cycle2"/>
    <dgm:cxn modelId="{96C23EFE-01E0-4146-A4D4-41F60E758D9E}" type="presParOf" srcId="{495C1B92-EAB4-4AB5-A8B4-18B7968F987F}" destId="{553FFC05-7D7A-4B1C-806B-44F0E491C344}" srcOrd="0" destOrd="0" presId="urn:microsoft.com/office/officeart/2005/8/layout/cycle2"/>
    <dgm:cxn modelId="{7D47F925-2415-430C-BCA9-6546E12992AE}" type="presParOf" srcId="{3360CF0E-0505-4F2E-90A8-B0785C25FAE2}" destId="{14146EDC-9B9B-40DE-BC84-3C323080CD03}" srcOrd="8" destOrd="0" presId="urn:microsoft.com/office/officeart/2005/8/layout/cycle2"/>
    <dgm:cxn modelId="{6374455F-ADBE-47A6-B410-1FC69143D6A8}" type="presParOf" srcId="{3360CF0E-0505-4F2E-90A8-B0785C25FAE2}" destId="{D9AA3147-B753-4D06-B553-C361AB34D417}" srcOrd="9" destOrd="0" presId="urn:microsoft.com/office/officeart/2005/8/layout/cycle2"/>
    <dgm:cxn modelId="{F338D110-3DB3-4272-96A5-056E889DEB42}" type="presParOf" srcId="{D9AA3147-B753-4D06-B553-C361AB34D417}" destId="{AEBA1541-682D-4B3A-9C63-AE6A65E9AF81}" srcOrd="0" destOrd="0" presId="urn:microsoft.com/office/officeart/2005/8/layout/cycle2"/>
    <dgm:cxn modelId="{A6CFCA13-0A88-4A07-A8AA-82719B0B05BF}" type="presParOf" srcId="{3360CF0E-0505-4F2E-90A8-B0785C25FAE2}" destId="{88B696CF-4309-4C6C-B084-4C0EC35FE471}" srcOrd="10" destOrd="0" presId="urn:microsoft.com/office/officeart/2005/8/layout/cycle2"/>
    <dgm:cxn modelId="{5FD7C592-4350-409A-BF55-44D8C7C7D36A}" type="presParOf" srcId="{3360CF0E-0505-4F2E-90A8-B0785C25FAE2}" destId="{48039278-96B7-44D9-A848-1561E476AD6E}" srcOrd="11" destOrd="0" presId="urn:microsoft.com/office/officeart/2005/8/layout/cycle2"/>
    <dgm:cxn modelId="{BF0A0085-384E-4875-A06C-7F582A7F5932}" type="presParOf" srcId="{48039278-96B7-44D9-A848-1561E476AD6E}" destId="{9483D642-A75F-414B-8F1E-5B30EF962DF5}" srcOrd="0" destOrd="0" presId="urn:microsoft.com/office/officeart/2005/8/layout/cycle2"/>
    <dgm:cxn modelId="{A6AE96B3-A5E7-4506-91B4-717095259B98}" type="presParOf" srcId="{3360CF0E-0505-4F2E-90A8-B0785C25FAE2}" destId="{20381FF6-A305-4117-860E-11CA153E2947}" srcOrd="12" destOrd="0" presId="urn:microsoft.com/office/officeart/2005/8/layout/cycle2"/>
    <dgm:cxn modelId="{9E49E544-58CF-40D1-B78F-150F9F4190D6}" type="presParOf" srcId="{3360CF0E-0505-4F2E-90A8-B0785C25FAE2}" destId="{644C31EC-ADC9-4720-A66D-31F05F3D98D8}" srcOrd="13" destOrd="0" presId="urn:microsoft.com/office/officeart/2005/8/layout/cycle2"/>
    <dgm:cxn modelId="{FD5EB549-2463-43AD-89EA-2F9FE3E60943}" type="presParOf" srcId="{644C31EC-ADC9-4720-A66D-31F05F3D98D8}" destId="{DC044E8B-8F18-40B8-8CF9-364A2A39CE9C}" srcOrd="0" destOrd="0" presId="urn:microsoft.com/office/officeart/2005/8/layout/cycle2"/>
    <dgm:cxn modelId="{B9EF513B-3FDF-4F62-8DA6-BDC942C30CDC}" type="presParOf" srcId="{3360CF0E-0505-4F2E-90A8-B0785C25FAE2}" destId="{352ACC23-DB12-430F-B6A5-4822E6D7380C}" srcOrd="14" destOrd="0" presId="urn:microsoft.com/office/officeart/2005/8/layout/cycle2"/>
    <dgm:cxn modelId="{FA023041-9422-4E37-9680-F403C9E387DE}" type="presParOf" srcId="{3360CF0E-0505-4F2E-90A8-B0785C25FAE2}" destId="{35D1F78F-B901-496D-B80F-295040D31938}" srcOrd="15" destOrd="0" presId="urn:microsoft.com/office/officeart/2005/8/layout/cycle2"/>
    <dgm:cxn modelId="{70585237-3DD4-40CA-B8FD-814DBBC9EE4E}" type="presParOf" srcId="{35D1F78F-B901-496D-B80F-295040D31938}" destId="{0673CB38-DF18-41D1-B044-D22CDD780F8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124C67-CB96-4FF8-9135-89FA4A615B58}">
      <dsp:nvSpPr>
        <dsp:cNvPr id="0" name=""/>
        <dsp:cNvSpPr/>
      </dsp:nvSpPr>
      <dsp:spPr>
        <a:xfrm>
          <a:off x="6811240" y="2087"/>
          <a:ext cx="1160319" cy="1160319"/>
        </a:xfrm>
        <a:prstGeom prst="ellipse">
          <a:avLst/>
        </a:prstGeom>
        <a:solidFill>
          <a:srgbClr val="00B050">
            <a:alpha val="74000"/>
          </a:srgb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Adopted Budget (2014-15) July</a:t>
          </a:r>
          <a:endParaRPr lang="en-US" sz="1100" b="1" kern="1200" dirty="0"/>
        </a:p>
      </dsp:txBody>
      <dsp:txXfrm>
        <a:off x="6981165" y="172012"/>
        <a:ext cx="820469" cy="820469"/>
      </dsp:txXfrm>
    </dsp:sp>
    <dsp:sp modelId="{32EDF77A-E3F5-498C-B9C2-DCBB23B6E620}">
      <dsp:nvSpPr>
        <dsp:cNvPr id="0" name=""/>
        <dsp:cNvSpPr/>
      </dsp:nvSpPr>
      <dsp:spPr>
        <a:xfrm rot="1350000">
          <a:off x="8033783" y="716311"/>
          <a:ext cx="307973" cy="391607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 dirty="0"/>
        </a:p>
      </dsp:txBody>
      <dsp:txXfrm>
        <a:off x="8037299" y="776954"/>
        <a:ext cx="215581" cy="234965"/>
      </dsp:txXfrm>
    </dsp:sp>
    <dsp:sp modelId="{34982183-3553-4AF1-B31B-356ED1636879}">
      <dsp:nvSpPr>
        <dsp:cNvPr id="0" name=""/>
        <dsp:cNvSpPr/>
      </dsp:nvSpPr>
      <dsp:spPr>
        <a:xfrm>
          <a:off x="8420086" y="668493"/>
          <a:ext cx="1160319" cy="1160319"/>
        </a:xfrm>
        <a:prstGeom prst="ellipse">
          <a:avLst/>
        </a:prstGeom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Revised Adopted Budget     (45 Days)</a:t>
          </a:r>
          <a:endParaRPr lang="en-US" sz="1100" b="1" kern="1200" dirty="0">
            <a:solidFill>
              <a:schemeClr val="tx1"/>
            </a:solidFill>
          </a:endParaRPr>
        </a:p>
      </dsp:txBody>
      <dsp:txXfrm>
        <a:off x="8590011" y="838418"/>
        <a:ext cx="820469" cy="820469"/>
      </dsp:txXfrm>
    </dsp:sp>
    <dsp:sp modelId="{968E3CE6-7A01-4392-B9EE-AE4BE17BA5C6}">
      <dsp:nvSpPr>
        <dsp:cNvPr id="0" name=""/>
        <dsp:cNvSpPr/>
      </dsp:nvSpPr>
      <dsp:spPr>
        <a:xfrm rot="4050000">
          <a:off x="9176126" y="1849220"/>
          <a:ext cx="307973" cy="391607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 dirty="0"/>
        </a:p>
      </dsp:txBody>
      <dsp:txXfrm>
        <a:off x="9204644" y="1884861"/>
        <a:ext cx="215581" cy="234965"/>
      </dsp:txXfrm>
    </dsp:sp>
    <dsp:sp modelId="{E6984B1D-7B74-4B29-80D9-5A0E62AFAE8D}">
      <dsp:nvSpPr>
        <dsp:cNvPr id="0" name=""/>
        <dsp:cNvSpPr/>
      </dsp:nvSpPr>
      <dsp:spPr>
        <a:xfrm>
          <a:off x="9086492" y="2277340"/>
          <a:ext cx="1160319" cy="1160319"/>
        </a:xfrm>
        <a:prstGeom prst="ellipse">
          <a:avLst/>
        </a:prstGeom>
        <a:gradFill rotWithShape="0">
          <a:gsLst>
            <a:gs pos="0">
              <a:srgbClr val="002060">
                <a:lumMod val="73000"/>
                <a:lumOff val="27000"/>
                <a:alpha val="70000"/>
              </a:srgbClr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2400000" scaled="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1</a:t>
          </a:r>
          <a:r>
            <a:rPr lang="en-US" sz="1100" b="1" kern="1200" baseline="30000" dirty="0" smtClean="0">
              <a:solidFill>
                <a:schemeClr val="tx1"/>
              </a:solidFill>
            </a:rPr>
            <a:t>st</a:t>
          </a:r>
          <a:r>
            <a:rPr lang="en-US" sz="1100" b="1" kern="1200" dirty="0" smtClean="0">
              <a:solidFill>
                <a:schemeClr val="tx1"/>
              </a:solidFill>
            </a:rPr>
            <a:t> Interim Financial Report (December)</a:t>
          </a:r>
          <a:endParaRPr lang="en-US" sz="1100" b="1" kern="1200" dirty="0">
            <a:solidFill>
              <a:schemeClr val="tx1"/>
            </a:solidFill>
          </a:endParaRPr>
        </a:p>
      </dsp:txBody>
      <dsp:txXfrm>
        <a:off x="9256417" y="2447265"/>
        <a:ext cx="820469" cy="820469"/>
      </dsp:txXfrm>
    </dsp:sp>
    <dsp:sp modelId="{B92E7D72-C183-4603-93E2-11C35969F5BB}">
      <dsp:nvSpPr>
        <dsp:cNvPr id="0" name=""/>
        <dsp:cNvSpPr/>
      </dsp:nvSpPr>
      <dsp:spPr>
        <a:xfrm rot="6750000">
          <a:off x="9182797" y="3458066"/>
          <a:ext cx="307973" cy="391607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 dirty="0"/>
        </a:p>
      </dsp:txBody>
      <dsp:txXfrm rot="10800000">
        <a:off x="9246671" y="3493707"/>
        <a:ext cx="215581" cy="234965"/>
      </dsp:txXfrm>
    </dsp:sp>
    <dsp:sp modelId="{D9BB1BE4-BCBA-48DF-8DB6-F30CBA3F1935}">
      <dsp:nvSpPr>
        <dsp:cNvPr id="0" name=""/>
        <dsp:cNvSpPr/>
      </dsp:nvSpPr>
      <dsp:spPr>
        <a:xfrm>
          <a:off x="8420086" y="3886186"/>
          <a:ext cx="1160319" cy="1160319"/>
        </a:xfrm>
        <a:prstGeom prst="ellipse">
          <a:avLst/>
        </a:prstGeom>
        <a:solidFill>
          <a:schemeClr val="accent3">
            <a:lumMod val="75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Governor’s Budget Proposal (January)</a:t>
          </a:r>
          <a:endParaRPr lang="en-US" sz="1100" b="1" kern="1200" dirty="0"/>
        </a:p>
      </dsp:txBody>
      <dsp:txXfrm>
        <a:off x="8590011" y="4056111"/>
        <a:ext cx="820469" cy="820469"/>
      </dsp:txXfrm>
    </dsp:sp>
    <dsp:sp modelId="{495C1B92-EAB4-4AB5-A8B4-18B7968F987F}">
      <dsp:nvSpPr>
        <dsp:cNvPr id="0" name=""/>
        <dsp:cNvSpPr/>
      </dsp:nvSpPr>
      <dsp:spPr>
        <a:xfrm rot="9450000">
          <a:off x="8049888" y="4600409"/>
          <a:ext cx="307973" cy="391607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 dirty="0"/>
        </a:p>
      </dsp:txBody>
      <dsp:txXfrm rot="10800000">
        <a:off x="8138764" y="4661052"/>
        <a:ext cx="215581" cy="234965"/>
      </dsp:txXfrm>
    </dsp:sp>
    <dsp:sp modelId="{14146EDC-9B9B-40DE-BC84-3C323080CD03}">
      <dsp:nvSpPr>
        <dsp:cNvPr id="0" name=""/>
        <dsp:cNvSpPr/>
      </dsp:nvSpPr>
      <dsp:spPr>
        <a:xfrm>
          <a:off x="6811240" y="4552592"/>
          <a:ext cx="1160319" cy="1160319"/>
        </a:xfrm>
        <a:prstGeom prst="ellipse">
          <a:avLst/>
        </a:prstGeom>
        <a:solidFill>
          <a:schemeClr val="tx1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bg2"/>
              </a:solidFill>
            </a:rPr>
            <a:t>2</a:t>
          </a:r>
          <a:r>
            <a:rPr lang="en-US" sz="1100" b="1" kern="1200" baseline="30000" dirty="0" smtClean="0">
              <a:solidFill>
                <a:schemeClr val="bg2"/>
              </a:solidFill>
            </a:rPr>
            <a:t>nd</a:t>
          </a:r>
          <a:r>
            <a:rPr lang="en-US" sz="1100" b="1" kern="1200" dirty="0" smtClean="0">
              <a:solidFill>
                <a:schemeClr val="bg2"/>
              </a:solidFill>
            </a:rPr>
            <a:t> Interim Financial Report (March)</a:t>
          </a:r>
          <a:endParaRPr lang="en-US" sz="1100" b="1" kern="1200" dirty="0">
            <a:solidFill>
              <a:schemeClr val="bg2"/>
            </a:solidFill>
          </a:endParaRPr>
        </a:p>
      </dsp:txBody>
      <dsp:txXfrm>
        <a:off x="6981165" y="4722517"/>
        <a:ext cx="820469" cy="820469"/>
      </dsp:txXfrm>
    </dsp:sp>
    <dsp:sp modelId="{D9AA3147-B753-4D06-B553-C361AB34D417}">
      <dsp:nvSpPr>
        <dsp:cNvPr id="0" name=""/>
        <dsp:cNvSpPr/>
      </dsp:nvSpPr>
      <dsp:spPr>
        <a:xfrm rot="12150000">
          <a:off x="6441042" y="4607080"/>
          <a:ext cx="307973" cy="391607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 dirty="0"/>
        </a:p>
      </dsp:txBody>
      <dsp:txXfrm rot="10800000">
        <a:off x="6529918" y="4703079"/>
        <a:ext cx="215581" cy="234965"/>
      </dsp:txXfrm>
    </dsp:sp>
    <dsp:sp modelId="{88B696CF-4309-4C6C-B084-4C0EC35FE471}">
      <dsp:nvSpPr>
        <dsp:cNvPr id="0" name=""/>
        <dsp:cNvSpPr/>
      </dsp:nvSpPr>
      <dsp:spPr>
        <a:xfrm>
          <a:off x="5202393" y="3886186"/>
          <a:ext cx="1160319" cy="1160319"/>
        </a:xfrm>
        <a:prstGeom prst="ellipse">
          <a:avLst/>
        </a:prstGeom>
        <a:solidFill>
          <a:srgbClr val="FFFF00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Preliminary Report  April</a:t>
          </a:r>
          <a:endParaRPr lang="en-US" sz="1100" b="1" kern="1200" dirty="0">
            <a:solidFill>
              <a:schemeClr val="tx1"/>
            </a:solidFill>
          </a:endParaRPr>
        </a:p>
      </dsp:txBody>
      <dsp:txXfrm>
        <a:off x="5372318" y="4056111"/>
        <a:ext cx="820469" cy="820469"/>
      </dsp:txXfrm>
    </dsp:sp>
    <dsp:sp modelId="{48039278-96B7-44D9-A848-1561E476AD6E}">
      <dsp:nvSpPr>
        <dsp:cNvPr id="0" name=""/>
        <dsp:cNvSpPr/>
      </dsp:nvSpPr>
      <dsp:spPr>
        <a:xfrm rot="14850000">
          <a:off x="5298699" y="3474171"/>
          <a:ext cx="307973" cy="391607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 dirty="0"/>
        </a:p>
      </dsp:txBody>
      <dsp:txXfrm rot="10800000">
        <a:off x="5362573" y="3595172"/>
        <a:ext cx="215581" cy="234965"/>
      </dsp:txXfrm>
    </dsp:sp>
    <dsp:sp modelId="{20381FF6-A305-4117-860E-11CA153E2947}">
      <dsp:nvSpPr>
        <dsp:cNvPr id="0" name=""/>
        <dsp:cNvSpPr/>
      </dsp:nvSpPr>
      <dsp:spPr>
        <a:xfrm>
          <a:off x="4535987" y="2277340"/>
          <a:ext cx="1160319" cy="1160319"/>
        </a:xfrm>
        <a:prstGeom prst="ellipse">
          <a:avLst/>
        </a:prstGeom>
        <a:solidFill>
          <a:schemeClr val="tx2">
            <a:lumMod val="75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bg1"/>
              </a:solidFill>
            </a:rPr>
            <a:t>May Revise</a:t>
          </a:r>
          <a:endParaRPr lang="en-US" sz="1100" b="1" kern="1200" dirty="0">
            <a:solidFill>
              <a:schemeClr val="bg1"/>
            </a:solidFill>
          </a:endParaRPr>
        </a:p>
      </dsp:txBody>
      <dsp:txXfrm>
        <a:off x="4705912" y="2447265"/>
        <a:ext cx="820469" cy="820469"/>
      </dsp:txXfrm>
    </dsp:sp>
    <dsp:sp modelId="{644C31EC-ADC9-4720-A66D-31F05F3D98D8}">
      <dsp:nvSpPr>
        <dsp:cNvPr id="0" name=""/>
        <dsp:cNvSpPr/>
      </dsp:nvSpPr>
      <dsp:spPr>
        <a:xfrm rot="17550000">
          <a:off x="5292028" y="1865325"/>
          <a:ext cx="307973" cy="391607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 dirty="0"/>
        </a:p>
      </dsp:txBody>
      <dsp:txXfrm>
        <a:off x="5320546" y="1986326"/>
        <a:ext cx="215581" cy="234965"/>
      </dsp:txXfrm>
    </dsp:sp>
    <dsp:sp modelId="{352ACC23-DB12-430F-B6A5-4822E6D7380C}">
      <dsp:nvSpPr>
        <dsp:cNvPr id="0" name=""/>
        <dsp:cNvSpPr/>
      </dsp:nvSpPr>
      <dsp:spPr>
        <a:xfrm>
          <a:off x="5202393" y="668493"/>
          <a:ext cx="1160319" cy="1160319"/>
        </a:xfrm>
        <a:prstGeom prst="ellipse">
          <a:avLst/>
        </a:prstGeom>
        <a:gradFill rotWithShape="0"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2400000" scaled="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Adopted Budget (2015-16)</a:t>
          </a:r>
          <a:endParaRPr lang="en-US" sz="1100" b="1" kern="1200" dirty="0">
            <a:solidFill>
              <a:schemeClr val="tx1"/>
            </a:solidFill>
          </a:endParaRPr>
        </a:p>
      </dsp:txBody>
      <dsp:txXfrm>
        <a:off x="5372318" y="838418"/>
        <a:ext cx="820469" cy="820469"/>
      </dsp:txXfrm>
    </dsp:sp>
    <dsp:sp modelId="{35D1F78F-B901-496D-B80F-295040D31938}">
      <dsp:nvSpPr>
        <dsp:cNvPr id="0" name=""/>
        <dsp:cNvSpPr/>
      </dsp:nvSpPr>
      <dsp:spPr>
        <a:xfrm rot="20250000">
          <a:off x="6424937" y="722982"/>
          <a:ext cx="307973" cy="391607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 dirty="0"/>
        </a:p>
      </dsp:txBody>
      <dsp:txXfrm>
        <a:off x="6428453" y="818981"/>
        <a:ext cx="215581" cy="23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0.33539</cdr:x>
      <cdr:y>0.27127</cdr:y>
    </cdr:from>
    <cdr:to>
      <cdr:x>0.46113</cdr:x>
      <cdr:y>0.32199</cdr:y>
    </cdr:to>
    <cdr:sp macro="" textlink="">
      <cdr:nvSpPr>
        <cdr:cNvPr id="6" name="Left Brace 5"/>
        <cdr:cNvSpPr/>
      </cdr:nvSpPr>
      <cdr:spPr>
        <a:xfrm xmlns:a="http://schemas.openxmlformats.org/drawingml/2006/main" rot="4818628">
          <a:off x="1516269" y="1120847"/>
          <a:ext cx="235757" cy="515939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0.33145</cdr:x>
      <cdr:y>0.21311</cdr:y>
    </cdr:from>
    <cdr:to>
      <cdr:x>0.48002</cdr:x>
      <cdr:y>0.2623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360019" y="990600"/>
          <a:ext cx="609615" cy="2286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5.3%</a:t>
          </a:r>
          <a:endParaRPr lang="en-US" sz="11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0.39956</cdr:x>
      <cdr:y>0.47471</cdr:y>
    </cdr:from>
    <cdr:to>
      <cdr:x>0.6737</cdr:x>
      <cdr:y>0.51713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29000" y="2771775"/>
          <a:ext cx="235267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0.42397</cdr:x>
      <cdr:y>0.33605</cdr:y>
    </cdr:from>
    <cdr:to>
      <cdr:x>0.53274</cdr:x>
      <cdr:y>0.50245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38550" y="1962150"/>
          <a:ext cx="933450" cy="971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0.32411</cdr:x>
      <cdr:y>0.23169</cdr:y>
    </cdr:from>
    <cdr:to>
      <cdr:x>0.43833</cdr:x>
      <cdr:y>0.28882</cdr:y>
    </cdr:to>
    <cdr:sp macro="" textlink="">
      <cdr:nvSpPr>
        <cdr:cNvPr id="8" name="Left Brace 7"/>
        <cdr:cNvSpPr/>
      </cdr:nvSpPr>
      <cdr:spPr>
        <a:xfrm xmlns:a="http://schemas.openxmlformats.org/drawingml/2006/main" rot="4818628">
          <a:off x="1604036" y="816063"/>
          <a:ext cx="235785" cy="515932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0.31842</cdr:x>
      <cdr:y>0.17151</cdr:y>
    </cdr:from>
    <cdr:to>
      <cdr:x>0.45338</cdr:x>
      <cdr:y>0.22606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1438275" y="718810"/>
          <a:ext cx="6096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b="1" dirty="0"/>
            <a:t>7</a:t>
          </a:r>
          <a:r>
            <a:rPr lang="en-US" sz="1100" b="1" dirty="0" smtClean="0"/>
            <a:t>.3%</a:t>
          </a:r>
          <a:endParaRPr lang="en-US" sz="11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0.82546</cdr:x>
      <cdr:y>0.82764</cdr:y>
    </cdr:from>
    <cdr:to>
      <cdr:x>0.98852</cdr:x>
      <cdr:y>0.82764</cdr:y>
    </cdr:to>
    <cdr:cxnSp macro="">
      <cdr:nvCxnSpPr>
        <cdr:cNvPr id="11" name="Straight Connector 10"/>
        <cdr:cNvCxnSpPr/>
      </cdr:nvCxnSpPr>
      <cdr:spPr>
        <a:xfrm xmlns:a="http://schemas.openxmlformats.org/drawingml/2006/main">
          <a:off x="7485062" y="4234655"/>
          <a:ext cx="1478604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0.78733</cdr:x>
      <cdr:y>0.83928</cdr:y>
    </cdr:from>
    <cdr:to>
      <cdr:x>0.87557</cdr:x>
      <cdr:y>0.89637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7139387" y="4294187"/>
          <a:ext cx="800100" cy="292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smtClean="0">
              <a:latin typeface="Arial Narrow" panose="020B0606020202030204" pitchFamily="34" charset="0"/>
            </a:rPr>
            <a:t>2020-21</a:t>
          </a:r>
          <a:endParaRPr lang="en-US" sz="1400" b="1" dirty="0"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0.86522</cdr:x>
      <cdr:y>0.84039</cdr:y>
    </cdr:from>
    <cdr:to>
      <cdr:x>0.95345</cdr:x>
      <cdr:y>0.89016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7845604" y="4299882"/>
          <a:ext cx="800100" cy="2546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 sz="1400" b="1" dirty="0"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0.70928</cdr:x>
      <cdr:y>0.83853</cdr:y>
    </cdr:from>
    <cdr:to>
      <cdr:x>0.79752</cdr:x>
      <cdr:y>0.8883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6431618" y="4290357"/>
          <a:ext cx="800100" cy="2546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 sz="1400" b="1" dirty="0"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0.66707</cdr:x>
      <cdr:y>0.78457</cdr:y>
    </cdr:from>
    <cdr:to>
      <cdr:x>0.76791</cdr:x>
      <cdr:y>0.96329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48875" y="40142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0.67049</cdr:x>
      <cdr:y>0.94043</cdr:y>
    </cdr:from>
    <cdr:to>
      <cdr:x>0.93902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79872" y="4811712"/>
          <a:ext cx="2434976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 smtClean="0"/>
            <a:t>School Services of California, Inc</a:t>
          </a:r>
          <a:r>
            <a:rPr lang="en-US" dirty="0" smtClean="0"/>
            <a:t>.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0.9298</cdr:x>
      <cdr:y>0.92864</cdr:y>
    </cdr:from>
    <cdr:to>
      <cdr:x>0.99702</cdr:x>
      <cdr:y>1</cdr:y>
    </cdr:to>
    <cdr:sp macro="" textlink="">
      <cdr:nvSpPr>
        <cdr:cNvPr id="8" name="Slide Number Placeholder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8431196" y="6421437"/>
          <a:ext cx="609600" cy="365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2400" b="1" kern="1200">
              <a:solidFill>
                <a:schemeClr val="tx2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0.92064</cdr:x>
      <cdr:y>0.92864</cdr:y>
    </cdr:from>
    <cdr:to>
      <cdr:x>0.97971</cdr:x>
      <cdr:y>1</cdr:y>
    </cdr:to>
    <cdr:sp macro="" textlink="">
      <cdr:nvSpPr>
        <cdr:cNvPr id="9" name="Slide Number Placeholder 4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8348169" y="6387813"/>
          <a:ext cx="535623" cy="365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2400" b="1" kern="1200">
              <a:solidFill>
                <a:schemeClr val="tx2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/>
            <a:t>17</a:t>
          </a:r>
          <a:endParaRPr lang="en-US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0.82546</cdr:x>
      <cdr:y>0.82764</cdr:y>
    </cdr:from>
    <cdr:to>
      <cdr:x>0.98852</cdr:x>
      <cdr:y>0.82764</cdr:y>
    </cdr:to>
    <cdr:cxnSp macro="">
      <cdr:nvCxnSpPr>
        <cdr:cNvPr id="11" name="Straight Connector 10"/>
        <cdr:cNvCxnSpPr/>
      </cdr:nvCxnSpPr>
      <cdr:spPr>
        <a:xfrm xmlns:a="http://schemas.openxmlformats.org/drawingml/2006/main">
          <a:off x="7485106" y="4234630"/>
          <a:ext cx="1478596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0.90625</cdr:x>
      <cdr:y>0.82671</cdr:y>
    </cdr:from>
    <cdr:to>
      <cdr:x>0.90625</cdr:x>
      <cdr:y>0.83922</cdr:y>
    </cdr:to>
    <cdr:cxnSp macro="">
      <cdr:nvCxnSpPr>
        <cdr:cNvPr id="15" name="Straight Connector 14"/>
        <cdr:cNvCxnSpPr/>
      </cdr:nvCxnSpPr>
      <cdr:spPr>
        <a:xfrm xmlns:a="http://schemas.openxmlformats.org/drawingml/2006/main">
          <a:off x="8217693" y="4229892"/>
          <a:ext cx="0" cy="64008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0.74969</cdr:x>
      <cdr:y>0.82609</cdr:y>
    </cdr:from>
    <cdr:to>
      <cdr:x>0.74969</cdr:x>
      <cdr:y>0.8386</cdr:y>
    </cdr:to>
    <cdr:cxnSp macro="">
      <cdr:nvCxnSpPr>
        <cdr:cNvPr id="17" name="Straight Connector 16"/>
        <cdr:cNvCxnSpPr/>
      </cdr:nvCxnSpPr>
      <cdr:spPr>
        <a:xfrm xmlns:a="http://schemas.openxmlformats.org/drawingml/2006/main">
          <a:off x="6798068" y="4226717"/>
          <a:ext cx="0" cy="64008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0.70472</cdr:x>
      <cdr:y>0.84793</cdr:y>
    </cdr:from>
    <cdr:to>
      <cdr:x>0.79296</cdr:x>
      <cdr:y>0.8977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6390246" y="4338449"/>
          <a:ext cx="800142" cy="254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latin typeface="Arial Narrow" panose="020B0606020202030204" pitchFamily="34" charset="0"/>
            </a:rPr>
            <a:t>2020-21</a:t>
          </a:r>
          <a:endParaRPr lang="en-US" sz="1400" b="1" dirty="0"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0.78571</cdr:x>
      <cdr:y>0.84874</cdr:y>
    </cdr:from>
    <cdr:to>
      <cdr:x>0.87395</cdr:x>
      <cdr:y>0.89851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124679" y="4342596"/>
          <a:ext cx="800142" cy="254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latin typeface="Arial Narrow" panose="020B0606020202030204" pitchFamily="34" charset="0"/>
            </a:rPr>
            <a:t>?</a:t>
          </a:r>
          <a:endParaRPr lang="en-US" sz="1400" b="1" dirty="0"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0.85913</cdr:x>
      <cdr:y>0.8459</cdr:y>
    </cdr:from>
    <cdr:to>
      <cdr:x>0.94737</cdr:x>
      <cdr:y>0.89567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7790406" y="4328081"/>
          <a:ext cx="800142" cy="254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latin typeface="Arial Narrow" panose="020B0606020202030204" pitchFamily="34" charset="0"/>
            </a:rPr>
            <a:t>?</a:t>
          </a:r>
          <a:endParaRPr lang="en-US" sz="1400" b="1" dirty="0"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0.67609</cdr:x>
      <cdr:y>0.94043</cdr:y>
    </cdr:from>
    <cdr:to>
      <cdr:x>0.94462</cdr:x>
      <cdr:y>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6130672" y="4862512"/>
          <a:ext cx="2434976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 smtClean="0"/>
            <a:t>School Services of California, Inc</a:t>
          </a:r>
          <a:r>
            <a:rPr lang="en-US" dirty="0" smtClean="0"/>
            <a:t>.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0.92289</cdr:x>
      <cdr:y>0.90977</cdr:y>
    </cdr:from>
    <cdr:to>
      <cdr:x>0.98109</cdr:x>
      <cdr:y>1</cdr:y>
    </cdr:to>
    <cdr:sp macro="" textlink="">
      <cdr:nvSpPr>
        <cdr:cNvPr id="9" name="Rectangle 8"/>
        <cdr:cNvSpPr/>
      </cdr:nvSpPr>
      <cdr:spPr>
        <a:xfrm xmlns:a="http://schemas.openxmlformats.org/drawingml/2006/main">
          <a:off x="8368582" y="4654847"/>
          <a:ext cx="527709" cy="461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D1282E"/>
              </a:solidFill>
              <a:effectLst/>
              <a:uLnTx/>
              <a:uFillTx/>
            </a:rPr>
            <a:t>17</a:t>
          </a:r>
          <a:endParaRPr kumimoji="0" lang="en-US" sz="2400" b="1" i="0" u="none" strike="noStrike" kern="0" cap="none" spc="0" normalizeH="0" baseline="0" noProof="0" dirty="0">
            <a:ln>
              <a:noFill/>
            </a:ln>
            <a:solidFill>
              <a:srgbClr val="D1282E"/>
            </a:solidFill>
            <a:effectLst/>
            <a:uLnTx/>
            <a:uFillTx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0" y="17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58" y="17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9A617-6364-4C08-AEB8-25A69A56DE20}" type="datetimeFigureOut">
              <a:rPr lang="en-US" smtClean="0"/>
              <a:t>3/30/2015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387867"/>
            <a:ext cx="56070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0" y="8772527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58" y="8772527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72E4A-1A7A-455C-BC14-87406D73CD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986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72E4A-1A7A-455C-BC14-87406D73CD9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915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80E37-EFFA-4968-B5D6-CB715B654EC5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498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80E37-EFFA-4968-B5D6-CB715B654EC5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168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2C42B-CF6D-420A-BD47-756238D26E2D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 flipH="1">
            <a:off x="1143000" y="-762000"/>
            <a:ext cx="8001000" cy="2590800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8"/>
          <p:cNvSpPr>
            <a:spLocks/>
          </p:cNvSpPr>
          <p:nvPr userDrawn="1"/>
        </p:nvSpPr>
        <p:spPr bwMode="auto">
          <a:xfrm flipH="1">
            <a:off x="1600200" y="-762000"/>
            <a:ext cx="7543800" cy="2438400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Rectangle 3"/>
          <p:cNvSpPr>
            <a:spLocks noChangeArrowheads="1"/>
          </p:cNvSpPr>
          <p:nvPr userDrawn="1"/>
        </p:nvSpPr>
        <p:spPr bwMode="auto">
          <a:xfrm>
            <a:off x="0" y="5943600"/>
            <a:ext cx="9154274" cy="1066800"/>
          </a:xfrm>
          <a:custGeom>
            <a:avLst/>
            <a:gdLst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9144000 w 9144000"/>
              <a:gd name="connsiteY2" fmla="*/ 3581400 h 3581400"/>
              <a:gd name="connsiteX3" fmla="*/ 0 w 9144000"/>
              <a:gd name="connsiteY3" fmla="*/ 3581400 h 3581400"/>
              <a:gd name="connsiteX4" fmla="*/ 0 w 9144000"/>
              <a:gd name="connsiteY4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4800600 w 9144000"/>
              <a:gd name="connsiteY2" fmla="*/ 1828800 h 3581400"/>
              <a:gd name="connsiteX3" fmla="*/ 0 w 9144000"/>
              <a:gd name="connsiteY3" fmla="*/ 3581400 h 3581400"/>
              <a:gd name="connsiteX4" fmla="*/ 0 w 9144000"/>
              <a:gd name="connsiteY4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4800600 w 9144000"/>
              <a:gd name="connsiteY2" fmla="*/ 1828800 h 3581400"/>
              <a:gd name="connsiteX3" fmla="*/ 0 w 9144000"/>
              <a:gd name="connsiteY3" fmla="*/ 3581400 h 3581400"/>
              <a:gd name="connsiteX4" fmla="*/ 0 w 9144000"/>
              <a:gd name="connsiteY4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4800600 w 9144000"/>
              <a:gd name="connsiteY2" fmla="*/ 1828800 h 3581400"/>
              <a:gd name="connsiteX3" fmla="*/ 0 w 9144000"/>
              <a:gd name="connsiteY3" fmla="*/ 3581400 h 3581400"/>
              <a:gd name="connsiteX4" fmla="*/ 0 w 9144000"/>
              <a:gd name="connsiteY4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2971800 w 9144000"/>
              <a:gd name="connsiteY2" fmla="*/ 914400 h 3581400"/>
              <a:gd name="connsiteX3" fmla="*/ 0 w 9144000"/>
              <a:gd name="connsiteY3" fmla="*/ 3581400 h 3581400"/>
              <a:gd name="connsiteX4" fmla="*/ 0 w 9144000"/>
              <a:gd name="connsiteY4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2971800 w 9144000"/>
              <a:gd name="connsiteY2" fmla="*/ 914400 h 3581400"/>
              <a:gd name="connsiteX3" fmla="*/ 0 w 9144000"/>
              <a:gd name="connsiteY3" fmla="*/ 3581400 h 3581400"/>
              <a:gd name="connsiteX4" fmla="*/ 0 w 9144000"/>
              <a:gd name="connsiteY4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2971800 w 9144000"/>
              <a:gd name="connsiteY2" fmla="*/ 914400 h 3581400"/>
              <a:gd name="connsiteX3" fmla="*/ 0 w 9144000"/>
              <a:gd name="connsiteY3" fmla="*/ 3581400 h 3581400"/>
              <a:gd name="connsiteX4" fmla="*/ 0 w 9144000"/>
              <a:gd name="connsiteY4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2971800 w 9144000"/>
              <a:gd name="connsiteY2" fmla="*/ 914400 h 3581400"/>
              <a:gd name="connsiteX3" fmla="*/ 0 w 9144000"/>
              <a:gd name="connsiteY3" fmla="*/ 3581400 h 3581400"/>
              <a:gd name="connsiteX4" fmla="*/ 0 w 9144000"/>
              <a:gd name="connsiteY4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0 w 9144000"/>
              <a:gd name="connsiteY2" fmla="*/ 3581400 h 3581400"/>
              <a:gd name="connsiteX3" fmla="*/ 0 w 9144000"/>
              <a:gd name="connsiteY3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0 w 9144000"/>
              <a:gd name="connsiteY2" fmla="*/ 3581400 h 3581400"/>
              <a:gd name="connsiteX3" fmla="*/ 0 w 9144000"/>
              <a:gd name="connsiteY3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0 w 9144000"/>
              <a:gd name="connsiteY2" fmla="*/ 3581400 h 3581400"/>
              <a:gd name="connsiteX3" fmla="*/ 0 w 9144000"/>
              <a:gd name="connsiteY3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0 w 9144000"/>
              <a:gd name="connsiteY2" fmla="*/ 3581400 h 3581400"/>
              <a:gd name="connsiteX3" fmla="*/ 0 w 9144000"/>
              <a:gd name="connsiteY3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0 w 9144000"/>
              <a:gd name="connsiteY2" fmla="*/ 3581400 h 3581400"/>
              <a:gd name="connsiteX3" fmla="*/ 0 w 9144000"/>
              <a:gd name="connsiteY3" fmla="*/ 0 h 3581400"/>
              <a:gd name="connsiteX0" fmla="*/ 0 w 9144000"/>
              <a:gd name="connsiteY0" fmla="*/ 0 h 3581400"/>
              <a:gd name="connsiteX1" fmla="*/ 9144000 w 9144000"/>
              <a:gd name="connsiteY1" fmla="*/ 0 h 3581400"/>
              <a:gd name="connsiteX2" fmla="*/ 0 w 9144000"/>
              <a:gd name="connsiteY2" fmla="*/ 3581400 h 3581400"/>
              <a:gd name="connsiteX3" fmla="*/ 0 w 9144000"/>
              <a:gd name="connsiteY3" fmla="*/ 0 h 3581400"/>
              <a:gd name="connsiteX0" fmla="*/ 0 w 9144000"/>
              <a:gd name="connsiteY0" fmla="*/ 0 h 1905000"/>
              <a:gd name="connsiteX1" fmla="*/ 9144000 w 9144000"/>
              <a:gd name="connsiteY1" fmla="*/ 0 h 1905000"/>
              <a:gd name="connsiteX2" fmla="*/ 0 w 9144000"/>
              <a:gd name="connsiteY2" fmla="*/ 1905000 h 1905000"/>
              <a:gd name="connsiteX3" fmla="*/ 0 w 9144000"/>
              <a:gd name="connsiteY3" fmla="*/ 0 h 1905000"/>
              <a:gd name="connsiteX0" fmla="*/ 0 w 9144000"/>
              <a:gd name="connsiteY0" fmla="*/ 0 h 1905000"/>
              <a:gd name="connsiteX1" fmla="*/ 9144000 w 9144000"/>
              <a:gd name="connsiteY1" fmla="*/ 0 h 1905000"/>
              <a:gd name="connsiteX2" fmla="*/ 0 w 9144000"/>
              <a:gd name="connsiteY2" fmla="*/ 1905000 h 1905000"/>
              <a:gd name="connsiteX3" fmla="*/ 0 w 9144000"/>
              <a:gd name="connsiteY3" fmla="*/ 0 h 1905000"/>
              <a:gd name="connsiteX0" fmla="*/ 0 w 9144000"/>
              <a:gd name="connsiteY0" fmla="*/ 0 h 2349500"/>
              <a:gd name="connsiteX1" fmla="*/ 9144000 w 9144000"/>
              <a:gd name="connsiteY1" fmla="*/ 0 h 2349500"/>
              <a:gd name="connsiteX2" fmla="*/ 0 w 9144000"/>
              <a:gd name="connsiteY2" fmla="*/ 1905000 h 2349500"/>
              <a:gd name="connsiteX3" fmla="*/ 0 w 9144000"/>
              <a:gd name="connsiteY3" fmla="*/ 0 h 2349500"/>
              <a:gd name="connsiteX0" fmla="*/ 0 w 9144000"/>
              <a:gd name="connsiteY0" fmla="*/ 0 h 2349500"/>
              <a:gd name="connsiteX1" fmla="*/ 9144000 w 9144000"/>
              <a:gd name="connsiteY1" fmla="*/ 0 h 2349500"/>
              <a:gd name="connsiteX2" fmla="*/ 0 w 9144000"/>
              <a:gd name="connsiteY2" fmla="*/ 1905000 h 2349500"/>
              <a:gd name="connsiteX3" fmla="*/ 0 w 9144000"/>
              <a:gd name="connsiteY3" fmla="*/ 0 h 2349500"/>
              <a:gd name="connsiteX0" fmla="*/ 0 w 9144000"/>
              <a:gd name="connsiteY0" fmla="*/ 1 h 2349501"/>
              <a:gd name="connsiteX1" fmla="*/ 9144000 w 9144000"/>
              <a:gd name="connsiteY1" fmla="*/ 1 h 2349501"/>
              <a:gd name="connsiteX2" fmla="*/ 0 w 9144000"/>
              <a:gd name="connsiteY2" fmla="*/ 1905001 h 2349501"/>
              <a:gd name="connsiteX3" fmla="*/ 0 w 9144000"/>
              <a:gd name="connsiteY3" fmla="*/ 1 h 2349501"/>
              <a:gd name="connsiteX0" fmla="*/ 0 w 9144000"/>
              <a:gd name="connsiteY0" fmla="*/ 671286 h 3020786"/>
              <a:gd name="connsiteX1" fmla="*/ 9144000 w 9144000"/>
              <a:gd name="connsiteY1" fmla="*/ 671286 h 3020786"/>
              <a:gd name="connsiteX2" fmla="*/ 0 w 9144000"/>
              <a:gd name="connsiteY2" fmla="*/ 1905001 h 3020786"/>
              <a:gd name="connsiteX3" fmla="*/ 0 w 9144000"/>
              <a:gd name="connsiteY3" fmla="*/ 671286 h 3020786"/>
              <a:gd name="connsiteX0" fmla="*/ 0 w 9144000"/>
              <a:gd name="connsiteY0" fmla="*/ -1 h 2349499"/>
              <a:gd name="connsiteX1" fmla="*/ 9144000 w 9144000"/>
              <a:gd name="connsiteY1" fmla="*/ -1 h 2349499"/>
              <a:gd name="connsiteX2" fmla="*/ 0 w 9144000"/>
              <a:gd name="connsiteY2" fmla="*/ 1233714 h 2349499"/>
              <a:gd name="connsiteX3" fmla="*/ 0 w 9144000"/>
              <a:gd name="connsiteY3" fmla="*/ -1 h 2349499"/>
              <a:gd name="connsiteX0" fmla="*/ 0 w 9144000"/>
              <a:gd name="connsiteY0" fmla="*/ 0 h 2349500"/>
              <a:gd name="connsiteX1" fmla="*/ 9144000 w 9144000"/>
              <a:gd name="connsiteY1" fmla="*/ 0 h 2349500"/>
              <a:gd name="connsiteX2" fmla="*/ 0 w 9144000"/>
              <a:gd name="connsiteY2" fmla="*/ 1233715 h 2349500"/>
              <a:gd name="connsiteX3" fmla="*/ 0 w 9144000"/>
              <a:gd name="connsiteY3" fmla="*/ 0 h 2349500"/>
              <a:gd name="connsiteX0" fmla="*/ 0 w 9144000"/>
              <a:gd name="connsiteY0" fmla="*/ 0 h 2181679"/>
              <a:gd name="connsiteX1" fmla="*/ 9144000 w 9144000"/>
              <a:gd name="connsiteY1" fmla="*/ 0 h 2181679"/>
              <a:gd name="connsiteX2" fmla="*/ 0 w 9144000"/>
              <a:gd name="connsiteY2" fmla="*/ 1233715 h 2181679"/>
              <a:gd name="connsiteX3" fmla="*/ 0 w 9144000"/>
              <a:gd name="connsiteY3" fmla="*/ 0 h 2181679"/>
              <a:gd name="connsiteX0" fmla="*/ 0 w 9144000"/>
              <a:gd name="connsiteY0" fmla="*/ 0 h 2237619"/>
              <a:gd name="connsiteX1" fmla="*/ 9144000 w 9144000"/>
              <a:gd name="connsiteY1" fmla="*/ 0 h 2237619"/>
              <a:gd name="connsiteX2" fmla="*/ 0 w 9144000"/>
              <a:gd name="connsiteY2" fmla="*/ 1233715 h 2237619"/>
              <a:gd name="connsiteX3" fmla="*/ 0 w 9144000"/>
              <a:gd name="connsiteY3" fmla="*/ 0 h 2237619"/>
              <a:gd name="connsiteX0" fmla="*/ 0 w 10439400"/>
              <a:gd name="connsiteY0" fmla="*/ 0 h 1432615"/>
              <a:gd name="connsiteX1" fmla="*/ 9144000 w 10439400"/>
              <a:gd name="connsiteY1" fmla="*/ 0 h 1432615"/>
              <a:gd name="connsiteX2" fmla="*/ 7772400 w 10439400"/>
              <a:gd name="connsiteY2" fmla="*/ 1193397 h 1432615"/>
              <a:gd name="connsiteX3" fmla="*/ 0 w 10439400"/>
              <a:gd name="connsiteY3" fmla="*/ 1233715 h 1432615"/>
              <a:gd name="connsiteX4" fmla="*/ 0 w 10439400"/>
              <a:gd name="connsiteY4" fmla="*/ 0 h 1432615"/>
              <a:gd name="connsiteX0" fmla="*/ 0 w 10668000"/>
              <a:gd name="connsiteY0" fmla="*/ 0 h 1846539"/>
              <a:gd name="connsiteX1" fmla="*/ 9144000 w 10668000"/>
              <a:gd name="connsiteY1" fmla="*/ 0 h 1846539"/>
              <a:gd name="connsiteX2" fmla="*/ 9144000 w 10668000"/>
              <a:gd name="connsiteY2" fmla="*/ 1640920 h 1846539"/>
              <a:gd name="connsiteX3" fmla="*/ 0 w 10668000"/>
              <a:gd name="connsiteY3" fmla="*/ 1233715 h 1846539"/>
              <a:gd name="connsiteX4" fmla="*/ 0 w 10668000"/>
              <a:gd name="connsiteY4" fmla="*/ 0 h 1846539"/>
              <a:gd name="connsiteX0" fmla="*/ 0 w 10668000"/>
              <a:gd name="connsiteY0" fmla="*/ 234984 h 2081523"/>
              <a:gd name="connsiteX1" fmla="*/ 9144000 w 10668000"/>
              <a:gd name="connsiteY1" fmla="*/ 234984 h 2081523"/>
              <a:gd name="connsiteX2" fmla="*/ 9144000 w 10668000"/>
              <a:gd name="connsiteY2" fmla="*/ 1875904 h 2081523"/>
              <a:gd name="connsiteX3" fmla="*/ 0 w 10668000"/>
              <a:gd name="connsiteY3" fmla="*/ 1468699 h 2081523"/>
              <a:gd name="connsiteX4" fmla="*/ 0 w 10668000"/>
              <a:gd name="connsiteY4" fmla="*/ 234984 h 2081523"/>
              <a:gd name="connsiteX0" fmla="*/ 0 w 9144000"/>
              <a:gd name="connsiteY0" fmla="*/ 234983 h 2081522"/>
              <a:gd name="connsiteX1" fmla="*/ 9144000 w 9144000"/>
              <a:gd name="connsiteY1" fmla="*/ 234983 h 2081522"/>
              <a:gd name="connsiteX2" fmla="*/ 9144000 w 9144000"/>
              <a:gd name="connsiteY2" fmla="*/ 1875903 h 2081522"/>
              <a:gd name="connsiteX3" fmla="*/ 0 w 9144000"/>
              <a:gd name="connsiteY3" fmla="*/ 1468698 h 2081522"/>
              <a:gd name="connsiteX4" fmla="*/ 0 w 9144000"/>
              <a:gd name="connsiteY4" fmla="*/ 234983 h 2081522"/>
              <a:gd name="connsiteX0" fmla="*/ 0 w 9144000"/>
              <a:gd name="connsiteY0" fmla="*/ 730583 h 2577122"/>
              <a:gd name="connsiteX1" fmla="*/ 4940300 w 9144000"/>
              <a:gd name="connsiteY1" fmla="*/ 0 h 2577122"/>
              <a:gd name="connsiteX2" fmla="*/ 9144000 w 9144000"/>
              <a:gd name="connsiteY2" fmla="*/ 730583 h 2577122"/>
              <a:gd name="connsiteX3" fmla="*/ 9144000 w 9144000"/>
              <a:gd name="connsiteY3" fmla="*/ 2371503 h 2577122"/>
              <a:gd name="connsiteX4" fmla="*/ 0 w 9144000"/>
              <a:gd name="connsiteY4" fmla="*/ 1964298 h 2577122"/>
              <a:gd name="connsiteX5" fmla="*/ 0 w 9144000"/>
              <a:gd name="connsiteY5" fmla="*/ 730583 h 2577122"/>
              <a:gd name="connsiteX0" fmla="*/ 0 w 9144000"/>
              <a:gd name="connsiteY0" fmla="*/ 730583 h 2163196"/>
              <a:gd name="connsiteX1" fmla="*/ 4940300 w 9144000"/>
              <a:gd name="connsiteY1" fmla="*/ 0 h 2163196"/>
              <a:gd name="connsiteX2" fmla="*/ 9144000 w 9144000"/>
              <a:gd name="connsiteY2" fmla="*/ 730583 h 2163196"/>
              <a:gd name="connsiteX3" fmla="*/ 9144000 w 9144000"/>
              <a:gd name="connsiteY3" fmla="*/ 1598367 h 2163196"/>
              <a:gd name="connsiteX4" fmla="*/ 0 w 9144000"/>
              <a:gd name="connsiteY4" fmla="*/ 1964298 h 2163196"/>
              <a:gd name="connsiteX5" fmla="*/ 0 w 9144000"/>
              <a:gd name="connsiteY5" fmla="*/ 730583 h 2163196"/>
              <a:gd name="connsiteX0" fmla="*/ 0 w 9144000"/>
              <a:gd name="connsiteY0" fmla="*/ 913051 h 2345664"/>
              <a:gd name="connsiteX1" fmla="*/ 4940300 w 9144000"/>
              <a:gd name="connsiteY1" fmla="*/ 182468 h 2345664"/>
              <a:gd name="connsiteX2" fmla="*/ 9144000 w 9144000"/>
              <a:gd name="connsiteY2" fmla="*/ 296129 h 2345664"/>
              <a:gd name="connsiteX3" fmla="*/ 9144000 w 9144000"/>
              <a:gd name="connsiteY3" fmla="*/ 1780835 h 2345664"/>
              <a:gd name="connsiteX4" fmla="*/ 0 w 9144000"/>
              <a:gd name="connsiteY4" fmla="*/ 2146766 h 2345664"/>
              <a:gd name="connsiteX5" fmla="*/ 0 w 9144000"/>
              <a:gd name="connsiteY5" fmla="*/ 913051 h 2345664"/>
              <a:gd name="connsiteX0" fmla="*/ 0 w 9144000"/>
              <a:gd name="connsiteY0" fmla="*/ 833404 h 2266017"/>
              <a:gd name="connsiteX1" fmla="*/ 4940300 w 9144000"/>
              <a:gd name="connsiteY1" fmla="*/ 102821 h 2266017"/>
              <a:gd name="connsiteX2" fmla="*/ 9144000 w 9144000"/>
              <a:gd name="connsiteY2" fmla="*/ 216482 h 2266017"/>
              <a:gd name="connsiteX3" fmla="*/ 9144000 w 9144000"/>
              <a:gd name="connsiteY3" fmla="*/ 1701188 h 2266017"/>
              <a:gd name="connsiteX4" fmla="*/ 0 w 9144000"/>
              <a:gd name="connsiteY4" fmla="*/ 2067119 h 2266017"/>
              <a:gd name="connsiteX5" fmla="*/ 0 w 9144000"/>
              <a:gd name="connsiteY5" fmla="*/ 833404 h 2266017"/>
              <a:gd name="connsiteX0" fmla="*/ 0 w 9144000"/>
              <a:gd name="connsiteY0" fmla="*/ 832082 h 2264695"/>
              <a:gd name="connsiteX1" fmla="*/ 3568700 w 9144000"/>
              <a:gd name="connsiteY1" fmla="*/ 102821 h 2264695"/>
              <a:gd name="connsiteX2" fmla="*/ 9144000 w 9144000"/>
              <a:gd name="connsiteY2" fmla="*/ 215160 h 2264695"/>
              <a:gd name="connsiteX3" fmla="*/ 9144000 w 9144000"/>
              <a:gd name="connsiteY3" fmla="*/ 1699866 h 2264695"/>
              <a:gd name="connsiteX4" fmla="*/ 0 w 9144000"/>
              <a:gd name="connsiteY4" fmla="*/ 2065797 h 2264695"/>
              <a:gd name="connsiteX5" fmla="*/ 0 w 9144000"/>
              <a:gd name="connsiteY5" fmla="*/ 832082 h 2264695"/>
              <a:gd name="connsiteX0" fmla="*/ 0 w 9144000"/>
              <a:gd name="connsiteY0" fmla="*/ 832082 h 2264695"/>
              <a:gd name="connsiteX1" fmla="*/ 3568700 w 9144000"/>
              <a:gd name="connsiteY1" fmla="*/ 102821 h 2264695"/>
              <a:gd name="connsiteX2" fmla="*/ 9144000 w 9144000"/>
              <a:gd name="connsiteY2" fmla="*/ 215160 h 2264695"/>
              <a:gd name="connsiteX3" fmla="*/ 9144000 w 9144000"/>
              <a:gd name="connsiteY3" fmla="*/ 1699866 h 2264695"/>
              <a:gd name="connsiteX4" fmla="*/ 0 w 9144000"/>
              <a:gd name="connsiteY4" fmla="*/ 2065797 h 2264695"/>
              <a:gd name="connsiteX5" fmla="*/ 0 w 9144000"/>
              <a:gd name="connsiteY5" fmla="*/ 832082 h 2264695"/>
              <a:gd name="connsiteX0" fmla="*/ 0 w 9144000"/>
              <a:gd name="connsiteY0" fmla="*/ 832082 h 2264695"/>
              <a:gd name="connsiteX1" fmla="*/ 3568700 w 9144000"/>
              <a:gd name="connsiteY1" fmla="*/ 102821 h 2264695"/>
              <a:gd name="connsiteX2" fmla="*/ 9144000 w 9144000"/>
              <a:gd name="connsiteY2" fmla="*/ 215160 h 2264695"/>
              <a:gd name="connsiteX3" fmla="*/ 9144000 w 9144000"/>
              <a:gd name="connsiteY3" fmla="*/ 1699866 h 2264695"/>
              <a:gd name="connsiteX4" fmla="*/ 0 w 9144000"/>
              <a:gd name="connsiteY4" fmla="*/ 2065797 h 2264695"/>
              <a:gd name="connsiteX5" fmla="*/ 0 w 9144000"/>
              <a:gd name="connsiteY5" fmla="*/ 832082 h 2264695"/>
              <a:gd name="connsiteX0" fmla="*/ 0 w 9144000"/>
              <a:gd name="connsiteY0" fmla="*/ 761553 h 2194166"/>
              <a:gd name="connsiteX1" fmla="*/ 9144000 w 9144000"/>
              <a:gd name="connsiteY1" fmla="*/ 144631 h 2194166"/>
              <a:gd name="connsiteX2" fmla="*/ 9144000 w 9144000"/>
              <a:gd name="connsiteY2" fmla="*/ 1629337 h 2194166"/>
              <a:gd name="connsiteX3" fmla="*/ 0 w 9144000"/>
              <a:gd name="connsiteY3" fmla="*/ 1995268 h 2194166"/>
              <a:gd name="connsiteX4" fmla="*/ 0 w 9144000"/>
              <a:gd name="connsiteY4" fmla="*/ 761553 h 2194166"/>
              <a:gd name="connsiteX0" fmla="*/ 0 w 9144000"/>
              <a:gd name="connsiteY0" fmla="*/ 761553 h 2442422"/>
              <a:gd name="connsiteX1" fmla="*/ 9144000 w 9144000"/>
              <a:gd name="connsiteY1" fmla="*/ 144631 h 2442422"/>
              <a:gd name="connsiteX2" fmla="*/ 9144000 w 9144000"/>
              <a:gd name="connsiteY2" fmla="*/ 1629337 h 2442422"/>
              <a:gd name="connsiteX3" fmla="*/ 0 w 9144000"/>
              <a:gd name="connsiteY3" fmla="*/ 1995268 h 2442422"/>
              <a:gd name="connsiteX4" fmla="*/ 0 w 9144000"/>
              <a:gd name="connsiteY4" fmla="*/ 761553 h 2442422"/>
              <a:gd name="connsiteX0" fmla="*/ 0 w 9144000"/>
              <a:gd name="connsiteY0" fmla="*/ 1711324 h 3392193"/>
              <a:gd name="connsiteX1" fmla="*/ 9144000 w 9144000"/>
              <a:gd name="connsiteY1" fmla="*/ 1094402 h 3392193"/>
              <a:gd name="connsiteX2" fmla="*/ 9144000 w 9144000"/>
              <a:gd name="connsiteY2" fmla="*/ 2579108 h 3392193"/>
              <a:gd name="connsiteX3" fmla="*/ 0 w 9144000"/>
              <a:gd name="connsiteY3" fmla="*/ 2945039 h 3392193"/>
              <a:gd name="connsiteX4" fmla="*/ 0 w 9144000"/>
              <a:gd name="connsiteY4" fmla="*/ 1711324 h 3392193"/>
              <a:gd name="connsiteX0" fmla="*/ 0 w 9144000"/>
              <a:gd name="connsiteY0" fmla="*/ 1711324 h 3392193"/>
              <a:gd name="connsiteX1" fmla="*/ 9144000 w 9144000"/>
              <a:gd name="connsiteY1" fmla="*/ 1094402 h 3392193"/>
              <a:gd name="connsiteX2" fmla="*/ 9144000 w 9144000"/>
              <a:gd name="connsiteY2" fmla="*/ 2579110 h 3392193"/>
              <a:gd name="connsiteX3" fmla="*/ 0 w 9144000"/>
              <a:gd name="connsiteY3" fmla="*/ 2945039 h 3392193"/>
              <a:gd name="connsiteX4" fmla="*/ 0 w 9144000"/>
              <a:gd name="connsiteY4" fmla="*/ 1711324 h 3392193"/>
              <a:gd name="connsiteX0" fmla="*/ 0 w 9144000"/>
              <a:gd name="connsiteY0" fmla="*/ 1711324 h 3392193"/>
              <a:gd name="connsiteX1" fmla="*/ 9144000 w 9144000"/>
              <a:gd name="connsiteY1" fmla="*/ 1094402 h 3392193"/>
              <a:gd name="connsiteX2" fmla="*/ 9144000 w 9144000"/>
              <a:gd name="connsiteY2" fmla="*/ 2579110 h 3392193"/>
              <a:gd name="connsiteX3" fmla="*/ 0 w 9144000"/>
              <a:gd name="connsiteY3" fmla="*/ 2945039 h 3392193"/>
              <a:gd name="connsiteX4" fmla="*/ 0 w 9144000"/>
              <a:gd name="connsiteY4" fmla="*/ 1711324 h 3392193"/>
              <a:gd name="connsiteX0" fmla="*/ 0 w 9144000"/>
              <a:gd name="connsiteY0" fmla="*/ 1711324 h 3392193"/>
              <a:gd name="connsiteX1" fmla="*/ 9144000 w 9144000"/>
              <a:gd name="connsiteY1" fmla="*/ 1094402 h 3392193"/>
              <a:gd name="connsiteX2" fmla="*/ 9144000 w 9144000"/>
              <a:gd name="connsiteY2" fmla="*/ 2879895 h 3392193"/>
              <a:gd name="connsiteX3" fmla="*/ 0 w 9144000"/>
              <a:gd name="connsiteY3" fmla="*/ 2945039 h 3392193"/>
              <a:gd name="connsiteX4" fmla="*/ 0 w 9144000"/>
              <a:gd name="connsiteY4" fmla="*/ 1711324 h 3392193"/>
              <a:gd name="connsiteX0" fmla="*/ 0 w 9154274"/>
              <a:gd name="connsiteY0" fmla="*/ 1711324 h 3392193"/>
              <a:gd name="connsiteX1" fmla="*/ 9144000 w 9154274"/>
              <a:gd name="connsiteY1" fmla="*/ 1094402 h 3392193"/>
              <a:gd name="connsiteX2" fmla="*/ 9154274 w 9154274"/>
              <a:gd name="connsiteY2" fmla="*/ 2961568 h 3392193"/>
              <a:gd name="connsiteX3" fmla="*/ 0 w 9154274"/>
              <a:gd name="connsiteY3" fmla="*/ 2945039 h 3392193"/>
              <a:gd name="connsiteX4" fmla="*/ 0 w 9154274"/>
              <a:gd name="connsiteY4" fmla="*/ 1711324 h 3392193"/>
              <a:gd name="connsiteX0" fmla="*/ 0 w 9154274"/>
              <a:gd name="connsiteY0" fmla="*/ 1711324 h 3392193"/>
              <a:gd name="connsiteX1" fmla="*/ 9144000 w 9154274"/>
              <a:gd name="connsiteY1" fmla="*/ 1094402 h 3392193"/>
              <a:gd name="connsiteX2" fmla="*/ 9154274 w 9154274"/>
              <a:gd name="connsiteY2" fmla="*/ 3010571 h 3392193"/>
              <a:gd name="connsiteX3" fmla="*/ 0 w 9154274"/>
              <a:gd name="connsiteY3" fmla="*/ 2945039 h 3392193"/>
              <a:gd name="connsiteX4" fmla="*/ 0 w 9154274"/>
              <a:gd name="connsiteY4" fmla="*/ 1711324 h 339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4274" h="3392193">
                <a:moveTo>
                  <a:pt x="0" y="1711324"/>
                </a:moveTo>
                <a:cubicBezTo>
                  <a:pt x="513708" y="3392193"/>
                  <a:pt x="5445303" y="0"/>
                  <a:pt x="9144000" y="1094402"/>
                </a:cubicBezTo>
                <a:cubicBezTo>
                  <a:pt x="9147425" y="1716791"/>
                  <a:pt x="9150849" y="2388182"/>
                  <a:pt x="9154274" y="3010571"/>
                </a:cubicBezTo>
                <a:lnTo>
                  <a:pt x="0" y="2945039"/>
                </a:lnTo>
                <a:lnTo>
                  <a:pt x="0" y="17113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Freeform 9"/>
          <p:cNvSpPr>
            <a:spLocks/>
          </p:cNvSpPr>
          <p:nvPr userDrawn="1"/>
        </p:nvSpPr>
        <p:spPr bwMode="auto">
          <a:xfrm flipV="1">
            <a:off x="0" y="3048000"/>
            <a:ext cx="8839200" cy="3429000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Freeform 8"/>
          <p:cNvSpPr>
            <a:spLocks/>
          </p:cNvSpPr>
          <p:nvPr userDrawn="1"/>
        </p:nvSpPr>
        <p:spPr bwMode="auto">
          <a:xfrm flipV="1">
            <a:off x="-1" y="3021106"/>
            <a:ext cx="8334103" cy="3227294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3E1C-74DF-4E08-B7C4-FD7C93824148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0ECD-869A-48A1-8482-D0DF2F95583D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EDD2-70A0-4C1F-9F58-FA31245B8D11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C8AA-AD3A-4A0A-A22A-3D90379BD9E2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744D-A61F-456D-A5D1-D5F05FEEED6C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D092-4688-45B4-96A6-726C174F4C5F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E9E97-5EDB-4060-8F30-6E83D4ED4C9C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DFB0-0622-4041-8A59-0D20698515FB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6F664-0A62-4540-8785-93B54862D44D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C1922-249E-41D8-BA1E-61F0543A6F96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5125" y="4060444"/>
            <a:ext cx="8455025" cy="936625"/>
          </a:xfrm>
        </p:spPr>
        <p:txBody>
          <a:bodyPr/>
          <a:lstStyle>
            <a:lvl1pPr algn="ctr">
              <a:defRPr sz="36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2238" y="5008182"/>
            <a:ext cx="6400800" cy="579437"/>
          </a:xfrm>
          <a:effectLst>
            <a:outerShdw dist="17961" dir="2700000" algn="ctr" rotWithShape="0">
              <a:srgbClr val="000000"/>
            </a:outerShdw>
          </a:effec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rgbClr val="6AC1FC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39440" y="6565392"/>
            <a:ext cx="2895600" cy="201168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© 2015 School Services of California,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50017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8744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ctr" anchorCtr="0"/>
          <a:lstStyle>
            <a:lvl1pPr algn="ctr">
              <a:defRPr sz="40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9440" y="6574536"/>
            <a:ext cx="2895600" cy="20116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15392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2" y="1639824"/>
            <a:ext cx="4489704" cy="504444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639824"/>
            <a:ext cx="4462272" cy="504444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56495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" y="1653985"/>
            <a:ext cx="4471416" cy="46742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" y="2138298"/>
            <a:ext cx="4471416" cy="4609973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3" y="1644841"/>
            <a:ext cx="4462272" cy="503999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3" y="2165730"/>
            <a:ext cx="4462272" cy="4609973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268355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6242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738961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5125" y="4060444"/>
            <a:ext cx="8455025" cy="936625"/>
          </a:xfrm>
        </p:spPr>
        <p:txBody>
          <a:bodyPr/>
          <a:lstStyle>
            <a:lvl1pPr algn="ctr">
              <a:defRPr sz="36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2238" y="5008182"/>
            <a:ext cx="6400800" cy="579437"/>
          </a:xfrm>
          <a:effectLst>
            <a:outerShdw dist="17961" dir="2700000" algn="ctr" rotWithShape="0">
              <a:srgbClr val="000000"/>
            </a:outerShdw>
          </a:effec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rgbClr val="6AC1FC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39440" y="6565392"/>
            <a:ext cx="2895600" cy="201168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© 2015 School Services of California,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5066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47130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ctr" anchorCtr="0"/>
          <a:lstStyle>
            <a:lvl1pPr algn="ctr">
              <a:defRPr sz="40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9440" y="6574536"/>
            <a:ext cx="2895600" cy="20116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76417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2" y="1639824"/>
            <a:ext cx="4489704" cy="504444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639824"/>
            <a:ext cx="4462272" cy="504444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91530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" y="1653985"/>
            <a:ext cx="4471416" cy="46742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" y="2138298"/>
            <a:ext cx="4471416" cy="4609973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3" y="1644841"/>
            <a:ext cx="4462272" cy="503999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3" y="2165730"/>
            <a:ext cx="4462272" cy="4609973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595070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37378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54609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5125" y="4060444"/>
            <a:ext cx="8455025" cy="936625"/>
          </a:xfrm>
        </p:spPr>
        <p:txBody>
          <a:bodyPr/>
          <a:lstStyle>
            <a:lvl1pPr algn="ctr">
              <a:defRPr sz="36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2238" y="5008182"/>
            <a:ext cx="6400800" cy="579437"/>
          </a:xfrm>
          <a:effectLst>
            <a:outerShdw dist="17961" dir="2700000" algn="ctr" rotWithShape="0">
              <a:srgbClr val="000000"/>
            </a:outerShdw>
          </a:effec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rgbClr val="6AC1FC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39440" y="6565392"/>
            <a:ext cx="2895600" cy="201168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© 2015 School Services of California,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95234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029546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ctr" anchorCtr="0"/>
          <a:lstStyle>
            <a:lvl1pPr algn="ctr">
              <a:defRPr sz="40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9440" y="6574536"/>
            <a:ext cx="2895600" cy="20116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22949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2" y="1639824"/>
            <a:ext cx="4489704" cy="504444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639824"/>
            <a:ext cx="4462272" cy="504444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60803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" y="1653985"/>
            <a:ext cx="4471416" cy="46742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" y="2138298"/>
            <a:ext cx="4471416" cy="4609973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3" y="1644841"/>
            <a:ext cx="4462272" cy="503999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3" y="2165730"/>
            <a:ext cx="4462272" cy="4609973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423306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522348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27576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jpeg"/><Relationship Id="rId14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2.jpeg"/><Relationship Id="rId1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2.jpeg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9506D975-86EE-4771-A626-41B443D59A60}" type="datetime1">
              <a:rPr lang="en-US" smtClean="0"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103161EA-3838-4585-991A-9FE3F83376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128016"/>
            <a:ext cx="6583680" cy="128962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24" y="1648968"/>
            <a:ext cx="9067800" cy="5117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39256" y="1417320"/>
            <a:ext cx="2895600" cy="20116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606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transition>
    <p:fade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 Narrow" panose="020B0606020202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9pPr>
    </p:titleStyle>
    <p:bodyStyle>
      <a:lvl1pPr marL="284163" indent="-284163" algn="l" rtl="0" eaLnBrk="1" fontAlgn="base" hangingPunct="1">
        <a:spcBef>
          <a:spcPts val="0"/>
        </a:spcBef>
        <a:spcAft>
          <a:spcPct val="0"/>
        </a:spcAft>
        <a:buSzPct val="100000"/>
        <a:buFontTx/>
        <a:buBlip>
          <a:blip r:embed="rId10"/>
        </a:buBlip>
        <a:defRPr sz="2200" b="1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0"/>
        </a:spcBef>
        <a:spcAft>
          <a:spcPct val="0"/>
        </a:spcAft>
        <a:buSzPct val="80000"/>
        <a:buFontTx/>
        <a:buBlip>
          <a:blip r:embed="rId11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2pPr>
      <a:lvl3pPr marL="1198563" indent="-284163" algn="l" rtl="0" eaLnBrk="1" fontAlgn="base" hangingPunct="1">
        <a:spcBef>
          <a:spcPts val="0"/>
        </a:spcBef>
        <a:spcAft>
          <a:spcPct val="0"/>
        </a:spcAft>
        <a:buSzPct val="100000"/>
        <a:buFontTx/>
        <a:buBlip>
          <a:blip r:embed="rId12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3pPr>
      <a:lvl4pPr marL="1655763" indent="-284163" algn="l" rtl="0" eaLnBrk="1" fontAlgn="base" hangingPunct="1">
        <a:spcBef>
          <a:spcPts val="0"/>
        </a:spcBef>
        <a:spcAft>
          <a:spcPct val="0"/>
        </a:spcAft>
        <a:buSzPct val="80000"/>
        <a:buFontTx/>
        <a:buBlip>
          <a:blip r:embed="rId13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4pPr>
      <a:lvl5pPr marL="2112963" indent="-284163" algn="l" rtl="0" eaLnBrk="1" fontAlgn="base" hangingPunct="1">
        <a:spcBef>
          <a:spcPts val="0"/>
        </a:spcBef>
        <a:spcAft>
          <a:spcPct val="0"/>
        </a:spcAft>
        <a:buSzPct val="100000"/>
        <a:buFontTx/>
        <a:buBlip>
          <a:blip r:embed="rId14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128016"/>
            <a:ext cx="6583680" cy="128962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24" y="1648968"/>
            <a:ext cx="9067800" cy="5117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39256" y="1417320"/>
            <a:ext cx="2895600" cy="20116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19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</p:sldLayoutIdLst>
  <p:transition>
    <p:fade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 Narrow" panose="020B0606020202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9pPr>
    </p:titleStyle>
    <p:bodyStyle>
      <a:lvl1pPr marL="284163" indent="-284163" algn="l" rtl="0" eaLnBrk="1" fontAlgn="base" hangingPunct="1">
        <a:spcBef>
          <a:spcPts val="0"/>
        </a:spcBef>
        <a:spcAft>
          <a:spcPct val="0"/>
        </a:spcAft>
        <a:buSzPct val="100000"/>
        <a:buFontTx/>
        <a:buBlip>
          <a:blip r:embed="rId10"/>
        </a:buBlip>
        <a:defRPr sz="2200" b="1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0"/>
        </a:spcBef>
        <a:spcAft>
          <a:spcPct val="0"/>
        </a:spcAft>
        <a:buSzPct val="80000"/>
        <a:buFontTx/>
        <a:buBlip>
          <a:blip r:embed="rId11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2pPr>
      <a:lvl3pPr marL="1198563" indent="-284163" algn="l" rtl="0" eaLnBrk="1" fontAlgn="base" hangingPunct="1">
        <a:spcBef>
          <a:spcPts val="0"/>
        </a:spcBef>
        <a:spcAft>
          <a:spcPct val="0"/>
        </a:spcAft>
        <a:buSzPct val="100000"/>
        <a:buFontTx/>
        <a:buBlip>
          <a:blip r:embed="rId12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3pPr>
      <a:lvl4pPr marL="1655763" indent="-284163" algn="l" rtl="0" eaLnBrk="1" fontAlgn="base" hangingPunct="1">
        <a:spcBef>
          <a:spcPts val="0"/>
        </a:spcBef>
        <a:spcAft>
          <a:spcPct val="0"/>
        </a:spcAft>
        <a:buSzPct val="80000"/>
        <a:buFontTx/>
        <a:buBlip>
          <a:blip r:embed="rId13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4pPr>
      <a:lvl5pPr marL="2112963" indent="-284163" algn="l" rtl="0" eaLnBrk="1" fontAlgn="base" hangingPunct="1">
        <a:spcBef>
          <a:spcPts val="0"/>
        </a:spcBef>
        <a:spcAft>
          <a:spcPct val="0"/>
        </a:spcAft>
        <a:buSzPct val="100000"/>
        <a:buFontTx/>
        <a:buBlip>
          <a:blip r:embed="rId14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128016"/>
            <a:ext cx="6583680" cy="128962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24" y="1648968"/>
            <a:ext cx="9067800" cy="5117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39256" y="1417320"/>
            <a:ext cx="2895600" cy="20116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86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</p:sldLayoutIdLst>
  <p:transition>
    <p:fade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 Narrow" panose="020B0606020202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</a:defRPr>
      </a:lvl9pPr>
    </p:titleStyle>
    <p:bodyStyle>
      <a:lvl1pPr marL="284163" indent="-284163" algn="l" rtl="0" eaLnBrk="1" fontAlgn="base" hangingPunct="1">
        <a:spcBef>
          <a:spcPts val="0"/>
        </a:spcBef>
        <a:spcAft>
          <a:spcPct val="0"/>
        </a:spcAft>
        <a:buSzPct val="100000"/>
        <a:buFontTx/>
        <a:buBlip>
          <a:blip r:embed="rId10"/>
        </a:buBlip>
        <a:defRPr sz="2200" b="1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0"/>
        </a:spcBef>
        <a:spcAft>
          <a:spcPct val="0"/>
        </a:spcAft>
        <a:buSzPct val="80000"/>
        <a:buFontTx/>
        <a:buBlip>
          <a:blip r:embed="rId11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2pPr>
      <a:lvl3pPr marL="1198563" indent="-284163" algn="l" rtl="0" eaLnBrk="1" fontAlgn="base" hangingPunct="1">
        <a:spcBef>
          <a:spcPts val="0"/>
        </a:spcBef>
        <a:spcAft>
          <a:spcPct val="0"/>
        </a:spcAft>
        <a:buSzPct val="100000"/>
        <a:buFontTx/>
        <a:buBlip>
          <a:blip r:embed="rId12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3pPr>
      <a:lvl4pPr marL="1655763" indent="-284163" algn="l" rtl="0" eaLnBrk="1" fontAlgn="base" hangingPunct="1">
        <a:spcBef>
          <a:spcPts val="0"/>
        </a:spcBef>
        <a:spcAft>
          <a:spcPct val="0"/>
        </a:spcAft>
        <a:buSzPct val="80000"/>
        <a:buFontTx/>
        <a:buBlip>
          <a:blip r:embed="rId13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4pPr>
      <a:lvl5pPr marL="2112963" indent="-284163" algn="l" rtl="0" eaLnBrk="1" fontAlgn="base" hangingPunct="1">
        <a:spcBef>
          <a:spcPts val="0"/>
        </a:spcBef>
        <a:spcAft>
          <a:spcPct val="0"/>
        </a:spcAft>
        <a:buSzPct val="100000"/>
        <a:buFontTx/>
        <a:buBlip>
          <a:blip r:embed="rId14"/>
        </a:buBlip>
        <a:defRPr sz="2200" b="1">
          <a:solidFill>
            <a:schemeClr val="tx1"/>
          </a:solidFill>
          <a:latin typeface="Arial Narrow" panose="020B0606020202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Microsoft_Excel_97-2003_Worksheet1.xls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6469" y="914400"/>
            <a:ext cx="8992522" cy="1897206"/>
          </a:xfrm>
        </p:spPr>
        <p:txBody>
          <a:bodyPr>
            <a:noAutofit/>
          </a:bodyPr>
          <a:lstStyle/>
          <a:p>
            <a:pPr algn="ctr"/>
            <a:r>
              <a:rPr lang="en-US" sz="3200" cap="none" dirty="0" smtClean="0"/>
              <a:t>Governor’s Budget </a:t>
            </a:r>
            <a:r>
              <a:rPr lang="en-US" sz="3200" cap="none" smtClean="0"/>
              <a:t>Proposal for 2015-16</a:t>
            </a:r>
            <a:endParaRPr lang="en-US" sz="3200" cap="none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71219" y="2590800"/>
            <a:ext cx="8610600" cy="1219200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en-US" b="1" cap="none" dirty="0" smtClean="0">
                <a:solidFill>
                  <a:schemeClr val="accent3">
                    <a:lumMod val="75000"/>
                  </a:schemeClr>
                </a:solidFill>
              </a:rPr>
              <a:t>Glendale Unified School District</a:t>
            </a:r>
          </a:p>
          <a:p>
            <a:pPr>
              <a:spcAft>
                <a:spcPts val="0"/>
              </a:spcAft>
            </a:pPr>
            <a:r>
              <a:rPr lang="en-US" b="1" cap="none" dirty="0">
                <a:solidFill>
                  <a:schemeClr val="accent3">
                    <a:lumMod val="75000"/>
                  </a:schemeClr>
                </a:solidFill>
              </a:rPr>
              <a:t>Board Of Education Meeting – </a:t>
            </a:r>
            <a:r>
              <a:rPr lang="en-US" b="1" cap="none" dirty="0" smtClean="0">
                <a:solidFill>
                  <a:schemeClr val="accent3">
                    <a:lumMod val="75000"/>
                  </a:schemeClr>
                </a:solidFill>
              </a:rPr>
              <a:t>February 3, 2015</a:t>
            </a:r>
          </a:p>
          <a:p>
            <a:pPr>
              <a:spcAft>
                <a:spcPts val="0"/>
              </a:spcAft>
            </a:pPr>
            <a:r>
              <a:rPr lang="en-US" b="1" cap="none" dirty="0" smtClean="0">
                <a:solidFill>
                  <a:schemeClr val="accent3">
                    <a:lumMod val="75000"/>
                  </a:schemeClr>
                </a:solidFill>
              </a:rPr>
              <a:t>Discussion Report No.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269" y="5181600"/>
            <a:ext cx="87416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Gill Sans MT"/>
                <a:cs typeface="Arial" charset="0"/>
              </a:rPr>
              <a:t>Robert McEntire, </a:t>
            </a:r>
            <a:r>
              <a:rPr lang="en-US" b="1" dirty="0">
                <a:latin typeface="Gill Sans MT"/>
                <a:cs typeface="Arial" charset="0"/>
              </a:rPr>
              <a:t>Chief Business &amp; Financial </a:t>
            </a:r>
            <a:r>
              <a:rPr lang="en-US" b="1" dirty="0" smtClean="0">
                <a:latin typeface="Gill Sans MT"/>
                <a:cs typeface="Arial" charset="0"/>
              </a:rPr>
              <a:t>Officer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latin typeface="Gill Sans MT"/>
                <a:cs typeface="Arial" charset="0"/>
              </a:rPr>
              <a:t>Karineh</a:t>
            </a:r>
            <a:r>
              <a:rPr lang="en-US" b="1" dirty="0" smtClean="0">
                <a:latin typeface="Gill Sans MT"/>
                <a:cs typeface="Arial" charset="0"/>
              </a:rPr>
              <a:t> </a:t>
            </a:r>
            <a:r>
              <a:rPr lang="en-US" b="1" dirty="0" err="1" smtClean="0">
                <a:latin typeface="Gill Sans MT"/>
                <a:cs typeface="Arial" charset="0"/>
              </a:rPr>
              <a:t>Savarani</a:t>
            </a:r>
            <a:r>
              <a:rPr lang="en-US" b="1" dirty="0" smtClean="0">
                <a:latin typeface="Gill Sans MT"/>
                <a:cs typeface="Arial" charset="0"/>
              </a:rPr>
              <a:t>, Director, Financial Services</a:t>
            </a:r>
            <a:endParaRPr lang="en-US" b="1" dirty="0">
              <a:latin typeface="Gill Sans MT"/>
              <a:cs typeface="Arial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/>
                <a:cs typeface="Arial" charset="0"/>
              </a:rPr>
              <a:t>			        </a:t>
            </a:r>
            <a:endParaRPr lang="en-US" b="1" dirty="0">
              <a:latin typeface="Gill Sans M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534400" cy="62865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cap="none" dirty="0" smtClean="0">
                <a:latin typeface="+mn-lt"/>
              </a:rPr>
              <a:t>Governor’s Budget Proposals For 2015-16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07983" y="1371599"/>
            <a:ext cx="7772400" cy="45138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marL="571500" indent="-571500" eaLnBrk="1" fontAlgn="auto" hangingPunct="1">
              <a:spcAft>
                <a:spcPts val="30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Annual Budget Cycle</a:t>
            </a:r>
          </a:p>
          <a:p>
            <a:pPr marL="571500" indent="-571500" eaLnBrk="1" fontAlgn="auto" hangingPunct="1">
              <a:spcAft>
                <a:spcPts val="30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2015-16 Budget Overview</a:t>
            </a:r>
          </a:p>
          <a:p>
            <a:pPr marL="571500" indent="-571500" eaLnBrk="1" fontAlgn="auto" hangingPunct="1">
              <a:spcAft>
                <a:spcPts val="30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Summary of Educational Funding</a:t>
            </a:r>
          </a:p>
          <a:p>
            <a:pPr marL="571500" indent="-571500" eaLnBrk="1" fontAlgn="auto" hangingPunct="1">
              <a:spcAft>
                <a:spcPts val="30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Budget Concerns (CalSTRS and CalPERS Rate Increase)</a:t>
            </a:r>
          </a:p>
          <a:p>
            <a:pPr marL="571500" indent="-571500" eaLnBrk="1" fontAlgn="auto" hangingPunct="1">
              <a:spcAft>
                <a:spcPts val="30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Next Steps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37879" y="6264275"/>
            <a:ext cx="1315721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91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477000" cy="761682"/>
          </a:xfrm>
        </p:spPr>
        <p:txBody>
          <a:bodyPr>
            <a:normAutofit/>
          </a:bodyPr>
          <a:lstStyle/>
          <a:p>
            <a:r>
              <a:rPr lang="en-US" sz="3200" b="1" cap="none" dirty="0" smtClean="0">
                <a:latin typeface="+mn-lt"/>
                <a:cs typeface="Arial" panose="020B0604020202020204" pitchFamily="34" charset="0"/>
              </a:rPr>
              <a:t>Annual B</a:t>
            </a:r>
            <a:r>
              <a:rPr lang="en-US" sz="3200" b="1" cap="none" dirty="0" smtClean="0">
                <a:latin typeface="+mn-lt"/>
              </a:rPr>
              <a:t>udget Cycle</a:t>
            </a:r>
            <a:endParaRPr lang="en-US" sz="3200" b="1" cap="none" dirty="0">
              <a:latin typeface="+mn-lt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8227807"/>
              </p:ext>
            </p:extLst>
          </p:nvPr>
        </p:nvGraphicFramePr>
        <p:xfrm>
          <a:off x="-3124200" y="990600"/>
          <a:ext cx="147828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ounded Rectangular Callout 5"/>
          <p:cNvSpPr/>
          <p:nvPr/>
        </p:nvSpPr>
        <p:spPr>
          <a:xfrm>
            <a:off x="7239000" y="5105400"/>
            <a:ext cx="1371600" cy="1143000"/>
          </a:xfrm>
          <a:prstGeom prst="wedgeRoundRectCallout">
            <a:avLst>
              <a:gd name="adj1" fmla="val -104530"/>
              <a:gd name="adj2" fmla="val -37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We are here!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43800" y="5867400"/>
            <a:ext cx="1395664" cy="129941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>
                <a:solidFill>
                  <a:srgbClr val="D1282E"/>
                </a:solidFill>
              </a:rPr>
              <a:t>3</a:t>
            </a:r>
            <a:endParaRPr lang="en-US" sz="2400" b="1" dirty="0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0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534400" cy="5334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cap="none" dirty="0" smtClean="0">
                <a:latin typeface="+mn-lt"/>
              </a:rPr>
              <a:t>2015-16 Budget Overview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7996" y="1066800"/>
            <a:ext cx="7772400" cy="5562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California is riding the same resurgent economic trends that are improving the national economy</a:t>
            </a:r>
          </a:p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The combination of Proposition 30 (2012) and a stronger economy is driving state General Fund toward the previous highs of 2007-08 </a:t>
            </a:r>
          </a:p>
          <a:p>
            <a:pPr marL="1028700" lvl="1" indent="-571500" eaLnBrk="1" fontAlgn="auto" hangingPunct="1"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Stock Market is fully recovered</a:t>
            </a:r>
          </a:p>
          <a:p>
            <a:pPr marL="1028700" lvl="1" indent="-571500" eaLnBrk="1" fontAlgn="auto" hangingPunct="1"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Real Estate has recovered</a:t>
            </a:r>
          </a:p>
          <a:p>
            <a:pPr marL="1028700" lvl="1" indent="-571500" eaLnBrk="1" fontAlgn="auto" hangingPunct="1"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Personal Income is increasing</a:t>
            </a:r>
          </a:p>
          <a:p>
            <a:pPr marL="1028700" lvl="1" indent="-571500" eaLnBrk="1" fontAlgn="auto" hangingPunct="1"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Manufacturing has past previous highs</a:t>
            </a:r>
          </a:p>
          <a:p>
            <a:pPr marL="1028700" lvl="1" indent="-571500" eaLnBrk="1" fontAlgn="auto" hangingPunct="1"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Low gas prices are spurring short term spending</a:t>
            </a:r>
          </a:p>
          <a:p>
            <a:pPr lvl="1" eaLnBrk="1" fontAlgn="auto" hangingPunct="1">
              <a:spcAft>
                <a:spcPts val="0"/>
              </a:spcAft>
              <a:buClr>
                <a:schemeClr val="tx2"/>
              </a:buClr>
              <a:defRPr/>
            </a:pPr>
            <a:endParaRPr lang="en-US" sz="2000" dirty="0" smtClean="0">
              <a:solidFill>
                <a:schemeClr val="tx1"/>
              </a:solidFill>
              <a:latin typeface="+mn-lt"/>
            </a:endParaRPr>
          </a:p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Governor stays the course with LCFF and LCAP</a:t>
            </a:r>
          </a:p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Replaces the Wall of Debt with a Rainy Day Fund</a:t>
            </a:r>
          </a:p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smtClean="0">
                <a:solidFill>
                  <a:schemeClr val="tx1"/>
                </a:solidFill>
                <a:latin typeface="+mn-lt"/>
              </a:rPr>
              <a:t>We 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tend to see the past and present more clearly than the future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82000" y="6370637"/>
            <a:ext cx="609600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01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534400" cy="5334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cap="none" dirty="0" smtClean="0">
                <a:latin typeface="+mn-lt"/>
              </a:rPr>
              <a:t>2015-16 Budget Overview – Cont.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838200"/>
            <a:ext cx="7772400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The improving economy has boosted the Proposition 98 minimum funding 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guarantee</a:t>
            </a:r>
          </a:p>
          <a:p>
            <a:pPr marL="1028700" lvl="1" indent="-571500" eaLnBrk="1" fontAlgn="auto" hangingPunct="1"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State revenues are up in the current year and moderate growth is projected for 2015-16</a:t>
            </a:r>
          </a:p>
          <a:p>
            <a:pPr marL="1028700" lvl="1" indent="-571500" eaLnBrk="1" fontAlgn="auto" hangingPunct="1"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In turn, the state’s obligation to K-12 education and community colleges increases</a:t>
            </a: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For the current year, the minimum guarantee increases by $2.3 billion to $63.2 billion from the level adopted in the 2014-15 State Budget Act</a:t>
            </a:r>
          </a:p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From this revised level, the Governor’s State Budget proposes a 2015-16 Proposition 98 guarantee of $65.7 billion, an increase of $2.5 billion, or 4.1%.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82000" y="6370637"/>
            <a:ext cx="609600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54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5334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cap="none" dirty="0" smtClean="0">
                <a:latin typeface="+mn-lt"/>
              </a:rPr>
              <a:t>Summary of Educational Funding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838200"/>
            <a:ext cx="7772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Deferrals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- $1.0 billion to </a:t>
            </a:r>
            <a:r>
              <a:rPr lang="en-US" sz="2000" u="sng" dirty="0" smtClean="0">
                <a:solidFill>
                  <a:schemeClr val="tx1"/>
                </a:solidFill>
                <a:latin typeface="+mn-lt"/>
              </a:rPr>
              <a:t>completely eliminate the rest of the cash deferrals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for K-12 schools</a:t>
            </a:r>
          </a:p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Local Control Funding Formula (LCFF) 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- $4.0 billion of additional funding, an average increase of $675 per ADA  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sym typeface="Wingdings" panose="05000000000000000000" pitchFamily="2" charset="2"/>
              </a:rPr>
              <a:t> 32.19%</a:t>
            </a:r>
          </a:p>
          <a:p>
            <a:pPr marL="1028700" lvl="1" indent="-571500" eaLnBrk="1" fontAlgn="auto" hangingPunct="1"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  <a:sym typeface="Wingdings" panose="05000000000000000000" pitchFamily="2" charset="2"/>
              </a:rPr>
              <a:t>When combined with the 2013-14 and 2014-15 LCFF funding, implementation progress would cover almost 58% of the gap in just three years</a:t>
            </a:r>
            <a:endParaRPr lang="en-US" sz="2000" dirty="0" smtClean="0">
              <a:solidFill>
                <a:schemeClr val="tx1"/>
              </a:solidFill>
              <a:latin typeface="+mn-lt"/>
            </a:endParaRPr>
          </a:p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Cost of Living Adjustment (COLA) 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- $71.1 million to fund a 1.58% COLA for Categorical programs that remain outside of the LCFF (Special Education, Foster Youth, and Child Nutrition)</a:t>
            </a:r>
          </a:p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Energy Efficiency Projects 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- $320 million to support Proposition 39</a:t>
            </a:r>
          </a:p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Common Core State Standards (CCSS) 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– No proposed increase to the money received by LEAs.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370637"/>
            <a:ext cx="609600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08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066801" y="5851485"/>
            <a:ext cx="3706018" cy="830999"/>
            <a:chOff x="1778053" y="6410788"/>
            <a:chExt cx="2376128" cy="162713"/>
          </a:xfrm>
        </p:grpSpPr>
        <p:sp>
          <p:nvSpPr>
            <p:cNvPr id="15366" name="TextBox 10"/>
            <p:cNvSpPr txBox="1">
              <a:spLocks noChangeArrowheads="1"/>
            </p:cNvSpPr>
            <p:nvPr/>
          </p:nvSpPr>
          <p:spPr bwMode="auto">
            <a:xfrm>
              <a:off x="1778053" y="6410788"/>
              <a:ext cx="2376128" cy="16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200" b="1" dirty="0">
                  <a:solidFill>
                    <a:srgbClr val="C00000"/>
                  </a:solidFill>
                </a:rPr>
                <a:t>2012-13 </a:t>
              </a:r>
              <a:r>
                <a:rPr lang="en-US" sz="1200" b="1" dirty="0" smtClean="0">
                  <a:solidFill>
                    <a:srgbClr val="C00000"/>
                  </a:solidFill>
                </a:rPr>
                <a:t>ADA                    25,394</a:t>
              </a:r>
            </a:p>
            <a:p>
              <a:pPr eaLnBrk="1" hangingPunct="1"/>
              <a:r>
                <a:rPr lang="en-US" sz="1200" b="1" dirty="0" smtClean="0">
                  <a:solidFill>
                    <a:srgbClr val="C00000"/>
                  </a:solidFill>
                </a:rPr>
                <a:t>2013-14 ADA                    25,278</a:t>
              </a:r>
            </a:p>
            <a:p>
              <a:pPr eaLnBrk="1" hangingPunct="1"/>
              <a:r>
                <a:rPr lang="en-US" sz="1200" b="1" dirty="0" smtClean="0">
                  <a:solidFill>
                    <a:srgbClr val="C00000"/>
                  </a:solidFill>
                </a:rPr>
                <a:t>2014-15 ADA                    25,255</a:t>
              </a:r>
            </a:p>
            <a:p>
              <a:pPr eaLnBrk="1" hangingPunct="1"/>
              <a:r>
                <a:rPr lang="en-US" sz="1200" b="1" dirty="0" smtClean="0">
                  <a:solidFill>
                    <a:srgbClr val="C00000"/>
                  </a:solidFill>
                </a:rPr>
                <a:t>2015-16 ADA</a:t>
              </a:r>
              <a:r>
                <a:rPr lang="en-US" sz="1200" b="1" dirty="0">
                  <a:solidFill>
                    <a:srgbClr val="C00000"/>
                  </a:solidFill>
                </a:rPr>
                <a:t>  </a:t>
              </a:r>
              <a:r>
                <a:rPr lang="en-US" sz="1200" b="1" dirty="0" smtClean="0">
                  <a:solidFill>
                    <a:srgbClr val="C00000"/>
                  </a:solidFill>
                </a:rPr>
                <a:t>                  25,255</a:t>
              </a:r>
              <a:endParaRPr lang="en-US" sz="1200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Right Arrow 11"/>
            <p:cNvSpPr/>
            <p:nvPr/>
          </p:nvSpPr>
          <p:spPr>
            <a:xfrm flipV="1">
              <a:off x="2523455" y="6439819"/>
              <a:ext cx="312519" cy="895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15363" name="TextBox 12"/>
          <p:cNvSpPr txBox="1">
            <a:spLocks noChangeArrowheads="1"/>
          </p:cNvSpPr>
          <p:nvPr/>
        </p:nvSpPr>
        <p:spPr bwMode="auto">
          <a:xfrm>
            <a:off x="1111250" y="549275"/>
            <a:ext cx="73231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 b="1" dirty="0" smtClean="0"/>
              <a:t>Historical Funding – Per ADA</a:t>
            </a:r>
            <a:endParaRPr lang="en-US" sz="2000" b="1" dirty="0"/>
          </a:p>
        </p:txBody>
      </p:sp>
      <p:sp>
        <p:nvSpPr>
          <p:cNvPr id="13" name="Right Arrow 12"/>
          <p:cNvSpPr/>
          <p:nvPr/>
        </p:nvSpPr>
        <p:spPr bwMode="auto">
          <a:xfrm>
            <a:off x="2229395" y="6149340"/>
            <a:ext cx="487431" cy="45719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ight Arrow 13"/>
          <p:cNvSpPr/>
          <p:nvPr/>
        </p:nvSpPr>
        <p:spPr bwMode="auto">
          <a:xfrm>
            <a:off x="2229395" y="6310700"/>
            <a:ext cx="487431" cy="4572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4772818" y="6172201"/>
            <a:ext cx="38663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 b="1" dirty="0" smtClean="0">
                <a:solidFill>
                  <a:srgbClr val="00B050"/>
                </a:solidFill>
              </a:rPr>
              <a:t>Note: 2013-14 to 2015-16 – LCFF Funding</a:t>
            </a:r>
            <a:endParaRPr lang="en-US" sz="1200" b="1" dirty="0">
              <a:solidFill>
                <a:srgbClr val="00B050"/>
              </a:solidFill>
            </a:endParaRPr>
          </a:p>
        </p:txBody>
      </p:sp>
      <p:sp>
        <p:nvSpPr>
          <p:cNvPr id="15" name="Right Arrow 14"/>
          <p:cNvSpPr/>
          <p:nvPr/>
        </p:nvSpPr>
        <p:spPr bwMode="auto">
          <a:xfrm>
            <a:off x="2229393" y="6499526"/>
            <a:ext cx="487431" cy="4572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83855" y="88332"/>
            <a:ext cx="8534400" cy="5212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200" b="1" cap="none" dirty="0" smtClean="0">
                <a:latin typeface="+mn-lt"/>
              </a:rPr>
              <a:t>Local Control Funding Formula (LCFF)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1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370637"/>
            <a:ext cx="609600" cy="365125"/>
          </a:xfrm>
        </p:spPr>
        <p:txBody>
          <a:bodyPr/>
          <a:lstStyle/>
          <a:p>
            <a:r>
              <a:rPr lang="en-US" dirty="0"/>
              <a:t>7</a:t>
            </a:r>
          </a:p>
        </p:txBody>
      </p:sp>
      <p:graphicFrame>
        <p:nvGraphicFramePr>
          <p:cNvPr id="18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5411516"/>
              </p:ext>
            </p:extLst>
          </p:nvPr>
        </p:nvGraphicFramePr>
        <p:xfrm>
          <a:off x="762000" y="1253852"/>
          <a:ext cx="7517061" cy="437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Worksheet" r:id="rId4" imgW="8382000" imgH="4876800" progId="Excel.Sheet.8">
                  <p:embed/>
                </p:oleObj>
              </mc:Choice>
              <mc:Fallback>
                <p:oleObj name="Worksheet" r:id="rId4" imgW="8382000" imgH="4876800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53852"/>
                        <a:ext cx="7517061" cy="437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10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66725" y="5029200"/>
            <a:ext cx="777240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endParaRPr lang="en-US" sz="36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9118" y="990600"/>
            <a:ext cx="81438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8325" indent="-568325">
              <a:buSzPct val="90000"/>
              <a:buFont typeface="Arial" pitchFamily="34" charset="0"/>
              <a:buChar char="•"/>
            </a:pPr>
            <a:r>
              <a:rPr lang="en-US" sz="2000" b="1" dirty="0" smtClean="0"/>
              <a:t>Base Grant – varies by </a:t>
            </a:r>
            <a:r>
              <a:rPr lang="en-US" sz="2000" b="1" dirty="0"/>
              <a:t>grade </a:t>
            </a:r>
            <a:r>
              <a:rPr lang="en-US" sz="2000" b="1" dirty="0" smtClean="0"/>
              <a:t>level </a:t>
            </a:r>
          </a:p>
          <a:p>
            <a:pPr>
              <a:buSzPct val="90000"/>
            </a:pPr>
            <a:r>
              <a:rPr lang="en-US" sz="2000" b="1" dirty="0"/>
              <a:t>	</a:t>
            </a:r>
            <a:r>
              <a:rPr lang="en-US" sz="2000" b="1" dirty="0" smtClean="0"/>
              <a:t>		    K-3…4-6…7-8…9-12</a:t>
            </a:r>
            <a:endParaRPr lang="en-US" sz="2000" b="1" dirty="0"/>
          </a:p>
          <a:p>
            <a:endParaRPr lang="en-US" sz="1600" dirty="0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263518"/>
              </p:ext>
            </p:extLst>
          </p:nvPr>
        </p:nvGraphicFramePr>
        <p:xfrm>
          <a:off x="526529" y="2128224"/>
          <a:ext cx="8064499" cy="2900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275"/>
                <a:gridCol w="1275556"/>
                <a:gridCol w="1275556"/>
                <a:gridCol w="1275556"/>
                <a:gridCol w="1275556"/>
              </a:tblGrid>
              <a:tr h="473784">
                <a:tc gridSpan="5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Governor’s Goal  - 2021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DEF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37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Factors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K-3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4-6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7-8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9-12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823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Grade Span </a:t>
                      </a:r>
                      <a:r>
                        <a:rPr lang="en-US" sz="2000" b="1" u="sng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Base</a:t>
                      </a:r>
                    </a:p>
                    <a:p>
                      <a:r>
                        <a:rPr lang="en-US" sz="2000" dirty="0" smtClean="0"/>
                        <a:t>Grant per ADA (includes COLA @ 1.58%)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$7,122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$7,228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$7,444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$8,625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378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CSR, CTE amounts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$741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_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_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$224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378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Adjusted Grant Per ADA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$7,863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$7,228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$7,444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$8,849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83855" y="152400"/>
            <a:ext cx="8534400" cy="5212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200" b="1" cap="none" dirty="0" smtClean="0">
                <a:latin typeface="+mn-lt"/>
              </a:rPr>
              <a:t>Local Control Funding Formula (LCFF)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505141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39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685800"/>
            <a:ext cx="7772400" cy="612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Supplemental and Concentration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40180" y="152400"/>
            <a:ext cx="8534400" cy="381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200" b="1" cap="none" dirty="0" smtClean="0">
                <a:latin typeface="+mn-lt"/>
              </a:rPr>
              <a:t>Local Control Funding Formula (LCFF)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43839" y="1524000"/>
            <a:ext cx="8589645" cy="5005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0"/>
              </a:spcBef>
              <a:buFontTx/>
              <a:buBlip>
                <a:blip r:embed="rId2"/>
              </a:buBlip>
              <a:defRPr sz="22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spcBef>
                <a:spcPts val="0"/>
              </a:spcBef>
              <a:buSzPct val="90000"/>
              <a:buFontTx/>
              <a:buBlip>
                <a:blip r:embed="rId3"/>
              </a:buBlip>
              <a:defRPr sz="22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Tx/>
              <a:buBlip>
                <a:blip r:embed="rId4"/>
              </a:buBlip>
              <a:defRPr sz="22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SzPct val="90000"/>
              <a:buFontTx/>
              <a:buBlip>
                <a:blip r:embed="rId5"/>
              </a:buBlip>
              <a:defRPr sz="22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Tx/>
              <a:buBlip>
                <a:blip r:embed="rId6"/>
              </a:buBlip>
              <a:defRPr sz="22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Supplemental and concentration grant increases are calculated based on the percentage of total enrollment accounted for by English learners, free and reduced-price meal (FRPM) program eligible students, and foster youth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447755"/>
              </p:ext>
            </p:extLst>
          </p:nvPr>
        </p:nvGraphicFramePr>
        <p:xfrm>
          <a:off x="685800" y="3048000"/>
          <a:ext cx="7543800" cy="3022230"/>
        </p:xfrm>
        <a:graphic>
          <a:graphicData uri="http://schemas.openxmlformats.org/drawingml/2006/table">
            <a:tbl>
              <a:tblPr firstRow="1" bandRow="1"/>
              <a:tblGrid>
                <a:gridCol w="2921032"/>
                <a:gridCol w="1155692"/>
                <a:gridCol w="1155692"/>
                <a:gridCol w="1155692"/>
                <a:gridCol w="1155692"/>
              </a:tblGrid>
              <a:tr h="4161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Factors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K-3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4-6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7-8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9-12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</a:tr>
              <a:tr h="595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200" b="1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Adjusted </a:t>
                      </a:r>
                      <a:r>
                        <a:rPr lang="en-US" sz="2200" b="1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grant per ADA</a:t>
                      </a:r>
                      <a:endParaRPr lang="en-US" sz="2200" b="1" i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latin typeface="Arial Narrow" pitchFamily="34" charset="0"/>
                        </a:rPr>
                        <a:t>$7,863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latin typeface="Arial Narrow" pitchFamily="34" charset="0"/>
                        </a:rPr>
                        <a:t>$7,228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latin typeface="Arial Narrow" pitchFamily="34" charset="0"/>
                        </a:rPr>
                        <a:t>$7,444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latin typeface="Arial Narrow" pitchFamily="34" charset="0"/>
                        </a:rPr>
                        <a:t>$8,849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  <a:tr h="5677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20% supplemental</a:t>
                      </a:r>
                      <a:r>
                        <a:rPr lang="en-US" sz="22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grant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$1,573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$1,446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$1,489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$1,770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  <a:tr h="133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50% concentration grant (for eligible students exceeding 55% of enrollment)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$3,932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$3,614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$3,722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$4,425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382000" y="6346774"/>
            <a:ext cx="547203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68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838200"/>
            <a:ext cx="8077200" cy="612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Glendale Unified’s Projected Eligible Student Population is Approximately </a:t>
            </a:r>
            <a:r>
              <a:rPr lang="en-US" sz="2400" strike="sngStrike" dirty="0" smtClean="0">
                <a:solidFill>
                  <a:schemeClr val="tx1"/>
                </a:solidFill>
                <a:latin typeface="+mn-lt"/>
              </a:rPr>
              <a:t>57%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56% 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for 2015-16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40180" y="152400"/>
            <a:ext cx="8534400" cy="381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200" b="1" cap="none" dirty="0" smtClean="0">
                <a:latin typeface="+mn-lt"/>
              </a:rPr>
              <a:t>Local Control Funding Formula (LCFF)</a:t>
            </a:r>
            <a:endParaRPr lang="en-US" sz="3200" b="1" cap="none" dirty="0">
              <a:latin typeface="+mn-lt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844872"/>
              </p:ext>
            </p:extLst>
          </p:nvPr>
        </p:nvGraphicFramePr>
        <p:xfrm>
          <a:off x="592608" y="2057400"/>
          <a:ext cx="7806383" cy="3850878"/>
        </p:xfrm>
        <a:graphic>
          <a:graphicData uri="http://schemas.openxmlformats.org/drawingml/2006/table">
            <a:tbl>
              <a:tblPr firstRow="1" bandRow="1"/>
              <a:tblGrid>
                <a:gridCol w="3309257"/>
                <a:gridCol w="1240971"/>
                <a:gridCol w="1175657"/>
                <a:gridCol w="968829"/>
                <a:gridCol w="1111669"/>
              </a:tblGrid>
              <a:tr h="7876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Factors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K-3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4-6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7-8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9-12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</a:tr>
              <a:tr h="4929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200" b="1" i="0" dirty="0" smtClean="0">
                          <a:latin typeface="Arial Narrow" pitchFamily="34" charset="0"/>
                        </a:rPr>
                        <a:t>Adjusted</a:t>
                      </a:r>
                      <a:r>
                        <a:rPr lang="en-US" sz="2200" b="1" i="0" baseline="0" dirty="0" smtClean="0">
                          <a:latin typeface="Arial Narrow" pitchFamily="34" charset="0"/>
                        </a:rPr>
                        <a:t> grant per ADA</a:t>
                      </a:r>
                      <a:endParaRPr lang="en-US" sz="2200" b="1" i="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latin typeface="Arial Narrow" pitchFamily="34" charset="0"/>
                        </a:rPr>
                        <a:t>$7,863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latin typeface="Arial Narrow" pitchFamily="34" charset="0"/>
                        </a:rPr>
                        <a:t>$7,228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latin typeface="Arial Narrow" pitchFamily="34" charset="0"/>
                        </a:rPr>
                        <a:t>$7,444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latin typeface="Arial Narrow" pitchFamily="34" charset="0"/>
                        </a:rPr>
                        <a:t>$8,849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  <a:tr h="6071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200" b="1" dirty="0" smtClean="0">
                          <a:latin typeface="Arial Narrow" pitchFamily="34" charset="0"/>
                        </a:rPr>
                        <a:t>% Enrollment</a:t>
                      </a:r>
                      <a:r>
                        <a:rPr lang="en-US" sz="2200" b="1" baseline="0" dirty="0" smtClean="0">
                          <a:latin typeface="Arial Narrow" pitchFamily="34" charset="0"/>
                        </a:rPr>
                        <a:t> eligible</a:t>
                      </a:r>
                      <a:endParaRPr lang="en-US" sz="2200" b="1" i="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56%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56%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56%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56%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  <a:tr h="4391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200" b="1" dirty="0" smtClean="0">
                          <a:latin typeface="Arial Narrow" pitchFamily="34" charset="0"/>
                        </a:rPr>
                        <a:t>56% of</a:t>
                      </a:r>
                      <a:r>
                        <a:rPr lang="en-US" sz="2200" b="1" baseline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en-US" sz="2200" b="1" dirty="0" smtClean="0">
                          <a:latin typeface="Arial Narrow" pitchFamily="34" charset="0"/>
                        </a:rPr>
                        <a:t>Supplemental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$881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$810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$834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$991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  <a:tr h="6071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200" b="1" dirty="0" smtClean="0">
                          <a:latin typeface="Arial Narrow" pitchFamily="34" charset="0"/>
                        </a:rPr>
                        <a:t>1% of Concentration (percentage</a:t>
                      </a:r>
                      <a:r>
                        <a:rPr lang="en-US" sz="2200" b="1" baseline="0" dirty="0" smtClean="0">
                          <a:latin typeface="Arial Narrow" pitchFamily="34" charset="0"/>
                        </a:rPr>
                        <a:t> above 55%)</a:t>
                      </a:r>
                      <a:endParaRPr lang="en-US" sz="2200" b="1" dirty="0" smtClean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$39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$36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$37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$44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  <a:tr h="6071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200" b="1" i="0" dirty="0" smtClean="0">
                          <a:latin typeface="Arial Narrow" pitchFamily="34" charset="0"/>
                        </a:rPr>
                        <a:t>Total 2015-16</a:t>
                      </a:r>
                      <a:r>
                        <a:rPr lang="en-US" sz="2200" b="1" i="0" baseline="0" dirty="0" smtClean="0">
                          <a:latin typeface="Arial Narrow" pitchFamily="34" charset="0"/>
                        </a:rPr>
                        <a:t> LCFF target grant per ADA</a:t>
                      </a:r>
                      <a:endParaRPr lang="en-US" sz="2200" b="1" i="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$8,783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$8,074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$8,315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$9,884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60798" y="6324600"/>
            <a:ext cx="547203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50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68780" y="838200"/>
            <a:ext cx="8077200" cy="612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marL="571500" indent="-571500" eaLnBrk="1" fontAlgn="auto" hangingPunct="1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Each grade span amount is multiplied by the District’s ADA for the corresponding grade span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40180" y="152400"/>
            <a:ext cx="8534400" cy="381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200" b="1" cap="none" dirty="0" smtClean="0">
                <a:latin typeface="+mn-lt"/>
              </a:rPr>
              <a:t>Local Control Funding Formula (LCFF)</a:t>
            </a:r>
            <a:endParaRPr lang="en-US" sz="3200" b="1" cap="none" dirty="0">
              <a:latin typeface="+mn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450774"/>
              </p:ext>
            </p:extLst>
          </p:nvPr>
        </p:nvGraphicFramePr>
        <p:xfrm>
          <a:off x="240180" y="1752600"/>
          <a:ext cx="8675220" cy="4583197"/>
        </p:xfrm>
        <a:graphic>
          <a:graphicData uri="http://schemas.openxmlformats.org/drawingml/2006/table">
            <a:tbl>
              <a:tblPr firstRow="1" bandRow="1"/>
              <a:tblGrid>
                <a:gridCol w="3569820"/>
                <a:gridCol w="1276350"/>
                <a:gridCol w="1276350"/>
                <a:gridCol w="1276350"/>
                <a:gridCol w="1276350"/>
              </a:tblGrid>
              <a:tr h="3760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Factors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K-3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4-6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7-8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9-12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</a:tr>
              <a:tr h="6997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100" b="1" i="0" dirty="0" smtClean="0">
                          <a:latin typeface="Arial Narrow" pitchFamily="34" charset="0"/>
                        </a:rPr>
                        <a:t>2015-16</a:t>
                      </a:r>
                      <a:r>
                        <a:rPr lang="en-US" sz="2100" b="1" i="0" baseline="0" dirty="0" smtClean="0">
                          <a:latin typeface="Arial Narrow" pitchFamily="34" charset="0"/>
                        </a:rPr>
                        <a:t> LCFF target grant/ADA</a:t>
                      </a:r>
                      <a:endParaRPr lang="en-US" sz="2100" b="1" i="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$8,783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$8,074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$8,315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$9,884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  <a:tr h="5695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100" b="1" i="0" dirty="0" smtClean="0">
                          <a:latin typeface="Arial Narrow" pitchFamily="34" charset="0"/>
                        </a:rPr>
                        <a:t>Average daily attendance</a:t>
                      </a:r>
                      <a:endParaRPr lang="en-US" sz="2100" b="1" i="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7,629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5,619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3,668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8,339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  <a:tr h="6000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100" b="1" dirty="0" smtClean="0">
                          <a:latin typeface="Arial Narrow" pitchFamily="34" charset="0"/>
                        </a:rPr>
                        <a:t>Base Total</a:t>
                      </a:r>
                      <a:r>
                        <a:rPr lang="en-US" sz="2100" b="1" baseline="0" dirty="0" smtClean="0">
                          <a:latin typeface="Arial Narrow" pitchFamily="34" charset="0"/>
                        </a:rPr>
                        <a:t> – by grade span</a:t>
                      </a:r>
                    </a:p>
                    <a:p>
                      <a:r>
                        <a:rPr lang="en-US" sz="2100" b="1" baseline="0" dirty="0" smtClean="0">
                          <a:latin typeface="Arial Narrow" pitchFamily="34" charset="0"/>
                        </a:rPr>
                        <a:t>(Includes K-3 CSR &amp; 9-12 CTE)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tabLst>
                          <a:tab pos="46196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$59.9</a:t>
                      </a:r>
                      <a:r>
                        <a:rPr lang="en-US" sz="21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M</a:t>
                      </a:r>
                      <a:endParaRPr lang="en-US" sz="2100" b="1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tabLst>
                          <a:tab pos="40481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$40.6 M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tabLst>
                          <a:tab pos="40481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$27.3 M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tabLst>
                          <a:tab pos="40481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$73.8 M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lang="en-US" sz="2100" b="1" baseline="0" dirty="0" smtClean="0">
                          <a:latin typeface="Arial Narrow" pitchFamily="34" charset="0"/>
                        </a:rPr>
                        <a:t>Supplemental/Concentration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6196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$7.0 M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0481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$4.8 M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0481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$3.2 M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0481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$8.6 M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lang="en-US" sz="2100" b="1" baseline="0" dirty="0" smtClean="0">
                          <a:latin typeface="Arial Narrow" pitchFamily="34" charset="0"/>
                        </a:rPr>
                        <a:t>Total – by grade span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6196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$66.9</a:t>
                      </a:r>
                      <a:r>
                        <a:rPr lang="en-US" sz="21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M</a:t>
                      </a:r>
                      <a:endParaRPr lang="en-US" sz="2100" b="1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0481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$45.4 M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0481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$30.5 M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04813" algn="dec"/>
                        </a:tabLst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	$82.4 M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</a:tr>
              <a:tr h="5591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100" b="1" dirty="0" smtClean="0">
                          <a:latin typeface="Arial Narrow" pitchFamily="34" charset="0"/>
                        </a:rPr>
                        <a:t>Transportation</a:t>
                      </a:r>
                      <a:r>
                        <a:rPr lang="en-US" sz="2100" b="1" baseline="0" dirty="0" smtClean="0">
                          <a:latin typeface="Arial Narrow" pitchFamily="34" charset="0"/>
                        </a:rPr>
                        <a:t> and TIIG</a:t>
                      </a:r>
                      <a:endParaRPr lang="en-US" sz="2100" b="1" dirty="0" smtClean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$.80 M and</a:t>
                      </a:r>
                      <a:r>
                        <a:rPr lang="en-US" sz="21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$1.1 M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79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100" b="1" dirty="0" smtClean="0">
                          <a:latin typeface="Arial Narrow" pitchFamily="34" charset="0"/>
                        </a:rPr>
                        <a:t>Total – District</a:t>
                      </a:r>
                      <a:r>
                        <a:rPr lang="en-US" sz="2100" b="1" baseline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en-US" sz="2100" b="1" dirty="0" smtClean="0">
                          <a:latin typeface="Arial Narrow" pitchFamily="34" charset="0"/>
                        </a:rPr>
                        <a:t>LCFF target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$227.1 M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547203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08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597444" y="709707"/>
            <a:ext cx="4389438" cy="609600"/>
          </a:xfrm>
          <a:prstGeom prst="rect">
            <a:avLst/>
          </a:prstGeom>
          <a:solidFill>
            <a:srgbClr val="F462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(Full Implementation in 2020-21)Target</a:t>
            </a:r>
            <a:endParaRPr lang="en-US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$</a:t>
            </a:r>
            <a:r>
              <a:rPr lang="en-US" dirty="0" smtClean="0">
                <a:solidFill>
                  <a:prstClr val="black"/>
                </a:solidFill>
              </a:rPr>
              <a:t>227 </a:t>
            </a:r>
            <a:r>
              <a:rPr lang="en-US" dirty="0">
                <a:solidFill>
                  <a:prstClr val="black"/>
                </a:solidFill>
              </a:rPr>
              <a:t>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978" y="1628694"/>
            <a:ext cx="914400" cy="533400"/>
          </a:xfrm>
          <a:prstGeom prst="rect">
            <a:avLst/>
          </a:prstGeom>
          <a:solidFill>
            <a:srgbClr val="F462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smtClean="0">
                <a:solidFill>
                  <a:prstClr val="black"/>
                </a:solidFill>
              </a:rPr>
              <a:t>Base</a:t>
            </a:r>
            <a:endParaRPr lang="en-US" sz="1600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</a:rPr>
              <a:t>$</a:t>
            </a:r>
            <a:r>
              <a:rPr lang="en-US" sz="1600" dirty="0" smtClean="0">
                <a:solidFill>
                  <a:prstClr val="black"/>
                </a:solidFill>
              </a:rPr>
              <a:t>194 </a:t>
            </a:r>
            <a:r>
              <a:rPr lang="en-US" sz="1600" dirty="0">
                <a:solidFill>
                  <a:prstClr val="black"/>
                </a:solidFill>
              </a:rPr>
              <a:t>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38253" y="1640631"/>
            <a:ext cx="914400" cy="533400"/>
          </a:xfrm>
          <a:prstGeom prst="rect">
            <a:avLst/>
          </a:prstGeom>
          <a:solidFill>
            <a:srgbClr val="F462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 smtClean="0">
                <a:solidFill>
                  <a:prstClr val="black"/>
                </a:solidFill>
              </a:rPr>
              <a:t>K-3 (CSR)</a:t>
            </a:r>
            <a:endParaRPr lang="en-US" sz="1200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</a:rPr>
              <a:t>$</a:t>
            </a:r>
            <a:r>
              <a:rPr lang="en-US" sz="1600" dirty="0" smtClean="0">
                <a:solidFill>
                  <a:prstClr val="black"/>
                </a:solidFill>
              </a:rPr>
              <a:t>5.7 M 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77609" y="1623812"/>
            <a:ext cx="1512888" cy="533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</a:rPr>
              <a:t>Concentration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smtClean="0">
                <a:solidFill>
                  <a:prstClr val="black"/>
                </a:solidFill>
              </a:rPr>
              <a:t>$1.0 </a:t>
            </a:r>
            <a:r>
              <a:rPr lang="en-US" sz="1600" dirty="0">
                <a:solidFill>
                  <a:prstClr val="black"/>
                </a:solidFill>
              </a:rPr>
              <a:t>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95514" y="1635526"/>
            <a:ext cx="1517650" cy="533400"/>
          </a:xfrm>
          <a:prstGeom prst="rect">
            <a:avLst/>
          </a:prstGeom>
          <a:solidFill>
            <a:srgbClr val="F462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</a:rPr>
              <a:t>Transportation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smtClean="0">
                <a:solidFill>
                  <a:prstClr val="black"/>
                </a:solidFill>
              </a:rPr>
              <a:t>$.80 </a:t>
            </a:r>
            <a:r>
              <a:rPr lang="en-US" sz="1600" dirty="0">
                <a:solidFill>
                  <a:prstClr val="black"/>
                </a:solidFill>
              </a:rPr>
              <a:t>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48653" y="1629462"/>
            <a:ext cx="831850" cy="533400"/>
          </a:xfrm>
          <a:prstGeom prst="rect">
            <a:avLst/>
          </a:prstGeom>
          <a:solidFill>
            <a:srgbClr val="F462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</a:rPr>
              <a:t>TIIG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</a:rPr>
              <a:t>$1.1 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61797" y="2464229"/>
            <a:ext cx="5486400" cy="6918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2015-16 LCFF Current Projection (Hold Harmless)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$181.9 </a:t>
            </a:r>
            <a:r>
              <a:rPr lang="en-US" dirty="0">
                <a:solidFill>
                  <a:prstClr val="black"/>
                </a:solidFill>
              </a:rPr>
              <a:t>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77346" y="3308471"/>
            <a:ext cx="19050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GAP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$45 </a:t>
            </a:r>
            <a:r>
              <a:rPr lang="en-US" dirty="0">
                <a:solidFill>
                  <a:prstClr val="black"/>
                </a:solidFill>
              </a:rPr>
              <a:t>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777346" y="3918071"/>
            <a:ext cx="19050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2015-16</a:t>
            </a:r>
            <a:endParaRPr lang="en-US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32.19%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778933" y="4527671"/>
            <a:ext cx="19050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GAP </a:t>
            </a:r>
            <a:r>
              <a:rPr lang="en-US" dirty="0" smtClean="0">
                <a:solidFill>
                  <a:prstClr val="black"/>
                </a:solidFill>
              </a:rPr>
              <a:t>Funding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$14.5 M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4758554" y="1319307"/>
            <a:ext cx="0" cy="1412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38178" y="1449785"/>
            <a:ext cx="8087826" cy="1081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13" idx="0"/>
          </p:cNvCxnSpPr>
          <p:nvPr/>
        </p:nvCxnSpPr>
        <p:spPr>
          <a:xfrm flipH="1">
            <a:off x="538178" y="1455190"/>
            <a:ext cx="3175" cy="17350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0"/>
          </p:cNvCxnSpPr>
          <p:nvPr/>
        </p:nvCxnSpPr>
        <p:spPr>
          <a:xfrm>
            <a:off x="1595453" y="1464789"/>
            <a:ext cx="0" cy="17584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033469" y="1464789"/>
            <a:ext cx="0" cy="16467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621153" y="1460595"/>
            <a:ext cx="0" cy="16321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8" idx="0"/>
          </p:cNvCxnSpPr>
          <p:nvPr/>
        </p:nvCxnSpPr>
        <p:spPr>
          <a:xfrm>
            <a:off x="7254339" y="1449785"/>
            <a:ext cx="0" cy="18574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133600" y="1641316"/>
            <a:ext cx="943279" cy="533400"/>
          </a:xfrm>
          <a:prstGeom prst="rect">
            <a:avLst/>
          </a:prstGeom>
          <a:solidFill>
            <a:srgbClr val="F462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 smtClean="0">
                <a:solidFill>
                  <a:prstClr val="black"/>
                </a:solidFill>
              </a:rPr>
              <a:t>9-12 (CTE)</a:t>
            </a:r>
            <a:endParaRPr lang="en-US" sz="1200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</a:rPr>
              <a:t>$</a:t>
            </a:r>
            <a:r>
              <a:rPr lang="en-US" sz="1600" dirty="0" smtClean="0">
                <a:solidFill>
                  <a:prstClr val="black"/>
                </a:solidFill>
              </a:rPr>
              <a:t>1.9 </a:t>
            </a:r>
            <a:r>
              <a:rPr lang="en-US" sz="1600" dirty="0">
                <a:solidFill>
                  <a:prstClr val="black"/>
                </a:solidFill>
              </a:rPr>
              <a:t>M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234032" y="1637838"/>
            <a:ext cx="1524793" cy="533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</a:rPr>
              <a:t>Supplemental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</a:rPr>
              <a:t>$</a:t>
            </a:r>
            <a:r>
              <a:rPr lang="en-US" sz="1600" dirty="0" smtClean="0">
                <a:solidFill>
                  <a:prstClr val="black"/>
                </a:solidFill>
              </a:rPr>
              <a:t>22.6 </a:t>
            </a:r>
            <a:r>
              <a:rPr lang="en-US" sz="1600" dirty="0">
                <a:solidFill>
                  <a:prstClr val="black"/>
                </a:solidFill>
              </a:rPr>
              <a:t>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70151" y="6264275"/>
            <a:ext cx="535623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2" name="Rectangle 2"/>
          <p:cNvSpPr txBox="1">
            <a:spLocks noChangeArrowheads="1"/>
          </p:cNvSpPr>
          <p:nvPr/>
        </p:nvSpPr>
        <p:spPr>
          <a:xfrm>
            <a:off x="240180" y="17646"/>
            <a:ext cx="8534400" cy="4395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000" b="1" cap="none" dirty="0" smtClean="0">
                <a:latin typeface="+mn-lt"/>
              </a:rPr>
              <a:t>Local Control Funding Formula (LCFF)</a:t>
            </a:r>
            <a:endParaRPr lang="en-US" sz="3000" b="1" cap="none" dirty="0">
              <a:latin typeface="+mn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02191" y="5269829"/>
            <a:ext cx="4435507" cy="65810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prstClr val="black"/>
                </a:solidFill>
              </a:rPr>
              <a:t>2015-16 PROJECTED TOTAL FUNDING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prstClr val="black"/>
                </a:solidFill>
              </a:rPr>
              <a:t>$196.4 M</a:t>
            </a:r>
            <a:endParaRPr lang="en-US" b="1" dirty="0">
              <a:solidFill>
                <a:prstClr val="black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>
            <a:off x="8626004" y="1449785"/>
            <a:ext cx="0" cy="17073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2597445" y="1455190"/>
            <a:ext cx="4746" cy="18544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84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40180" y="152400"/>
            <a:ext cx="85344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200" b="1" cap="none" dirty="0" smtClean="0">
                <a:latin typeface="+mn-lt"/>
              </a:rPr>
              <a:t>Local Control Accountability Plan (LCAP)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228600" y="606299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Wingdings" pitchFamily="2" charset="2"/>
              <a:buChar char="Ø"/>
            </a:pPr>
            <a:endParaRPr lang="en-US" sz="1000" b="1" dirty="0" smtClean="0"/>
          </a:p>
          <a:p>
            <a:pPr marL="800100" lvl="1" indent="-342900">
              <a:buClr>
                <a:schemeClr val="tx2"/>
              </a:buClr>
              <a:buFont typeface="Wingdings" pitchFamily="2" charset="2"/>
              <a:buChar char="Ø"/>
            </a:pPr>
            <a:r>
              <a:rPr lang="en-US" b="1" dirty="0" smtClean="0"/>
              <a:t>Community Meetings: 1/20/15, 3/31/15, 4/28/15</a:t>
            </a:r>
            <a:endParaRPr lang="en-US" sz="800" b="1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305800" y="6324600"/>
            <a:ext cx="611823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757536"/>
              </p:ext>
            </p:extLst>
          </p:nvPr>
        </p:nvGraphicFramePr>
        <p:xfrm>
          <a:off x="240181" y="990600"/>
          <a:ext cx="4103219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518936"/>
              </p:ext>
            </p:extLst>
          </p:nvPr>
        </p:nvGraphicFramePr>
        <p:xfrm>
          <a:off x="4276725" y="1186190"/>
          <a:ext cx="4516905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0128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5334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cap="none" dirty="0" smtClean="0">
                <a:latin typeface="+mn-lt"/>
              </a:rPr>
              <a:t>Budget Concerns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762000"/>
            <a:ext cx="7772400" cy="563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Regional Occupational Program (ROP) - Previously funded through County Office of Education (COE) Categoricals; now swept to solve the COE’s budget shortfall</a:t>
            </a:r>
          </a:p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Approximately $1 Million in Special Education Assistant Intensive Support</a:t>
            </a:r>
          </a:p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Mandated Costs/Common Core double dip</a:t>
            </a:r>
          </a:p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Class Size Reduction (CSR) still “all or nothing”</a:t>
            </a:r>
          </a:p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Prop 2 Rainy Day Fund could be triggered</a:t>
            </a:r>
          </a:p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The 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employer contribution costs for both CalSTRS and CalPERS 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will more than double</a:t>
            </a: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CalSTRS – From 8.25% in 2013-14 to 19.1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% in 2020-21</a:t>
            </a: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CalPERS – From 11.442% in 2013-14 to 20.4% in 2020-21</a:t>
            </a:r>
          </a:p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The Great Budget Squeeze – the new “Hidden Deficit”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05800" y="6324600"/>
            <a:ext cx="609600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43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52400" y="1059542"/>
            <a:ext cx="4495800" cy="5493658"/>
          </a:xfrm>
        </p:spPr>
        <p:txBody>
          <a:bodyPr>
            <a:noAutofit/>
          </a:bodyPr>
          <a:lstStyle/>
          <a:p>
            <a:pPr marL="290513" indent="-290513">
              <a:spcAft>
                <a:spcPts val="18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1800" b="0" dirty="0" smtClean="0"/>
              <a:t>The </a:t>
            </a:r>
            <a:r>
              <a:rPr lang="en-US" sz="1800" b="0" dirty="0"/>
              <a:t>2015-16 State Budget proposal </a:t>
            </a:r>
            <a:r>
              <a:rPr lang="en-US" sz="1800" b="0" i="1" u="sng" dirty="0"/>
              <a:t>does not</a:t>
            </a:r>
            <a:r>
              <a:rPr lang="en-US" sz="1800" b="0" dirty="0"/>
              <a:t> address these cost increases for school districts or county offices of education  </a:t>
            </a:r>
          </a:p>
          <a:p>
            <a:pPr marL="290513" indent="-290513">
              <a:spcAft>
                <a:spcPts val="18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1800" b="0" dirty="0"/>
              <a:t>When promoting the LCFF, the Governor promised a return to 2007-08 purchasing power</a:t>
            </a:r>
          </a:p>
          <a:p>
            <a:pPr marL="747713" lvl="2" indent="-290513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A modest goal, but the high water mark for California education funding </a:t>
            </a:r>
          </a:p>
          <a:p>
            <a:pPr marL="290513" indent="-290513">
              <a:spcAft>
                <a:spcPts val="18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1800" b="0" dirty="0"/>
              <a:t>It will take an estimated $18.5 billion to reach that goal </a:t>
            </a:r>
          </a:p>
          <a:p>
            <a:pPr marL="290513" indent="-290513">
              <a:spcAft>
                <a:spcPts val="18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1800" b="0" dirty="0"/>
              <a:t>Increasing costs such as CalSTRS and CalPERS erode that promise and make it difficult for districts to achieve the goals of the </a:t>
            </a:r>
            <a:r>
              <a:rPr lang="en-US" sz="1800" b="0" dirty="0" smtClean="0"/>
              <a:t>LCFF</a:t>
            </a:r>
            <a:endParaRPr lang="en-US" sz="1800" b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82000" y="6370637"/>
            <a:ext cx="681632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718"/>
            <a:ext cx="7391400" cy="76168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cap="none" dirty="0" smtClean="0">
                <a:latin typeface="+mn-lt"/>
              </a:rPr>
              <a:t>CalSTRS and CalPERS Rate Increase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838200"/>
            <a:ext cx="7772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marL="571500" indent="-571500" eaLnBrk="1" fontAlgn="auto" hangingPunct="1">
              <a:spcAft>
                <a:spcPts val="18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85800"/>
            <a:ext cx="4281175" cy="6019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11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0977612"/>
              </p:ext>
            </p:extLst>
          </p:nvPr>
        </p:nvGraphicFramePr>
        <p:xfrm>
          <a:off x="47125" y="1741488"/>
          <a:ext cx="9067800" cy="511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7" name="Group 36"/>
          <p:cNvGrpSpPr/>
          <p:nvPr/>
        </p:nvGrpSpPr>
        <p:grpSpPr>
          <a:xfrm>
            <a:off x="1076325" y="3476625"/>
            <a:ext cx="6457950" cy="1895475"/>
            <a:chOff x="1076325" y="3476625"/>
            <a:chExt cx="6457950" cy="1895475"/>
          </a:xfrm>
        </p:grpSpPr>
        <p:sp>
          <p:nvSpPr>
            <p:cNvPr id="33" name="Freeform 32"/>
            <p:cNvSpPr/>
            <p:nvPr/>
          </p:nvSpPr>
          <p:spPr>
            <a:xfrm>
              <a:off x="1076325" y="3476625"/>
              <a:ext cx="6457950" cy="1895475"/>
            </a:xfrm>
            <a:custGeom>
              <a:avLst/>
              <a:gdLst>
                <a:gd name="connsiteX0" fmla="*/ 6448425 w 6457950"/>
                <a:gd name="connsiteY0" fmla="*/ 0 h 1895475"/>
                <a:gd name="connsiteX1" fmla="*/ 6457950 w 6457950"/>
                <a:gd name="connsiteY1" fmla="*/ 1304925 h 1895475"/>
                <a:gd name="connsiteX2" fmla="*/ 0 w 6457950"/>
                <a:gd name="connsiteY2" fmla="*/ 1895475 h 1895475"/>
                <a:gd name="connsiteX3" fmla="*/ 6448425 w 6457950"/>
                <a:gd name="connsiteY3" fmla="*/ 0 h 189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57950" h="1895475">
                  <a:moveTo>
                    <a:pt x="6448425" y="0"/>
                  </a:moveTo>
                  <a:lnTo>
                    <a:pt x="6457950" y="1304925"/>
                  </a:lnTo>
                  <a:lnTo>
                    <a:pt x="0" y="1895475"/>
                  </a:lnTo>
                  <a:lnTo>
                    <a:pt x="6448425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rot="20773963">
              <a:off x="4043020" y="4329837"/>
              <a:ext cx="30684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Added CalSTRS/CalPERS Costs</a:t>
              </a:r>
              <a:endParaRPr lang="en-US" b="1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LCFF Implementation Promise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089498" y="3099171"/>
            <a:ext cx="7181063" cy="2269890"/>
            <a:chOff x="1089498" y="3099171"/>
            <a:chExt cx="7181063" cy="2269890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1089498" y="3478028"/>
              <a:ext cx="6449939" cy="189103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 rot="20637350">
              <a:off x="3866883" y="4100635"/>
              <a:ext cx="9332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Promise</a:t>
              </a:r>
              <a:endParaRPr lang="en-US" b="1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420648" y="3099171"/>
              <a:ext cx="8499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$18.5 B</a:t>
              </a:r>
              <a:endParaRPr lang="en-US" b="1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089496" y="4772025"/>
            <a:ext cx="7181065" cy="608815"/>
            <a:chOff x="1089496" y="4772025"/>
            <a:chExt cx="7181065" cy="608815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1089496" y="4772025"/>
              <a:ext cx="6449941" cy="602730"/>
            </a:xfrm>
            <a:prstGeom prst="line">
              <a:avLst/>
            </a:prstGeom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7420648" y="4785088"/>
              <a:ext cx="8499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$14.1 B</a:t>
              </a:r>
              <a:endParaRPr lang="en-US" b="1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21303353">
              <a:off x="3949750" y="5011508"/>
              <a:ext cx="24705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Actual Purchasing Power</a:t>
              </a:r>
              <a:endParaRPr lang="en-US" b="1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8085222" y="144379"/>
            <a:ext cx="1010653" cy="127053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endParaRPr lang="en-US" sz="24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881" y="0"/>
            <a:ext cx="9145262" cy="1661993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all" spc="-60" normalizeH="0" baseline="0" noProof="0" dirty="0" smtClean="0">
              <a:ln>
                <a:noFill/>
              </a:ln>
              <a:solidFill>
                <a:srgbClr val="D1282E"/>
              </a:solidFill>
              <a:effectLst/>
              <a:uLnTx/>
              <a:uFillTx/>
              <a:latin typeface="Arial Black"/>
              <a:ea typeface="+mj-ea"/>
              <a:cs typeface="+mj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spc="-60" normalizeH="0" baseline="0" noProof="0" dirty="0" smtClean="0">
                <a:ln>
                  <a:noFill/>
                </a:ln>
                <a:solidFill>
                  <a:srgbClr val="D1282E"/>
                </a:solidFill>
                <a:effectLst/>
                <a:uLnTx/>
                <a:uFillTx/>
                <a:ea typeface="+mj-ea"/>
                <a:cs typeface="+mj-cs"/>
              </a:rPr>
              <a:t>  LCFF Implementation Promise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kern="0" cap="all" spc="-60" dirty="0" smtClean="0">
              <a:solidFill>
                <a:srgbClr val="D1282E"/>
              </a:solidFill>
              <a:latin typeface="Arial Black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0" y="639633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D1282E"/>
                </a:solidFill>
                <a:effectLst/>
                <a:uLnTx/>
                <a:uFillTx/>
              </a:rPr>
              <a:t>16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D1282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2666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583644"/>
              </p:ext>
            </p:extLst>
          </p:nvPr>
        </p:nvGraphicFramePr>
        <p:xfrm>
          <a:off x="0" y="1741488"/>
          <a:ext cx="9067800" cy="511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085850" y="2209800"/>
            <a:ext cx="6438900" cy="3152775"/>
            <a:chOff x="1085850" y="2209800"/>
            <a:chExt cx="6438900" cy="3152775"/>
          </a:xfrm>
        </p:grpSpPr>
        <p:sp>
          <p:nvSpPr>
            <p:cNvPr id="10" name="Freeform 9"/>
            <p:cNvSpPr/>
            <p:nvPr/>
          </p:nvSpPr>
          <p:spPr>
            <a:xfrm>
              <a:off x="1085850" y="2209800"/>
              <a:ext cx="6438900" cy="3152775"/>
            </a:xfrm>
            <a:custGeom>
              <a:avLst/>
              <a:gdLst>
                <a:gd name="connsiteX0" fmla="*/ 6391275 w 6438900"/>
                <a:gd name="connsiteY0" fmla="*/ 0 h 3152775"/>
                <a:gd name="connsiteX1" fmla="*/ 6438900 w 6438900"/>
                <a:gd name="connsiteY1" fmla="*/ 1247775 h 3152775"/>
                <a:gd name="connsiteX2" fmla="*/ 0 w 6438900"/>
                <a:gd name="connsiteY2" fmla="*/ 3152775 h 3152775"/>
                <a:gd name="connsiteX3" fmla="*/ 6391275 w 6438900"/>
                <a:gd name="connsiteY3" fmla="*/ 0 h 31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38900" h="3152775">
                  <a:moveTo>
                    <a:pt x="6391275" y="0"/>
                  </a:moveTo>
                  <a:lnTo>
                    <a:pt x="6438900" y="1247775"/>
                  </a:lnTo>
                  <a:lnTo>
                    <a:pt x="0" y="3152775"/>
                  </a:lnTo>
                  <a:lnTo>
                    <a:pt x="6391275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20299487">
              <a:off x="3955471" y="3455205"/>
              <a:ext cx="30684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Added CalSTRS/CalPERS Costs</a:t>
              </a:r>
              <a:endParaRPr lang="en-US" b="1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Higher Retirement Costs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089498" y="1841871"/>
            <a:ext cx="7114387" cy="3527192"/>
            <a:chOff x="1089498" y="1841871"/>
            <a:chExt cx="7114387" cy="3527192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1089498" y="2211203"/>
              <a:ext cx="6403502" cy="315786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 rot="20040949">
              <a:off x="2387108" y="3424862"/>
              <a:ext cx="36070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Separate CalSTRS/CalPERS Funding</a:t>
              </a:r>
              <a:endParaRPr lang="en-US" b="1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353973" y="1841871"/>
              <a:ext cx="8499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$22.9 B</a:t>
              </a:r>
              <a:endParaRPr lang="en-US" b="1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089496" y="3468503"/>
            <a:ext cx="7181064" cy="1906252"/>
            <a:chOff x="1089496" y="3468503"/>
            <a:chExt cx="7181064" cy="1906252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1089496" y="3468503"/>
              <a:ext cx="6449941" cy="1906252"/>
            </a:xfrm>
            <a:prstGeom prst="line">
              <a:avLst/>
            </a:prstGeom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20598371">
              <a:off x="3252114" y="4440693"/>
              <a:ext cx="18389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Purchasing Power</a:t>
              </a:r>
              <a:endParaRPr lang="en-US" b="1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420648" y="3609527"/>
              <a:ext cx="8499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$18.5 B</a:t>
              </a:r>
              <a:endParaRPr lang="en-US" b="1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8085222" y="144379"/>
            <a:ext cx="1010653" cy="127053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endParaRPr lang="en-US" sz="24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9145262" cy="164660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all" spc="-60" normalizeH="0" baseline="0" noProof="0" dirty="0" smtClean="0">
              <a:ln>
                <a:noFill/>
              </a:ln>
              <a:solidFill>
                <a:srgbClr val="D1282E"/>
              </a:solidFill>
              <a:effectLst/>
              <a:uLnTx/>
              <a:uFillTx/>
              <a:latin typeface="Arial Black"/>
              <a:ea typeface="+mj-ea"/>
              <a:cs typeface="+mj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spc="-60" normalizeH="0" baseline="0" noProof="0" dirty="0" smtClean="0">
                <a:ln>
                  <a:noFill/>
                </a:ln>
                <a:solidFill>
                  <a:srgbClr val="D1282E"/>
                </a:solidFill>
                <a:effectLst/>
                <a:uLnTx/>
                <a:uFillTx/>
                <a:ea typeface="+mj-ea"/>
                <a:cs typeface="+mj-cs"/>
              </a:rPr>
              <a:t>  Recognizing Higher</a:t>
            </a:r>
            <a:r>
              <a:rPr kumimoji="0" lang="en-US" sz="3600" b="1" i="0" u="none" strike="noStrike" kern="0" spc="-60" normalizeH="0" noProof="0" dirty="0" smtClean="0">
                <a:ln>
                  <a:noFill/>
                </a:ln>
                <a:solidFill>
                  <a:srgbClr val="D1282E"/>
                </a:solidFill>
                <a:effectLst/>
                <a:uLnTx/>
                <a:uFillTx/>
                <a:ea typeface="+mj-ea"/>
                <a:cs typeface="+mj-cs"/>
              </a:rPr>
              <a:t> Retirement Costs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" b="1" i="0" u="none" strike="noStrike" kern="0" spc="-60" normalizeH="0" baseline="0" noProof="0" dirty="0" smtClean="0">
              <a:ln>
                <a:noFill/>
              </a:ln>
              <a:solidFill>
                <a:srgbClr val="D1282E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kern="0" cap="all" spc="-60" dirty="0" smtClean="0">
              <a:solidFill>
                <a:srgbClr val="D1282E"/>
              </a:solidFill>
              <a:latin typeface="Arial Black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9186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" y="0"/>
            <a:ext cx="9144280" cy="685800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6172200" y="6400800"/>
            <a:ext cx="2434976" cy="3048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>
                <a:solidFill>
                  <a:schemeClr val="bg2"/>
                </a:solidFill>
              </a:rPr>
              <a:t>School Services of California, Inc</a:t>
            </a:r>
            <a:r>
              <a:rPr lang="en-US" dirty="0" smtClean="0">
                <a:solidFill>
                  <a:schemeClr val="bg2"/>
                </a:solidFill>
              </a:rPr>
              <a:t>.</a:t>
            </a: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58200" y="6324600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D1282E"/>
                </a:solidFill>
                <a:effectLst/>
                <a:uLnTx/>
                <a:uFillTx/>
              </a:rPr>
              <a:t>18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D1282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099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5334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cap="none" dirty="0" smtClean="0">
                <a:latin typeface="+mn-lt"/>
              </a:rPr>
              <a:t>Cap on School District Reserve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381000"/>
            <a:ext cx="7772400" cy="563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The passage of Proposition 2 and enactment of SB 858 resulted in a hard cap on school districts’ reserves.</a:t>
            </a:r>
          </a:p>
          <a:p>
            <a:pPr marL="1028700" lvl="1" indent="-571500" eaLnBrk="1" fontAlgn="auto" hangingPunct="1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The combined assigned and unassigned balances should not exceed twice the minimum reserve in the year following a contribution to the Proposition 98 reserve.</a:t>
            </a:r>
          </a:p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Four triggering conditions:</a:t>
            </a:r>
          </a:p>
          <a:p>
            <a:pPr marL="1028700" lvl="1" indent="-571500" eaLnBrk="1" fontAlgn="auto" hangingPunct="1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Maintenance Factor</a:t>
            </a:r>
          </a:p>
          <a:p>
            <a:pPr marL="1028700" lvl="1" indent="-571500" eaLnBrk="1" fontAlgn="auto" hangingPunct="1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Test 1 Funding</a:t>
            </a:r>
          </a:p>
          <a:p>
            <a:pPr marL="1028700" lvl="1" indent="-571500" eaLnBrk="1" fontAlgn="auto" hangingPunct="1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Full funding for Enrollment Growth and COLA</a:t>
            </a:r>
          </a:p>
          <a:p>
            <a:pPr marL="1028700" lvl="1" indent="-571500" eaLnBrk="1" fontAlgn="auto" hangingPunct="1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Capital gains reserves must exceed 8% of State General Fund reserves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05800" y="6324600"/>
            <a:ext cx="609600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5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5334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cap="none" dirty="0" smtClean="0">
                <a:latin typeface="+mn-lt"/>
              </a:rPr>
              <a:t>Cap on School District Reserve – Cont.</a:t>
            </a:r>
            <a:endParaRPr lang="en-US" sz="3200" b="1" cap="none" dirty="0">
              <a:latin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762000"/>
            <a:ext cx="7772400" cy="563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The Legislative Analyst’s Office (LAO) notes specific risks to school districts that lower their reserves in accordance with the SB 858 cap</a:t>
            </a:r>
          </a:p>
          <a:p>
            <a:pPr marL="1028700" lvl="1" indent="-571500" eaLnBrk="1" fontAlgn="auto" hangingPunct="1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For most districts, the cap allows for only a couple weeks of payroll.</a:t>
            </a:r>
          </a:p>
          <a:p>
            <a:pPr marL="1028700" lvl="1" indent="-571500" eaLnBrk="1" fontAlgn="auto" hangingPunct="1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Emergency facility repairs and unexpected costs will place the districts in a precarious position.</a:t>
            </a:r>
          </a:p>
          <a:p>
            <a:pPr marL="1028700" lvl="1" indent="-571500" eaLnBrk="1" fontAlgn="auto" hangingPunct="1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Districts with the reserve below the cap are more likely to be flagged for fiscal intervention.</a:t>
            </a:r>
          </a:p>
          <a:p>
            <a:pPr marL="1028700" lvl="1" indent="-571500" eaLnBrk="1" fontAlgn="auto" hangingPunct="1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Districts with lower reserves could have their credit rating reduced, increasing the cost of borrowing money.</a:t>
            </a:r>
          </a:p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LAO’s recommendation is:</a:t>
            </a:r>
          </a:p>
          <a:p>
            <a:pPr lvl="1" eaLnBrk="1" fontAlgn="auto" hangingPunct="1">
              <a:spcAft>
                <a:spcPts val="1200"/>
              </a:spcAft>
              <a:buClr>
                <a:schemeClr val="tx2"/>
              </a:buClr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       “We recommend the Legislative repeal the reserve cap.”</a:t>
            </a:r>
          </a:p>
          <a:p>
            <a:pPr marL="571500" indent="-571500" eaLnBrk="1" fontAlgn="auto" hangingPunct="1">
              <a:spcAft>
                <a:spcPts val="1200"/>
              </a:spcAft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Future Board Resolution?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05800" y="6324600"/>
            <a:ext cx="609600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27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515754"/>
          </a:xfrm>
        </p:spPr>
        <p:txBody>
          <a:bodyPr>
            <a:noAutofit/>
          </a:bodyPr>
          <a:lstStyle/>
          <a:p>
            <a:pPr algn="ctr"/>
            <a:r>
              <a:rPr lang="en-US" sz="3200" b="1" cap="none" dirty="0" smtClean="0">
                <a:solidFill>
                  <a:srgbClr val="C00000"/>
                </a:solidFill>
                <a:latin typeface="+mn-lt"/>
              </a:rPr>
              <a:t>Next Steps</a:t>
            </a:r>
            <a:endParaRPr lang="en-US" sz="3200" b="1" cap="none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324600"/>
            <a:ext cx="611823" cy="365125"/>
          </a:xfrm>
        </p:spPr>
        <p:txBody>
          <a:bodyPr/>
          <a:lstStyle/>
          <a:p>
            <a:fld id="{103161EA-3838-4585-991A-9FE3F83376D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792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2400" b="1" dirty="0"/>
              <a:t>Second Interim Budget </a:t>
            </a:r>
            <a:r>
              <a:rPr lang="en-US" sz="2400" b="1" dirty="0" smtClean="0"/>
              <a:t>Report – March 15, 2015</a:t>
            </a:r>
            <a:endParaRPr lang="en-US" sz="2400" b="1" dirty="0"/>
          </a:p>
          <a:p>
            <a:pPr marL="342900" indent="-342900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2400" b="1" dirty="0" smtClean="0"/>
              <a:t>Allocation of Supplemental/Concentration</a:t>
            </a:r>
          </a:p>
          <a:p>
            <a:pPr marL="342900" indent="-342900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2400" b="1" dirty="0" smtClean="0"/>
              <a:t>Evaluate State May Revise Budget Impacts</a:t>
            </a:r>
          </a:p>
          <a:p>
            <a:pPr marL="342900" indent="-342900">
              <a:spcAft>
                <a:spcPts val="24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2400" b="1" dirty="0" smtClean="0"/>
              <a:t>Board Adoption of 2015/16 District Budget on  June 16, 2015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088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ightEducation_co_26 print PowerPlugs Templates for PowerPoint">
  <a:themeElements>
    <a:clrScheme name="Custom 5">
      <a:dk1>
        <a:srgbClr val="677C8C"/>
      </a:dk1>
      <a:lt1>
        <a:srgbClr val="000000"/>
      </a:lt1>
      <a:dk2>
        <a:srgbClr val="FFFFFF"/>
      </a:dk2>
      <a:lt2>
        <a:srgbClr val="000000"/>
      </a:lt2>
      <a:accent1>
        <a:srgbClr val="0070C0"/>
      </a:accent1>
      <a:accent2>
        <a:srgbClr val="900000"/>
      </a:accent2>
      <a:accent3>
        <a:srgbClr val="76923C"/>
      </a:accent3>
      <a:accent4>
        <a:srgbClr val="E36C09"/>
      </a:accent4>
      <a:accent5>
        <a:srgbClr val="205867"/>
      </a:accent5>
      <a:accent6>
        <a:srgbClr val="F79646"/>
      </a:accent6>
      <a:hlink>
        <a:srgbClr val="5F497A"/>
      </a:hlink>
      <a:folHlink>
        <a:srgbClr val="0000BF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0466A8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AAB8D1"/>
        </a:accent5>
        <a:accent6>
          <a:srgbClr val="E7B900"/>
        </a:accent6>
        <a:hlink>
          <a:srgbClr val="FF9933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RightEducation_co_26 print PowerPlugs Templates for PowerPoint">
  <a:themeElements>
    <a:clrScheme name="Custom 5">
      <a:dk1>
        <a:srgbClr val="677C8C"/>
      </a:dk1>
      <a:lt1>
        <a:srgbClr val="000000"/>
      </a:lt1>
      <a:dk2>
        <a:srgbClr val="FFFFFF"/>
      </a:dk2>
      <a:lt2>
        <a:srgbClr val="000000"/>
      </a:lt2>
      <a:accent1>
        <a:srgbClr val="0070C0"/>
      </a:accent1>
      <a:accent2>
        <a:srgbClr val="900000"/>
      </a:accent2>
      <a:accent3>
        <a:srgbClr val="76923C"/>
      </a:accent3>
      <a:accent4>
        <a:srgbClr val="E36C09"/>
      </a:accent4>
      <a:accent5>
        <a:srgbClr val="205867"/>
      </a:accent5>
      <a:accent6>
        <a:srgbClr val="F79646"/>
      </a:accent6>
      <a:hlink>
        <a:srgbClr val="5F497A"/>
      </a:hlink>
      <a:folHlink>
        <a:srgbClr val="0000BF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0466A8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AAB8D1"/>
        </a:accent5>
        <a:accent6>
          <a:srgbClr val="E7B900"/>
        </a:accent6>
        <a:hlink>
          <a:srgbClr val="FF9933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RightEducation_co_26 print PowerPlugs Templates for PowerPoint">
  <a:themeElements>
    <a:clrScheme name="Custom 5">
      <a:dk1>
        <a:srgbClr val="677C8C"/>
      </a:dk1>
      <a:lt1>
        <a:srgbClr val="000000"/>
      </a:lt1>
      <a:dk2>
        <a:srgbClr val="FFFFFF"/>
      </a:dk2>
      <a:lt2>
        <a:srgbClr val="000000"/>
      </a:lt2>
      <a:accent1>
        <a:srgbClr val="0070C0"/>
      </a:accent1>
      <a:accent2>
        <a:srgbClr val="900000"/>
      </a:accent2>
      <a:accent3>
        <a:srgbClr val="76923C"/>
      </a:accent3>
      <a:accent4>
        <a:srgbClr val="E36C09"/>
      </a:accent4>
      <a:accent5>
        <a:srgbClr val="205867"/>
      </a:accent5>
      <a:accent6>
        <a:srgbClr val="F79646"/>
      </a:accent6>
      <a:hlink>
        <a:srgbClr val="5F497A"/>
      </a:hlink>
      <a:folHlink>
        <a:srgbClr val="0000BF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0466A8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AAB8D1"/>
        </a:accent5>
        <a:accent6>
          <a:srgbClr val="E7B900"/>
        </a:accent6>
        <a:hlink>
          <a:srgbClr val="FF9933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D267936-D6B8-445C-B3C1-6EBD39F58C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1453</TotalTime>
  <Words>1480</Words>
  <Application>Microsoft Office PowerPoint</Application>
  <PresentationFormat>On-screen Show (4:3)</PresentationFormat>
  <Paragraphs>297</Paragraphs>
  <Slides>21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Essential</vt:lpstr>
      <vt:lpstr>RightEducation_co_26 print PowerPlugs Templates for PowerPoint</vt:lpstr>
      <vt:lpstr>1_RightEducation_co_26 print PowerPlugs Templates for PowerPoint</vt:lpstr>
      <vt:lpstr>2_RightEducation_co_26 print PowerPlugs Templates for PowerPoint</vt:lpstr>
      <vt:lpstr>Worksheet</vt:lpstr>
      <vt:lpstr>Governor’s Budget Proposal for 2015-16</vt:lpstr>
      <vt:lpstr>Governor’s Budget Proposals For 2015-16</vt:lpstr>
      <vt:lpstr>Annual Budget Cycle</vt:lpstr>
      <vt:lpstr>2015-16 Budget Overview</vt:lpstr>
      <vt:lpstr>2015-16 Budget Overview – Cont.</vt:lpstr>
      <vt:lpstr>Summary of Educational Funding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Budget Concerns</vt:lpstr>
      <vt:lpstr>CalSTRS and CalPERS Rate Increase</vt:lpstr>
      <vt:lpstr>LCFF Implementation Promise</vt:lpstr>
      <vt:lpstr>Recognizing Higher Retirement Costs</vt:lpstr>
      <vt:lpstr>PowerPoint Presentation</vt:lpstr>
      <vt:lpstr>Cap on School District Reserve</vt:lpstr>
      <vt:lpstr>Cap on School District Reserve – Cont.</vt:lpstr>
      <vt:lpstr>Next Steps</vt:lpstr>
    </vt:vector>
  </TitlesOfParts>
  <Company>GUSD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[Business Communication]</dc:title>
  <dc:creator>Authorized User</dc:creator>
  <cp:lastModifiedBy>Karolin Savarani</cp:lastModifiedBy>
  <cp:revision>176</cp:revision>
  <cp:lastPrinted>2015-01-27T17:01:12Z</cp:lastPrinted>
  <dcterms:created xsi:type="dcterms:W3CDTF">2014-01-10T23:31:30Z</dcterms:created>
  <dcterms:modified xsi:type="dcterms:W3CDTF">2015-03-30T18:20:55Z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TC103852699990</vt:lpwstr>
  </property>
</Properties>
</file>