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4" r:id="rId3"/>
    <p:sldId id="267" r:id="rId4"/>
    <p:sldId id="298" r:id="rId5"/>
    <p:sldId id="300" r:id="rId6"/>
    <p:sldId id="276" r:id="rId7"/>
    <p:sldId id="271" r:id="rId8"/>
    <p:sldId id="299" r:id="rId9"/>
    <p:sldId id="288" r:id="rId10"/>
    <p:sldId id="289" r:id="rId11"/>
    <p:sldId id="290" r:id="rId12"/>
    <p:sldId id="301" r:id="rId13"/>
    <p:sldId id="302" r:id="rId14"/>
    <p:sldId id="303" r:id="rId15"/>
    <p:sldId id="307" r:id="rId16"/>
    <p:sldId id="304" r:id="rId17"/>
    <p:sldId id="305" r:id="rId18"/>
    <p:sldId id="30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58B9"/>
    <a:srgbClr val="E5F0FE"/>
    <a:srgbClr val="F78113"/>
    <a:srgbClr val="53C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60"/>
  </p:normalViewPr>
  <p:slideViewPr>
    <p:cSldViewPr>
      <p:cViewPr varScale="1">
        <p:scale>
          <a:sx n="131" d="100"/>
          <a:sy n="131" d="100"/>
        </p:scale>
        <p:origin x="1624"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964649-6C99-404F-9691-D733FEF0E600}" type="datetimeFigureOut">
              <a:rPr lang="en-US" smtClean="0"/>
              <a:t>1/24/18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9724E4-C230-4A41-AD9E-BF3AF486CDE1}" type="slidenum">
              <a:rPr lang="en-US" smtClean="0"/>
              <a:t>‹#›</a:t>
            </a:fld>
            <a:endParaRPr lang="en-US"/>
          </a:p>
        </p:txBody>
      </p:sp>
    </p:spTree>
    <p:extLst>
      <p:ext uri="{BB962C8B-B14F-4D97-AF65-F5344CB8AC3E}">
        <p14:creationId xmlns:p14="http://schemas.microsoft.com/office/powerpoint/2010/main" val="1026501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 Id="rId3" Type="http://schemas.openxmlformats.org/officeDocument/2006/relationships/image" Target="../media/image2.e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 Id="rId3" Type="http://schemas.openxmlformats.org/officeDocument/2006/relationships/image" Target="../media/image2.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9A8A0D-203A-44A7-AEFE-9A205A5F80C0}" type="datetimeFigureOut">
              <a:rPr lang="en-US" smtClean="0"/>
              <a:t>1/24/18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446BB-A38C-4C91-80AD-EDA7F0E43D00}" type="slidenum">
              <a:rPr lang="en-US" smtClean="0"/>
              <a:t>‹#›</a:t>
            </a:fld>
            <a:endParaRPr lang="en-US"/>
          </a:p>
        </p:txBody>
      </p:sp>
    </p:spTree>
    <p:extLst>
      <p:ext uri="{BB962C8B-B14F-4D97-AF65-F5344CB8AC3E}">
        <p14:creationId xmlns:p14="http://schemas.microsoft.com/office/powerpoint/2010/main" val="2491671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9A8A0D-203A-44A7-AEFE-9A205A5F80C0}" type="datetimeFigureOut">
              <a:rPr lang="en-US" smtClean="0"/>
              <a:t>1/24/18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446BB-A38C-4C91-80AD-EDA7F0E43D00}" type="slidenum">
              <a:rPr lang="en-US" smtClean="0"/>
              <a:t>‹#›</a:t>
            </a:fld>
            <a:endParaRPr lang="en-US"/>
          </a:p>
        </p:txBody>
      </p:sp>
    </p:spTree>
    <p:extLst>
      <p:ext uri="{BB962C8B-B14F-4D97-AF65-F5344CB8AC3E}">
        <p14:creationId xmlns:p14="http://schemas.microsoft.com/office/powerpoint/2010/main" val="4064157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9A8A0D-203A-44A7-AEFE-9A205A5F80C0}" type="datetimeFigureOut">
              <a:rPr lang="en-US" smtClean="0"/>
              <a:t>1/24/18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446BB-A38C-4C91-80AD-EDA7F0E43D00}" type="slidenum">
              <a:rPr lang="en-US" smtClean="0"/>
              <a:t>‹#›</a:t>
            </a:fld>
            <a:endParaRPr lang="en-US"/>
          </a:p>
        </p:txBody>
      </p:sp>
    </p:spTree>
    <p:extLst>
      <p:ext uri="{BB962C8B-B14F-4D97-AF65-F5344CB8AC3E}">
        <p14:creationId xmlns:p14="http://schemas.microsoft.com/office/powerpoint/2010/main" val="3453588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9A8A0D-203A-44A7-AEFE-9A205A5F80C0}" type="datetimeFigureOut">
              <a:rPr lang="en-US" smtClean="0"/>
              <a:t>1/24/18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B446BB-A38C-4C91-80AD-EDA7F0E43D00}" type="slidenum">
              <a:rPr lang="en-US" smtClean="0"/>
              <a:t>‹#›</a:t>
            </a:fld>
            <a:endParaRPr lang="en-US"/>
          </a:p>
        </p:txBody>
      </p:sp>
    </p:spTree>
    <p:extLst>
      <p:ext uri="{BB962C8B-B14F-4D97-AF65-F5344CB8AC3E}">
        <p14:creationId xmlns:p14="http://schemas.microsoft.com/office/powerpoint/2010/main" val="3595572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9A8A0D-203A-44A7-AEFE-9A205A5F80C0}" type="datetimeFigureOut">
              <a:rPr lang="en-US" smtClean="0"/>
              <a:t>1/24/18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B446BB-A38C-4C91-80AD-EDA7F0E43D00}" type="slidenum">
              <a:rPr lang="en-US" smtClean="0"/>
              <a:t>‹#›</a:t>
            </a:fld>
            <a:endParaRPr lang="en-US"/>
          </a:p>
        </p:txBody>
      </p:sp>
    </p:spTree>
    <p:extLst>
      <p:ext uri="{BB962C8B-B14F-4D97-AF65-F5344CB8AC3E}">
        <p14:creationId xmlns:p14="http://schemas.microsoft.com/office/powerpoint/2010/main" val="1997427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9A8A0D-203A-44A7-AEFE-9A205A5F80C0}" type="datetimeFigureOut">
              <a:rPr lang="en-US" smtClean="0"/>
              <a:t>1/24/18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B446BB-A38C-4C91-80AD-EDA7F0E43D00}" type="slidenum">
              <a:rPr lang="en-US" smtClean="0"/>
              <a:t>‹#›</a:t>
            </a:fld>
            <a:endParaRPr lang="en-US"/>
          </a:p>
        </p:txBody>
      </p:sp>
    </p:spTree>
    <p:extLst>
      <p:ext uri="{BB962C8B-B14F-4D97-AF65-F5344CB8AC3E}">
        <p14:creationId xmlns:p14="http://schemas.microsoft.com/office/powerpoint/2010/main" val="2159681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9A8A0D-203A-44A7-AEFE-9A205A5F80C0}" type="datetimeFigureOut">
              <a:rPr lang="en-US" smtClean="0"/>
              <a:t>1/24/18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B446BB-A38C-4C91-80AD-EDA7F0E43D00}" type="slidenum">
              <a:rPr lang="en-US" smtClean="0"/>
              <a:t>‹#›</a:t>
            </a:fld>
            <a:endParaRPr lang="en-US"/>
          </a:p>
        </p:txBody>
      </p:sp>
    </p:spTree>
    <p:extLst>
      <p:ext uri="{BB962C8B-B14F-4D97-AF65-F5344CB8AC3E}">
        <p14:creationId xmlns:p14="http://schemas.microsoft.com/office/powerpoint/2010/main" val="1503125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9A8A0D-203A-44A7-AEFE-9A205A5F80C0}" type="datetimeFigureOut">
              <a:rPr lang="en-US" smtClean="0"/>
              <a:t>1/24/18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B446BB-A38C-4C91-80AD-EDA7F0E43D00}" type="slidenum">
              <a:rPr lang="en-US" smtClean="0"/>
              <a:t>‹#›</a:t>
            </a:fld>
            <a:endParaRPr lang="en-US"/>
          </a:p>
        </p:txBody>
      </p:sp>
    </p:spTree>
    <p:extLst>
      <p:ext uri="{BB962C8B-B14F-4D97-AF65-F5344CB8AC3E}">
        <p14:creationId xmlns:p14="http://schemas.microsoft.com/office/powerpoint/2010/main" val="998768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9A8A0D-203A-44A7-AEFE-9A205A5F80C0}" type="datetimeFigureOut">
              <a:rPr lang="en-US" smtClean="0"/>
              <a:t>1/24/18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B446BB-A38C-4C91-80AD-EDA7F0E43D00}" type="slidenum">
              <a:rPr lang="en-US" smtClean="0"/>
              <a:t>‹#›</a:t>
            </a:fld>
            <a:endParaRPr lang="en-US"/>
          </a:p>
        </p:txBody>
      </p:sp>
    </p:spTree>
    <p:extLst>
      <p:ext uri="{BB962C8B-B14F-4D97-AF65-F5344CB8AC3E}">
        <p14:creationId xmlns:p14="http://schemas.microsoft.com/office/powerpoint/2010/main" val="1469210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9A8A0D-203A-44A7-AEFE-9A205A5F80C0}" type="datetimeFigureOut">
              <a:rPr lang="en-US" smtClean="0"/>
              <a:t>1/24/18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446BB-A38C-4C91-80AD-EDA7F0E43D00}" type="slidenum">
              <a:rPr lang="en-US" smtClean="0"/>
              <a:t>‹#›</a:t>
            </a:fld>
            <a:endParaRPr lang="en-US"/>
          </a:p>
        </p:txBody>
      </p:sp>
    </p:spTree>
    <p:extLst>
      <p:ext uri="{BB962C8B-B14F-4D97-AF65-F5344CB8AC3E}">
        <p14:creationId xmlns:p14="http://schemas.microsoft.com/office/powerpoint/2010/main" val="424330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9A8A0D-203A-44A7-AEFE-9A205A5F80C0}" type="datetimeFigureOut">
              <a:rPr lang="en-US" smtClean="0"/>
              <a:t>1/24/18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446BB-A38C-4C91-80AD-EDA7F0E43D00}" type="slidenum">
              <a:rPr lang="en-US" smtClean="0"/>
              <a:t>‹#›</a:t>
            </a:fld>
            <a:endParaRPr lang="en-US"/>
          </a:p>
        </p:txBody>
      </p:sp>
    </p:spTree>
    <p:extLst>
      <p:ext uri="{BB962C8B-B14F-4D97-AF65-F5344CB8AC3E}">
        <p14:creationId xmlns:p14="http://schemas.microsoft.com/office/powerpoint/2010/main" val="448588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6" name="Rectangle 5"/>
          <p:cNvSpPr/>
          <p:nvPr userDrawn="1"/>
        </p:nvSpPr>
        <p:spPr>
          <a:xfrm>
            <a:off x="0" y="0"/>
            <a:ext cx="9144000" cy="1417638"/>
          </a:xfrm>
          <a:prstGeom prst="rect">
            <a:avLst/>
          </a:prstGeom>
          <a:solidFill>
            <a:srgbClr val="E7F4FA"/>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defTabSz="457200" fontAlgn="base">
              <a:spcBef>
                <a:spcPct val="0"/>
              </a:spcBef>
              <a:spcAft>
                <a:spcPct val="0"/>
              </a:spcAft>
            </a:pPr>
            <a:endParaRPr lang="en-US">
              <a:solidFill>
                <a:prstClr val="white"/>
              </a:solidFill>
            </a:endParaRPr>
          </a:p>
        </p:txBody>
      </p:sp>
      <p:pic>
        <p:nvPicPr>
          <p:cNvPr id="8" name="Picture 7"/>
          <p:cNvPicPr>
            <a:picLocks noChangeAspect="1"/>
          </p:cNvPicPr>
          <p:nvPr userDrawn="1"/>
        </p:nvPicPr>
        <p:blipFill>
          <a:blip r:embed="rId2"/>
          <a:stretch>
            <a:fillRect/>
          </a:stretch>
        </p:blipFill>
        <p:spPr>
          <a:xfrm>
            <a:off x="-70069" y="1462067"/>
            <a:ext cx="9214069" cy="80870"/>
          </a:xfrm>
          <a:prstGeom prst="rect">
            <a:avLst/>
          </a:prstGeom>
        </p:spPr>
      </p:pic>
      <p:sp>
        <p:nvSpPr>
          <p:cNvPr id="9" name="Content Placeholder 12"/>
          <p:cNvSpPr>
            <a:spLocks noGrp="1"/>
          </p:cNvSpPr>
          <p:nvPr>
            <p:ph idx="1"/>
          </p:nvPr>
        </p:nvSpPr>
        <p:spPr>
          <a:xfrm>
            <a:off x="457200" y="1600200"/>
            <a:ext cx="8229600" cy="4525963"/>
          </a:xfrm>
        </p:spPr>
        <p:txBody>
          <a:bodyPr/>
          <a:lstStyle>
            <a:lvl1pPr>
              <a:defRPr b="1">
                <a:solidFill>
                  <a:srgbClr val="514141"/>
                </a:solidFill>
                <a:latin typeface="Abadi MT Condensed Light"/>
                <a:cs typeface="Abadi MT Condensed Light"/>
              </a:defRPr>
            </a:lvl1pPr>
          </a:lstStyle>
          <a:p>
            <a:endParaRPr lang="en-US" dirty="0"/>
          </a:p>
        </p:txBody>
      </p:sp>
      <p:pic>
        <p:nvPicPr>
          <p:cNvPr id="10" name="Picture 9" descr="attendance-works-logo.eps"/>
          <p:cNvPicPr>
            <a:picLocks noChangeAspect="1"/>
          </p:cNvPicPr>
          <p:nvPr userDrawn="1"/>
        </p:nvPicPr>
        <p:blipFill rotWithShape="1">
          <a:blip r:embed="rId3" cstate="print">
            <a:extLst>
              <a:ext uri="{28A0092B-C50C-407E-A947-70E740481C1C}">
                <a14:useLocalDpi xmlns:a14="http://schemas.microsoft.com/office/drawing/2010/main" val="0"/>
              </a:ext>
            </a:extLst>
          </a:blip>
          <a:srcRect r="64712" b="10945"/>
          <a:stretch/>
        </p:blipFill>
        <p:spPr>
          <a:xfrm>
            <a:off x="8278402" y="6079467"/>
            <a:ext cx="524528" cy="625191"/>
          </a:xfrm>
          <a:prstGeom prst="rect">
            <a:avLst/>
          </a:prstGeom>
        </p:spPr>
      </p:pic>
      <p:sp>
        <p:nvSpPr>
          <p:cNvPr id="11" name="Slide Number Placeholder 18"/>
          <p:cNvSpPr>
            <a:spLocks noGrp="1"/>
          </p:cNvSpPr>
          <p:nvPr>
            <p:ph type="sldNum" sz="quarter" idx="12"/>
          </p:nvPr>
        </p:nvSpPr>
        <p:spPr>
          <a:xfrm>
            <a:off x="6592285" y="6396034"/>
            <a:ext cx="2133600" cy="365125"/>
          </a:xfrm>
        </p:spPr>
        <p:txBody>
          <a:bodyPr/>
          <a:lstStyle/>
          <a:p>
            <a:fld id="{3575C0D9-D776-4177-ADFD-82C36A6D24A1}" type="slidenum">
              <a:rPr lang="en-US" smtClean="0">
                <a:solidFill>
                  <a:prstClr val="black">
                    <a:tint val="75000"/>
                  </a:prstClr>
                </a:solidFill>
              </a:rPr>
              <a:pPr/>
              <a:t>‹#›</a:t>
            </a:fld>
            <a:endParaRPr lang="en-US" dirty="0">
              <a:solidFill>
                <a:prstClr val="black">
                  <a:tint val="75000"/>
                </a:prstClr>
              </a:solidFill>
            </a:endParaRPr>
          </a:p>
        </p:txBody>
      </p:sp>
      <p:sp>
        <p:nvSpPr>
          <p:cNvPr id="13" name="Text Placeholder 12"/>
          <p:cNvSpPr>
            <a:spLocks noGrp="1"/>
          </p:cNvSpPr>
          <p:nvPr>
            <p:ph type="body" sz="quarter" idx="13"/>
          </p:nvPr>
        </p:nvSpPr>
        <p:spPr>
          <a:xfrm>
            <a:off x="298450" y="436531"/>
            <a:ext cx="8504238" cy="981107"/>
          </a:xfrm>
        </p:spPr>
        <p:txBody>
          <a:bodyPr/>
          <a:lstStyle>
            <a:lvl1pPr marL="0" indent="0">
              <a:buNone/>
              <a:defRPr sz="4400">
                <a:solidFill>
                  <a:schemeClr val="tx2"/>
                </a:solidFill>
                <a:latin typeface="Abadi MT Condensed Extra Bold"/>
                <a:cs typeface="Abadi MT Condensed Extra Bold"/>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p:txBody>
      </p:sp>
    </p:spTree>
    <p:extLst>
      <p:ext uri="{BB962C8B-B14F-4D97-AF65-F5344CB8AC3E}">
        <p14:creationId xmlns:p14="http://schemas.microsoft.com/office/powerpoint/2010/main" val="25242898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6" name="Rectangle 5"/>
          <p:cNvSpPr/>
          <p:nvPr userDrawn="1"/>
        </p:nvSpPr>
        <p:spPr>
          <a:xfrm>
            <a:off x="0" y="0"/>
            <a:ext cx="9144000" cy="1417638"/>
          </a:xfrm>
          <a:prstGeom prst="rect">
            <a:avLst/>
          </a:prstGeom>
          <a:solidFill>
            <a:srgbClr val="E7F4FA"/>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stretch>
            <a:fillRect/>
          </a:stretch>
        </p:blipFill>
        <p:spPr>
          <a:xfrm>
            <a:off x="-70069" y="1462067"/>
            <a:ext cx="9214069" cy="80870"/>
          </a:xfrm>
          <a:prstGeom prst="rect">
            <a:avLst/>
          </a:prstGeom>
        </p:spPr>
      </p:pic>
      <p:sp>
        <p:nvSpPr>
          <p:cNvPr id="9" name="Content Placeholder 12"/>
          <p:cNvSpPr>
            <a:spLocks noGrp="1"/>
          </p:cNvSpPr>
          <p:nvPr>
            <p:ph idx="1"/>
          </p:nvPr>
        </p:nvSpPr>
        <p:spPr>
          <a:xfrm>
            <a:off x="457200" y="1600200"/>
            <a:ext cx="8229600" cy="4525963"/>
          </a:xfrm>
        </p:spPr>
        <p:txBody>
          <a:bodyPr/>
          <a:lstStyle>
            <a:lvl1pPr>
              <a:defRPr b="1">
                <a:solidFill>
                  <a:srgbClr val="514141"/>
                </a:solidFill>
                <a:latin typeface="Abadi MT Condensed Light"/>
                <a:cs typeface="Abadi MT Condensed Light"/>
              </a:defRPr>
            </a:lvl1pPr>
          </a:lstStyle>
          <a:p>
            <a:endParaRPr lang="en-US" dirty="0"/>
          </a:p>
        </p:txBody>
      </p:sp>
      <p:pic>
        <p:nvPicPr>
          <p:cNvPr id="10" name="Picture 9" descr="attendance-works-logo.eps"/>
          <p:cNvPicPr>
            <a:picLocks noChangeAspect="1"/>
          </p:cNvPicPr>
          <p:nvPr userDrawn="1"/>
        </p:nvPicPr>
        <p:blipFill rotWithShape="1">
          <a:blip r:embed="rId3" cstate="print">
            <a:extLst>
              <a:ext uri="{28A0092B-C50C-407E-A947-70E740481C1C}">
                <a14:useLocalDpi xmlns:a14="http://schemas.microsoft.com/office/drawing/2010/main" val="0"/>
              </a:ext>
            </a:extLst>
          </a:blip>
          <a:srcRect r="64712" b="10945"/>
          <a:stretch/>
        </p:blipFill>
        <p:spPr>
          <a:xfrm>
            <a:off x="8278402" y="6079467"/>
            <a:ext cx="524528" cy="625191"/>
          </a:xfrm>
          <a:prstGeom prst="rect">
            <a:avLst/>
          </a:prstGeom>
        </p:spPr>
      </p:pic>
      <p:sp>
        <p:nvSpPr>
          <p:cNvPr id="11" name="Slide Number Placeholder 18"/>
          <p:cNvSpPr>
            <a:spLocks noGrp="1"/>
          </p:cNvSpPr>
          <p:nvPr>
            <p:ph type="sldNum" sz="quarter" idx="12"/>
          </p:nvPr>
        </p:nvSpPr>
        <p:spPr>
          <a:xfrm>
            <a:off x="6592285" y="6396034"/>
            <a:ext cx="2133600" cy="365125"/>
          </a:xfrm>
        </p:spPr>
        <p:txBody>
          <a:bodyPr/>
          <a:lstStyle/>
          <a:p>
            <a:fld id="{3575C0D9-D776-4177-ADFD-82C36A6D24A1}" type="slidenum">
              <a:rPr lang="en-US" smtClean="0"/>
              <a:pPr/>
              <a:t>‹#›</a:t>
            </a:fld>
            <a:endParaRPr lang="en-US" dirty="0"/>
          </a:p>
        </p:txBody>
      </p:sp>
      <p:sp>
        <p:nvSpPr>
          <p:cNvPr id="13" name="Text Placeholder 12"/>
          <p:cNvSpPr>
            <a:spLocks noGrp="1"/>
          </p:cNvSpPr>
          <p:nvPr>
            <p:ph type="body" sz="quarter" idx="13"/>
          </p:nvPr>
        </p:nvSpPr>
        <p:spPr>
          <a:xfrm>
            <a:off x="298450" y="436531"/>
            <a:ext cx="8504238" cy="981107"/>
          </a:xfrm>
        </p:spPr>
        <p:txBody>
          <a:bodyPr/>
          <a:lstStyle>
            <a:lvl1pPr marL="0" indent="0">
              <a:buNone/>
              <a:defRPr sz="4400">
                <a:solidFill>
                  <a:schemeClr val="tx2"/>
                </a:solidFill>
                <a:latin typeface="Abadi MT Condensed Extra Bold"/>
                <a:cs typeface="Abadi MT Condensed Extra Bold"/>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p:txBody>
      </p:sp>
    </p:spTree>
    <p:extLst>
      <p:ext uri="{BB962C8B-B14F-4D97-AF65-F5344CB8AC3E}">
        <p14:creationId xmlns:p14="http://schemas.microsoft.com/office/powerpoint/2010/main" val="112370695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9A8A0D-203A-44A7-AEFE-9A205A5F80C0}" type="datetimeFigureOut">
              <a:rPr lang="en-US" smtClean="0"/>
              <a:t>1/24/18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B446BB-A38C-4C91-80AD-EDA7F0E43D00}" type="slidenum">
              <a:rPr lang="en-US" smtClean="0"/>
              <a:t>‹#›</a:t>
            </a:fld>
            <a:endParaRPr lang="en-US"/>
          </a:p>
        </p:txBody>
      </p:sp>
    </p:spTree>
    <p:extLst>
      <p:ext uri="{BB962C8B-B14F-4D97-AF65-F5344CB8AC3E}">
        <p14:creationId xmlns:p14="http://schemas.microsoft.com/office/powerpoint/2010/main" val="3177519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 id="2147483674"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vimeo.com/101425388"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5F0FE"/>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09800" y="5181600"/>
            <a:ext cx="4953000" cy="1447800"/>
          </a:xfrm>
        </p:spPr>
        <p:txBody>
          <a:bodyPr>
            <a:normAutofit/>
          </a:bodyPr>
          <a:lstStyle/>
          <a:p>
            <a:r>
              <a:rPr lang="en-US" sz="2200" i="1" dirty="0" smtClean="0">
                <a:latin typeface="Franklin Gothic Medium"/>
                <a:cs typeface="Franklin Gothic Medium"/>
              </a:rPr>
              <a:t>John Marshall Elementary School </a:t>
            </a:r>
            <a:endParaRPr lang="en-US" sz="2200" i="1" dirty="0" smtClean="0">
              <a:latin typeface="Franklin Gothic Medium"/>
              <a:cs typeface="Franklin Gothic Medium"/>
            </a:endParaRPr>
          </a:p>
          <a:p>
            <a:r>
              <a:rPr lang="en-US" sz="2200" i="1" dirty="0" smtClean="0">
                <a:latin typeface="Franklin Gothic Medium"/>
                <a:cs typeface="Franklin Gothic Medium"/>
              </a:rPr>
              <a:t>Presented by Monika Grabowski</a:t>
            </a:r>
            <a:endParaRPr lang="en-US" sz="2200" i="1" dirty="0">
              <a:latin typeface="Franklin Gothic Medium"/>
              <a:cs typeface="Franklin Gothic Medium"/>
            </a:endParaRPr>
          </a:p>
        </p:txBody>
      </p:sp>
      <p:sp>
        <p:nvSpPr>
          <p:cNvPr id="2" name="Title 1"/>
          <p:cNvSpPr>
            <a:spLocks noGrp="1"/>
          </p:cNvSpPr>
          <p:nvPr>
            <p:ph type="ctrTitle"/>
          </p:nvPr>
        </p:nvSpPr>
        <p:spPr>
          <a:xfrm>
            <a:off x="5257800" y="2416175"/>
            <a:ext cx="4038600" cy="1470025"/>
          </a:xfrm>
        </p:spPr>
        <p:txBody>
          <a:bodyPr>
            <a:noAutofit/>
          </a:bodyPr>
          <a:lstStyle/>
          <a:p>
            <a:r>
              <a:rPr lang="en-US" sz="3800" dirty="0" smtClean="0">
                <a:solidFill>
                  <a:srgbClr val="1658B9"/>
                </a:solidFill>
                <a:latin typeface="Century Gothic"/>
                <a:cs typeface="Century Gothic"/>
              </a:rPr>
              <a:t>The Importance of Setting Routines</a:t>
            </a:r>
            <a:endParaRPr lang="en-US" sz="3800" dirty="0">
              <a:solidFill>
                <a:srgbClr val="1658B9"/>
              </a:solidFill>
              <a:latin typeface="Century Gothic"/>
              <a:cs typeface="Century Gothic"/>
            </a:endParaRPr>
          </a:p>
        </p:txBody>
      </p:sp>
      <p:pic>
        <p:nvPicPr>
          <p:cNvPr id="4" name="Picture 3"/>
          <p:cNvPicPr>
            <a:picLocks noChangeAspect="1"/>
          </p:cNvPicPr>
          <p:nvPr/>
        </p:nvPicPr>
        <p:blipFill>
          <a:blip r:embed="rId2"/>
          <a:stretch>
            <a:fillRect/>
          </a:stretch>
        </p:blipFill>
        <p:spPr>
          <a:xfrm>
            <a:off x="381001" y="762000"/>
            <a:ext cx="5029200" cy="4230168"/>
          </a:xfrm>
          <a:prstGeom prst="rect">
            <a:avLst/>
          </a:prstGeom>
        </p:spPr>
      </p:pic>
    </p:spTree>
    <p:extLst>
      <p:ext uri="{BB962C8B-B14F-4D97-AF65-F5344CB8AC3E}">
        <p14:creationId xmlns:p14="http://schemas.microsoft.com/office/powerpoint/2010/main" val="3138820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latin typeface="Franklin Gothic Medium"/>
                <a:cs typeface="Franklin Gothic Medium"/>
              </a:rPr>
              <a:t>Icebreaker</a:t>
            </a:r>
            <a:endParaRPr lang="en-US" dirty="0">
              <a:latin typeface="Franklin Gothic Medium"/>
              <a:cs typeface="Franklin Gothic Medium"/>
            </a:endParaRPr>
          </a:p>
        </p:txBody>
      </p:sp>
      <p:sp>
        <p:nvSpPr>
          <p:cNvPr id="3" name="Content Placeholder 2"/>
          <p:cNvSpPr>
            <a:spLocks noGrp="1"/>
          </p:cNvSpPr>
          <p:nvPr>
            <p:ph idx="1"/>
          </p:nvPr>
        </p:nvSpPr>
        <p:spPr>
          <a:xfrm>
            <a:off x="609600" y="1752600"/>
            <a:ext cx="7848600" cy="3916363"/>
          </a:xfrm>
        </p:spPr>
        <p:txBody>
          <a:bodyPr>
            <a:normAutofit/>
          </a:bodyPr>
          <a:lstStyle/>
          <a:p>
            <a:pPr>
              <a:spcAft>
                <a:spcPts val="1200"/>
              </a:spcAft>
            </a:pPr>
            <a:endParaRPr lang="en-US" sz="3400" dirty="0" smtClean="0">
              <a:latin typeface="Franklin Gothic Book"/>
              <a:cs typeface="Franklin Gothic Book"/>
            </a:endParaRPr>
          </a:p>
          <a:p>
            <a:pPr algn="ctr">
              <a:spcAft>
                <a:spcPts val="1200"/>
              </a:spcAft>
            </a:pPr>
            <a:r>
              <a:rPr lang="en-US" sz="4000" dirty="0" smtClean="0">
                <a:latin typeface="Franklin Gothic Book"/>
                <a:cs typeface="Franklin Gothic Book"/>
              </a:rPr>
              <a:t>What makes it hard for you as a parent to get your child or children to school every day?</a:t>
            </a:r>
            <a:endParaRPr lang="en-US" sz="4000" dirty="0">
              <a:latin typeface="Franklin Gothic Book"/>
              <a:cs typeface="Franklin Gothic Book"/>
            </a:endParaRPr>
          </a:p>
        </p:txBody>
      </p:sp>
    </p:spTree>
    <p:extLst>
      <p:ext uri="{BB962C8B-B14F-4D97-AF65-F5344CB8AC3E}">
        <p14:creationId xmlns:p14="http://schemas.microsoft.com/office/powerpoint/2010/main" val="30390398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US" i="1" dirty="0" smtClean="0">
                <a:latin typeface="Franklin Gothic Medium"/>
                <a:cs typeface="Franklin Gothic Medium"/>
              </a:rPr>
              <a:t>Bringing Attendance Home: </a:t>
            </a:r>
            <a:br>
              <a:rPr lang="en-US" i="1" dirty="0" smtClean="0">
                <a:latin typeface="Franklin Gothic Medium"/>
                <a:cs typeface="Franklin Gothic Medium"/>
              </a:rPr>
            </a:br>
            <a:r>
              <a:rPr lang="en-US" dirty="0" smtClean="0">
                <a:latin typeface="Franklin Gothic Medium"/>
                <a:cs typeface="Franklin Gothic Medium"/>
              </a:rPr>
              <a:t>A Video for Parents</a:t>
            </a:r>
            <a:endParaRPr lang="en-US" dirty="0">
              <a:latin typeface="Franklin Gothic Medium"/>
              <a:cs typeface="Franklin Gothic Medium"/>
            </a:endParaRPr>
          </a:p>
        </p:txBody>
      </p:sp>
      <p:sp>
        <p:nvSpPr>
          <p:cNvPr id="5" name="TextBox 4"/>
          <p:cNvSpPr txBox="1"/>
          <p:nvPr/>
        </p:nvSpPr>
        <p:spPr>
          <a:xfrm>
            <a:off x="3276600" y="2590800"/>
            <a:ext cx="6858000" cy="369332"/>
          </a:xfrm>
          <a:prstGeom prst="rect">
            <a:avLst/>
          </a:prstGeom>
          <a:noFill/>
        </p:spPr>
        <p:txBody>
          <a:bodyPr wrap="square" rtlCol="0">
            <a:spAutoFit/>
          </a:bodyPr>
          <a:lstStyle/>
          <a:p>
            <a:r>
              <a:rPr lang="pt-BR" dirty="0" smtClean="0">
                <a:hlinkClick r:id="rId2"/>
              </a:rPr>
              <a:t>https://vimeo.com/101425388</a:t>
            </a:r>
            <a:endParaRPr lang="en-US" dirty="0"/>
          </a:p>
        </p:txBody>
      </p:sp>
    </p:spTree>
    <p:extLst>
      <p:ext uri="{BB962C8B-B14F-4D97-AF65-F5344CB8AC3E}">
        <p14:creationId xmlns:p14="http://schemas.microsoft.com/office/powerpoint/2010/main" val="10403382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Franklin Gothic Medium"/>
                <a:cs typeface="Franklin Gothic Medium"/>
              </a:rPr>
              <a:t>A Summary of the Research</a:t>
            </a:r>
            <a:endParaRPr lang="en-US" dirty="0">
              <a:latin typeface="Franklin Gothic Medium"/>
              <a:cs typeface="Franklin Gothic Medium"/>
            </a:endParaRPr>
          </a:p>
        </p:txBody>
      </p:sp>
      <p:sp>
        <p:nvSpPr>
          <p:cNvPr id="4" name="Rounded Rectangle 3"/>
          <p:cNvSpPr/>
          <p:nvPr/>
        </p:nvSpPr>
        <p:spPr>
          <a:xfrm>
            <a:off x="457200" y="1219200"/>
            <a:ext cx="8229600" cy="53340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solidFill>
                  <a:srgbClr val="FF0000"/>
                </a:solidFill>
                <a:latin typeface="Franklin Gothic Book"/>
                <a:cs typeface="Franklin Gothic Book"/>
              </a:rPr>
              <a:t>Elementary School-</a:t>
            </a:r>
            <a:r>
              <a:rPr lang="en-US" sz="2800" dirty="0" smtClean="0">
                <a:solidFill>
                  <a:schemeClr val="bg1"/>
                </a:solidFill>
                <a:latin typeface="Franklin Gothic Book"/>
                <a:cs typeface="Franklin Gothic Book"/>
              </a:rPr>
              <a:t>Only</a:t>
            </a:r>
            <a:r>
              <a:rPr lang="en-US" sz="2800" dirty="0" smtClean="0">
                <a:solidFill>
                  <a:srgbClr val="FF0000"/>
                </a:solidFill>
                <a:latin typeface="Franklin Gothic Book"/>
                <a:cs typeface="Franklin Gothic Book"/>
              </a:rPr>
              <a:t> </a:t>
            </a:r>
            <a:r>
              <a:rPr lang="en-US" sz="2800" dirty="0" smtClean="0">
                <a:solidFill>
                  <a:schemeClr val="bg1"/>
                </a:solidFill>
                <a:latin typeface="Franklin Gothic Book"/>
                <a:cs typeface="Franklin Gothic Book"/>
              </a:rPr>
              <a:t>17% of chronically absent students scored proficient in reading by the 3</a:t>
            </a:r>
            <a:r>
              <a:rPr lang="en-US" sz="2800" baseline="30000" dirty="0" smtClean="0">
                <a:solidFill>
                  <a:schemeClr val="bg1"/>
                </a:solidFill>
                <a:latin typeface="Franklin Gothic Book"/>
                <a:cs typeface="Franklin Gothic Book"/>
              </a:rPr>
              <a:t>rd</a:t>
            </a:r>
            <a:r>
              <a:rPr lang="en-US" sz="2800" dirty="0" smtClean="0">
                <a:solidFill>
                  <a:schemeClr val="bg1"/>
                </a:solidFill>
                <a:latin typeface="Franklin Gothic Book"/>
                <a:cs typeface="Franklin Gothic Book"/>
              </a:rPr>
              <a:t> grade</a:t>
            </a:r>
          </a:p>
          <a:p>
            <a:pPr algn="ctr"/>
            <a:r>
              <a:rPr lang="en-US" sz="2800" dirty="0" smtClean="0">
                <a:solidFill>
                  <a:srgbClr val="FF0000"/>
                </a:solidFill>
                <a:latin typeface="Franklin Gothic Book"/>
                <a:cs typeface="Franklin Gothic Book"/>
              </a:rPr>
              <a:t>High School-</a:t>
            </a:r>
            <a:r>
              <a:rPr lang="en-US" sz="2800" dirty="0" smtClean="0">
                <a:solidFill>
                  <a:schemeClr val="bg1"/>
                </a:solidFill>
                <a:latin typeface="Franklin Gothic Book"/>
                <a:cs typeface="Franklin Gothic Book"/>
              </a:rPr>
              <a:t>61% of students chronically absent in early grades will drop out of HS by their Senior year.</a:t>
            </a:r>
          </a:p>
          <a:p>
            <a:pPr algn="ctr"/>
            <a:r>
              <a:rPr lang="en-US" sz="2800" dirty="0" smtClean="0">
                <a:solidFill>
                  <a:srgbClr val="FF0000"/>
                </a:solidFill>
                <a:latin typeface="Franklin Gothic Book"/>
                <a:cs typeface="Franklin Gothic Book"/>
              </a:rPr>
              <a:t>College-</a:t>
            </a:r>
            <a:r>
              <a:rPr lang="en-US" sz="2800" dirty="0" smtClean="0">
                <a:solidFill>
                  <a:schemeClr val="bg1"/>
                </a:solidFill>
                <a:latin typeface="Franklin Gothic Book"/>
                <a:cs typeface="Franklin Gothic Book"/>
              </a:rPr>
              <a:t>Only 11% of chronically absent high school students stayed in college during their 2</a:t>
            </a:r>
            <a:r>
              <a:rPr lang="en-US" sz="2800" baseline="30000" dirty="0" smtClean="0">
                <a:solidFill>
                  <a:schemeClr val="bg1"/>
                </a:solidFill>
                <a:latin typeface="Franklin Gothic Book"/>
                <a:cs typeface="Franklin Gothic Book"/>
              </a:rPr>
              <a:t>nd</a:t>
            </a:r>
            <a:r>
              <a:rPr lang="en-US" sz="2800" dirty="0" smtClean="0">
                <a:solidFill>
                  <a:schemeClr val="bg1"/>
                </a:solidFill>
                <a:latin typeface="Franklin Gothic Book"/>
                <a:cs typeface="Franklin Gothic Book"/>
              </a:rPr>
              <a:t> year</a:t>
            </a:r>
          </a:p>
          <a:p>
            <a:pPr algn="ctr"/>
            <a:r>
              <a:rPr lang="en-US" sz="2800" dirty="0" smtClean="0">
                <a:solidFill>
                  <a:srgbClr val="FF0000"/>
                </a:solidFill>
                <a:latin typeface="Franklin Gothic Book"/>
                <a:cs typeface="Franklin Gothic Book"/>
              </a:rPr>
              <a:t>Beyond-</a:t>
            </a:r>
            <a:r>
              <a:rPr lang="en-US" sz="2800" dirty="0" smtClean="0">
                <a:solidFill>
                  <a:schemeClr val="bg1"/>
                </a:solidFill>
                <a:latin typeface="Franklin Gothic Book"/>
                <a:cs typeface="Franklin Gothic Book"/>
              </a:rPr>
              <a:t>Poor Attendance is the #1 reason workers get fired!</a:t>
            </a:r>
            <a:endParaRPr lang="en-US" sz="2800" dirty="0">
              <a:solidFill>
                <a:schemeClr val="bg1"/>
              </a:solidFill>
              <a:latin typeface="Franklin Gothic Book"/>
              <a:cs typeface="Franklin Gothic Book"/>
            </a:endParaRPr>
          </a:p>
        </p:txBody>
      </p:sp>
    </p:spTree>
    <p:extLst>
      <p:ext uri="{BB962C8B-B14F-4D97-AF65-F5344CB8AC3E}">
        <p14:creationId xmlns:p14="http://schemas.microsoft.com/office/powerpoint/2010/main" val="8634248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dkHorz">
          <a:fgClr>
            <a:srgbClr val="FFFF00"/>
          </a:fgClr>
          <a:bgClr>
            <a:srgbClr val="00B050"/>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 Specific Concerns</a:t>
            </a:r>
            <a:endParaRPr lang="en-US" dirty="0"/>
          </a:p>
        </p:txBody>
      </p:sp>
      <p:sp>
        <p:nvSpPr>
          <p:cNvPr id="3" name="Content Placeholder 2"/>
          <p:cNvSpPr>
            <a:spLocks noGrp="1"/>
          </p:cNvSpPr>
          <p:nvPr>
            <p:ph idx="1"/>
          </p:nvPr>
        </p:nvSpPr>
        <p:spPr>
          <a:xfrm>
            <a:off x="457200" y="1600201"/>
            <a:ext cx="8229600" cy="3505200"/>
          </a:xfrm>
        </p:spPr>
        <p:txBody>
          <a:bodyPr/>
          <a:lstStyle/>
          <a:p>
            <a:r>
              <a:rPr lang="en-US" b="1" dirty="0" err="1" smtClean="0"/>
              <a:t>Lates</a:t>
            </a:r>
            <a:r>
              <a:rPr lang="en-US" b="1" dirty="0" smtClean="0"/>
              <a:t> and </a:t>
            </a:r>
            <a:r>
              <a:rPr lang="en-US" b="1" dirty="0" err="1" smtClean="0"/>
              <a:t>Tardies</a:t>
            </a:r>
            <a:r>
              <a:rPr lang="en-US" b="1" dirty="0" smtClean="0"/>
              <a:t> </a:t>
            </a:r>
          </a:p>
          <a:p>
            <a:r>
              <a:rPr lang="en-US" b="1" dirty="0" smtClean="0"/>
              <a:t>Early Pick Up </a:t>
            </a:r>
          </a:p>
          <a:p>
            <a:r>
              <a:rPr lang="en-US" b="1" dirty="0" smtClean="0"/>
              <a:t>Rainy days, Hot days, 3 day weekends, Special Days (ex. Halloween)</a:t>
            </a:r>
          </a:p>
          <a:p>
            <a:r>
              <a:rPr lang="en-US" b="1" dirty="0" smtClean="0"/>
              <a:t>Illnesses</a:t>
            </a:r>
          </a:p>
          <a:p>
            <a:r>
              <a:rPr lang="en-US" b="1" dirty="0" smtClean="0"/>
              <a:t>Teacher Concerns</a:t>
            </a:r>
          </a:p>
        </p:txBody>
      </p:sp>
    </p:spTree>
    <p:extLst>
      <p:ext uri="{BB962C8B-B14F-4D97-AF65-F5344CB8AC3E}">
        <p14:creationId xmlns:p14="http://schemas.microsoft.com/office/powerpoint/2010/main" val="1756612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dirty="0" smtClean="0">
                <a:latin typeface="Franklin Gothic Medium"/>
                <a:cs typeface="Franklin Gothic Medium"/>
              </a:rPr>
              <a:t>What Does It Take To </a:t>
            </a:r>
            <a:r>
              <a:rPr lang="en-US" dirty="0">
                <a:latin typeface="Franklin Gothic Medium"/>
                <a:cs typeface="Franklin Gothic Medium"/>
              </a:rPr>
              <a:t>G</a:t>
            </a:r>
            <a:r>
              <a:rPr lang="en-US" dirty="0" smtClean="0">
                <a:latin typeface="Franklin Gothic Medium"/>
                <a:cs typeface="Franklin Gothic Medium"/>
              </a:rPr>
              <a:t>et a Child </a:t>
            </a:r>
            <a:r>
              <a:rPr lang="en-US" dirty="0">
                <a:latin typeface="Franklin Gothic Medium"/>
                <a:cs typeface="Franklin Gothic Medium"/>
              </a:rPr>
              <a:t>T</a:t>
            </a:r>
            <a:r>
              <a:rPr lang="en-US" dirty="0" smtClean="0">
                <a:latin typeface="Franklin Gothic Medium"/>
                <a:cs typeface="Franklin Gothic Medium"/>
              </a:rPr>
              <a:t>o </a:t>
            </a:r>
            <a:r>
              <a:rPr lang="en-US" dirty="0">
                <a:latin typeface="Franklin Gothic Medium"/>
                <a:cs typeface="Franklin Gothic Medium"/>
              </a:rPr>
              <a:t>S</a:t>
            </a:r>
            <a:r>
              <a:rPr lang="en-US" dirty="0" smtClean="0">
                <a:latin typeface="Franklin Gothic Medium"/>
                <a:cs typeface="Franklin Gothic Medium"/>
              </a:rPr>
              <a:t>chool Every Day?</a:t>
            </a:r>
            <a:endParaRPr lang="en-US" dirty="0">
              <a:latin typeface="Franklin Gothic Medium"/>
              <a:cs typeface="Franklin Gothic Medium"/>
            </a:endParaRPr>
          </a:p>
        </p:txBody>
      </p:sp>
      <p:sp>
        <p:nvSpPr>
          <p:cNvPr id="5" name="Rounded Rectangle 4"/>
          <p:cNvSpPr/>
          <p:nvPr/>
        </p:nvSpPr>
        <p:spPr>
          <a:xfrm>
            <a:off x="1063752" y="1981200"/>
            <a:ext cx="3355848" cy="2115310"/>
          </a:xfrm>
          <a:prstGeom prst="roundRect">
            <a:avLst/>
          </a:prstGeom>
          <a:solidFill>
            <a:srgbClr val="F78113"/>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6" name="Rounded Rectangle 5"/>
          <p:cNvSpPr/>
          <p:nvPr/>
        </p:nvSpPr>
        <p:spPr>
          <a:xfrm>
            <a:off x="4797552" y="1981200"/>
            <a:ext cx="3355848" cy="211531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7" name="Rounded Rectangle 6"/>
          <p:cNvSpPr/>
          <p:nvPr/>
        </p:nvSpPr>
        <p:spPr>
          <a:xfrm>
            <a:off x="4797552" y="4343400"/>
            <a:ext cx="3355848" cy="2115310"/>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8" name="Rounded Rectangle 7"/>
          <p:cNvSpPr/>
          <p:nvPr/>
        </p:nvSpPr>
        <p:spPr>
          <a:xfrm>
            <a:off x="1063752" y="4343400"/>
            <a:ext cx="3355848" cy="2115310"/>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9" name="TextBox 8"/>
          <p:cNvSpPr txBox="1"/>
          <p:nvPr/>
        </p:nvSpPr>
        <p:spPr>
          <a:xfrm>
            <a:off x="1447800" y="2438400"/>
            <a:ext cx="2590800" cy="1077218"/>
          </a:xfrm>
          <a:prstGeom prst="rect">
            <a:avLst/>
          </a:prstGeom>
          <a:noFill/>
        </p:spPr>
        <p:txBody>
          <a:bodyPr wrap="square" rtlCol="0">
            <a:spAutoFit/>
          </a:bodyPr>
          <a:lstStyle/>
          <a:p>
            <a:pPr algn="ctr">
              <a:spcAft>
                <a:spcPts val="1200"/>
              </a:spcAft>
            </a:pPr>
            <a:r>
              <a:rPr lang="en-US" dirty="0" smtClean="0">
                <a:solidFill>
                  <a:schemeClr val="bg1"/>
                </a:solidFill>
                <a:latin typeface="Franklin Gothic Medium"/>
                <a:cs typeface="Franklin Gothic Medium"/>
              </a:rPr>
              <a:t>1. Family Practices</a:t>
            </a:r>
            <a:endParaRPr lang="en-US" dirty="0">
              <a:solidFill>
                <a:schemeClr val="bg1"/>
              </a:solidFill>
              <a:latin typeface="Franklin Gothic Medium"/>
              <a:cs typeface="Franklin Gothic Medium"/>
            </a:endParaRPr>
          </a:p>
          <a:p>
            <a:pPr algn="ctr"/>
            <a:r>
              <a:rPr lang="en-US" dirty="0" smtClean="0">
                <a:solidFill>
                  <a:schemeClr val="bg1"/>
                </a:solidFill>
                <a:latin typeface="Franklin Gothic Book"/>
                <a:cs typeface="Franklin Gothic Book"/>
              </a:rPr>
              <a:t>Families nurture a habit of attendance at home</a:t>
            </a:r>
            <a:endParaRPr lang="en-US" dirty="0">
              <a:solidFill>
                <a:schemeClr val="bg1"/>
              </a:solidFill>
              <a:latin typeface="Franklin Gothic Book"/>
              <a:cs typeface="Franklin Gothic Book"/>
            </a:endParaRPr>
          </a:p>
        </p:txBody>
      </p:sp>
      <p:sp>
        <p:nvSpPr>
          <p:cNvPr id="10" name="TextBox 9"/>
          <p:cNvSpPr txBox="1"/>
          <p:nvPr/>
        </p:nvSpPr>
        <p:spPr>
          <a:xfrm>
            <a:off x="5029200" y="2438400"/>
            <a:ext cx="2971800" cy="1077218"/>
          </a:xfrm>
          <a:prstGeom prst="rect">
            <a:avLst/>
          </a:prstGeom>
          <a:noFill/>
        </p:spPr>
        <p:txBody>
          <a:bodyPr wrap="square" rtlCol="0">
            <a:spAutoFit/>
          </a:bodyPr>
          <a:lstStyle/>
          <a:p>
            <a:pPr algn="ctr">
              <a:spcAft>
                <a:spcPts val="1200"/>
              </a:spcAft>
            </a:pPr>
            <a:r>
              <a:rPr lang="en-US" dirty="0" smtClean="0">
                <a:solidFill>
                  <a:schemeClr val="bg1"/>
                </a:solidFill>
                <a:latin typeface="Franklin Gothic Medium"/>
                <a:cs typeface="Franklin Gothic Medium"/>
              </a:rPr>
              <a:t>2. Social Capital</a:t>
            </a:r>
            <a:endParaRPr lang="en-US" dirty="0">
              <a:solidFill>
                <a:schemeClr val="bg1"/>
              </a:solidFill>
              <a:latin typeface="Franklin Gothic Medium"/>
              <a:cs typeface="Franklin Gothic Medium"/>
            </a:endParaRPr>
          </a:p>
          <a:p>
            <a:pPr algn="ctr"/>
            <a:r>
              <a:rPr lang="en-US" dirty="0" smtClean="0">
                <a:solidFill>
                  <a:schemeClr val="bg1"/>
                </a:solidFill>
                <a:latin typeface="Franklin Gothic Book"/>
                <a:cs typeface="Franklin Gothic Book"/>
              </a:rPr>
              <a:t>Helpers who are relatives, friends, neighbors</a:t>
            </a:r>
            <a:endParaRPr lang="en-US" dirty="0">
              <a:solidFill>
                <a:schemeClr val="bg1"/>
              </a:solidFill>
              <a:latin typeface="Franklin Gothic Book"/>
              <a:cs typeface="Franklin Gothic Book"/>
            </a:endParaRPr>
          </a:p>
        </p:txBody>
      </p:sp>
      <p:sp>
        <p:nvSpPr>
          <p:cNvPr id="11" name="TextBox 10"/>
          <p:cNvSpPr txBox="1"/>
          <p:nvPr/>
        </p:nvSpPr>
        <p:spPr>
          <a:xfrm>
            <a:off x="4953000" y="4572000"/>
            <a:ext cx="3124200" cy="1631216"/>
          </a:xfrm>
          <a:prstGeom prst="rect">
            <a:avLst/>
          </a:prstGeom>
          <a:noFill/>
        </p:spPr>
        <p:txBody>
          <a:bodyPr wrap="square" rtlCol="0">
            <a:spAutoFit/>
          </a:bodyPr>
          <a:lstStyle/>
          <a:p>
            <a:pPr algn="ctr">
              <a:spcAft>
                <a:spcPts val="1200"/>
              </a:spcAft>
            </a:pPr>
            <a:r>
              <a:rPr lang="en-US" dirty="0">
                <a:solidFill>
                  <a:schemeClr val="bg1"/>
                </a:solidFill>
                <a:latin typeface="Franklin Gothic Medium"/>
                <a:cs typeface="Franklin Gothic Medium"/>
              </a:rPr>
              <a:t>4</a:t>
            </a:r>
            <a:r>
              <a:rPr lang="en-US" dirty="0" smtClean="0">
                <a:solidFill>
                  <a:schemeClr val="bg1"/>
                </a:solidFill>
                <a:latin typeface="Franklin Gothic Medium"/>
                <a:cs typeface="Franklin Gothic Medium"/>
              </a:rPr>
              <a:t>. Community Services</a:t>
            </a:r>
            <a:endParaRPr lang="en-US" dirty="0">
              <a:solidFill>
                <a:schemeClr val="bg1"/>
              </a:solidFill>
              <a:latin typeface="Franklin Gothic Medium"/>
              <a:cs typeface="Franklin Gothic Medium"/>
            </a:endParaRPr>
          </a:p>
          <a:p>
            <a:pPr algn="ctr"/>
            <a:r>
              <a:rPr lang="en-US" dirty="0" smtClean="0">
                <a:solidFill>
                  <a:schemeClr val="bg1"/>
                </a:solidFill>
                <a:latin typeface="Franklin Gothic Book"/>
                <a:cs typeface="Franklin Gothic Book"/>
              </a:rPr>
              <a:t>Availability of services like transportation, health services, affordable stable housing, etc.</a:t>
            </a:r>
            <a:endParaRPr lang="en-US" dirty="0">
              <a:solidFill>
                <a:schemeClr val="bg1"/>
              </a:solidFill>
              <a:latin typeface="Franklin Gothic Book"/>
              <a:cs typeface="Franklin Gothic Book"/>
            </a:endParaRPr>
          </a:p>
        </p:txBody>
      </p:sp>
      <p:sp>
        <p:nvSpPr>
          <p:cNvPr id="12" name="TextBox 11"/>
          <p:cNvSpPr txBox="1"/>
          <p:nvPr/>
        </p:nvSpPr>
        <p:spPr>
          <a:xfrm>
            <a:off x="1219200" y="4724400"/>
            <a:ext cx="2971800" cy="1354217"/>
          </a:xfrm>
          <a:prstGeom prst="rect">
            <a:avLst/>
          </a:prstGeom>
          <a:noFill/>
        </p:spPr>
        <p:txBody>
          <a:bodyPr wrap="square" rtlCol="0">
            <a:spAutoFit/>
          </a:bodyPr>
          <a:lstStyle/>
          <a:p>
            <a:pPr algn="ctr">
              <a:spcAft>
                <a:spcPts val="1200"/>
              </a:spcAft>
            </a:pPr>
            <a:r>
              <a:rPr lang="en-US" dirty="0" smtClean="0">
                <a:solidFill>
                  <a:schemeClr val="bg1"/>
                </a:solidFill>
                <a:latin typeface="Franklin Gothic Medium"/>
                <a:cs typeface="Franklin Gothic Medium"/>
              </a:rPr>
              <a:t>3. Schools</a:t>
            </a:r>
            <a:endParaRPr lang="en-US" dirty="0">
              <a:solidFill>
                <a:schemeClr val="bg1"/>
              </a:solidFill>
              <a:latin typeface="Franklin Gothic Medium"/>
              <a:cs typeface="Franklin Gothic Medium"/>
            </a:endParaRPr>
          </a:p>
          <a:p>
            <a:pPr algn="ctr"/>
            <a:r>
              <a:rPr lang="en-US" dirty="0" smtClean="0">
                <a:solidFill>
                  <a:schemeClr val="bg1"/>
                </a:solidFill>
                <a:latin typeface="Franklin Gothic Book"/>
                <a:cs typeface="Franklin Gothic Book"/>
              </a:rPr>
              <a:t>Teachers, nurses, counselors, administrators, etc.</a:t>
            </a:r>
            <a:endParaRPr lang="en-US" dirty="0">
              <a:solidFill>
                <a:schemeClr val="bg1"/>
              </a:solidFill>
              <a:latin typeface="Franklin Gothic Book"/>
              <a:cs typeface="Franklin Gothic Book"/>
            </a:endParaRPr>
          </a:p>
        </p:txBody>
      </p:sp>
    </p:spTree>
    <p:extLst>
      <p:ext uri="{BB962C8B-B14F-4D97-AF65-F5344CB8AC3E}">
        <p14:creationId xmlns:p14="http://schemas.microsoft.com/office/powerpoint/2010/main" val="10166567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57200" y="304800"/>
            <a:ext cx="8153400" cy="6324600"/>
          </a:xfrm>
          <a:prstGeom prst="roundRect">
            <a:avLst/>
          </a:prstGeom>
          <a:solidFill>
            <a:srgbClr val="F78113"/>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381000"/>
            <a:ext cx="8229600" cy="1143000"/>
          </a:xfrm>
        </p:spPr>
        <p:txBody>
          <a:bodyPr/>
          <a:lstStyle/>
          <a:p>
            <a:r>
              <a:rPr lang="en-US" dirty="0" smtClean="0">
                <a:solidFill>
                  <a:srgbClr val="FFFFFF"/>
                </a:solidFill>
                <a:latin typeface="Franklin Gothic Medium"/>
                <a:cs typeface="Franklin Gothic Medium"/>
              </a:rPr>
              <a:t>1. Family Practices-Routines</a:t>
            </a:r>
            <a:endParaRPr lang="en-US" dirty="0">
              <a:solidFill>
                <a:srgbClr val="FFFFFF"/>
              </a:solidFill>
              <a:latin typeface="Franklin Gothic Medium"/>
              <a:cs typeface="Franklin Gothic Medium"/>
            </a:endParaRPr>
          </a:p>
        </p:txBody>
      </p:sp>
      <p:sp>
        <p:nvSpPr>
          <p:cNvPr id="6" name="TextBox 5"/>
          <p:cNvSpPr txBox="1"/>
          <p:nvPr/>
        </p:nvSpPr>
        <p:spPr>
          <a:xfrm>
            <a:off x="121920" y="1337489"/>
            <a:ext cx="8534400" cy="5478423"/>
          </a:xfrm>
          <a:prstGeom prst="rect">
            <a:avLst/>
          </a:prstGeom>
          <a:noFill/>
        </p:spPr>
        <p:txBody>
          <a:bodyPr wrap="square" rtlCol="0">
            <a:spAutoFit/>
          </a:bodyPr>
          <a:lstStyle/>
          <a:p>
            <a:pPr marL="742950" lvl="1" indent="-285750">
              <a:spcAft>
                <a:spcPts val="600"/>
              </a:spcAft>
              <a:buFont typeface="Arial"/>
              <a:buChar char="•"/>
            </a:pPr>
            <a:r>
              <a:rPr lang="en-US" sz="2000" dirty="0" smtClean="0">
                <a:solidFill>
                  <a:schemeClr val="bg1"/>
                </a:solidFill>
                <a:latin typeface="Franklin Gothic Book"/>
                <a:cs typeface="Franklin Gothic Book"/>
              </a:rPr>
              <a:t>Set a regular bedtime and morning routine to make sure children get enough sleep and wake up ready for school.  Routines </a:t>
            </a:r>
            <a:r>
              <a:rPr lang="en-US" sz="2000" dirty="0" err="1" smtClean="0">
                <a:solidFill>
                  <a:schemeClr val="bg1"/>
                </a:solidFill>
                <a:latin typeface="Franklin Gothic Book"/>
                <a:cs typeface="Franklin Gothic Book"/>
              </a:rPr>
              <a:t>elimate</a:t>
            </a:r>
            <a:r>
              <a:rPr lang="en-US" sz="2000" dirty="0" smtClean="0">
                <a:solidFill>
                  <a:schemeClr val="bg1"/>
                </a:solidFill>
                <a:latin typeface="Franklin Gothic Book"/>
                <a:cs typeface="Franklin Gothic Book"/>
              </a:rPr>
              <a:t> power struggles because you are not bossing the child around.  The activity (ex. Brushing teeth at 8pm, going to bed at 8:30pm) is just what we do at this time of the day.  The parent stops being the bad guy, and nagging is greatly reduced.  </a:t>
            </a:r>
          </a:p>
          <a:p>
            <a:pPr marL="742950" lvl="1" indent="-285750">
              <a:spcAft>
                <a:spcPts val="600"/>
              </a:spcAft>
              <a:buFont typeface="Arial"/>
              <a:buChar char="•"/>
            </a:pPr>
            <a:r>
              <a:rPr lang="en-US" sz="2000" dirty="0" smtClean="0">
                <a:solidFill>
                  <a:schemeClr val="bg1"/>
                </a:solidFill>
                <a:latin typeface="Franklin Gothic Book"/>
                <a:cs typeface="Franklin Gothic Book"/>
              </a:rPr>
              <a:t>Routines help reduce anxiety and stress because everyone knows what comes next.  </a:t>
            </a:r>
          </a:p>
          <a:p>
            <a:pPr marL="742950" lvl="1" indent="-285750">
              <a:spcAft>
                <a:spcPts val="600"/>
              </a:spcAft>
              <a:buFont typeface="Arial"/>
              <a:buChar char="•"/>
            </a:pPr>
            <a:r>
              <a:rPr lang="en-US" sz="2000" dirty="0" smtClean="0">
                <a:solidFill>
                  <a:schemeClr val="bg1"/>
                </a:solidFill>
                <a:latin typeface="Franklin Gothic Book"/>
                <a:cs typeface="Franklin Gothic Book"/>
              </a:rPr>
              <a:t>Routines help children be in charge of themselves and feel </a:t>
            </a:r>
            <a:r>
              <a:rPr lang="en-US" sz="2000" dirty="0" err="1" smtClean="0">
                <a:solidFill>
                  <a:schemeClr val="bg1"/>
                </a:solidFill>
                <a:latin typeface="Franklin Gothic Book"/>
                <a:cs typeface="Franklin Gothic Book"/>
              </a:rPr>
              <a:t>independant</a:t>
            </a:r>
            <a:r>
              <a:rPr lang="en-US" sz="2000" dirty="0" smtClean="0">
                <a:solidFill>
                  <a:schemeClr val="bg1"/>
                </a:solidFill>
                <a:latin typeface="Franklin Gothic Book"/>
                <a:cs typeface="Franklin Gothic Book"/>
              </a:rPr>
              <a:t>. Independent children are less oppositional or rebellious.</a:t>
            </a:r>
          </a:p>
          <a:p>
            <a:pPr marL="742950" lvl="1" indent="-285750">
              <a:spcAft>
                <a:spcPts val="600"/>
              </a:spcAft>
              <a:buFont typeface="Arial"/>
              <a:buChar char="•"/>
            </a:pPr>
            <a:r>
              <a:rPr lang="en-US" sz="2000" dirty="0" smtClean="0">
                <a:solidFill>
                  <a:schemeClr val="bg1"/>
                </a:solidFill>
                <a:latin typeface="Franklin Gothic Book"/>
                <a:cs typeface="Franklin Gothic Book"/>
              </a:rPr>
              <a:t>Kids learn the concept of “looking forward” to things they enjoy since they are in their schedule as well.</a:t>
            </a:r>
          </a:p>
          <a:p>
            <a:pPr marL="742950" lvl="1" indent="-285750">
              <a:spcAft>
                <a:spcPts val="600"/>
              </a:spcAft>
              <a:buFont typeface="Arial"/>
              <a:buChar char="•"/>
            </a:pPr>
            <a:r>
              <a:rPr lang="en-US" sz="2000" dirty="0" smtClean="0">
                <a:solidFill>
                  <a:schemeClr val="bg1"/>
                </a:solidFill>
                <a:latin typeface="Franklin Gothic Book"/>
                <a:cs typeface="Franklin Gothic Book"/>
              </a:rPr>
              <a:t>Routines help kids sleep better.</a:t>
            </a:r>
          </a:p>
          <a:p>
            <a:pPr marL="742950" lvl="1" indent="-285750">
              <a:spcAft>
                <a:spcPts val="600"/>
              </a:spcAft>
              <a:buFont typeface="Arial"/>
              <a:buChar char="•"/>
            </a:pPr>
            <a:r>
              <a:rPr lang="en-US" sz="2000" dirty="0" smtClean="0">
                <a:solidFill>
                  <a:schemeClr val="bg1"/>
                </a:solidFill>
                <a:latin typeface="Franklin Gothic Book"/>
                <a:cs typeface="Franklin Gothic Book"/>
              </a:rPr>
              <a:t>Routines help parents build in precious connection moments (tucking them into bed or reading a book together at a certain time)</a:t>
            </a:r>
          </a:p>
          <a:p>
            <a:pPr marL="742950" lvl="1" indent="-285750">
              <a:spcAft>
                <a:spcPts val="600"/>
              </a:spcAft>
              <a:buFont typeface="Arial"/>
              <a:buChar char="•"/>
            </a:pPr>
            <a:endParaRPr lang="en-US" sz="2000" dirty="0" smtClean="0">
              <a:solidFill>
                <a:schemeClr val="bg1"/>
              </a:solidFill>
              <a:latin typeface="Franklin Gothic Book"/>
              <a:cs typeface="Franklin Gothic Book"/>
            </a:endParaRPr>
          </a:p>
        </p:txBody>
      </p:sp>
    </p:spTree>
    <p:extLst>
      <p:ext uri="{BB962C8B-B14F-4D97-AF65-F5344CB8AC3E}">
        <p14:creationId xmlns:p14="http://schemas.microsoft.com/office/powerpoint/2010/main" val="3319779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57200" y="304800"/>
            <a:ext cx="8153400" cy="6324600"/>
          </a:xfrm>
          <a:prstGeom prst="roundRect">
            <a:avLst/>
          </a:prstGeom>
          <a:solidFill>
            <a:srgbClr val="F78113"/>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381000"/>
            <a:ext cx="8229600" cy="1143000"/>
          </a:xfrm>
        </p:spPr>
        <p:txBody>
          <a:bodyPr/>
          <a:lstStyle/>
          <a:p>
            <a:r>
              <a:rPr lang="en-US" dirty="0" smtClean="0">
                <a:solidFill>
                  <a:srgbClr val="FFFFFF"/>
                </a:solidFill>
                <a:latin typeface="Franklin Gothic Medium"/>
                <a:cs typeface="Franklin Gothic Medium"/>
              </a:rPr>
              <a:t>1. Family Practices</a:t>
            </a:r>
            <a:endParaRPr lang="en-US" dirty="0">
              <a:solidFill>
                <a:srgbClr val="FFFFFF"/>
              </a:solidFill>
              <a:latin typeface="Franklin Gothic Medium"/>
              <a:cs typeface="Franklin Gothic Medium"/>
            </a:endParaRPr>
          </a:p>
        </p:txBody>
      </p:sp>
      <p:sp>
        <p:nvSpPr>
          <p:cNvPr id="6" name="TextBox 5"/>
          <p:cNvSpPr txBox="1"/>
          <p:nvPr/>
        </p:nvSpPr>
        <p:spPr>
          <a:xfrm>
            <a:off x="152400" y="2209800"/>
            <a:ext cx="8534400" cy="2246769"/>
          </a:xfrm>
          <a:prstGeom prst="rect">
            <a:avLst/>
          </a:prstGeom>
          <a:noFill/>
        </p:spPr>
        <p:txBody>
          <a:bodyPr wrap="square" rtlCol="0">
            <a:spAutoFit/>
          </a:bodyPr>
          <a:lstStyle/>
          <a:p>
            <a:pPr marL="742950" lvl="1" indent="-285750">
              <a:spcAft>
                <a:spcPts val="600"/>
              </a:spcAft>
              <a:buFont typeface="Arial"/>
              <a:buChar char="•"/>
            </a:pPr>
            <a:r>
              <a:rPr lang="en-US" sz="2000" dirty="0">
                <a:solidFill>
                  <a:schemeClr val="bg1"/>
                </a:solidFill>
                <a:latin typeface="Franklin Gothic Book"/>
                <a:cs typeface="Franklin Gothic Book"/>
              </a:rPr>
              <a:t>Make medical appointments when school is not in </a:t>
            </a:r>
            <a:r>
              <a:rPr lang="en-US" sz="2000" dirty="0" smtClean="0">
                <a:solidFill>
                  <a:schemeClr val="bg1"/>
                </a:solidFill>
                <a:latin typeface="Franklin Gothic Book"/>
                <a:cs typeface="Franklin Gothic Book"/>
              </a:rPr>
              <a:t>session.</a:t>
            </a:r>
            <a:endParaRPr lang="en-US" sz="2000" dirty="0">
              <a:solidFill>
                <a:schemeClr val="bg1"/>
              </a:solidFill>
              <a:latin typeface="Franklin Gothic Book"/>
              <a:cs typeface="Franklin Gothic Book"/>
            </a:endParaRPr>
          </a:p>
          <a:p>
            <a:pPr marL="742950" lvl="1" indent="-285750">
              <a:spcAft>
                <a:spcPts val="600"/>
              </a:spcAft>
              <a:buFont typeface="Arial"/>
              <a:buChar char="•"/>
            </a:pPr>
            <a:r>
              <a:rPr lang="en-US" sz="2000" dirty="0">
                <a:solidFill>
                  <a:schemeClr val="bg1"/>
                </a:solidFill>
                <a:latin typeface="Franklin Gothic Book"/>
                <a:cs typeface="Franklin Gothic Book"/>
              </a:rPr>
              <a:t>Avoid taking vacation when school is in session</a:t>
            </a:r>
          </a:p>
          <a:p>
            <a:pPr marL="742950" lvl="1" indent="-285750">
              <a:spcAft>
                <a:spcPts val="600"/>
              </a:spcAft>
              <a:buFont typeface="Arial"/>
              <a:buChar char="•"/>
            </a:pPr>
            <a:r>
              <a:rPr lang="en-US" sz="2000" dirty="0">
                <a:solidFill>
                  <a:schemeClr val="bg1"/>
                </a:solidFill>
                <a:latin typeface="Franklin Gothic Book"/>
                <a:cs typeface="Franklin Gothic Book"/>
              </a:rPr>
              <a:t>Send your child to school every day unless they are truly sick</a:t>
            </a:r>
          </a:p>
          <a:p>
            <a:pPr marL="742950" lvl="1" indent="-285750">
              <a:spcAft>
                <a:spcPts val="600"/>
              </a:spcAft>
              <a:buFont typeface="Arial"/>
              <a:buChar char="•"/>
            </a:pPr>
            <a:r>
              <a:rPr lang="en-US" sz="2000" dirty="0">
                <a:solidFill>
                  <a:schemeClr val="bg1"/>
                </a:solidFill>
                <a:latin typeface="Franklin Gothic Book"/>
                <a:cs typeface="Franklin Gothic Book"/>
              </a:rPr>
              <a:t>Develop backup plans for getting your child to school if something comes up</a:t>
            </a:r>
          </a:p>
          <a:p>
            <a:pPr marL="742950" lvl="1" indent="-285750">
              <a:spcAft>
                <a:spcPts val="600"/>
              </a:spcAft>
              <a:buFont typeface="Arial"/>
              <a:buChar char="•"/>
            </a:pPr>
            <a:endParaRPr lang="en-US" sz="2000" dirty="0" smtClean="0">
              <a:solidFill>
                <a:schemeClr val="bg1"/>
              </a:solidFill>
              <a:latin typeface="Franklin Gothic Book"/>
              <a:cs typeface="Franklin Gothic Book"/>
            </a:endParaRPr>
          </a:p>
        </p:txBody>
      </p:sp>
    </p:spTree>
    <p:extLst>
      <p:ext uri="{BB962C8B-B14F-4D97-AF65-F5344CB8AC3E}">
        <p14:creationId xmlns:p14="http://schemas.microsoft.com/office/powerpoint/2010/main" val="566972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33400" y="228600"/>
            <a:ext cx="8153400" cy="63246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381000"/>
            <a:ext cx="8229600" cy="1143000"/>
          </a:xfrm>
        </p:spPr>
        <p:txBody>
          <a:bodyPr/>
          <a:lstStyle/>
          <a:p>
            <a:r>
              <a:rPr lang="en-US" dirty="0" smtClean="0">
                <a:solidFill>
                  <a:srgbClr val="FFFFFF"/>
                </a:solidFill>
                <a:latin typeface="Franklin Gothic Medium"/>
                <a:cs typeface="Franklin Gothic Medium"/>
              </a:rPr>
              <a:t>2. Social Capital</a:t>
            </a:r>
            <a:endParaRPr lang="en-US" dirty="0">
              <a:solidFill>
                <a:srgbClr val="FFFFFF"/>
              </a:solidFill>
              <a:latin typeface="Franklin Gothic Medium"/>
              <a:cs typeface="Franklin Gothic Medium"/>
            </a:endParaRPr>
          </a:p>
        </p:txBody>
      </p:sp>
      <p:sp>
        <p:nvSpPr>
          <p:cNvPr id="6" name="TextBox 5"/>
          <p:cNvSpPr txBox="1"/>
          <p:nvPr/>
        </p:nvSpPr>
        <p:spPr>
          <a:xfrm>
            <a:off x="1066800" y="1866543"/>
            <a:ext cx="7162800" cy="2477601"/>
          </a:xfrm>
          <a:prstGeom prst="rect">
            <a:avLst/>
          </a:prstGeom>
          <a:noFill/>
        </p:spPr>
        <p:txBody>
          <a:bodyPr wrap="square" rtlCol="0">
            <a:spAutoFit/>
          </a:bodyPr>
          <a:lstStyle/>
          <a:p>
            <a:pPr marL="342900" indent="-342900">
              <a:spcAft>
                <a:spcPts val="1800"/>
              </a:spcAft>
              <a:buFont typeface="Arial"/>
              <a:buChar char="•"/>
            </a:pPr>
            <a:r>
              <a:rPr lang="en-US" sz="2800" dirty="0" smtClean="0">
                <a:solidFill>
                  <a:srgbClr val="FFFFFF"/>
                </a:solidFill>
                <a:latin typeface="Franklin Gothic Book"/>
                <a:cs typeface="Franklin Gothic Book"/>
              </a:rPr>
              <a:t>What are some ways you can think of to call on friends or other families to help you get your children to school? Who can you call on to consistently help? To occasionally help?</a:t>
            </a:r>
          </a:p>
          <a:p>
            <a:pPr marL="342900" indent="-342900">
              <a:spcAft>
                <a:spcPts val="1800"/>
              </a:spcAft>
              <a:buFont typeface="Arial"/>
              <a:buChar char="•"/>
            </a:pPr>
            <a:r>
              <a:rPr lang="en-US" sz="2800" dirty="0" smtClean="0">
                <a:solidFill>
                  <a:srgbClr val="FFFFFF"/>
                </a:solidFill>
                <a:latin typeface="Franklin Gothic Book"/>
                <a:cs typeface="Franklin Gothic Book"/>
              </a:rPr>
              <a:t>How can you help other families?</a:t>
            </a:r>
            <a:endParaRPr lang="en-US" sz="2800" dirty="0">
              <a:solidFill>
                <a:srgbClr val="FFFFFF"/>
              </a:solidFill>
              <a:latin typeface="Franklin Gothic Book"/>
              <a:cs typeface="Franklin Gothic Book"/>
            </a:endParaRPr>
          </a:p>
        </p:txBody>
      </p:sp>
    </p:spTree>
    <p:extLst>
      <p:ext uri="{BB962C8B-B14F-4D97-AF65-F5344CB8AC3E}">
        <p14:creationId xmlns:p14="http://schemas.microsoft.com/office/powerpoint/2010/main" val="29157023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33400" y="399290"/>
            <a:ext cx="8153400" cy="6077710"/>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533400"/>
            <a:ext cx="8229600" cy="1143000"/>
          </a:xfrm>
        </p:spPr>
        <p:txBody>
          <a:bodyPr/>
          <a:lstStyle/>
          <a:p>
            <a:r>
              <a:rPr lang="en-US" dirty="0" smtClean="0">
                <a:solidFill>
                  <a:srgbClr val="FFFFFF"/>
                </a:solidFill>
                <a:latin typeface="Franklin Gothic Medium"/>
                <a:cs typeface="Franklin Gothic Medium"/>
              </a:rPr>
              <a:t>3. Schools</a:t>
            </a:r>
            <a:endParaRPr lang="en-US" dirty="0">
              <a:solidFill>
                <a:srgbClr val="FFFFFF"/>
              </a:solidFill>
              <a:latin typeface="Franklin Gothic Medium"/>
              <a:cs typeface="Franklin Gothic Medium"/>
            </a:endParaRPr>
          </a:p>
        </p:txBody>
      </p:sp>
      <p:sp>
        <p:nvSpPr>
          <p:cNvPr id="7" name="TextBox 6"/>
          <p:cNvSpPr txBox="1"/>
          <p:nvPr/>
        </p:nvSpPr>
        <p:spPr>
          <a:xfrm>
            <a:off x="1066800" y="1981200"/>
            <a:ext cx="7162800" cy="2431435"/>
          </a:xfrm>
          <a:prstGeom prst="rect">
            <a:avLst/>
          </a:prstGeom>
          <a:noFill/>
        </p:spPr>
        <p:txBody>
          <a:bodyPr wrap="square" rtlCol="0">
            <a:spAutoFit/>
          </a:bodyPr>
          <a:lstStyle/>
          <a:p>
            <a:pPr algn="ctr">
              <a:spcAft>
                <a:spcPts val="2400"/>
              </a:spcAft>
            </a:pPr>
            <a:r>
              <a:rPr lang="en-US" sz="2800" dirty="0" smtClean="0">
                <a:solidFill>
                  <a:srgbClr val="FFFFFF"/>
                </a:solidFill>
                <a:latin typeface="Franklin Gothic Book"/>
                <a:cs typeface="Franklin Gothic Book"/>
              </a:rPr>
              <a:t>What are some ways our schools can help families with attendance?</a:t>
            </a:r>
          </a:p>
          <a:p>
            <a:pPr algn="ctr">
              <a:spcAft>
                <a:spcPts val="2400"/>
              </a:spcAft>
            </a:pPr>
            <a:r>
              <a:rPr lang="en-US" sz="2800" dirty="0" smtClean="0">
                <a:solidFill>
                  <a:srgbClr val="FFFFFF"/>
                </a:solidFill>
                <a:latin typeface="Franklin Gothic Book"/>
                <a:cs typeface="Franklin Gothic Book"/>
              </a:rPr>
              <a:t>-We offer breakfast at 7:45am</a:t>
            </a:r>
          </a:p>
          <a:p>
            <a:pPr algn="ctr">
              <a:spcAft>
                <a:spcPts val="2400"/>
              </a:spcAft>
            </a:pPr>
            <a:r>
              <a:rPr lang="en-US" sz="2800" dirty="0" smtClean="0">
                <a:solidFill>
                  <a:srgbClr val="FFFFFF"/>
                </a:solidFill>
                <a:latin typeface="Franklin Gothic Book"/>
                <a:cs typeface="Franklin Gothic Book"/>
              </a:rPr>
              <a:t>Pizza with the principal</a:t>
            </a:r>
          </a:p>
        </p:txBody>
      </p:sp>
    </p:spTree>
    <p:extLst>
      <p:ext uri="{BB962C8B-B14F-4D97-AF65-F5344CB8AC3E}">
        <p14:creationId xmlns:p14="http://schemas.microsoft.com/office/powerpoint/2010/main" val="22692994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57200" y="399290"/>
            <a:ext cx="8305800" cy="6153910"/>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533400"/>
            <a:ext cx="8229600" cy="1143000"/>
          </a:xfrm>
        </p:spPr>
        <p:txBody>
          <a:bodyPr/>
          <a:lstStyle/>
          <a:p>
            <a:r>
              <a:rPr lang="en-US" dirty="0" smtClean="0">
                <a:solidFill>
                  <a:srgbClr val="FFFFFF"/>
                </a:solidFill>
                <a:latin typeface="Franklin Gothic Medium"/>
                <a:cs typeface="Franklin Gothic Medium"/>
              </a:rPr>
              <a:t>4. Community Services</a:t>
            </a:r>
            <a:endParaRPr lang="en-US" dirty="0">
              <a:solidFill>
                <a:srgbClr val="FFFFFF"/>
              </a:solidFill>
              <a:latin typeface="Franklin Gothic Medium"/>
              <a:cs typeface="Franklin Gothic Medium"/>
            </a:endParaRPr>
          </a:p>
        </p:txBody>
      </p:sp>
      <p:sp>
        <p:nvSpPr>
          <p:cNvPr id="6" name="TextBox 5"/>
          <p:cNvSpPr txBox="1"/>
          <p:nvPr/>
        </p:nvSpPr>
        <p:spPr>
          <a:xfrm>
            <a:off x="762000" y="1883926"/>
            <a:ext cx="7543800" cy="3754874"/>
          </a:xfrm>
          <a:prstGeom prst="rect">
            <a:avLst/>
          </a:prstGeom>
          <a:noFill/>
        </p:spPr>
        <p:txBody>
          <a:bodyPr wrap="square" rtlCol="0">
            <a:spAutoFit/>
          </a:bodyPr>
          <a:lstStyle/>
          <a:p>
            <a:pPr marL="457200" indent="-457200">
              <a:spcAft>
                <a:spcPts val="1800"/>
              </a:spcAft>
              <a:buFont typeface="Arial"/>
              <a:buChar char="•"/>
            </a:pPr>
            <a:r>
              <a:rPr lang="en-US" sz="2600" dirty="0" smtClean="0">
                <a:solidFill>
                  <a:srgbClr val="FFFFFF"/>
                </a:solidFill>
                <a:latin typeface="Franklin Gothic Book"/>
                <a:cs typeface="Franklin Gothic Book"/>
              </a:rPr>
              <a:t>Lack </a:t>
            </a:r>
            <a:r>
              <a:rPr lang="en-US" sz="2600" dirty="0">
                <a:solidFill>
                  <a:srgbClr val="FFFFFF"/>
                </a:solidFill>
                <a:latin typeface="Franklin Gothic Book"/>
                <a:cs typeface="Franklin Gothic Book"/>
              </a:rPr>
              <a:t>of reliable transportation or housing and health concerns are barriers that families cannot easily tackle alone. Do families in your school face these barriers to good attendance?  </a:t>
            </a:r>
            <a:endParaRPr lang="en-US" sz="2600" dirty="0" smtClean="0">
              <a:solidFill>
                <a:srgbClr val="FFFFFF"/>
              </a:solidFill>
              <a:latin typeface="Franklin Gothic Book"/>
              <a:cs typeface="Franklin Gothic Book"/>
            </a:endParaRPr>
          </a:p>
          <a:p>
            <a:pPr marL="457200" indent="-457200">
              <a:spcAft>
                <a:spcPts val="1800"/>
              </a:spcAft>
              <a:buFont typeface="Arial"/>
              <a:buChar char="•"/>
            </a:pPr>
            <a:r>
              <a:rPr lang="en-US" sz="2600" dirty="0" smtClean="0">
                <a:solidFill>
                  <a:srgbClr val="FFFFFF"/>
                </a:solidFill>
                <a:latin typeface="Franklin Gothic Book"/>
                <a:cs typeface="Franklin Gothic Book"/>
              </a:rPr>
              <a:t>What </a:t>
            </a:r>
            <a:r>
              <a:rPr lang="en-US" sz="2600" dirty="0">
                <a:solidFill>
                  <a:srgbClr val="FFFFFF"/>
                </a:solidFill>
                <a:latin typeface="Franklin Gothic Book"/>
                <a:cs typeface="Franklin Gothic Book"/>
              </a:rPr>
              <a:t>are some other barriers that families in our school face</a:t>
            </a:r>
            <a:r>
              <a:rPr lang="en-US" sz="2600" dirty="0" smtClean="0">
                <a:solidFill>
                  <a:srgbClr val="FFFFFF"/>
                </a:solidFill>
                <a:latin typeface="Franklin Gothic Book"/>
                <a:cs typeface="Franklin Gothic Book"/>
              </a:rPr>
              <a:t>?</a:t>
            </a:r>
          </a:p>
          <a:p>
            <a:pPr marL="457200" indent="-457200">
              <a:spcAft>
                <a:spcPts val="1800"/>
              </a:spcAft>
              <a:buFont typeface="Arial"/>
              <a:buChar char="•"/>
            </a:pPr>
            <a:r>
              <a:rPr lang="en-US" sz="2600" dirty="0" smtClean="0">
                <a:solidFill>
                  <a:srgbClr val="FFFFFF"/>
                </a:solidFill>
                <a:latin typeface="Franklin Gothic Book"/>
                <a:cs typeface="Franklin Gothic Book"/>
              </a:rPr>
              <a:t>What </a:t>
            </a:r>
            <a:r>
              <a:rPr lang="en-US" sz="2600" dirty="0">
                <a:solidFill>
                  <a:srgbClr val="FFFFFF"/>
                </a:solidFill>
                <a:latin typeface="Franklin Gothic Book"/>
                <a:cs typeface="Franklin Gothic Book"/>
              </a:rPr>
              <a:t>organizations offer services that can help address these barriers?</a:t>
            </a:r>
          </a:p>
        </p:txBody>
      </p:sp>
    </p:spTree>
    <p:extLst>
      <p:ext uri="{BB962C8B-B14F-4D97-AF65-F5344CB8AC3E}">
        <p14:creationId xmlns:p14="http://schemas.microsoft.com/office/powerpoint/2010/main" val="1636550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8800" dirty="0" smtClean="0"/>
          </a:p>
          <a:p>
            <a:pPr marL="0" marR="0" lvl="0" indent="0" algn="ctr" defTabSz="914400" eaLnBrk="1" fontAlgn="auto" latinLnBrk="0" hangingPunct="1">
              <a:lnSpc>
                <a:spcPct val="100000"/>
              </a:lnSpc>
              <a:spcBef>
                <a:spcPts val="0"/>
              </a:spcBef>
              <a:spcAft>
                <a:spcPts val="0"/>
              </a:spcAft>
              <a:buClrTx/>
              <a:buSzTx/>
              <a:buFontTx/>
              <a:buNone/>
              <a:tabLst/>
              <a:defRPr/>
            </a:pPr>
            <a:r>
              <a:rPr lang="en-US" sz="9600" dirty="0" smtClean="0">
                <a:solidFill>
                  <a:srgbClr val="7030A0"/>
                </a:solidFill>
                <a:latin typeface="Geeza Pro" charset="-78"/>
                <a:ea typeface="Geeza Pro" charset="-78"/>
                <a:cs typeface="Geeza Pro" charset="-78"/>
              </a:rPr>
              <a:t>TOOLS</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sz="9600" dirty="0">
              <a:solidFill>
                <a:srgbClr val="7030A0"/>
              </a:solidFill>
              <a:latin typeface="Geeza Pro" charset="-78"/>
              <a:ea typeface="Geeza Pro" charset="-78"/>
              <a:cs typeface="Geeza Pro" charset="-78"/>
            </a:endParaRPr>
          </a:p>
        </p:txBody>
      </p:sp>
      <p:sp>
        <p:nvSpPr>
          <p:cNvPr id="4" name="TextBox 3"/>
          <p:cNvSpPr txBox="1"/>
          <p:nvPr/>
        </p:nvSpPr>
        <p:spPr>
          <a:xfrm>
            <a:off x="-2936240" y="-843280"/>
            <a:ext cx="184731" cy="369332"/>
          </a:xfrm>
          <a:prstGeom prst="rect">
            <a:avLst/>
          </a:prstGeom>
        </p:spPr>
        <p:style>
          <a:lnRef idx="0">
            <a:scrgbClr r="0" g="0" b="0"/>
          </a:lnRef>
          <a:fillRef idx="1002">
            <a:schemeClr val="dk2"/>
          </a:fillRef>
          <a:effectRef idx="0">
            <a:scrgbClr r="0" g="0" b="0"/>
          </a:effectRef>
          <a:fontRef idx="major"/>
        </p:style>
        <p:txBody>
          <a:bodyPr wrap="none" rtlCol="0">
            <a:spAutoFit/>
          </a:bodyPr>
          <a:lstStyle/>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3276600"/>
            <a:ext cx="2133600" cy="1905000"/>
          </a:xfrm>
          <a:prstGeom prst="rect">
            <a:avLst/>
          </a:prstGeom>
        </p:spPr>
      </p:pic>
    </p:spTree>
    <p:extLst>
      <p:ext uri="{BB962C8B-B14F-4D97-AF65-F5344CB8AC3E}">
        <p14:creationId xmlns:p14="http://schemas.microsoft.com/office/powerpoint/2010/main" val="1313870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7600" y="0"/>
            <a:ext cx="4354830" cy="6858000"/>
          </a:xfrm>
          <a:prstGeom prst="rect">
            <a:avLst/>
          </a:prstGeom>
        </p:spPr>
      </p:pic>
    </p:spTree>
    <p:extLst>
      <p:ext uri="{BB962C8B-B14F-4D97-AF65-F5344CB8AC3E}">
        <p14:creationId xmlns:p14="http://schemas.microsoft.com/office/powerpoint/2010/main" val="1520751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3400" y="0"/>
            <a:ext cx="5515656" cy="6858000"/>
          </a:xfrm>
          <a:prstGeom prst="rect">
            <a:avLst/>
          </a:prstGeom>
        </p:spPr>
      </p:pic>
    </p:spTree>
    <p:extLst>
      <p:ext uri="{BB962C8B-B14F-4D97-AF65-F5344CB8AC3E}">
        <p14:creationId xmlns:p14="http://schemas.microsoft.com/office/powerpoint/2010/main" val="17766635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6300" y="0"/>
            <a:ext cx="4849950" cy="6858000"/>
          </a:xfrm>
          <a:prstGeom prst="rect">
            <a:avLst/>
          </a:prstGeom>
        </p:spPr>
      </p:pic>
    </p:spTree>
    <p:extLst>
      <p:ext uri="{BB962C8B-B14F-4D97-AF65-F5344CB8AC3E}">
        <p14:creationId xmlns:p14="http://schemas.microsoft.com/office/powerpoint/2010/main" val="1283051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6553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00" y="1054100"/>
            <a:ext cx="8712200" cy="4749800"/>
          </a:xfrm>
          <a:prstGeom prst="rect">
            <a:avLst/>
          </a:prstGeom>
        </p:spPr>
      </p:pic>
    </p:spTree>
    <p:extLst>
      <p:ext uri="{BB962C8B-B14F-4D97-AF65-F5344CB8AC3E}">
        <p14:creationId xmlns:p14="http://schemas.microsoft.com/office/powerpoint/2010/main" val="1842228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0"/>
            <a:ext cx="8817429" cy="6858000"/>
          </a:xfrm>
          <a:prstGeom prst="rect">
            <a:avLst/>
          </a:prstGeom>
        </p:spPr>
      </p:pic>
    </p:spTree>
    <p:extLst>
      <p:ext uri="{BB962C8B-B14F-4D97-AF65-F5344CB8AC3E}">
        <p14:creationId xmlns:p14="http://schemas.microsoft.com/office/powerpoint/2010/main" val="11765737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11940</TotalTime>
  <Words>526</Words>
  <Application>Microsoft Macintosh PowerPoint</Application>
  <PresentationFormat>On-screen Show (4:3)</PresentationFormat>
  <Paragraphs>53</Paragraphs>
  <Slides>18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Abadi MT Condensed Extra Bold</vt:lpstr>
      <vt:lpstr>Abadi MT Condensed Light</vt:lpstr>
      <vt:lpstr>Arial</vt:lpstr>
      <vt:lpstr>Calibri</vt:lpstr>
      <vt:lpstr>Century Gothic</vt:lpstr>
      <vt:lpstr>Franklin Gothic Book</vt:lpstr>
      <vt:lpstr>Franklin Gothic Medium</vt:lpstr>
      <vt:lpstr>Geeza Pro</vt:lpstr>
      <vt:lpstr>Office Theme</vt:lpstr>
      <vt:lpstr>The Importance of Setting Routines</vt:lpstr>
      <vt:lpstr>Icebreaker</vt:lpstr>
      <vt:lpstr>Bringing Attendance Home:  A Video for Parents</vt:lpstr>
      <vt:lpstr>A Summary of the Research</vt:lpstr>
      <vt:lpstr>School Specific Concerns</vt:lpstr>
      <vt:lpstr>What Does It Take To Get a Child To School Every Day?</vt:lpstr>
      <vt:lpstr>1. Family Practices-Routines</vt:lpstr>
      <vt:lpstr>1. Family Practices</vt:lpstr>
      <vt:lpstr>2. Social Capital</vt:lpstr>
      <vt:lpstr>3. Schools</vt:lpstr>
      <vt:lpstr>4. Community Services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Cecelia</dc:creator>
  <cp:lastModifiedBy>Microsoft Office User</cp:lastModifiedBy>
  <cp:revision>67</cp:revision>
  <dcterms:created xsi:type="dcterms:W3CDTF">2014-03-04T23:11:07Z</dcterms:created>
  <dcterms:modified xsi:type="dcterms:W3CDTF">2018-01-24T20:34:27Z</dcterms:modified>
</cp:coreProperties>
</file>