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5143500" cx="9144000"/>
  <p:notesSz cx="6858000" cy="9144000"/>
  <p:embeddedFontLst>
    <p:embeddedFont>
      <p:font typeface="Roboto"/>
      <p:regular r:id="rId19"/>
      <p:bold r:id="rId20"/>
      <p:italic r:id="rId21"/>
      <p:boldItalic r:id="rId22"/>
    </p:embeddedFont>
    <p:embeddedFont>
      <p:font typeface="Playfair Display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22" Type="http://schemas.openxmlformats.org/officeDocument/2006/relationships/font" Target="fonts/Roboto-boldItalic.fntdata"/><Relationship Id="rId21" Type="http://schemas.openxmlformats.org/officeDocument/2006/relationships/font" Target="fonts/Roboto-italic.fntdata"/><Relationship Id="rId24" Type="http://schemas.openxmlformats.org/officeDocument/2006/relationships/font" Target="fonts/PlayfairDisplay-bold.fntdata"/><Relationship Id="rId23" Type="http://schemas.openxmlformats.org/officeDocument/2006/relationships/font" Target="fonts/PlayfairDisplay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PlayfairDisplay-boldItalic.fntdata"/><Relationship Id="rId25" Type="http://schemas.openxmlformats.org/officeDocument/2006/relationships/font" Target="fonts/PlayfairDisplay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font" Target="fonts/Roboto-regular.fntdata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choosemyplate.gov/kids-parents-educators" TargetMode="External"/><Relationship Id="rId3" Type="http://schemas.openxmlformats.org/officeDocument/2006/relationships/hyperlink" Target="https://www.choosemyplate.gov/kids-parents-educators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Good morning everyone! My name is Kody.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am interning at GUSD, and I am completing my masters in nutrition at Loma Linda University.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So, how many of you are familiar with MyPlate?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Ok, awesome!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505050"/>
                </a:solidFill>
                <a:highlight>
                  <a:srgbClr val="FFFFFF"/>
                </a:highlight>
              </a:rPr>
              <a:t>“What MyPlate is is a reminder to find your healthy eating style and the build it throughout your lifetime.”</a:t>
            </a:r>
            <a:endParaRPr sz="1000">
              <a:solidFill>
                <a:srgbClr val="505050"/>
              </a:solidFill>
              <a:highlight>
                <a:srgbClr val="FFFFFF"/>
              </a:highlight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505050"/>
              </a:solidFill>
              <a:highlight>
                <a:srgbClr val="FFFFFF"/>
              </a:highlight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505050"/>
                </a:solidFill>
                <a:highlight>
                  <a:srgbClr val="FFFFFF"/>
                </a:highlight>
              </a:rPr>
              <a:t>MyPlate Kids' Place has resources that can help kids (6-11 yrs) and their parents build healthy meals and maintain or achieve a healthy weight. MyPlate Kids' Place provides online resources and tools for children to help them make wise choices in a fun and appealing way.</a:t>
            </a:r>
            <a:endParaRPr sz="1000">
              <a:solidFill>
                <a:srgbClr val="505050"/>
              </a:solidFill>
              <a:highlight>
                <a:srgbClr val="FFFFFF"/>
              </a:highlight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505050"/>
              </a:solidFill>
              <a:highlight>
                <a:srgbClr val="FFFFFF"/>
              </a:highlight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505050"/>
                </a:solidFill>
                <a:highlight>
                  <a:srgbClr val="FFFFFF"/>
                </a:highlight>
              </a:rPr>
              <a:t>MyPlate Parents &amp; Educators</a:t>
            </a:r>
            <a:endParaRPr sz="1000">
              <a:solidFill>
                <a:srgbClr val="505050"/>
              </a:solidFill>
              <a:highlight>
                <a:srgbClr val="FFFFFF"/>
              </a:highlight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highlight>
                  <a:srgbClr val="FFFFFF"/>
                </a:highlight>
                <a:hlinkClick r:id="rId2"/>
              </a:rPr>
              <a:t>https://www.choosemyplate.gov/kids-parents-educators</a:t>
            </a:r>
            <a:endParaRPr sz="1000">
              <a:solidFill>
                <a:srgbClr val="505050"/>
              </a:solidFill>
              <a:highlight>
                <a:srgbClr val="FFFFFF"/>
              </a:highlight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505050"/>
              </a:solidFill>
              <a:highlight>
                <a:srgbClr val="FFFFFF"/>
              </a:highlight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505050"/>
                </a:solidFill>
                <a:highlight>
                  <a:srgbClr val="FFFFFF"/>
                </a:highlight>
              </a:rPr>
              <a:t>MyPlate Kids’ Place</a:t>
            </a:r>
            <a:endParaRPr sz="1000">
              <a:solidFill>
                <a:srgbClr val="505050"/>
              </a:solidFill>
              <a:highlight>
                <a:srgbClr val="FFFFFF"/>
              </a:highlight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highlight>
                  <a:srgbClr val="FFFFFF"/>
                </a:highlight>
                <a:hlinkClick r:id="rId3"/>
              </a:rPr>
              <a:t>https://www.choosemyplate.gov/kids-parents-educators</a:t>
            </a:r>
            <a:endParaRPr sz="1000">
              <a:solidFill>
                <a:srgbClr val="505050"/>
              </a:solidFill>
              <a:highlight>
                <a:srgbClr val="FFFFFF"/>
              </a:highlight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505050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MyPlate is a very robust and powerful resource and tool.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plate is kind of like a template for how you’d want to design a balanced meal.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Now, a lot of you might thinking “Okay, cool. Easier said than done…”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not as simple to just make a balanced meal every single day - parents have one of the busiest schedules.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So, let’s make it easy.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Fresh may be best, but there’s nothing wrong with frozen or canned.</a:t>
            </a:r>
            <a:endParaRPr/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They’re fast and they keep longer - good for stocking up and keeping as backup</a:t>
            </a:r>
            <a:endParaRPr/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Frozen or canned at the height of their season - able to preserve nutrients equal or better than fresh fruits and veggies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still want to remember to include a variety of colors of fruits and veggies, as different vegetables contain different vitamins and minerals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505050"/>
                </a:solidFill>
                <a:highlight>
                  <a:srgbClr val="FFFFFF"/>
                </a:highlight>
              </a:rPr>
              <a:t>Beans and peas pack a lot of protein and are a great alternative if you want to add more fiber and cut the excess calories.</a:t>
            </a:r>
            <a:endParaRPr sz="1000">
              <a:solidFill>
                <a:srgbClr val="505050"/>
              </a:solidFill>
              <a:highlight>
                <a:srgbClr val="FFFFFF"/>
              </a:highlight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505050"/>
                </a:solidFill>
                <a:highlight>
                  <a:srgbClr val="FFFFFF"/>
                </a:highlight>
              </a:rPr>
              <a:t>They also usually come in the canned variety, so they’re a fast option if you’re low on time.</a:t>
            </a:r>
            <a:endParaRPr sz="1000">
              <a:solidFill>
                <a:srgbClr val="505050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Shape 10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next slide is going to say ‘make sure half your grains are whole grains’, but...can someone tell me what a whole grain is?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But what if there is no stamp??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Make sure they are 1st or 2nd ingredient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examples of whole grain ingredients are…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ingredients may say “wheat flour, durum wheat, organic flour”...but these are just describing the contents, not the amount of whole wheat.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Don’t rely on the color of the grain product - manufacturers can easily color any food.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505050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Shape 13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Snacks can be easy and healthy!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Shape 14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505050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Shape 15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505050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Shape 11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Shape 1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Shape 13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secHead">
  <p:cSld name="Section 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Shape 1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x">
  <p:cSld name="Title and 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Shape 20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Shape 2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Shape 2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ColTx">
  <p:cSld name="Title and two 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Shape 26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Shape 2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Shape 28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Shape 29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Shape 3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Only">
  <p:cSld name="Title 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Shape 33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Shape 34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Shape 3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One column 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Shape 38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Shape 39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Shape 40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Shape 4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in 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Shape 4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ection title and 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Shape 47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Shape 48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Shape 4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Shape 5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Shape 5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Caption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Shape 54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Shape 55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Shape 5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ig number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/>
          <p:nvPr>
            <p:ph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9" name="Shape 59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Shape 6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terial">
    <p:bg>
      <p:bgPr>
        <a:solidFill>
          <a:schemeClr val="accent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10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14.png"/><Relationship Id="rId6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g"/><Relationship Id="rId4" Type="http://schemas.openxmlformats.org/officeDocument/2006/relationships/image" Target="../media/image5.jpg"/><Relationship Id="rId5" Type="http://schemas.openxmlformats.org/officeDocument/2006/relationships/image" Target="../media/image12.png"/><Relationship Id="rId6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www.choosemyplate.gov" TargetMode="External"/><Relationship Id="rId4" Type="http://schemas.openxmlformats.org/officeDocument/2006/relationships/hyperlink" Target="https://www.choosemyplate.gov/MyPlate-Daily-Checklist" TargetMode="External"/><Relationship Id="rId5" Type="http://schemas.openxmlformats.org/officeDocument/2006/relationships/hyperlink" Target="https://www.choosemyplate.gov/kids" TargetMode="External"/><Relationship Id="rId6" Type="http://schemas.openxmlformats.org/officeDocument/2006/relationships/hyperlink" Target="https://www.choosemyplate.gov/kids-parents-educators" TargetMode="External"/><Relationship Id="rId7" Type="http://schemas.openxmlformats.org/officeDocument/2006/relationships/hyperlink" Target="https://wholegrainscouncil.org/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jp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/>
          <p:nvPr>
            <p:ph type="title"/>
          </p:nvPr>
        </p:nvSpPr>
        <p:spPr>
          <a:xfrm>
            <a:off x="460950" y="1225000"/>
            <a:ext cx="8222100" cy="17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latin typeface="Playfair Display"/>
                <a:ea typeface="Playfair Display"/>
                <a:cs typeface="Playfair Display"/>
                <a:sym typeface="Playfair Display"/>
              </a:rPr>
              <a:t>Healthful Habits</a:t>
            </a:r>
            <a:endParaRPr b="1" sz="60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latin typeface="Playfair Display"/>
                <a:ea typeface="Playfair Display"/>
                <a:cs typeface="Playfair Display"/>
                <a:sym typeface="Playfair Display"/>
              </a:rPr>
              <a:t>with MyPlate</a:t>
            </a:r>
            <a:endParaRPr b="1" sz="60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8" name="Shape 68"/>
          <p:cNvSpPr txBox="1"/>
          <p:nvPr>
            <p:ph idx="4294967295" type="subTitle"/>
          </p:nvPr>
        </p:nvSpPr>
        <p:spPr>
          <a:xfrm>
            <a:off x="460950" y="3198750"/>
            <a:ext cx="4573500" cy="8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Glendale USD</a:t>
            </a:r>
            <a:br>
              <a:rPr lang="en" sz="24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en" sz="24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Nutrition Services Department</a:t>
            </a:r>
            <a:endParaRPr sz="24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69" name="Shape 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9013" y="3457761"/>
            <a:ext cx="1517975" cy="151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Playfair Display"/>
                <a:ea typeface="Playfair Display"/>
                <a:cs typeface="Playfair Display"/>
                <a:sym typeface="Playfair Display"/>
              </a:rPr>
              <a:t>Choose MyPlate!</a:t>
            </a:r>
            <a:endParaRPr b="1" sz="40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5" name="Shape 75"/>
          <p:cNvSpPr txBox="1"/>
          <p:nvPr>
            <p:ph idx="1" type="body"/>
          </p:nvPr>
        </p:nvSpPr>
        <p:spPr>
          <a:xfrm>
            <a:off x="471900" y="2118875"/>
            <a:ext cx="8222100" cy="251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Char char="●"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Overall healthy habits for you, your children, and your family.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Char char="○"/>
            </a:pPr>
            <a:r>
              <a:rPr lang="en" sz="1800">
                <a:latin typeface="Playfair Display"/>
                <a:ea typeface="Playfair Display"/>
                <a:cs typeface="Playfair Display"/>
                <a:sym typeface="Playfair Display"/>
              </a:rPr>
              <a:t>MyPlate and its components</a:t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Char char="○"/>
            </a:pPr>
            <a:r>
              <a:rPr lang="en" sz="1800">
                <a:latin typeface="Playfair Display"/>
                <a:ea typeface="Playfair Display"/>
                <a:cs typeface="Playfair Display"/>
                <a:sym typeface="Playfair Display"/>
              </a:rPr>
              <a:t>Physical Activity</a:t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Char char="○"/>
            </a:pPr>
            <a:r>
              <a:rPr lang="en" sz="1800">
                <a:latin typeface="Playfair Display"/>
                <a:ea typeface="Playfair Display"/>
                <a:cs typeface="Playfair Display"/>
                <a:sym typeface="Playfair Display"/>
              </a:rPr>
              <a:t>Snacks</a:t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Char char="○"/>
            </a:pPr>
            <a:r>
              <a:rPr lang="en" sz="1800">
                <a:latin typeface="Playfair Display"/>
                <a:ea typeface="Playfair Display"/>
                <a:cs typeface="Playfair Display"/>
                <a:sym typeface="Playfair Display"/>
              </a:rPr>
              <a:t>Eating out</a:t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Playfair Display"/>
                <a:ea typeface="Playfair Display"/>
                <a:cs typeface="Playfair Display"/>
                <a:sym typeface="Playfair Display"/>
              </a:rPr>
              <a:t>All Parts Count</a:t>
            </a:r>
            <a:endParaRPr sz="40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1" name="Shape 81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layfair Display"/>
                <a:ea typeface="Playfair Display"/>
                <a:cs typeface="Playfair Display"/>
                <a:sym typeface="Playfair Display"/>
              </a:rPr>
              <a:t>5 parts:</a:t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429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Char char="●"/>
            </a:pPr>
            <a:r>
              <a:rPr lang="en" sz="1800">
                <a:latin typeface="Playfair Display"/>
                <a:ea typeface="Playfair Display"/>
                <a:cs typeface="Playfair Display"/>
                <a:sym typeface="Playfair Display"/>
              </a:rPr>
              <a:t>Fruits</a:t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429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Char char="●"/>
            </a:pPr>
            <a:r>
              <a:rPr lang="en" sz="1800">
                <a:latin typeface="Playfair Display"/>
                <a:ea typeface="Playfair Display"/>
                <a:cs typeface="Playfair Display"/>
                <a:sym typeface="Playfair Display"/>
              </a:rPr>
              <a:t>Veggies</a:t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429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Char char="●"/>
            </a:pPr>
            <a:r>
              <a:rPr lang="en" sz="1800">
                <a:latin typeface="Playfair Display"/>
                <a:ea typeface="Playfair Display"/>
                <a:cs typeface="Playfair Display"/>
                <a:sym typeface="Playfair Display"/>
              </a:rPr>
              <a:t>Grains (at least ½ whole grains)</a:t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429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Char char="●"/>
            </a:pPr>
            <a:r>
              <a:rPr lang="en" sz="1800">
                <a:latin typeface="Playfair Display"/>
                <a:ea typeface="Playfair Display"/>
                <a:cs typeface="Playfair Display"/>
                <a:sym typeface="Playfair Display"/>
              </a:rPr>
              <a:t>Protein</a:t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429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Char char="●"/>
            </a:pPr>
            <a:r>
              <a:rPr lang="en" sz="1800">
                <a:latin typeface="Playfair Display"/>
                <a:ea typeface="Playfair Display"/>
                <a:cs typeface="Playfair Display"/>
                <a:sym typeface="Playfair Display"/>
              </a:rPr>
              <a:t>Low fat/fat-free dairy</a:t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82" name="Shape 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4525" y="1838300"/>
            <a:ext cx="3521275" cy="32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/>
          <p:nvPr>
            <p:ph type="title"/>
          </p:nvPr>
        </p:nvSpPr>
        <p:spPr>
          <a:xfrm>
            <a:off x="226075" y="1046900"/>
            <a:ext cx="2808000" cy="123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layfair Display"/>
                <a:ea typeface="Playfair Display"/>
                <a:cs typeface="Playfair Display"/>
                <a:sym typeface="Playfair Display"/>
              </a:rPr>
              <a:t>Fruits &amp; Veggies</a:t>
            </a:r>
            <a:endParaRPr sz="36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8" name="Shape 88"/>
          <p:cNvSpPr txBox="1"/>
          <p:nvPr>
            <p:ph idx="1" type="body"/>
          </p:nvPr>
        </p:nvSpPr>
        <p:spPr>
          <a:xfrm>
            <a:off x="226075" y="2282300"/>
            <a:ext cx="2808000" cy="11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latin typeface="Playfair Display"/>
                <a:ea typeface="Playfair Display"/>
                <a:cs typeface="Playfair Display"/>
                <a:sym typeface="Playfair Display"/>
              </a:rPr>
              <a:t>Aim for fresh, but also consider frozen or canned!</a:t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89" name="Shape 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3324" y="3365000"/>
            <a:ext cx="1735575" cy="173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Shape 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15250" y="2679200"/>
            <a:ext cx="1613175" cy="161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Shape 9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68800" y="0"/>
            <a:ext cx="4417522" cy="271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Shape 9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98725" y="2731425"/>
            <a:ext cx="3342399" cy="230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Playfair Display"/>
                <a:ea typeface="Playfair Display"/>
                <a:cs typeface="Playfair Display"/>
                <a:sym typeface="Playfair Display"/>
              </a:rPr>
              <a:t>The Proteins</a:t>
            </a:r>
            <a:endParaRPr sz="48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8" name="Shape 98"/>
          <p:cNvSpPr txBox="1"/>
          <p:nvPr>
            <p:ph idx="1" type="body"/>
          </p:nvPr>
        </p:nvSpPr>
        <p:spPr>
          <a:xfrm>
            <a:off x="471900" y="2118875"/>
            <a:ext cx="7918500" cy="251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AutoNum type="arabicPeriod"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Focus on a variety of proteins - don’t forget about beans and peas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AutoNum type="arabicPeriod"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Choose lean meats and poultry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AutoNum type="arabicPeriod"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Nuts and Seeds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AutoNum type="arabicPeriod"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Soy products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AutoNum type="arabicPeriod"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Eggs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/>
          <p:nvPr>
            <p:ph type="title"/>
          </p:nvPr>
        </p:nvSpPr>
        <p:spPr>
          <a:xfrm>
            <a:off x="286775" y="273100"/>
            <a:ext cx="2808000" cy="74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latin typeface="Playfair Display"/>
                <a:ea typeface="Playfair Display"/>
                <a:cs typeface="Playfair Display"/>
                <a:sym typeface="Playfair Display"/>
              </a:rPr>
              <a:t>The Grains!</a:t>
            </a:r>
            <a:endParaRPr sz="38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4" name="Shape 104"/>
          <p:cNvSpPr txBox="1"/>
          <p:nvPr>
            <p:ph idx="1" type="body"/>
          </p:nvPr>
        </p:nvSpPr>
        <p:spPr>
          <a:xfrm>
            <a:off x="226075" y="1022800"/>
            <a:ext cx="2808000" cy="39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layfair Display"/>
                <a:ea typeface="Playfair Display"/>
                <a:cs typeface="Playfair Display"/>
                <a:sym typeface="Playfair Display"/>
              </a:rPr>
              <a:t>- Make sure half your grains are </a:t>
            </a:r>
            <a:r>
              <a:rPr b="1" lang="en" sz="1800" u="sng">
                <a:latin typeface="Playfair Display"/>
                <a:ea typeface="Playfair Display"/>
                <a:cs typeface="Playfair Display"/>
                <a:sym typeface="Playfair Display"/>
              </a:rPr>
              <a:t>whole grains</a:t>
            </a:r>
            <a:r>
              <a:rPr lang="en" sz="1800">
                <a:latin typeface="Playfair Display"/>
                <a:ea typeface="Playfair Display"/>
                <a:cs typeface="Playfair Display"/>
                <a:sym typeface="Playfair Display"/>
              </a:rPr>
              <a:t>.</a:t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latin typeface="Playfair Display"/>
                <a:ea typeface="Playfair Display"/>
                <a:cs typeface="Playfair Display"/>
                <a:sym typeface="Playfair Display"/>
              </a:rPr>
              <a:t>- Endosperm, bran, AND germ = whole grain</a:t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05" name="Shape 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5500" y="76200"/>
            <a:ext cx="4432800" cy="497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/>
          <p:nvPr>
            <p:ph type="title"/>
          </p:nvPr>
        </p:nvSpPr>
        <p:spPr>
          <a:xfrm>
            <a:off x="286775" y="273100"/>
            <a:ext cx="2808000" cy="74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layfair Display"/>
                <a:ea typeface="Playfair Display"/>
                <a:cs typeface="Playfair Display"/>
                <a:sym typeface="Playfair Display"/>
              </a:rPr>
              <a:t>Whole</a:t>
            </a:r>
            <a:r>
              <a:rPr lang="en" sz="3600">
                <a:latin typeface="Playfair Display"/>
                <a:ea typeface="Playfair Display"/>
                <a:cs typeface="Playfair Display"/>
                <a:sym typeface="Playfair Display"/>
              </a:rPr>
              <a:t> Grain</a:t>
            </a:r>
            <a:endParaRPr sz="36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1" name="Shape 111"/>
          <p:cNvSpPr txBox="1"/>
          <p:nvPr>
            <p:ph idx="1" type="body"/>
          </p:nvPr>
        </p:nvSpPr>
        <p:spPr>
          <a:xfrm>
            <a:off x="226075" y="1022800"/>
            <a:ext cx="2808000" cy="39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Playfair Display"/>
                <a:ea typeface="Playfair Display"/>
                <a:cs typeface="Playfair Display"/>
                <a:sym typeface="Playfair Display"/>
              </a:rPr>
              <a:t>- Look for the stamp</a:t>
            </a:r>
            <a:endParaRPr sz="1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>
                <a:latin typeface="Playfair Display"/>
                <a:ea typeface="Playfair Display"/>
                <a:cs typeface="Playfair Display"/>
                <a:sym typeface="Playfair Display"/>
              </a:rPr>
              <a:t>- Look for the word “whole” in the ingredient list</a:t>
            </a:r>
            <a:endParaRPr sz="1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45720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>
                <a:latin typeface="Playfair Display"/>
                <a:ea typeface="Playfair Display"/>
                <a:cs typeface="Playfair Display"/>
                <a:sym typeface="Playfair Display"/>
              </a:rPr>
              <a:t>- brown rice</a:t>
            </a:r>
            <a:br>
              <a:rPr lang="en" sz="1600"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en" sz="1600">
                <a:latin typeface="Playfair Display"/>
                <a:ea typeface="Playfair Display"/>
                <a:cs typeface="Playfair Display"/>
                <a:sym typeface="Playfair Display"/>
              </a:rPr>
              <a:t>- whole-grain barley</a:t>
            </a:r>
            <a:br>
              <a:rPr lang="en" sz="1600"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en" sz="1600">
                <a:latin typeface="Playfair Display"/>
                <a:ea typeface="Playfair Display"/>
                <a:cs typeface="Playfair Display"/>
                <a:sym typeface="Playfair Display"/>
              </a:rPr>
              <a:t>- whole oats</a:t>
            </a:r>
            <a:br>
              <a:rPr lang="en" sz="1600"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en" sz="1600">
                <a:latin typeface="Playfair Display"/>
                <a:ea typeface="Playfair Display"/>
                <a:cs typeface="Playfair Display"/>
                <a:sym typeface="Playfair Display"/>
              </a:rPr>
              <a:t>- oatmeal</a:t>
            </a:r>
            <a:endParaRPr sz="1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600">
                <a:latin typeface="Playfair Display"/>
                <a:ea typeface="Playfair Display"/>
                <a:cs typeface="Playfair Display"/>
                <a:sym typeface="Playfair Display"/>
              </a:rPr>
              <a:t>- Look out for artificial coloring, especially in the ingredient list</a:t>
            </a:r>
            <a:endParaRPr sz="16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12" name="Shape 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8100" y="130249"/>
            <a:ext cx="3215350" cy="492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Playfair Display"/>
                <a:ea typeface="Playfair Display"/>
                <a:cs typeface="Playfair Display"/>
                <a:sym typeface="Playfair Display"/>
              </a:rPr>
              <a:t>No Two People Are Alike</a:t>
            </a:r>
            <a:endParaRPr sz="48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8" name="Shape 118"/>
          <p:cNvSpPr txBox="1"/>
          <p:nvPr>
            <p:ph idx="1" type="body"/>
          </p:nvPr>
        </p:nvSpPr>
        <p:spPr>
          <a:xfrm>
            <a:off x="471900" y="2118875"/>
            <a:ext cx="7918500" cy="251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- One’s requirements are not the same as another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- Consider male or female, age, weight, and physical activity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- MyPlate Daily Checklist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Shape 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537" y="1016575"/>
            <a:ext cx="8814925" cy="392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Shape 124"/>
          <p:cNvSpPr txBox="1"/>
          <p:nvPr/>
        </p:nvSpPr>
        <p:spPr>
          <a:xfrm>
            <a:off x="485525" y="151375"/>
            <a:ext cx="5173800" cy="6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MyPlate Daily Checklist</a:t>
            </a:r>
            <a:endParaRPr sz="36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/>
          <p:nvPr>
            <p:ph type="title"/>
          </p:nvPr>
        </p:nvSpPr>
        <p:spPr>
          <a:xfrm>
            <a:off x="265500" y="471700"/>
            <a:ext cx="4045200" cy="133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Be An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Active Family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30" name="Shape 130"/>
          <p:cNvSpPr txBox="1"/>
          <p:nvPr>
            <p:ph idx="1" type="subTitle"/>
          </p:nvPr>
        </p:nvSpPr>
        <p:spPr>
          <a:xfrm>
            <a:off x="265500" y="1954206"/>
            <a:ext cx="4045200" cy="215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- Start slowly</a:t>
            </a:r>
            <a:endParaRPr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- Less TV time</a:t>
            </a:r>
            <a:endParaRPr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- Include kids in the planning</a:t>
            </a:r>
            <a:endParaRPr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- Work around the house</a:t>
            </a:r>
            <a:endParaRPr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- Community</a:t>
            </a:r>
            <a:endParaRPr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31" name="Shape 1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8725" y="318275"/>
            <a:ext cx="4201075" cy="444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/>
          <p:nvPr>
            <p:ph type="title"/>
          </p:nvPr>
        </p:nvSpPr>
        <p:spPr>
          <a:xfrm>
            <a:off x="226075" y="531050"/>
            <a:ext cx="2808000" cy="689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layfair Display"/>
                <a:ea typeface="Playfair Display"/>
                <a:cs typeface="Playfair Display"/>
                <a:sym typeface="Playfair Display"/>
              </a:rPr>
              <a:t>Snack Time!</a:t>
            </a:r>
            <a:endParaRPr sz="36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37" name="Shape 137"/>
          <p:cNvSpPr txBox="1"/>
          <p:nvPr>
            <p:ph idx="1" type="body"/>
          </p:nvPr>
        </p:nvSpPr>
        <p:spPr>
          <a:xfrm>
            <a:off x="226075" y="1356700"/>
            <a:ext cx="2808000" cy="308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layfair Display"/>
                <a:ea typeface="Playfair Display"/>
                <a:cs typeface="Playfair Display"/>
                <a:sym typeface="Playfair Display"/>
              </a:rPr>
              <a:t>- Make them fun!</a:t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latin typeface="Playfair Display"/>
                <a:ea typeface="Playfair Display"/>
                <a:cs typeface="Playfair Display"/>
                <a:sym typeface="Playfair Display"/>
              </a:rPr>
              <a:t>- Fresh and frozen fruits and veggies are your friends</a:t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latin typeface="Playfair Display"/>
                <a:ea typeface="Playfair Display"/>
                <a:cs typeface="Playfair Display"/>
                <a:sym typeface="Playfair Display"/>
              </a:rPr>
              <a:t>- Kids like to dip</a:t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>
                <a:latin typeface="Playfair Display"/>
                <a:ea typeface="Playfair Display"/>
                <a:cs typeface="Playfair Display"/>
                <a:sym typeface="Playfair Display"/>
              </a:rPr>
              <a:t>- Include a protein with a whole grain/fiber-rich food</a:t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38" name="Shape 1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1000" y="2585900"/>
            <a:ext cx="2867025" cy="19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Shape 1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23975" y="2585900"/>
            <a:ext cx="2867025" cy="1961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Shape 1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21999" y="798449"/>
            <a:ext cx="3515874" cy="117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Shape 1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89900" y="-98025"/>
            <a:ext cx="3414682" cy="243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Playfair Display"/>
                <a:ea typeface="Playfair Display"/>
                <a:cs typeface="Playfair Display"/>
                <a:sym typeface="Playfair Display"/>
              </a:rPr>
              <a:t>Eating Out</a:t>
            </a:r>
            <a:endParaRPr sz="48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47" name="Shape 147"/>
          <p:cNvSpPr txBox="1"/>
          <p:nvPr>
            <p:ph idx="1" type="body"/>
          </p:nvPr>
        </p:nvSpPr>
        <p:spPr>
          <a:xfrm>
            <a:off x="471900" y="2118875"/>
            <a:ext cx="7918500" cy="251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- Load up on vegetables, fruits, and fiber-rich foods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- Try to stay away from fried foods or heavy sauces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- Look for whole grain foods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- Choose lean meats, poultry, and proteins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- Don’t eat too fast and enjoy your meal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Playfair Display"/>
                <a:ea typeface="Playfair Display"/>
                <a:cs typeface="Playfair Display"/>
                <a:sym typeface="Playfair Display"/>
              </a:rPr>
              <a:t>Resources</a:t>
            </a:r>
            <a:endParaRPr sz="48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53" name="Shape 153"/>
          <p:cNvSpPr txBox="1"/>
          <p:nvPr>
            <p:ph idx="1" type="body"/>
          </p:nvPr>
        </p:nvSpPr>
        <p:spPr>
          <a:xfrm>
            <a:off x="471900" y="2118875"/>
            <a:ext cx="7918500" cy="251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Char char="●"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MyPlate (</a:t>
            </a:r>
            <a:r>
              <a:rPr lang="en" u="sng">
                <a:solidFill>
                  <a:schemeClr val="hlink"/>
                </a:solidFill>
                <a:latin typeface="Playfair Display"/>
                <a:ea typeface="Playfair Display"/>
                <a:cs typeface="Playfair Display"/>
                <a:sym typeface="Playfair Display"/>
                <a:hlinkClick r:id="rId3"/>
              </a:rPr>
              <a:t>www.ChooseMyPlate.gov</a:t>
            </a: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)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Char char="●"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MyPlate Daily Checklist (</a:t>
            </a:r>
            <a:r>
              <a:rPr lang="en" u="sng">
                <a:solidFill>
                  <a:schemeClr val="hlink"/>
                </a:solidFill>
                <a:latin typeface="Playfair Display"/>
                <a:ea typeface="Playfair Display"/>
                <a:cs typeface="Playfair Display"/>
                <a:sym typeface="Playfair Display"/>
                <a:hlinkClick r:id="rId4"/>
              </a:rPr>
              <a:t>https://www.choosemyplate.gov/MyPlate-Daily-Checklist</a:t>
            </a: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)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Char char="●"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MyPlate Kids’ Place(</a:t>
            </a:r>
            <a:r>
              <a:rPr lang="en" u="sng">
                <a:solidFill>
                  <a:schemeClr val="hlink"/>
                </a:solidFill>
                <a:latin typeface="Playfair Display"/>
                <a:ea typeface="Playfair Display"/>
                <a:cs typeface="Playfair Display"/>
                <a:sym typeface="Playfair Display"/>
                <a:hlinkClick r:id="rId5"/>
              </a:rPr>
              <a:t>https://www.choosemyplate.gov/kids</a:t>
            </a: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)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Char char="●"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MyPlate Parents &amp; Educators (</a:t>
            </a:r>
            <a:r>
              <a:rPr lang="en" u="sng">
                <a:solidFill>
                  <a:schemeClr val="hlink"/>
                </a:solidFill>
                <a:latin typeface="Playfair Display"/>
                <a:ea typeface="Playfair Display"/>
                <a:cs typeface="Playfair Display"/>
                <a:sym typeface="Playfair Display"/>
                <a:hlinkClick r:id="rId6"/>
              </a:rPr>
              <a:t>https://www.choosemyplate.gov/kids-parents-educators</a:t>
            </a: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)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Char char="●"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The Whole Grains Council (</a:t>
            </a:r>
            <a:r>
              <a:rPr lang="en" u="sng">
                <a:solidFill>
                  <a:schemeClr val="hlink"/>
                </a:solidFill>
                <a:latin typeface="Playfair Display"/>
                <a:ea typeface="Playfair Display"/>
                <a:cs typeface="Playfair Display"/>
                <a:sym typeface="Playfair Display"/>
                <a:hlinkClick r:id="rId7"/>
              </a:rPr>
              <a:t>https://wholegrainscouncil.org/</a:t>
            </a: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)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layfair Display"/>
                <a:ea typeface="Playfair Display"/>
                <a:cs typeface="Playfair Display"/>
                <a:sym typeface="Playfair Display"/>
              </a:rPr>
              <a:t>Thank you!</a:t>
            </a:r>
            <a:endParaRPr sz="36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59" name="Shape 159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Playfair Display"/>
                <a:ea typeface="Playfair Display"/>
                <a:cs typeface="Playfair Display"/>
                <a:sym typeface="Playfair Display"/>
              </a:rPr>
              <a:t>Presented by</a:t>
            </a:r>
            <a:endParaRPr sz="11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Playfair Display"/>
                <a:ea typeface="Playfair Display"/>
                <a:cs typeface="Playfair Display"/>
                <a:sym typeface="Playfair Display"/>
              </a:rPr>
              <a:t>Glendale Unified School District</a:t>
            </a:r>
            <a:endParaRPr sz="14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Playfair Display"/>
                <a:ea typeface="Playfair Display"/>
                <a:cs typeface="Playfair Display"/>
                <a:sym typeface="Playfair Display"/>
              </a:rPr>
              <a:t>Nutrition Services Department</a:t>
            </a:r>
            <a:endParaRPr sz="14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60" name="Shape 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7825" y="2856950"/>
            <a:ext cx="5165540" cy="154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Shape 1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6400" y="420175"/>
            <a:ext cx="3028400" cy="2271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