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8" r:id="rId7"/>
    <p:sldId id="262" r:id="rId8"/>
    <p:sldId id="263" r:id="rId9"/>
    <p:sldId id="264" r:id="rId10"/>
    <p:sldId id="265" r:id="rId11"/>
    <p:sldId id="272" r:id="rId12"/>
    <p:sldId id="273" r:id="rId13"/>
    <p:sldId id="274" r:id="rId14"/>
    <p:sldId id="275" r:id="rId15"/>
    <p:sldId id="266" r:id="rId16"/>
    <p:sldId id="269" r:id="rId17"/>
    <p:sldId id="270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AC35E-8ECD-41DE-A730-D08ABC7BED81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769FB-C74E-4104-B0E8-8819DB711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3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fld id="{09C52C87-B6D8-48F0-8A57-0BC9777CAA95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For the next three slides, have students fill in the missing words in the “notes” at the top of the guided worksheet.</a:t>
            </a:r>
          </a:p>
        </p:txBody>
      </p:sp>
    </p:spTree>
    <p:extLst>
      <p:ext uri="{BB962C8B-B14F-4D97-AF65-F5344CB8AC3E}">
        <p14:creationId xmlns:p14="http://schemas.microsoft.com/office/powerpoint/2010/main" val="3551705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94059-DBC5-453E-9C8B-D66253E1BE3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5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times.com/nation/la-fi-middle-class-erosion-20151209-stor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Argumentation &amp; Persuasion </a:t>
            </a:r>
          </a:p>
        </p:txBody>
      </p:sp>
    </p:spTree>
    <p:extLst>
      <p:ext uri="{BB962C8B-B14F-4D97-AF65-F5344CB8AC3E}">
        <p14:creationId xmlns:p14="http://schemas.microsoft.com/office/powerpoint/2010/main" val="1496329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1588"/>
            <a:ext cx="7772400" cy="9144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53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So You Think You Can </a:t>
            </a:r>
            <a:endParaRPr lang="en-US" sz="1330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649664" y="838200"/>
            <a:ext cx="6256337" cy="1905000"/>
          </a:xfrm>
          <a:prstGeom prst="rect">
            <a:avLst/>
          </a:prstGeom>
        </p:spPr>
        <p:txBody>
          <a:bodyPr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b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en-US" sz="133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ARGUE</a:t>
            </a:r>
          </a:p>
        </p:txBody>
      </p:sp>
      <p:pic>
        <p:nvPicPr>
          <p:cNvPr id="819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4" y="3457576"/>
            <a:ext cx="200977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1" y="3267076"/>
            <a:ext cx="23336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90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125"/>
                            </p:stCondLst>
                            <p:childTnLst>
                              <p:par>
                                <p:cTn id="1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0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1295401"/>
            <a:ext cx="6705600" cy="33496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What is an argument?</a:t>
            </a:r>
          </a:p>
        </p:txBody>
      </p:sp>
    </p:spTree>
    <p:extLst>
      <p:ext uri="{BB962C8B-B14F-4D97-AF65-F5344CB8AC3E}">
        <p14:creationId xmlns:p14="http://schemas.microsoft.com/office/powerpoint/2010/main" val="267839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457200"/>
            <a:ext cx="6172200" cy="914400"/>
          </a:xfrm>
        </p:spPr>
        <p:txBody>
          <a:bodyPr/>
          <a:lstStyle/>
          <a:p>
            <a:pPr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It’s just…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>
          <a:xfrm>
            <a:off x="3200400" y="1981200"/>
            <a:ext cx="7543800" cy="2819400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defRPr/>
            </a:pPr>
            <a:r>
              <a:rPr lang="en-US" sz="8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PERSUASIVE WRITING, right?</a:t>
            </a:r>
          </a:p>
        </p:txBody>
      </p:sp>
    </p:spTree>
    <p:extLst>
      <p:ext uri="{BB962C8B-B14F-4D97-AF65-F5344CB8AC3E}">
        <p14:creationId xmlns:p14="http://schemas.microsoft.com/office/powerpoint/2010/main" val="46511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60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990601"/>
            <a:ext cx="6172200" cy="2054225"/>
          </a:xfrm>
        </p:spPr>
        <p:txBody>
          <a:bodyPr/>
          <a:lstStyle/>
          <a:p>
            <a:pPr>
              <a:defRPr/>
            </a:pPr>
            <a:r>
              <a:rPr lang="en-US" sz="8500" dirty="0">
                <a:latin typeface="Segoe Print" pitchFamily="2" charset="0"/>
              </a:rPr>
              <a:t>WRONG!!</a:t>
            </a:r>
            <a:endParaRPr lang="en-US" dirty="0"/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>
          <a:xfrm>
            <a:off x="3733800" y="3200400"/>
            <a:ext cx="61722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Persuasive writing is based on an </a:t>
            </a:r>
            <a:r>
              <a:rPr lang="en-US" altLang="en-US" u="sng" dirty="0"/>
              <a:t>emotional appeal and the credibility of the writer</a:t>
            </a:r>
            <a:r>
              <a:rPr lang="en-US" altLang="en-US" dirty="0"/>
              <a:t>.</a:t>
            </a:r>
          </a:p>
          <a:p>
            <a:endParaRPr lang="en-US" altLang="en-US" dirty="0"/>
          </a:p>
          <a:p>
            <a:r>
              <a:rPr lang="en-US" altLang="en-US" dirty="0"/>
              <a:t>Argument writing is based on </a:t>
            </a:r>
            <a:r>
              <a:rPr lang="en-US" altLang="en-US" u="sng" dirty="0"/>
              <a:t>logic and reasoning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9575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57400" y="-76200"/>
            <a:ext cx="8138770" cy="3970823"/>
            <a:chOff x="533400" y="-76200"/>
            <a:chExt cx="8138770" cy="3970823"/>
          </a:xfrm>
        </p:grpSpPr>
        <p:pic>
          <p:nvPicPr>
            <p:cNvPr id="4098" name="Picture 2" descr="C:\Users\taus-hummel\AppData\Local\Microsoft\Windows\Temporary Internet Files\Content.IE5\ARE9EN3B\MC900304341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2774483"/>
              <a:ext cx="1814170" cy="1120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33400" y="-76200"/>
              <a:ext cx="77724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PERSUASION  versus ARGUMENTATION</a:t>
              </a:r>
            </a:p>
            <a:p>
              <a:endParaRPr lang="en-US" b="1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828800" y="1447800"/>
            <a:ext cx="8686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Persuasion</a:t>
            </a:r>
            <a:r>
              <a:rPr lang="en-US" sz="3600" dirty="0"/>
              <a:t>: The action or fact of persuading someone or of being persuaded to do or believe something.</a:t>
            </a:r>
          </a:p>
          <a:p>
            <a:endParaRPr lang="en-US" sz="3600" dirty="0"/>
          </a:p>
          <a:p>
            <a:r>
              <a:rPr lang="en-US" sz="3600" b="1" dirty="0"/>
              <a:t>Argumentation</a:t>
            </a:r>
            <a:r>
              <a:rPr lang="en-US" sz="3600" dirty="0"/>
              <a:t>: The process of </a:t>
            </a:r>
            <a:r>
              <a:rPr lang="en-US" sz="3600" b="1" dirty="0"/>
              <a:t>establishing </a:t>
            </a:r>
            <a:r>
              <a:rPr lang="en-US" sz="3600" dirty="0"/>
              <a:t>a claim and then </a:t>
            </a:r>
            <a:r>
              <a:rPr lang="en-US" sz="3600" b="1" dirty="0"/>
              <a:t>proving</a:t>
            </a:r>
            <a:r>
              <a:rPr lang="en-US" sz="3600" dirty="0"/>
              <a:t> it with the use of logical reasoning, examples, and </a:t>
            </a:r>
            <a:r>
              <a:rPr lang="en-US" sz="3600" u="sng" dirty="0"/>
              <a:t>research</a:t>
            </a:r>
            <a:r>
              <a:rPr lang="en-US" sz="3600" dirty="0"/>
              <a:t> (evidence).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AD96-B5CB-4806-B1B3-0A410DCCC141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2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676400" y="609600"/>
            <a:ext cx="8686800" cy="2057400"/>
          </a:xfrm>
        </p:spPr>
        <p:txBody>
          <a:bodyPr>
            <a:normAutofit fontScale="92500"/>
          </a:bodyPr>
          <a:lstStyle/>
          <a:p>
            <a:pPr marL="274320" indent="-274320">
              <a:lnSpc>
                <a:spcPct val="150000"/>
              </a:lnSpc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argument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is a claim that someone believes should or should not be true.</a:t>
            </a:r>
          </a:p>
        </p:txBody>
      </p:sp>
      <p:sp>
        <p:nvSpPr>
          <p:cNvPr id="11267" name="AutoShape 8"/>
          <p:cNvSpPr>
            <a:spLocks noChangeArrowheads="1"/>
          </p:cNvSpPr>
          <p:nvPr/>
        </p:nvSpPr>
        <p:spPr bwMode="auto">
          <a:xfrm>
            <a:off x="4371976" y="2745969"/>
            <a:ext cx="5016500" cy="908864"/>
          </a:xfrm>
          <a:prstGeom prst="wedgeEllipseCallout">
            <a:avLst>
              <a:gd name="adj1" fmla="val -48440"/>
              <a:gd name="adj2" fmla="val 98264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Kids should be in school Monday through Saturday!</a:t>
            </a:r>
          </a:p>
        </p:txBody>
      </p:sp>
      <p:pic>
        <p:nvPicPr>
          <p:cNvPr id="1229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3200401"/>
            <a:ext cx="200977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4771505" y="2583875"/>
            <a:ext cx="3724102" cy="1356360"/>
          </a:xfrm>
          <a:prstGeom prst="wedgeRoundRectCallout">
            <a:avLst>
              <a:gd name="adj1" fmla="val -40119"/>
              <a:gd name="adj2" fmla="val 8930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5" grpId="0" build="p"/>
      <p:bldP spid="11267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" y="2312065"/>
            <a:ext cx="200977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594" y="3048000"/>
            <a:ext cx="23336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4600" y="533401"/>
            <a:ext cx="5943600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argument by itself is not enough. You have to convince people why your argument is true.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3065" y="3136669"/>
            <a:ext cx="35814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do this by using  reasons and evidence.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362200" y="381000"/>
            <a:ext cx="6096000" cy="2316540"/>
          </a:xfrm>
          <a:prstGeom prst="wedgeRoundRectCallout">
            <a:avLst>
              <a:gd name="adj1" fmla="val -40119"/>
              <a:gd name="adj2" fmla="val 8930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ounded Rectangular Callout 6"/>
          <p:cNvSpPr/>
          <p:nvPr/>
        </p:nvSpPr>
        <p:spPr>
          <a:xfrm>
            <a:off x="5467695" y="3136669"/>
            <a:ext cx="3886200" cy="1569660"/>
          </a:xfrm>
          <a:prstGeom prst="wedgeRoundRectCallout">
            <a:avLst>
              <a:gd name="adj1" fmla="val 49755"/>
              <a:gd name="adj2" fmla="val 9951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2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381000"/>
            <a:ext cx="6096000" cy="1143000"/>
          </a:xfrm>
        </p:spPr>
        <p:txBody>
          <a:bodyPr/>
          <a:lstStyle/>
          <a:p>
            <a:pPr algn="ctr">
              <a:defRPr/>
            </a:pPr>
            <a:r>
              <a:rPr lang="en-US" sz="5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“I need backup!”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828800" y="1828800"/>
            <a:ext cx="8534400" cy="33528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4000"/>
              </a:lnSpc>
              <a:spcAft>
                <a:spcPts val="1800"/>
              </a:spcAft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 main argument – or a claim- all by itself is not very strong.  </a:t>
            </a:r>
          </a:p>
          <a:p>
            <a:pPr>
              <a:defRPr/>
            </a:pPr>
            <a:r>
              <a:rPr lang="en-US" sz="4000" b="1" dirty="0">
                <a:solidFill>
                  <a:schemeClr val="tx2"/>
                </a:solidFill>
              </a:rPr>
              <a:t>Reasons</a:t>
            </a:r>
            <a:r>
              <a:rPr lang="en-US" sz="4000" dirty="0"/>
              <a:t> justify or explain the argument.</a:t>
            </a:r>
          </a:p>
          <a:p>
            <a:pPr>
              <a:defRPr/>
            </a:pPr>
            <a:r>
              <a:rPr lang="en-US" sz="4000" b="1" dirty="0">
                <a:solidFill>
                  <a:schemeClr val="tx2"/>
                </a:solidFill>
              </a:rPr>
              <a:t>Evidence</a:t>
            </a:r>
            <a:r>
              <a:rPr lang="en-US" sz="4000" dirty="0"/>
              <a:t> supports the reasons.</a:t>
            </a:r>
          </a:p>
          <a:p>
            <a:pPr marL="0" indent="0">
              <a:lnSpc>
                <a:spcPct val="114000"/>
              </a:lnSpc>
              <a:spcAft>
                <a:spcPts val="1800"/>
              </a:spcAft>
              <a:buNone/>
              <a:defRPr/>
            </a:pP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05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8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8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8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2" grpId="0"/>
      <p:bldP spid="5683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1828800" y="152400"/>
            <a:ext cx="8324850" cy="1371600"/>
          </a:xfrm>
        </p:spPr>
        <p:txBody>
          <a:bodyPr>
            <a:normAutofit/>
          </a:bodyPr>
          <a:lstStyle/>
          <a:p>
            <a:pPr marL="274320" indent="-274320">
              <a:spcAft>
                <a:spcPts val="1800"/>
              </a:spcAft>
              <a:buNone/>
              <a:defRPr/>
            </a:pP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Argument:</a:t>
            </a:r>
          </a:p>
          <a:p>
            <a:pPr marL="274320" indent="-274320">
              <a:spcAft>
                <a:spcPts val="1800"/>
              </a:spcAft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Kids should not have to go to school on Saturdays.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28800" y="1371600"/>
            <a:ext cx="8305800" cy="52578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buNone/>
              <a:defRPr/>
            </a:pPr>
            <a:r>
              <a:rPr lang="en-US" sz="2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Reasons:</a:t>
            </a:r>
          </a:p>
          <a:p>
            <a:pPr>
              <a:spcAft>
                <a:spcPts val="1800"/>
              </a:spcAft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Most working parents have weekends off, and students need to be with their families.</a:t>
            </a:r>
          </a:p>
          <a:p>
            <a:pPr>
              <a:spcAft>
                <a:spcPts val="1800"/>
              </a:spcAft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	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Evidence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Students spend 36 hours a week at school.</a:t>
            </a:r>
          </a:p>
          <a:p>
            <a:pPr>
              <a:spcAft>
                <a:spcPts val="1800"/>
              </a:spcAft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		Students spend 12 hours a week with their parents.</a:t>
            </a:r>
          </a:p>
          <a:p>
            <a:pPr>
              <a:spcAft>
                <a:spcPts val="1800"/>
              </a:spcAft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Some students have jobs.</a:t>
            </a:r>
          </a:p>
          <a:p>
            <a:pPr>
              <a:spcAft>
                <a:spcPts val="1800"/>
              </a:spcAft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	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Evidence: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86% of 11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and 12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graders work on the weekends. </a:t>
            </a:r>
          </a:p>
          <a:p>
            <a:pPr>
              <a:spcAft>
                <a:spcPts val="1800"/>
              </a:spcAft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Students need time for other activities.</a:t>
            </a:r>
          </a:p>
          <a:p>
            <a:pPr>
              <a:spcAft>
                <a:spcPts val="1800"/>
              </a:spcAft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	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Evidence: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Only 12% of students aren’t involved in extracurricular 			activities. </a:t>
            </a:r>
          </a:p>
          <a:p>
            <a:pPr>
              <a:spcAft>
                <a:spcPts val="1800"/>
              </a:spcAft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		On average, students spend 22 hours a week on 			extracurricular activities.</a:t>
            </a:r>
          </a:p>
        </p:txBody>
      </p:sp>
    </p:spTree>
    <p:extLst>
      <p:ext uri="{BB962C8B-B14F-4D97-AF65-F5344CB8AC3E}">
        <p14:creationId xmlns:p14="http://schemas.microsoft.com/office/powerpoint/2010/main" val="425382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3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42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539" y="862013"/>
            <a:ext cx="8162925" cy="762000"/>
          </a:xfrm>
        </p:spPr>
        <p:txBody>
          <a:bodyPr/>
          <a:lstStyle/>
          <a:p>
            <a:pPr algn="ctr"/>
            <a:r>
              <a:rPr lang="en-US" altLang="en-US"/>
              <a:t>Facts and Opinions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A </a:t>
            </a:r>
            <a:r>
              <a:rPr lang="en-US" altLang="en-US" sz="2800" dirty="0">
                <a:solidFill>
                  <a:schemeClr val="folHlink"/>
                </a:solidFill>
              </a:rPr>
              <a:t>fact </a:t>
            </a:r>
            <a:r>
              <a:rPr lang="en-US" altLang="en-US" sz="2800" dirty="0"/>
              <a:t>is a specific detail that can be proven as true based on objective evidence.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An </a:t>
            </a:r>
            <a:r>
              <a:rPr lang="en-US" altLang="en-US" sz="2800" dirty="0">
                <a:solidFill>
                  <a:schemeClr val="folHlink"/>
                </a:solidFill>
              </a:rPr>
              <a:t>opinion </a:t>
            </a:r>
            <a:r>
              <a:rPr lang="en-US" altLang="en-US" sz="2800" dirty="0"/>
              <a:t>is a feeling, judgment, belief, or conclusion that cannot be proven true by objective evidence.</a:t>
            </a:r>
          </a:p>
          <a:p>
            <a:pPr>
              <a:lnSpc>
                <a:spcPct val="90000"/>
              </a:lnSpc>
            </a:pPr>
            <a:r>
              <a:rPr lang="en-US" altLang="en-US" sz="2800" dirty="0">
                <a:solidFill>
                  <a:schemeClr val="folHlink"/>
                </a:solidFill>
              </a:rPr>
              <a:t>Objective proof</a:t>
            </a:r>
            <a:r>
              <a:rPr lang="en-US" altLang="en-US" sz="2800" dirty="0"/>
              <a:t> can be one or more of the following: physical evidence, an eyewitness account, or the result of an accepted scientific method.</a:t>
            </a:r>
          </a:p>
        </p:txBody>
      </p:sp>
    </p:spTree>
    <p:extLst>
      <p:ext uri="{BB962C8B-B14F-4D97-AF65-F5344CB8AC3E}">
        <p14:creationId xmlns:p14="http://schemas.microsoft.com/office/powerpoint/2010/main" val="405766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539" y="862013"/>
            <a:ext cx="8162925" cy="762000"/>
          </a:xfrm>
        </p:spPr>
        <p:txBody>
          <a:bodyPr/>
          <a:lstStyle/>
          <a:p>
            <a:pPr algn="ctr"/>
            <a:r>
              <a:rPr lang="en-US" altLang="en-US"/>
              <a:t>Facts and Opinions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>
                <a:solidFill>
                  <a:schemeClr val="folHlink"/>
                </a:solidFill>
              </a:rPr>
              <a:t>Fact</a:t>
            </a:r>
          </a:p>
          <a:p>
            <a:pPr lvl="1"/>
            <a:r>
              <a:rPr lang="en-US" altLang="en-US" sz="2400" b="1"/>
              <a:t>Objective</a:t>
            </a:r>
          </a:p>
          <a:p>
            <a:pPr lvl="1"/>
            <a:r>
              <a:rPr lang="en-US" altLang="en-US" sz="2400" b="1"/>
              <a:t>States reality</a:t>
            </a:r>
          </a:p>
          <a:p>
            <a:pPr lvl="1"/>
            <a:r>
              <a:rPr lang="en-US" altLang="en-US" sz="2400" b="1"/>
              <a:t>Can be verified</a:t>
            </a:r>
          </a:p>
          <a:p>
            <a:pPr lvl="1"/>
            <a:r>
              <a:rPr lang="en-US" altLang="en-US" sz="2400" b="1"/>
              <a:t>Presented with unbiased words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n-US" sz="2400" b="1"/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sz="2000" b="1"/>
              <a:t>“Spinach is a form of iron.”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body" sz="half" idx="2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>
                <a:solidFill>
                  <a:schemeClr val="folHlink"/>
                </a:solidFill>
              </a:rPr>
              <a:t>Opinion</a:t>
            </a:r>
          </a:p>
          <a:p>
            <a:pPr lvl="1"/>
            <a:r>
              <a:rPr lang="en-US" altLang="en-US" sz="2400" b="1"/>
              <a:t>Subjective</a:t>
            </a:r>
          </a:p>
          <a:p>
            <a:pPr lvl="1"/>
            <a:r>
              <a:rPr lang="en-US" altLang="en-US" sz="2400" b="1"/>
              <a:t>Interprets reality</a:t>
            </a:r>
          </a:p>
          <a:p>
            <a:pPr lvl="1"/>
            <a:r>
              <a:rPr lang="en-US" altLang="en-US" sz="2400" b="1"/>
              <a:t>Can NOT be verified</a:t>
            </a:r>
          </a:p>
          <a:p>
            <a:pPr lvl="1"/>
            <a:r>
              <a:rPr lang="en-US" altLang="en-US" sz="2400" b="1"/>
              <a:t>Presented with value words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n-US" sz="2400" b="1"/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sz="2000" b="1"/>
              <a:t>“Spinach tastes awful.”</a:t>
            </a:r>
          </a:p>
        </p:txBody>
      </p:sp>
    </p:spTree>
    <p:extLst>
      <p:ext uri="{BB962C8B-B14F-4D97-AF65-F5344CB8AC3E}">
        <p14:creationId xmlns:p14="http://schemas.microsoft.com/office/powerpoint/2010/main" val="1912270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539" y="862013"/>
            <a:ext cx="8162925" cy="762000"/>
          </a:xfrm>
        </p:spPr>
        <p:txBody>
          <a:bodyPr/>
          <a:lstStyle/>
          <a:p>
            <a:pPr algn="ctr"/>
            <a:r>
              <a:rPr lang="en-US" altLang="en-US"/>
              <a:t>Fact or Opinion?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__A spinning class is a group exercise program of about 45 minutes riding on a stationary bike.</a:t>
            </a:r>
          </a:p>
          <a:p>
            <a:r>
              <a:rPr lang="en-US" altLang="en-US"/>
              <a:t>__A spinning class is a form of torture.</a:t>
            </a:r>
          </a:p>
        </p:txBody>
      </p:sp>
      <p:pic>
        <p:nvPicPr>
          <p:cNvPr id="88068" name="Picture 4" descr="C:\Program Files\Microsoft Office\Office\Clipart\standard\stddir4\pe01783_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4021811"/>
            <a:ext cx="1922463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570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539" y="862013"/>
            <a:ext cx="8162925" cy="762000"/>
          </a:xfrm>
        </p:spPr>
        <p:txBody>
          <a:bodyPr/>
          <a:lstStyle/>
          <a:p>
            <a:pPr algn="ctr"/>
            <a:r>
              <a:rPr lang="en-US" altLang="en-US"/>
              <a:t>Fact or Opinion?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u="sng"/>
              <a:t>F</a:t>
            </a:r>
            <a:r>
              <a:rPr lang="en-US" altLang="en-US"/>
              <a:t>  A spinning class is a group exercise program of about 45 minutes riding on a stationary bike. </a:t>
            </a:r>
            <a:r>
              <a:rPr lang="en-US" altLang="en-US" sz="2800"/>
              <a:t>(Can be verified by going to a class.)</a:t>
            </a:r>
          </a:p>
          <a:p>
            <a:r>
              <a:rPr lang="en-US" altLang="en-US" u="sng"/>
              <a:t>O</a:t>
            </a:r>
            <a:r>
              <a:rPr lang="en-US" altLang="en-US"/>
              <a:t>  A spinning class is a form of torture. </a:t>
            </a:r>
            <a:r>
              <a:rPr lang="en-US" altLang="en-US" sz="2800"/>
              <a:t>(Some people may enjoy the class.)</a:t>
            </a:r>
          </a:p>
        </p:txBody>
      </p:sp>
      <p:pic>
        <p:nvPicPr>
          <p:cNvPr id="89092" name="Picture 4" descr="C:\Program Files\Microsoft Office\Office\Clipart\Pub40\exrcbik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4" y="4913314"/>
            <a:ext cx="1957387" cy="163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200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747963" y="914400"/>
            <a:ext cx="6858000" cy="16764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Arguments should also include </a:t>
            </a: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rebuttals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or reasons why the </a:t>
            </a: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counter arguments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are wrong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291" name="AutoShape 5"/>
          <p:cNvSpPr>
            <a:spLocks noChangeArrowheads="1"/>
          </p:cNvSpPr>
          <p:nvPr/>
        </p:nvSpPr>
        <p:spPr bwMode="auto">
          <a:xfrm>
            <a:off x="2747963" y="2796505"/>
            <a:ext cx="4951413" cy="908864"/>
          </a:xfrm>
          <a:prstGeom prst="wedgeEllipseCallout">
            <a:avLst>
              <a:gd name="adj1" fmla="val 51903"/>
              <a:gd name="adj2" fmla="val 97704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Kids should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to go to school on Saturdays.</a:t>
            </a:r>
          </a:p>
        </p:txBody>
      </p:sp>
      <p:pic>
        <p:nvPicPr>
          <p:cNvPr id="1638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14" y="3194051"/>
            <a:ext cx="23336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3280569" y="2590800"/>
            <a:ext cx="3886200" cy="1569660"/>
          </a:xfrm>
          <a:prstGeom prst="wedgeRoundRectCallout">
            <a:avLst>
              <a:gd name="adj1" fmla="val 49755"/>
              <a:gd name="adj2" fmla="val 9951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7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 build="p"/>
      <p:bldP spid="12291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C357-4661-4FDE-A934-E0C86A32CC4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81200" y="1371600"/>
            <a:ext cx="8153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Counterargument/Counterclaim</a:t>
            </a:r>
          </a:p>
          <a:p>
            <a:pPr algn="ctr"/>
            <a:endParaRPr lang="en-US" sz="3200" b="1" dirty="0"/>
          </a:p>
          <a:p>
            <a:r>
              <a:rPr lang="en-US" sz="3200" dirty="0"/>
              <a:t>An argument that stands in opposition to your argument/claim. The counterargument is your </a:t>
            </a:r>
            <a:r>
              <a:rPr lang="en-US" sz="3200" b="1" dirty="0"/>
              <a:t>opponent’s</a:t>
            </a:r>
            <a:r>
              <a:rPr lang="en-US" sz="3200" dirty="0"/>
              <a:t> (the other side’s) argument that tries to explains why you are wrong. </a:t>
            </a:r>
          </a:p>
        </p:txBody>
      </p:sp>
      <p:pic>
        <p:nvPicPr>
          <p:cNvPr id="6146" name="Picture 2" descr="C:\Users\taus-hummel\AppData\Local\Microsoft\Windows\Temporary Internet Files\Content.IE5\MVYBJ89Y\MC90043527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918" y="4846221"/>
            <a:ext cx="3505200" cy="202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02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C357-4661-4FDE-A934-E0C86A32CC4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05000" y="1600200"/>
            <a:ext cx="83058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Rebuttal</a:t>
            </a:r>
          </a:p>
          <a:p>
            <a:pPr algn="ctr"/>
            <a:r>
              <a:rPr lang="en-US" sz="4000" b="1" dirty="0"/>
              <a:t>(also known as refutation)  </a:t>
            </a:r>
          </a:p>
          <a:p>
            <a:endParaRPr lang="en-US" dirty="0"/>
          </a:p>
          <a:p>
            <a:r>
              <a:rPr lang="en-US" altLang="en-US" sz="3600" dirty="0"/>
              <a:t>Responds to and refutes issues presented by the counterclaim. </a:t>
            </a:r>
            <a:r>
              <a:rPr lang="en-US" sz="3600" dirty="0"/>
              <a:t>Simply disproving an opposing argument by showing</a:t>
            </a:r>
            <a:r>
              <a:rPr lang="en-US" altLang="en-US" sz="3600" dirty="0"/>
              <a:t> why counter argument is mistaken. Acknowledge it, but show why it is less important</a:t>
            </a:r>
          </a:p>
          <a:p>
            <a:r>
              <a:rPr lang="en-US" sz="3600" dirty="0"/>
              <a:t>  </a:t>
            </a:r>
          </a:p>
        </p:txBody>
      </p:sp>
      <p:pic>
        <p:nvPicPr>
          <p:cNvPr id="7170" name="Picture 2" descr="C:\Users\taus-hummel\AppData\Local\Microsoft\Windows\Temporary Internet Files\Content.IE5\ARE9EN3B\MC90036104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874" y="787782"/>
            <a:ext cx="1827886" cy="181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65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Counterclaim key words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One might object that...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It might seem that...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It's true that...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Admittedly...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Of course...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Some argue that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Rebuttal Key words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but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yet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however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nonetheless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still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Nevertheless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Although 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070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C357-4661-4FDE-A934-E0C86A32CC4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15240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Everyday Life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0" y="302359"/>
            <a:ext cx="6400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b="1" dirty="0"/>
              <a:t>Bob: </a:t>
            </a:r>
            <a:r>
              <a:rPr lang="en-US" sz="2800" dirty="0"/>
              <a:t>That was a lame movie!</a:t>
            </a:r>
          </a:p>
          <a:p>
            <a:r>
              <a:rPr lang="en-US" sz="2800" b="1" dirty="0"/>
              <a:t>Suzy: </a:t>
            </a:r>
            <a:r>
              <a:rPr lang="en-US" sz="2800" dirty="0"/>
              <a:t>Why?</a:t>
            </a:r>
          </a:p>
          <a:p>
            <a:r>
              <a:rPr lang="en-US" sz="2800" b="1" dirty="0"/>
              <a:t>Bob: </a:t>
            </a:r>
            <a:r>
              <a:rPr lang="en-US" sz="2800" dirty="0"/>
              <a:t>The special effects were bad.     The monsters were obviously fake.</a:t>
            </a:r>
          </a:p>
          <a:p>
            <a:r>
              <a:rPr lang="en-US" sz="2800" b="1" dirty="0"/>
              <a:t>Suzy: </a:t>
            </a:r>
            <a:r>
              <a:rPr lang="en-US" sz="2800" dirty="0"/>
              <a:t>I thought the movie was good because the acting was   believable.</a:t>
            </a:r>
          </a:p>
          <a:p>
            <a:r>
              <a:rPr lang="en-US" sz="2800" b="1" dirty="0"/>
              <a:t>Bob’s </a:t>
            </a:r>
            <a:r>
              <a:rPr lang="en-US" sz="2800" b="1" u="sng" dirty="0"/>
              <a:t>bad</a:t>
            </a:r>
            <a:r>
              <a:rPr lang="en-US" sz="2800" b="1" dirty="0"/>
              <a:t> response: </a:t>
            </a:r>
            <a:r>
              <a:rPr lang="en-US" sz="2800" dirty="0"/>
              <a:t>You are an idiot.</a:t>
            </a:r>
          </a:p>
          <a:p>
            <a:r>
              <a:rPr lang="en-US" sz="2800" b="1" dirty="0"/>
              <a:t>Bob’s </a:t>
            </a:r>
            <a:r>
              <a:rPr lang="en-US" sz="2800" b="1" u="sng" dirty="0"/>
              <a:t>good</a:t>
            </a:r>
            <a:r>
              <a:rPr lang="en-US" sz="2800" b="1" dirty="0"/>
              <a:t> response: </a:t>
            </a:r>
            <a:r>
              <a:rPr lang="en-US" sz="2800" dirty="0"/>
              <a:t>Yes, the acting was good, but the horrible special effects were too distracting and caused	some awkward moments</a:t>
            </a:r>
            <a:r>
              <a:rPr lang="en-US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93259" y="86028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Claim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166527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Evidence</a:t>
            </a:r>
            <a:r>
              <a:rPr lang="en-US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99130" y="2470272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Counterclaim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7400" y="3876414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Rebuttal</a:t>
            </a:r>
            <a:r>
              <a:rPr lang="en-US" dirty="0"/>
              <a:t> </a:t>
            </a:r>
          </a:p>
        </p:txBody>
      </p:sp>
      <p:pic>
        <p:nvPicPr>
          <p:cNvPr id="14338" name="Picture 2" descr="C:\Users\taus-hummel\AppData\Local\Microsoft\Windows\Temporary Internet Files\Content.IE5\0NNMWOT3\MC90029594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256" y="5486400"/>
            <a:ext cx="1548767" cy="127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42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159161"/>
            <a:ext cx="8911687" cy="1280890"/>
          </a:xfrm>
        </p:spPr>
        <p:txBody>
          <a:bodyPr/>
          <a:lstStyle/>
          <a:p>
            <a:r>
              <a:rPr lang="en-US" dirty="0"/>
              <a:t>Now, put it all together.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5499" y="799606"/>
            <a:ext cx="8915400" cy="5951197"/>
          </a:xfrm>
        </p:spPr>
        <p:txBody>
          <a:bodyPr>
            <a:noAutofit/>
          </a:bodyPr>
          <a:lstStyle/>
          <a:p>
            <a:r>
              <a:rPr lang="en-US" sz="2000" dirty="0"/>
              <a:t>Create an argument. 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Claim: </a:t>
            </a:r>
            <a:r>
              <a:rPr lang="en-US" sz="1800" dirty="0"/>
              <a:t>Donald Trump would make a good president. 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</a:rPr>
              <a:t>Reason: </a:t>
            </a:r>
            <a:r>
              <a:rPr lang="en-US" sz="1600" dirty="0"/>
              <a:t>He has excellent experience in business. 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</a:rPr>
              <a:t>Evidence</a:t>
            </a:r>
            <a:r>
              <a:rPr lang="en-US" sz="1600" dirty="0"/>
              <a:t>: He built casinos and even produced a show. </a:t>
            </a:r>
          </a:p>
          <a:p>
            <a:r>
              <a:rPr lang="en-US" sz="2000" dirty="0"/>
              <a:t> Create a counterargument. 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Counterclaim</a:t>
            </a:r>
            <a:r>
              <a:rPr lang="en-US" sz="1800" dirty="0"/>
              <a:t>: Some argue that Donald Trump would be a terrible president. 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</a:rPr>
              <a:t>Reason: </a:t>
            </a:r>
            <a:r>
              <a:rPr lang="en-US" sz="1600" dirty="0"/>
              <a:t>He uses unprofessional language that creates a bad image of our country. 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</a:rPr>
              <a:t>Evidence:  </a:t>
            </a:r>
            <a:r>
              <a:rPr lang="en-US" sz="1600" dirty="0"/>
              <a:t>He stated that Mexicans are “rapists” and “drug dealers.” </a:t>
            </a:r>
          </a:p>
          <a:p>
            <a:r>
              <a:rPr lang="en-US" sz="2000" dirty="0"/>
              <a:t>Create a refutation.</a:t>
            </a:r>
          </a:p>
          <a:p>
            <a:pPr lvl="1"/>
            <a:r>
              <a:rPr lang="en-US" sz="1800" dirty="0"/>
              <a:t> </a:t>
            </a:r>
            <a:r>
              <a:rPr lang="en-US" sz="1800" dirty="0">
                <a:solidFill>
                  <a:srgbClr val="FF0000"/>
                </a:solidFill>
              </a:rPr>
              <a:t>Rebuttal: </a:t>
            </a:r>
            <a:r>
              <a:rPr lang="en-US" sz="1800" dirty="0"/>
              <a:t>Although Trump may sound unprofessional, his experience with business is needed for our hurting economy, which is more important than our image.  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</a:rPr>
              <a:t>Evidence:  </a:t>
            </a:r>
            <a:r>
              <a:rPr lang="en-US" sz="1600" dirty="0"/>
              <a:t>For the first time ever, middle class Americans </a:t>
            </a:r>
            <a:r>
              <a:rPr lang="en-US" sz="1600" dirty="0">
                <a:hlinkClick r:id="rId2" tooltip="make up a minority of the population"/>
              </a:rPr>
              <a:t>now make up a minority of the population</a:t>
            </a:r>
            <a:r>
              <a:rPr lang="en-US" sz="1600" dirty="0"/>
              <a:t>. But back in 1971, </a:t>
            </a:r>
            <a:r>
              <a:rPr lang="en-US" sz="1600" dirty="0">
                <a:hlinkClick r:id="rId2" tooltip="61 percent"/>
              </a:rPr>
              <a:t>61 percent</a:t>
            </a:r>
            <a:r>
              <a:rPr lang="en-US" sz="1600" dirty="0"/>
              <a:t> of all Americans lived in middle class households. </a:t>
            </a:r>
          </a:p>
        </p:txBody>
      </p:sp>
    </p:spTree>
    <p:extLst>
      <p:ext uri="{BB962C8B-B14F-4D97-AF65-F5344CB8AC3E}">
        <p14:creationId xmlns:p14="http://schemas.microsoft.com/office/powerpoint/2010/main" val="165968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7281</TotalTime>
  <Words>805</Words>
  <Application>Microsoft Office PowerPoint</Application>
  <PresentationFormat>Widescreen</PresentationFormat>
  <Paragraphs>114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Arial Narrow</vt:lpstr>
      <vt:lpstr>Calibri</vt:lpstr>
      <vt:lpstr>Century Gothic</vt:lpstr>
      <vt:lpstr>Segoe Print</vt:lpstr>
      <vt:lpstr>Tahoma</vt:lpstr>
      <vt:lpstr>Wingdings</vt:lpstr>
      <vt:lpstr>Wingdings 3</vt:lpstr>
      <vt:lpstr>Wisp</vt:lpstr>
      <vt:lpstr>Argumentation &amp; Persuasion </vt:lpstr>
      <vt:lpstr>So You Think You Can </vt:lpstr>
      <vt:lpstr>What is an argument?</vt:lpstr>
      <vt:lpstr>It’s just…</vt:lpstr>
      <vt:lpstr>WRONG!!</vt:lpstr>
      <vt:lpstr>PowerPoint Presentation</vt:lpstr>
      <vt:lpstr>PowerPoint Presentation</vt:lpstr>
      <vt:lpstr>PowerPoint Presentation</vt:lpstr>
      <vt:lpstr>“I need backup!”</vt:lpstr>
      <vt:lpstr>PowerPoint Presentation</vt:lpstr>
      <vt:lpstr>Facts and Opinions</vt:lpstr>
      <vt:lpstr>Facts and Opinions</vt:lpstr>
      <vt:lpstr>Fact or Opinion?</vt:lpstr>
      <vt:lpstr>Fact or Opinion?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Now, put it all together.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Argumentation &amp; Persuasion</dc:title>
  <dc:creator>lausd_user</dc:creator>
  <cp:lastModifiedBy>Computer</cp:lastModifiedBy>
  <cp:revision>19</cp:revision>
  <dcterms:created xsi:type="dcterms:W3CDTF">2016-03-31T16:44:40Z</dcterms:created>
  <dcterms:modified xsi:type="dcterms:W3CDTF">2017-08-21T01:07:09Z</dcterms:modified>
</cp:coreProperties>
</file>