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Nuni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Nunito-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Nunito-italic.fntdata"/><Relationship Id="rId12" Type="http://schemas.openxmlformats.org/officeDocument/2006/relationships/slide" Target="slides/slide7.xml"/><Relationship Id="rId34" Type="http://schemas.openxmlformats.org/officeDocument/2006/relationships/font" Target="fonts/Nunito-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Nuni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9862432f0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9862432f0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9862432f04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9862432f04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9862432f04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9862432f0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9862432f04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9862432f04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9862432f04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9862432f04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9862432f04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9862432f04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9862432f04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9862432f04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9862432f04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9862432f04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a:p>
            <a:pPr indent="0" lvl="0" marL="0" rtl="0" algn="l">
              <a:spcBef>
                <a:spcPts val="0"/>
              </a:spcBef>
              <a:spcAft>
                <a:spcPts val="0"/>
              </a:spcAft>
              <a:buNone/>
            </a:pPr>
            <a:r>
              <a:rPr lang="en"/>
              <a:t>• How does UC calculate a school’s historic or benchmark GPA?</a:t>
            </a:r>
            <a:endParaRPr/>
          </a:p>
          <a:p>
            <a:pPr indent="0" lvl="0" marL="0" rtl="0" algn="l">
              <a:spcBef>
                <a:spcPts val="0"/>
              </a:spcBef>
              <a:spcAft>
                <a:spcPts val="0"/>
              </a:spcAft>
              <a:buNone/>
            </a:pPr>
            <a:r>
              <a:rPr lang="en"/>
              <a:t> • UC uses transcripts that your school has submitted for the top 15 percent of your high school’s junior class, after final junior year grades are entered.</a:t>
            </a:r>
            <a:endParaRPr/>
          </a:p>
          <a:p>
            <a:pPr indent="0" lvl="0" marL="0" rtl="0" algn="l">
              <a:spcBef>
                <a:spcPts val="0"/>
              </a:spcBef>
              <a:spcAft>
                <a:spcPts val="0"/>
              </a:spcAft>
              <a:buNone/>
            </a:pPr>
            <a:r>
              <a:rPr lang="en"/>
              <a:t> • Based on transcripts from the previous three years, UC establishes a historic, or benchmark, GPA representing the expected GPA for the top 9 percent of the students from your school. </a:t>
            </a:r>
            <a:endParaRPr/>
          </a:p>
          <a:p>
            <a:pPr indent="0" lvl="0" marL="0" rtl="0" algn="l">
              <a:spcBef>
                <a:spcPts val="0"/>
              </a:spcBef>
              <a:spcAft>
                <a:spcPts val="0"/>
              </a:spcAft>
              <a:buNone/>
            </a:pPr>
            <a:r>
              <a:rPr lang="en"/>
              <a:t>• Schools are periodically asked to submit transcripts so that we can monitor and adjust benchmark GPAs.</a:t>
            </a:r>
            <a:endParaRPr/>
          </a:p>
          <a:p>
            <a:pPr indent="0" lvl="0" marL="0" rtl="0" algn="l">
              <a:spcBef>
                <a:spcPts val="0"/>
              </a:spcBef>
              <a:spcAft>
                <a:spcPts val="0"/>
              </a:spcAft>
              <a:buNone/>
            </a:pPr>
            <a:r>
              <a:rPr lang="en"/>
              <a:t>• Note: UC did not collect transcripts this year due to COVID-19.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9862432f04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9862432f04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9862432f04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9862432f04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think in the academic history area they can use only 500 words</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9862432f04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9862432f04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9862432f04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9862432f04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9862432f04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9862432f04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9862432f04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9862432f04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9862432f04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9862432f04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9862432f04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9862432f04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862432f04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9862432f04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9862432f04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9862432f04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9862432f04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9862432f04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9862432f04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9862432f04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9862432f04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9862432f04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9862432f04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9862432f04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9862432f04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9862432f04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Karine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9862432f04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9862432f04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9862432f04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9862432f04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9862432f04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9862432f04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bg>
      <p:bgPr>
        <a:solidFill>
          <a:srgbClr val="FFFFFF"/>
        </a:solidFill>
      </p:bgPr>
    </p:bg>
    <p:spTree>
      <p:nvGrpSpPr>
        <p:cNvPr id="124" name="Shape 124"/>
        <p:cNvGrpSpPr/>
        <p:nvPr/>
      </p:nvGrpSpPr>
      <p:grpSpPr>
        <a:xfrm>
          <a:off x="0" y="0"/>
          <a:ext cx="0" cy="0"/>
          <a:chOff x="0" y="0"/>
          <a:chExt cx="0" cy="0"/>
        </a:xfrm>
      </p:grpSpPr>
      <p:sp>
        <p:nvSpPr>
          <p:cNvPr id="125" name="Google Shape;125;p13"/>
          <p:cNvSpPr/>
          <p:nvPr/>
        </p:nvSpPr>
        <p:spPr>
          <a:xfrm>
            <a:off x="0" y="0"/>
            <a:ext cx="9144000" cy="51435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6" name="Google Shape;126;p13"/>
          <p:cNvSpPr/>
          <p:nvPr/>
        </p:nvSpPr>
        <p:spPr>
          <a:xfrm>
            <a:off x="0" y="925829"/>
            <a:ext cx="9144000" cy="240030"/>
          </a:xfrm>
          <a:custGeom>
            <a:rect b="b" l="l" r="r" t="t"/>
            <a:pathLst>
              <a:path extrusionOk="0" h="320040" w="9144000">
                <a:moveTo>
                  <a:pt x="0" y="320039"/>
                </a:moveTo>
                <a:lnTo>
                  <a:pt x="9144000" y="320039"/>
                </a:lnTo>
                <a:lnTo>
                  <a:pt x="9144000" y="0"/>
                </a:lnTo>
                <a:lnTo>
                  <a:pt x="0" y="0"/>
                </a:lnTo>
                <a:lnTo>
                  <a:pt x="0" y="320039"/>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7" name="Google Shape;127;p13"/>
          <p:cNvSpPr/>
          <p:nvPr/>
        </p:nvSpPr>
        <p:spPr>
          <a:xfrm>
            <a:off x="0" y="960120"/>
            <a:ext cx="533400" cy="171450"/>
          </a:xfrm>
          <a:custGeom>
            <a:rect b="b" l="l" r="r" t="t"/>
            <a:pathLst>
              <a:path extrusionOk="0" h="228600" w="533400">
                <a:moveTo>
                  <a:pt x="0" y="228600"/>
                </a:moveTo>
                <a:lnTo>
                  <a:pt x="533400" y="228600"/>
                </a:lnTo>
                <a:lnTo>
                  <a:pt x="533400" y="0"/>
                </a:lnTo>
                <a:lnTo>
                  <a:pt x="0" y="0"/>
                </a:lnTo>
                <a:lnTo>
                  <a:pt x="0" y="228600"/>
                </a:lnTo>
                <a:close/>
              </a:path>
            </a:pathLst>
          </a:custGeom>
          <a:solidFill>
            <a:srgbClr val="DD804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8" name="Google Shape;128;p13"/>
          <p:cNvSpPr/>
          <p:nvPr/>
        </p:nvSpPr>
        <p:spPr>
          <a:xfrm>
            <a:off x="591312" y="960120"/>
            <a:ext cx="8552815" cy="171450"/>
          </a:xfrm>
          <a:custGeom>
            <a:rect b="b" l="l" r="r" t="t"/>
            <a:pathLst>
              <a:path extrusionOk="0" h="228600" w="8552815">
                <a:moveTo>
                  <a:pt x="0" y="228600"/>
                </a:moveTo>
                <a:lnTo>
                  <a:pt x="8552688" y="228600"/>
                </a:lnTo>
                <a:lnTo>
                  <a:pt x="8552688" y="0"/>
                </a:lnTo>
                <a:lnTo>
                  <a:pt x="0" y="0"/>
                </a:lnTo>
                <a:lnTo>
                  <a:pt x="0" y="228600"/>
                </a:lnTo>
                <a:close/>
              </a:path>
            </a:pathLst>
          </a:custGeom>
          <a:solidFill>
            <a:srgbClr val="93B6D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9" name="Google Shape;129;p13"/>
          <p:cNvSpPr txBox="1"/>
          <p:nvPr>
            <p:ph type="title"/>
          </p:nvPr>
        </p:nvSpPr>
        <p:spPr>
          <a:xfrm>
            <a:off x="1550288" y="286702"/>
            <a:ext cx="5585400" cy="4764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2800"/>
              <a:buNone/>
              <a:defRPr b="0" i="0" sz="4000">
                <a:solidFill>
                  <a:srgbClr val="7B5F1E"/>
                </a:solidFill>
                <a:latin typeface="Comic Sans MS"/>
                <a:ea typeface="Comic Sans MS"/>
                <a:cs typeface="Comic Sans MS"/>
                <a:sym typeface="Comic Sans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0" name="Google Shape;130;p13"/>
          <p:cNvSpPr txBox="1"/>
          <p:nvPr>
            <p:ph idx="1" type="body"/>
          </p:nvPr>
        </p:nvSpPr>
        <p:spPr>
          <a:xfrm>
            <a:off x="1145844" y="1211675"/>
            <a:ext cx="6259800" cy="3047700"/>
          </a:xfrm>
          <a:prstGeom prst="rect">
            <a:avLst/>
          </a:prstGeom>
          <a:noFill/>
          <a:ln>
            <a:noFill/>
          </a:ln>
        </p:spPr>
        <p:txBody>
          <a:bodyPr anchorCtr="0" anchor="t" bIns="0" lIns="0" spcFirstLastPara="1" rIns="0" wrap="square" tIns="0">
            <a:noAutofit/>
          </a:bodyPr>
          <a:lstStyle>
            <a:lvl1pPr indent="-228600" lvl="0" marL="457200" rtl="0" algn="l">
              <a:spcBef>
                <a:spcPts val="0"/>
              </a:spcBef>
              <a:spcAft>
                <a:spcPts val="0"/>
              </a:spcAft>
              <a:buSzPts val="1300"/>
              <a:buNone/>
              <a:defRPr b="1" i="0" sz="2200">
                <a:solidFill>
                  <a:schemeClr val="hlink"/>
                </a:solidFill>
                <a:latin typeface="Comic Sans MS"/>
                <a:ea typeface="Comic Sans MS"/>
                <a:cs typeface="Comic Sans MS"/>
                <a:sym typeface="Comic Sans MS"/>
              </a:defRPr>
            </a:lvl1pPr>
            <a:lvl2pPr indent="-228600" lvl="1" marL="914400" rtl="0" algn="l">
              <a:spcBef>
                <a:spcPts val="1600"/>
              </a:spcBef>
              <a:spcAft>
                <a:spcPts val="0"/>
              </a:spcAft>
              <a:buSzPts val="1100"/>
              <a:buNone/>
              <a:defRPr/>
            </a:lvl2pPr>
            <a:lvl3pPr indent="-228600" lvl="2" marL="1371600" rtl="0" algn="l">
              <a:spcBef>
                <a:spcPts val="1600"/>
              </a:spcBef>
              <a:spcAft>
                <a:spcPts val="0"/>
              </a:spcAft>
              <a:buSzPts val="1100"/>
              <a:buNone/>
              <a:defRPr/>
            </a:lvl3pPr>
            <a:lvl4pPr indent="-228600" lvl="3" marL="1828800" rtl="0" algn="l">
              <a:spcBef>
                <a:spcPts val="1600"/>
              </a:spcBef>
              <a:spcAft>
                <a:spcPts val="0"/>
              </a:spcAft>
              <a:buSzPts val="1100"/>
              <a:buNone/>
              <a:defRPr/>
            </a:lvl4pPr>
            <a:lvl5pPr indent="-228600" lvl="4" marL="2286000" rtl="0" algn="l">
              <a:spcBef>
                <a:spcPts val="1600"/>
              </a:spcBef>
              <a:spcAft>
                <a:spcPts val="0"/>
              </a:spcAft>
              <a:buSzPts val="1100"/>
              <a:buNone/>
              <a:defRPr/>
            </a:lvl5pPr>
            <a:lvl6pPr indent="-228600" lvl="5" marL="2743200" rtl="0" algn="l">
              <a:spcBef>
                <a:spcPts val="1600"/>
              </a:spcBef>
              <a:spcAft>
                <a:spcPts val="0"/>
              </a:spcAft>
              <a:buSzPts val="1100"/>
              <a:buNone/>
              <a:defRPr/>
            </a:lvl6pPr>
            <a:lvl7pPr indent="-228600" lvl="6" marL="3200400" rtl="0" algn="l">
              <a:spcBef>
                <a:spcPts val="1600"/>
              </a:spcBef>
              <a:spcAft>
                <a:spcPts val="0"/>
              </a:spcAft>
              <a:buSzPts val="1100"/>
              <a:buNone/>
              <a:defRPr/>
            </a:lvl7pPr>
            <a:lvl8pPr indent="-228600" lvl="7" marL="3657600" rtl="0" algn="l">
              <a:spcBef>
                <a:spcPts val="1600"/>
              </a:spcBef>
              <a:spcAft>
                <a:spcPts val="0"/>
              </a:spcAft>
              <a:buSzPts val="1100"/>
              <a:buNone/>
              <a:defRPr/>
            </a:lvl8pPr>
            <a:lvl9pPr indent="-228600" lvl="8" marL="4114800" rtl="0" algn="l">
              <a:spcBef>
                <a:spcPts val="1600"/>
              </a:spcBef>
              <a:spcAft>
                <a:spcPts val="1600"/>
              </a:spcAft>
              <a:buSzPts val="1100"/>
              <a:buNone/>
              <a:defRPr/>
            </a:lvl9pPr>
          </a:lstStyle>
          <a:p/>
        </p:txBody>
      </p:sp>
      <p:sp>
        <p:nvSpPr>
          <p:cNvPr id="131" name="Google Shape;131;p13"/>
          <p:cNvSpPr txBox="1"/>
          <p:nvPr>
            <p:ph idx="11" type="ftr"/>
          </p:nvPr>
        </p:nvSpPr>
        <p:spPr>
          <a:xfrm>
            <a:off x="3108960" y="4783455"/>
            <a:ext cx="2926200" cy="257100"/>
          </a:xfrm>
          <a:prstGeom prst="rect">
            <a:avLst/>
          </a:prstGeom>
          <a:noFill/>
          <a:ln>
            <a:noFill/>
          </a:ln>
        </p:spPr>
        <p:txBody>
          <a:bodyPr anchorCtr="0" anchor="t" bIns="0" lIns="0" spcFirstLastPara="1" rIns="0" wrap="square" tIns="0">
            <a:no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2" name="Google Shape;132;p13"/>
          <p:cNvSpPr txBox="1"/>
          <p:nvPr>
            <p:ph idx="10" type="dt"/>
          </p:nvPr>
        </p:nvSpPr>
        <p:spPr>
          <a:xfrm>
            <a:off x="457200" y="4783455"/>
            <a:ext cx="2103000" cy="2571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3" name="Google Shape;133;p13"/>
          <p:cNvSpPr txBox="1"/>
          <p:nvPr>
            <p:ph idx="12" type="sldNum"/>
          </p:nvPr>
        </p:nvSpPr>
        <p:spPr>
          <a:xfrm>
            <a:off x="8434069" y="4923096"/>
            <a:ext cx="179100" cy="115200"/>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900">
                <a:solidFill>
                  <a:srgbClr val="A07B36"/>
                </a:solidFill>
                <a:latin typeface="Arial"/>
                <a:ea typeface="Arial"/>
                <a:cs typeface="Arial"/>
                <a:sym typeface="Arial"/>
              </a:defRPr>
            </a:lvl1pPr>
            <a:lvl2pPr indent="0" lvl="1" marL="25400" marR="0" rtl="0" algn="l">
              <a:lnSpc>
                <a:spcPct val="100000"/>
              </a:lnSpc>
              <a:spcBef>
                <a:spcPts val="0"/>
              </a:spcBef>
              <a:buNone/>
              <a:defRPr b="0" i="0" sz="900">
                <a:solidFill>
                  <a:srgbClr val="A07B36"/>
                </a:solidFill>
                <a:latin typeface="Arial"/>
                <a:ea typeface="Arial"/>
                <a:cs typeface="Arial"/>
                <a:sym typeface="Arial"/>
              </a:defRPr>
            </a:lvl2pPr>
            <a:lvl3pPr indent="0" lvl="2" marL="25400" marR="0" rtl="0" algn="l">
              <a:lnSpc>
                <a:spcPct val="100000"/>
              </a:lnSpc>
              <a:spcBef>
                <a:spcPts val="0"/>
              </a:spcBef>
              <a:buNone/>
              <a:defRPr b="0" i="0" sz="900">
                <a:solidFill>
                  <a:srgbClr val="A07B36"/>
                </a:solidFill>
                <a:latin typeface="Arial"/>
                <a:ea typeface="Arial"/>
                <a:cs typeface="Arial"/>
                <a:sym typeface="Arial"/>
              </a:defRPr>
            </a:lvl3pPr>
            <a:lvl4pPr indent="0" lvl="3" marL="25400" marR="0" rtl="0" algn="l">
              <a:lnSpc>
                <a:spcPct val="100000"/>
              </a:lnSpc>
              <a:spcBef>
                <a:spcPts val="0"/>
              </a:spcBef>
              <a:buNone/>
              <a:defRPr b="0" i="0" sz="900">
                <a:solidFill>
                  <a:srgbClr val="A07B36"/>
                </a:solidFill>
                <a:latin typeface="Arial"/>
                <a:ea typeface="Arial"/>
                <a:cs typeface="Arial"/>
                <a:sym typeface="Arial"/>
              </a:defRPr>
            </a:lvl4pPr>
            <a:lvl5pPr indent="0" lvl="4" marL="25400" marR="0" rtl="0" algn="l">
              <a:lnSpc>
                <a:spcPct val="100000"/>
              </a:lnSpc>
              <a:spcBef>
                <a:spcPts val="0"/>
              </a:spcBef>
              <a:buNone/>
              <a:defRPr b="0" i="0" sz="900">
                <a:solidFill>
                  <a:srgbClr val="A07B36"/>
                </a:solidFill>
                <a:latin typeface="Arial"/>
                <a:ea typeface="Arial"/>
                <a:cs typeface="Arial"/>
                <a:sym typeface="Arial"/>
              </a:defRPr>
            </a:lvl5pPr>
            <a:lvl6pPr indent="0" lvl="5" marL="25400" marR="0" rtl="0" algn="l">
              <a:lnSpc>
                <a:spcPct val="100000"/>
              </a:lnSpc>
              <a:spcBef>
                <a:spcPts val="0"/>
              </a:spcBef>
              <a:buNone/>
              <a:defRPr b="0" i="0" sz="900">
                <a:solidFill>
                  <a:srgbClr val="A07B36"/>
                </a:solidFill>
                <a:latin typeface="Arial"/>
                <a:ea typeface="Arial"/>
                <a:cs typeface="Arial"/>
                <a:sym typeface="Arial"/>
              </a:defRPr>
            </a:lvl6pPr>
            <a:lvl7pPr indent="0" lvl="6" marL="25400" marR="0" rtl="0" algn="l">
              <a:lnSpc>
                <a:spcPct val="100000"/>
              </a:lnSpc>
              <a:spcBef>
                <a:spcPts val="0"/>
              </a:spcBef>
              <a:buNone/>
              <a:defRPr b="0" i="0" sz="900">
                <a:solidFill>
                  <a:srgbClr val="A07B36"/>
                </a:solidFill>
                <a:latin typeface="Arial"/>
                <a:ea typeface="Arial"/>
                <a:cs typeface="Arial"/>
                <a:sym typeface="Arial"/>
              </a:defRPr>
            </a:lvl7pPr>
            <a:lvl8pPr indent="0" lvl="7" marL="25400" marR="0" rtl="0" algn="l">
              <a:lnSpc>
                <a:spcPct val="100000"/>
              </a:lnSpc>
              <a:spcBef>
                <a:spcPts val="0"/>
              </a:spcBef>
              <a:buNone/>
              <a:defRPr b="0" i="0" sz="900">
                <a:solidFill>
                  <a:srgbClr val="A07B36"/>
                </a:solidFill>
                <a:latin typeface="Arial"/>
                <a:ea typeface="Arial"/>
                <a:cs typeface="Arial"/>
                <a:sym typeface="Arial"/>
              </a:defRPr>
            </a:lvl8pPr>
            <a:lvl9pPr indent="0" lvl="8" marL="25400" marR="0" rtl="0" algn="l">
              <a:lnSpc>
                <a:spcPct val="100000"/>
              </a:lnSpc>
              <a:spcBef>
                <a:spcPts val="0"/>
              </a:spcBef>
              <a:buNone/>
              <a:defRPr b="0" i="0" sz="900">
                <a:solidFill>
                  <a:srgbClr val="A07B36"/>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
              <a:t>‹#›</a:t>
            </a:fld>
            <a:endParaRPr sz="1000">
              <a:solidFill>
                <a:schemeClr val="dk2"/>
              </a:solidFill>
              <a:latin typeface="Nunito"/>
              <a:ea typeface="Nunito"/>
              <a:cs typeface="Nunito"/>
              <a:sym typeface="Nunito"/>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admission.universityofcalifornia.edu/apply-now.html" TargetMode="External"/><Relationship Id="rId4" Type="http://schemas.openxmlformats.org/officeDocument/2006/relationships/hyperlink" Target="https://www2.calstate.edu/apply" TargetMode="External"/><Relationship Id="rId5" Type="http://schemas.openxmlformats.org/officeDocument/2006/relationships/hyperlink" Target="https://www.commonapp.org/" TargetMode="External"/><Relationship Id="rId6" Type="http://schemas.openxmlformats.org/officeDocument/2006/relationships/hyperlink" Target="https://www.coalitionforcollegeaccess.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gusd.net/Page/406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admission.universityofcalifornia.edu/how-to-apply/applying-as-a-freshman/personal-insight-questions.html"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youtube.com/watch?v=o6NKDLSDNrc&amp;feature=youtu.be" TargetMode="External"/><Relationship Id="rId4" Type="http://schemas.openxmlformats.org/officeDocument/2006/relationships/hyperlink" Target="https://www.gusd.net/Page/13794" TargetMode="External"/><Relationship Id="rId5" Type="http://schemas.openxmlformats.org/officeDocument/2006/relationships/hyperlink" Target="https://docs.google.com/presentation/d/1azggRqAdNA1PDPTH40NH2RAGDcwHFnYCNOajA42ZqgE/edit#slide=id.g74df16c191_0_49" TargetMode="External"/><Relationship Id="rId6"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2.calstate.edu/apply" TargetMode="Externa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commonapp.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gusd.net/Page/4071" TargetMode="Externa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glendale.edu/apply" TargetMode="External"/><Relationship Id="rId4" Type="http://schemas.openxmlformats.org/officeDocument/2006/relationships/hyperlink" Target="https://www.gccscholars.com/" TargetMode="External"/><Relationship Id="rId5"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gusd.net/Page/14339" TargetMode="External"/><Relationship Id="rId4" Type="http://schemas.openxmlformats.org/officeDocument/2006/relationships/hyperlink" Target="https://www.gusd.net/Page/13824#calendar31385/20200908/month" TargetMode="External"/><Relationship Id="rId5"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studentaid.gov/h/apply-for-aid/fafsa" TargetMode="External"/><Relationship Id="rId4" Type="http://schemas.openxmlformats.org/officeDocument/2006/relationships/hyperlink" Target="https://www.csac.ca.gov/" TargetMode="External"/><Relationship Id="rId9" Type="http://schemas.openxmlformats.org/officeDocument/2006/relationships/hyperlink" Target="https://www.gusd.net/Page/4063" TargetMode="External"/><Relationship Id="rId5" Type="http://schemas.openxmlformats.org/officeDocument/2006/relationships/hyperlink" Target="https://studentaid.gov/" TargetMode="External"/><Relationship Id="rId6" Type="http://schemas.openxmlformats.org/officeDocument/2006/relationships/hyperlink" Target="https://www.fastweb.com/" TargetMode="External"/><Relationship Id="rId7" Type="http://schemas.openxmlformats.org/officeDocument/2006/relationships/hyperlink" Target="https://www.csac.ca.gov/webgrants-4-students" TargetMode="External"/><Relationship Id="rId8" Type="http://schemas.openxmlformats.org/officeDocument/2006/relationships/hyperlink" Target="https://www.californiacolleges.edu/#/" TargetMode="External"/></Relationships>
</file>

<file path=ppt/slides/_rels/slide27.xml.rels><?xml version="1.0" encoding="UTF-8" standalone="yes"?><Relationships xmlns="http://schemas.openxmlformats.org/package/2006/relationships"><Relationship Id="rId10" Type="http://schemas.openxmlformats.org/officeDocument/2006/relationships/hyperlink" Target="http://studentaid.ed.gov/repay-loans/understand/plans/standard/comparison-calculator" TargetMode="External"/><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www2.calstate.edu/attend/paying-for-college/financial-aid" TargetMode="External"/><Relationship Id="rId4" Type="http://schemas.openxmlformats.org/officeDocument/2006/relationships/hyperlink" Target="https://admission.universityofcalifornia.edu/tuition-financial-aid/" TargetMode="External"/><Relationship Id="rId9" Type="http://schemas.openxmlformats.org/officeDocument/2006/relationships/hyperlink" Target="http://www.fastweb.com/" TargetMode="External"/><Relationship Id="rId5" Type="http://schemas.openxmlformats.org/officeDocument/2006/relationships/hyperlink" Target="http://www.fafsa.ed.gov/" TargetMode="External"/><Relationship Id="rId6" Type="http://schemas.openxmlformats.org/officeDocument/2006/relationships/hyperlink" Target="http://www.csac.ca.gov/" TargetMode="External"/><Relationship Id="rId7" Type="http://schemas.openxmlformats.org/officeDocument/2006/relationships/hyperlink" Target="https://dream.csac.ca.gov/" TargetMode="External"/><Relationship Id="rId8" Type="http://schemas.openxmlformats.org/officeDocument/2006/relationships/hyperlink" Target="http://www.webgrants4student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4"/>
          <p:cNvSpPr txBox="1"/>
          <p:nvPr>
            <p:ph type="ctrTitle"/>
          </p:nvPr>
        </p:nvSpPr>
        <p:spPr>
          <a:xfrm>
            <a:off x="377375" y="1467575"/>
            <a:ext cx="8316300" cy="17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5800"/>
              <a:t>Welcome Class of 2021</a:t>
            </a:r>
            <a:endParaRPr sz="4700"/>
          </a:p>
        </p:txBody>
      </p:sp>
      <p:sp>
        <p:nvSpPr>
          <p:cNvPr id="139" name="Google Shape;139;p14"/>
          <p:cNvSpPr txBox="1"/>
          <p:nvPr>
            <p:ph idx="1" type="subTitle"/>
          </p:nvPr>
        </p:nvSpPr>
        <p:spPr>
          <a:xfrm>
            <a:off x="1858700" y="3413142"/>
            <a:ext cx="5361300" cy="100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100"/>
              <a:t>Fall Senior Presentation</a:t>
            </a:r>
            <a:endParaRPr b="1" sz="3100"/>
          </a:p>
          <a:p>
            <a:pPr indent="0" lvl="0" marL="0" rtl="0" algn="ctr">
              <a:spcBef>
                <a:spcPts val="0"/>
              </a:spcBef>
              <a:spcAft>
                <a:spcPts val="0"/>
              </a:spcAft>
              <a:buNone/>
            </a:pPr>
            <a:r>
              <a:rPr b="1" lang="en" sz="3100"/>
              <a:t>October 2020</a:t>
            </a:r>
            <a:endParaRPr b="1" sz="3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5"/>
          <p:cNvSpPr txBox="1"/>
          <p:nvPr>
            <p:ph type="title"/>
          </p:nvPr>
        </p:nvSpPr>
        <p:spPr>
          <a:xfrm>
            <a:off x="819150" y="384350"/>
            <a:ext cx="7505700" cy="71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100"/>
              <a:t>National Merit</a:t>
            </a:r>
            <a:endParaRPr b="1" sz="4100"/>
          </a:p>
        </p:txBody>
      </p:sp>
      <p:sp>
        <p:nvSpPr>
          <p:cNvPr id="145" name="Google Shape;145;p15"/>
          <p:cNvSpPr txBox="1"/>
          <p:nvPr>
            <p:ph idx="1" type="body"/>
          </p:nvPr>
        </p:nvSpPr>
        <p:spPr>
          <a:xfrm>
            <a:off x="819150" y="1102850"/>
            <a:ext cx="7505700" cy="3747000"/>
          </a:xfrm>
          <a:prstGeom prst="rect">
            <a:avLst/>
          </a:prstGeom>
        </p:spPr>
        <p:txBody>
          <a:bodyPr anchorCtr="0" anchor="t" bIns="91425" lIns="91425" spcFirstLastPara="1" rIns="91425" wrap="square" tIns="91425">
            <a:noAutofit/>
          </a:bodyPr>
          <a:lstStyle/>
          <a:p>
            <a:pPr indent="-393700" lvl="0" marL="457200" rtl="0" algn="l">
              <a:spcBef>
                <a:spcPts val="0"/>
              </a:spcBef>
              <a:spcAft>
                <a:spcPts val="0"/>
              </a:spcAft>
              <a:buSzPts val="2600"/>
              <a:buChar char="❖"/>
            </a:pPr>
            <a:r>
              <a:rPr b="1" lang="en" sz="2600"/>
              <a:t>National Merit Program Commended Students:</a:t>
            </a:r>
            <a:endParaRPr b="1" sz="2600"/>
          </a:p>
          <a:p>
            <a:pPr indent="0" lvl="0" marL="457200" rtl="0" algn="l">
              <a:spcBef>
                <a:spcPts val="1600"/>
              </a:spcBef>
              <a:spcAft>
                <a:spcPts val="0"/>
              </a:spcAft>
              <a:buNone/>
            </a:pPr>
            <a:r>
              <a:rPr lang="en" sz="2500"/>
              <a:t>Andre Hiwatig</a:t>
            </a:r>
            <a:endParaRPr sz="2500"/>
          </a:p>
          <a:p>
            <a:pPr indent="0" lvl="0" marL="457200" rtl="0" algn="l">
              <a:spcBef>
                <a:spcPts val="1600"/>
              </a:spcBef>
              <a:spcAft>
                <a:spcPts val="0"/>
              </a:spcAft>
              <a:buNone/>
            </a:pPr>
            <a:r>
              <a:rPr lang="en" sz="2500"/>
              <a:t>Sophie Peineke </a:t>
            </a:r>
            <a:endParaRPr sz="2500"/>
          </a:p>
          <a:p>
            <a:pPr indent="0" lvl="0" marL="457200" rtl="0" algn="l">
              <a:spcBef>
                <a:spcPts val="1600"/>
              </a:spcBef>
              <a:spcAft>
                <a:spcPts val="0"/>
              </a:spcAft>
              <a:buNone/>
            </a:pPr>
            <a:r>
              <a:rPr lang="en" sz="2500"/>
              <a:t>Laura Minasian</a:t>
            </a:r>
            <a:endParaRPr sz="2500"/>
          </a:p>
          <a:p>
            <a:pPr indent="0" lvl="0" marL="457200" rtl="0" algn="l">
              <a:spcBef>
                <a:spcPts val="1600"/>
              </a:spcBef>
              <a:spcAft>
                <a:spcPts val="0"/>
              </a:spcAft>
              <a:buNone/>
            </a:pPr>
            <a:r>
              <a:rPr lang="en" sz="2500"/>
              <a:t>Sevak Poghosyan</a:t>
            </a:r>
            <a:endParaRPr sz="2500"/>
          </a:p>
          <a:p>
            <a:pPr indent="0" lvl="0" marL="457200" rtl="0" algn="l">
              <a:spcBef>
                <a:spcPts val="1600"/>
              </a:spcBef>
              <a:spcAft>
                <a:spcPts val="1600"/>
              </a:spcAft>
              <a:buNone/>
            </a:pPr>
            <a:r>
              <a:t/>
            </a:r>
            <a:endParaRPr b="1" sz="19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6"/>
          <p:cNvSpPr txBox="1"/>
          <p:nvPr>
            <p:ph type="title"/>
          </p:nvPr>
        </p:nvSpPr>
        <p:spPr>
          <a:xfrm>
            <a:off x="819150" y="440275"/>
            <a:ext cx="7505700" cy="73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800"/>
              <a:t>Agenda</a:t>
            </a:r>
            <a:endParaRPr b="1" sz="4800"/>
          </a:p>
        </p:txBody>
      </p:sp>
      <p:sp>
        <p:nvSpPr>
          <p:cNvPr id="151" name="Google Shape;151;p16"/>
          <p:cNvSpPr txBox="1"/>
          <p:nvPr>
            <p:ph idx="1" type="body"/>
          </p:nvPr>
        </p:nvSpPr>
        <p:spPr>
          <a:xfrm>
            <a:off x="819150" y="1174675"/>
            <a:ext cx="7505700" cy="3773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100">
              <a:solidFill>
                <a:srgbClr val="000000"/>
              </a:solidFill>
              <a:latin typeface="Comic Sans MS"/>
              <a:ea typeface="Comic Sans MS"/>
              <a:cs typeface="Comic Sans MS"/>
              <a:sym typeface="Comic Sans MS"/>
            </a:endParaRPr>
          </a:p>
          <a:p>
            <a:pPr indent="-274955" lvl="0" marL="332105" rtl="0" algn="l">
              <a:lnSpc>
                <a:spcPct val="100000"/>
              </a:lnSpc>
              <a:spcBef>
                <a:spcPts val="710"/>
              </a:spcBef>
              <a:spcAft>
                <a:spcPts val="0"/>
              </a:spcAft>
              <a:buClr>
                <a:srgbClr val="000000"/>
              </a:buClr>
              <a:buSzPts val="950"/>
              <a:buFont typeface="Noto Sans Symbols"/>
              <a:buChar char="⮚"/>
            </a:pPr>
            <a:r>
              <a:rPr lang="en" sz="2100">
                <a:solidFill>
                  <a:srgbClr val="000000"/>
                </a:solidFill>
                <a:latin typeface="Comic Sans MS"/>
                <a:ea typeface="Comic Sans MS"/>
                <a:cs typeface="Comic Sans MS"/>
                <a:sym typeface="Comic Sans MS"/>
              </a:rPr>
              <a:t>College Application Process: UC, CSU, Private Colleges</a:t>
            </a:r>
            <a:endParaRPr sz="2100">
              <a:solidFill>
                <a:srgbClr val="000000"/>
              </a:solidFill>
              <a:latin typeface="Comic Sans MS"/>
              <a:ea typeface="Comic Sans MS"/>
              <a:cs typeface="Comic Sans MS"/>
              <a:sym typeface="Comic Sans MS"/>
            </a:endParaRPr>
          </a:p>
          <a:p>
            <a:pPr indent="-274955" lvl="0" marL="332105" rtl="0" algn="l">
              <a:lnSpc>
                <a:spcPct val="100000"/>
              </a:lnSpc>
              <a:spcBef>
                <a:spcPts val="695"/>
              </a:spcBef>
              <a:spcAft>
                <a:spcPts val="0"/>
              </a:spcAft>
              <a:buClr>
                <a:srgbClr val="000000"/>
              </a:buClr>
              <a:buSzPts val="950"/>
              <a:buFont typeface="Noto Sans Symbols"/>
              <a:buChar char="⮚"/>
            </a:pPr>
            <a:r>
              <a:rPr lang="en" sz="2100">
                <a:solidFill>
                  <a:srgbClr val="000000"/>
                </a:solidFill>
                <a:latin typeface="Comic Sans MS"/>
                <a:ea typeface="Comic Sans MS"/>
                <a:cs typeface="Comic Sans MS"/>
                <a:sym typeface="Comic Sans MS"/>
              </a:rPr>
              <a:t>College Entrance Exams</a:t>
            </a:r>
            <a:endParaRPr sz="2100">
              <a:solidFill>
                <a:srgbClr val="000000"/>
              </a:solidFill>
              <a:latin typeface="Comic Sans MS"/>
              <a:ea typeface="Comic Sans MS"/>
              <a:cs typeface="Comic Sans MS"/>
              <a:sym typeface="Comic Sans MS"/>
            </a:endParaRPr>
          </a:p>
          <a:p>
            <a:pPr indent="-274955" lvl="0" marL="332105" marR="5080" rtl="0" algn="l">
              <a:lnSpc>
                <a:spcPct val="100000"/>
              </a:lnSpc>
              <a:spcBef>
                <a:spcPts val="700"/>
              </a:spcBef>
              <a:spcAft>
                <a:spcPts val="0"/>
              </a:spcAft>
              <a:buClr>
                <a:srgbClr val="000000"/>
              </a:buClr>
              <a:buSzPts val="950"/>
              <a:buFont typeface="Noto Sans Symbols"/>
              <a:buChar char="⮚"/>
            </a:pPr>
            <a:r>
              <a:rPr lang="en" sz="2100">
                <a:solidFill>
                  <a:srgbClr val="000000"/>
                </a:solidFill>
                <a:latin typeface="Comic Sans MS"/>
                <a:ea typeface="Comic Sans MS"/>
                <a:cs typeface="Comic Sans MS"/>
                <a:sym typeface="Comic Sans MS"/>
              </a:rPr>
              <a:t>University of California Personal Insight  Questions</a:t>
            </a:r>
            <a:endParaRPr sz="2100">
              <a:solidFill>
                <a:srgbClr val="000000"/>
              </a:solidFill>
              <a:latin typeface="Comic Sans MS"/>
              <a:ea typeface="Comic Sans MS"/>
              <a:cs typeface="Comic Sans MS"/>
              <a:sym typeface="Comic Sans MS"/>
            </a:endParaRPr>
          </a:p>
          <a:p>
            <a:pPr indent="-274955" lvl="0" marL="332105" rtl="0" algn="l">
              <a:lnSpc>
                <a:spcPct val="100000"/>
              </a:lnSpc>
              <a:spcBef>
                <a:spcPts val="710"/>
              </a:spcBef>
              <a:spcAft>
                <a:spcPts val="0"/>
              </a:spcAft>
              <a:buClr>
                <a:srgbClr val="000000"/>
              </a:buClr>
              <a:buSzPts val="950"/>
              <a:buFont typeface="Noto Sans Symbols"/>
              <a:buChar char="⮚"/>
            </a:pPr>
            <a:r>
              <a:rPr lang="en" sz="2100">
                <a:solidFill>
                  <a:srgbClr val="000000"/>
                </a:solidFill>
                <a:latin typeface="Comic Sans MS"/>
                <a:ea typeface="Comic Sans MS"/>
                <a:cs typeface="Comic Sans MS"/>
                <a:sym typeface="Comic Sans MS"/>
              </a:rPr>
              <a:t>ELC</a:t>
            </a:r>
            <a:endParaRPr sz="2100">
              <a:solidFill>
                <a:srgbClr val="000000"/>
              </a:solidFill>
              <a:latin typeface="Comic Sans MS"/>
              <a:ea typeface="Comic Sans MS"/>
              <a:cs typeface="Comic Sans MS"/>
              <a:sym typeface="Comic Sans MS"/>
            </a:endParaRPr>
          </a:p>
          <a:p>
            <a:pPr indent="-274955" lvl="0" marL="332105" rtl="0" algn="l">
              <a:lnSpc>
                <a:spcPct val="100000"/>
              </a:lnSpc>
              <a:spcBef>
                <a:spcPts val="695"/>
              </a:spcBef>
              <a:spcAft>
                <a:spcPts val="0"/>
              </a:spcAft>
              <a:buClr>
                <a:srgbClr val="000000"/>
              </a:buClr>
              <a:buSzPts val="950"/>
              <a:buFont typeface="Noto Sans Symbols"/>
              <a:buChar char="⮚"/>
            </a:pPr>
            <a:r>
              <a:rPr lang="en" sz="2100">
                <a:solidFill>
                  <a:srgbClr val="000000"/>
                </a:solidFill>
                <a:latin typeface="Comic Sans MS"/>
                <a:ea typeface="Comic Sans MS"/>
                <a:cs typeface="Comic Sans MS"/>
                <a:sym typeface="Comic Sans MS"/>
              </a:rPr>
              <a:t>Letters of Recommendation</a:t>
            </a:r>
            <a:endParaRPr sz="2100">
              <a:solidFill>
                <a:srgbClr val="000000"/>
              </a:solidFill>
              <a:latin typeface="Comic Sans MS"/>
              <a:ea typeface="Comic Sans MS"/>
              <a:cs typeface="Comic Sans MS"/>
              <a:sym typeface="Comic Sans MS"/>
            </a:endParaRPr>
          </a:p>
          <a:p>
            <a:pPr indent="-274955" lvl="0" marL="332105" rtl="0" algn="l">
              <a:lnSpc>
                <a:spcPct val="100000"/>
              </a:lnSpc>
              <a:spcBef>
                <a:spcPts val="695"/>
              </a:spcBef>
              <a:spcAft>
                <a:spcPts val="0"/>
              </a:spcAft>
              <a:buClr>
                <a:srgbClr val="000000"/>
              </a:buClr>
              <a:buSzPts val="950"/>
              <a:buFont typeface="Noto Sans Symbols"/>
              <a:buChar char="⮚"/>
            </a:pPr>
            <a:r>
              <a:rPr lang="en" sz="2100">
                <a:solidFill>
                  <a:srgbClr val="000000"/>
                </a:solidFill>
                <a:latin typeface="Comic Sans MS"/>
                <a:ea typeface="Comic Sans MS"/>
                <a:cs typeface="Comic Sans MS"/>
                <a:sym typeface="Comic Sans MS"/>
              </a:rPr>
              <a:t>Scholarships/Financial Aid</a:t>
            </a:r>
            <a:endParaRPr sz="2100">
              <a:solidFill>
                <a:srgbClr val="000000"/>
              </a:solidFill>
              <a:latin typeface="Comic Sans MS"/>
              <a:ea typeface="Comic Sans MS"/>
              <a:cs typeface="Comic Sans MS"/>
              <a:sym typeface="Comic Sans MS"/>
            </a:endParaRPr>
          </a:p>
          <a:p>
            <a:pPr indent="-268605" lvl="0" marL="332105" rtl="0" algn="l">
              <a:lnSpc>
                <a:spcPct val="100000"/>
              </a:lnSpc>
              <a:spcBef>
                <a:spcPts val="710"/>
              </a:spcBef>
              <a:spcAft>
                <a:spcPts val="0"/>
              </a:spcAft>
              <a:buClr>
                <a:srgbClr val="000000"/>
              </a:buClr>
              <a:buSzPts val="850"/>
              <a:buFont typeface="Noto Sans Symbols"/>
              <a:buChar char="⮚"/>
            </a:pPr>
            <a:r>
              <a:rPr lang="en" sz="2000">
                <a:solidFill>
                  <a:srgbClr val="000000"/>
                </a:solidFill>
                <a:latin typeface="Comic Sans MS"/>
                <a:ea typeface="Comic Sans MS"/>
                <a:cs typeface="Comic Sans MS"/>
                <a:sym typeface="Comic Sans MS"/>
              </a:rPr>
              <a:t>Q &amp; A (If time permits)</a:t>
            </a:r>
            <a:endParaRPr/>
          </a:p>
        </p:txBody>
      </p:sp>
      <p:sp>
        <p:nvSpPr>
          <p:cNvPr id="152" name="Google Shape;152;p16"/>
          <p:cNvSpPr/>
          <p:nvPr/>
        </p:nvSpPr>
        <p:spPr>
          <a:xfrm>
            <a:off x="6248400" y="3385999"/>
            <a:ext cx="1926300" cy="13626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819150" y="386550"/>
            <a:ext cx="7505700" cy="66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700"/>
              <a:t>College Application Process</a:t>
            </a:r>
            <a:endParaRPr b="1" sz="3700"/>
          </a:p>
        </p:txBody>
      </p:sp>
      <p:sp>
        <p:nvSpPr>
          <p:cNvPr id="158" name="Google Shape;158;p17"/>
          <p:cNvSpPr txBox="1"/>
          <p:nvPr>
            <p:ph idx="1" type="body"/>
          </p:nvPr>
        </p:nvSpPr>
        <p:spPr>
          <a:xfrm>
            <a:off x="370850" y="978375"/>
            <a:ext cx="8432700" cy="3874800"/>
          </a:xfrm>
          <a:prstGeom prst="rect">
            <a:avLst/>
          </a:prstGeom>
        </p:spPr>
        <p:txBody>
          <a:bodyPr anchorCtr="0" anchor="t" bIns="91425" lIns="91425" spcFirstLastPara="1" rIns="91425" wrap="square" tIns="91425">
            <a:noAutofit/>
          </a:bodyPr>
          <a:lstStyle/>
          <a:p>
            <a:pPr indent="0" lvl="0" marL="0" rtl="0" algn="l">
              <a:spcBef>
                <a:spcPts val="1800"/>
              </a:spcBef>
              <a:spcAft>
                <a:spcPts val="0"/>
              </a:spcAft>
              <a:buNone/>
            </a:pPr>
            <a:r>
              <a:rPr b="1" lang="en" sz="1900" u="sng">
                <a:solidFill>
                  <a:srgbClr val="000000"/>
                </a:solidFill>
                <a:latin typeface="Verdana"/>
                <a:ea typeface="Verdana"/>
                <a:cs typeface="Verdana"/>
                <a:sym typeface="Verdana"/>
              </a:rPr>
              <a:t>Important Dates and Deadlines:</a:t>
            </a:r>
            <a:endParaRPr b="1" sz="1900" u="sng">
              <a:solidFill>
                <a:srgbClr val="000000"/>
              </a:solidFill>
              <a:latin typeface="Verdana"/>
              <a:ea typeface="Verdana"/>
              <a:cs typeface="Verdana"/>
              <a:sym typeface="Verdana"/>
            </a:endParaRPr>
          </a:p>
          <a:p>
            <a:pPr indent="-327025" lvl="0" marL="457200" rtl="0" algn="l">
              <a:spcBef>
                <a:spcPts val="80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August 2020:</a:t>
            </a:r>
            <a:r>
              <a:rPr lang="en" sz="1550">
                <a:solidFill>
                  <a:srgbClr val="000000"/>
                </a:solidFill>
                <a:latin typeface="Verdana"/>
                <a:ea typeface="Verdana"/>
                <a:cs typeface="Verdana"/>
                <a:sym typeface="Verdana"/>
              </a:rPr>
              <a:t>           UC Application Opened</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October 2020:          </a:t>
            </a:r>
            <a:r>
              <a:rPr lang="en" sz="1550">
                <a:solidFill>
                  <a:srgbClr val="000000"/>
                </a:solidFill>
                <a:latin typeface="Verdana"/>
                <a:ea typeface="Verdana"/>
                <a:cs typeface="Verdana"/>
                <a:sym typeface="Verdana"/>
              </a:rPr>
              <a:t>Cal State Application Opened</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November 1-30:</a:t>
            </a:r>
            <a:r>
              <a:rPr lang="en" sz="1550">
                <a:solidFill>
                  <a:srgbClr val="000000"/>
                </a:solidFill>
                <a:latin typeface="Verdana"/>
                <a:ea typeface="Verdana"/>
                <a:cs typeface="Verdana"/>
                <a:sym typeface="Verdana"/>
              </a:rPr>
              <a:t>       UC </a:t>
            </a:r>
            <a:r>
              <a:rPr lang="en" sz="1550">
                <a:solidFill>
                  <a:srgbClr val="000000"/>
                </a:solidFill>
                <a:latin typeface="Verdana"/>
                <a:ea typeface="Verdana"/>
                <a:cs typeface="Verdana"/>
                <a:sym typeface="Verdana"/>
              </a:rPr>
              <a:t>Application submission window</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Nov 1-Dec. 4</a:t>
            </a:r>
            <a:r>
              <a:rPr lang="en" sz="1550">
                <a:solidFill>
                  <a:srgbClr val="000000"/>
                </a:solidFill>
                <a:latin typeface="Verdana"/>
                <a:ea typeface="Verdana"/>
                <a:cs typeface="Verdana"/>
                <a:sym typeface="Verdana"/>
              </a:rPr>
              <a:t>            Cal State Application submission window</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February 2021:</a:t>
            </a:r>
            <a:r>
              <a:rPr lang="en" sz="1550">
                <a:solidFill>
                  <a:srgbClr val="000000"/>
                </a:solidFill>
                <a:latin typeface="Verdana"/>
                <a:ea typeface="Verdana"/>
                <a:cs typeface="Verdana"/>
                <a:sym typeface="Verdana"/>
              </a:rPr>
              <a:t>        Deadline to submit official SAT/ACT scores</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March 2021:</a:t>
            </a:r>
            <a:r>
              <a:rPr lang="en" sz="1550">
                <a:solidFill>
                  <a:srgbClr val="000000"/>
                </a:solidFill>
                <a:latin typeface="Verdana"/>
                <a:ea typeface="Verdana"/>
                <a:cs typeface="Verdana"/>
                <a:sym typeface="Verdana"/>
              </a:rPr>
              <a:t>             Notification of Fall 2021 admissions' decisions</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May 1, 2021:</a:t>
            </a:r>
            <a:r>
              <a:rPr lang="en" sz="1550">
                <a:solidFill>
                  <a:srgbClr val="000000"/>
                </a:solidFill>
                <a:latin typeface="Verdana"/>
                <a:ea typeface="Verdana"/>
                <a:cs typeface="Verdana"/>
                <a:sym typeface="Verdana"/>
              </a:rPr>
              <a:t>            Deadline to submit Statement of Intent to Register </a:t>
            </a:r>
            <a:endParaRPr sz="1550">
              <a:solidFill>
                <a:srgbClr val="000000"/>
              </a:solidFill>
              <a:latin typeface="Verdana"/>
              <a:ea typeface="Verdana"/>
              <a:cs typeface="Verdana"/>
              <a:sym typeface="Verdana"/>
            </a:endParaRPr>
          </a:p>
          <a:p>
            <a:pPr indent="-327025" lvl="0" marL="457200" rtl="0" algn="l">
              <a:spcBef>
                <a:spcPts val="0"/>
              </a:spcBef>
              <a:spcAft>
                <a:spcPts val="0"/>
              </a:spcAft>
              <a:buClr>
                <a:srgbClr val="000000"/>
              </a:buClr>
              <a:buSzPts val="1550"/>
              <a:buFont typeface="Verdana"/>
              <a:buChar char="■"/>
            </a:pPr>
            <a:r>
              <a:rPr b="1" lang="en" sz="1550">
                <a:solidFill>
                  <a:srgbClr val="000000"/>
                </a:solidFill>
                <a:latin typeface="Verdana"/>
                <a:ea typeface="Verdana"/>
                <a:cs typeface="Verdana"/>
                <a:sym typeface="Verdana"/>
              </a:rPr>
              <a:t>July 15, 2021:</a:t>
            </a:r>
            <a:r>
              <a:rPr lang="en" sz="1550">
                <a:solidFill>
                  <a:srgbClr val="000000"/>
                </a:solidFill>
                <a:latin typeface="Verdana"/>
                <a:ea typeface="Verdana"/>
                <a:cs typeface="Verdana"/>
                <a:sym typeface="Verdana"/>
              </a:rPr>
              <a:t>         Final high school transcripts due to university campuses</a:t>
            </a:r>
            <a:endParaRPr sz="1550">
              <a:solidFill>
                <a:srgbClr val="000000"/>
              </a:solidFill>
              <a:latin typeface="Verdana"/>
              <a:ea typeface="Verdana"/>
              <a:cs typeface="Verdana"/>
              <a:sym typeface="Verdana"/>
            </a:endParaRPr>
          </a:p>
          <a:p>
            <a:pPr indent="0" lvl="0" marL="457200" rtl="0" algn="l">
              <a:spcBef>
                <a:spcPts val="800"/>
              </a:spcBef>
              <a:spcAft>
                <a:spcPts val="0"/>
              </a:spcAft>
              <a:buNone/>
            </a:pPr>
            <a:r>
              <a:rPr lang="en" sz="1550">
                <a:solidFill>
                  <a:srgbClr val="000000"/>
                </a:solidFill>
                <a:latin typeface="Verdana"/>
                <a:ea typeface="Verdana"/>
                <a:cs typeface="Verdana"/>
                <a:sym typeface="Verdana"/>
              </a:rPr>
              <a:t>                   </a:t>
            </a:r>
            <a:endParaRPr sz="1550">
              <a:solidFill>
                <a:srgbClr val="000000"/>
              </a:solidFill>
              <a:latin typeface="Verdana"/>
              <a:ea typeface="Verdana"/>
              <a:cs typeface="Verdana"/>
              <a:sym typeface="Verdana"/>
            </a:endParaRPr>
          </a:p>
          <a:p>
            <a:pPr indent="0" lvl="0" marL="0" rtl="0" algn="ctr">
              <a:spcBef>
                <a:spcPts val="800"/>
              </a:spcBef>
              <a:spcAft>
                <a:spcPts val="0"/>
              </a:spcAft>
              <a:buNone/>
            </a:pPr>
            <a:r>
              <a:rPr b="1" lang="en" sz="2250">
                <a:solidFill>
                  <a:srgbClr val="FF0000"/>
                </a:solidFill>
                <a:highlight>
                  <a:srgbClr val="FFFFFF"/>
                </a:highlight>
                <a:latin typeface="Verdana"/>
                <a:ea typeface="Verdana"/>
                <a:cs typeface="Verdana"/>
                <a:sym typeface="Verdana"/>
              </a:rPr>
              <a:t>MEET ALL DEADLINES!!!</a:t>
            </a:r>
            <a:endParaRPr sz="1150">
              <a:solidFill>
                <a:srgbClr val="000000"/>
              </a:solidFill>
              <a:latin typeface="Verdana"/>
              <a:ea typeface="Verdana"/>
              <a:cs typeface="Verdana"/>
              <a:sym typeface="Verdana"/>
            </a:endParaRPr>
          </a:p>
          <a:p>
            <a:pPr indent="0" lvl="0" marL="0" rtl="0" algn="ctr">
              <a:spcBef>
                <a:spcPts val="800"/>
              </a:spcBef>
              <a:spcAft>
                <a:spcPts val="0"/>
              </a:spcAft>
              <a:buNone/>
            </a:pPr>
            <a:r>
              <a:t/>
            </a:r>
            <a:endParaRPr b="1" sz="2250">
              <a:solidFill>
                <a:srgbClr val="FF0000"/>
              </a:solidFill>
              <a:highlight>
                <a:srgbClr val="FFFFFF"/>
              </a:highlight>
              <a:latin typeface="Verdana"/>
              <a:ea typeface="Verdana"/>
              <a:cs typeface="Verdana"/>
              <a:sym typeface="Verdana"/>
            </a:endParaRPr>
          </a:p>
          <a:p>
            <a:pPr indent="0" lvl="0" marL="0" rtl="0" algn="l">
              <a:spcBef>
                <a:spcPts val="8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8"/>
          <p:cNvSpPr txBox="1"/>
          <p:nvPr>
            <p:ph type="title"/>
          </p:nvPr>
        </p:nvSpPr>
        <p:spPr>
          <a:xfrm>
            <a:off x="819150" y="38435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500"/>
              <a:t>Links to College Application Portals</a:t>
            </a:r>
            <a:endParaRPr b="1" sz="3500"/>
          </a:p>
        </p:txBody>
      </p:sp>
      <p:sp>
        <p:nvSpPr>
          <p:cNvPr id="164" name="Google Shape;164;p18"/>
          <p:cNvSpPr txBox="1"/>
          <p:nvPr>
            <p:ph idx="1" type="body"/>
          </p:nvPr>
        </p:nvSpPr>
        <p:spPr>
          <a:xfrm>
            <a:off x="307500" y="1020325"/>
            <a:ext cx="8470200" cy="37686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rPr b="1" lang="en" sz="1650">
                <a:solidFill>
                  <a:srgbClr val="000000"/>
                </a:solidFill>
                <a:latin typeface="Verdana"/>
                <a:ea typeface="Verdana"/>
                <a:cs typeface="Verdana"/>
                <a:sym typeface="Verdana"/>
              </a:rPr>
              <a:t>U</a:t>
            </a:r>
            <a:r>
              <a:rPr b="1" lang="en" sz="1650">
                <a:solidFill>
                  <a:srgbClr val="000000"/>
                </a:solidFill>
                <a:latin typeface="Verdana"/>
                <a:ea typeface="Verdana"/>
                <a:cs typeface="Verdana"/>
                <a:sym typeface="Verdana"/>
              </a:rPr>
              <a:t>niversity of California: </a:t>
            </a:r>
            <a:r>
              <a:rPr b="1" lang="en" sz="1650" u="sng">
                <a:solidFill>
                  <a:schemeClr val="hlink"/>
                </a:solidFill>
                <a:latin typeface="Verdana"/>
                <a:ea typeface="Verdana"/>
                <a:cs typeface="Verdana"/>
                <a:sym typeface="Verdana"/>
                <a:hlinkClick r:id="rId3"/>
              </a:rPr>
              <a:t>https://admission.universityofcalifornia.edu/apply-now.html</a:t>
            </a:r>
            <a:endParaRPr b="1" sz="1650" u="sng">
              <a:solidFill>
                <a:schemeClr val="hlink"/>
              </a:solidFill>
              <a:latin typeface="Verdana"/>
              <a:ea typeface="Verdana"/>
              <a:cs typeface="Verdana"/>
              <a:sym typeface="Verdana"/>
            </a:endParaRPr>
          </a:p>
          <a:p>
            <a:pPr indent="0" lvl="0" marL="0" rtl="0" algn="l">
              <a:spcBef>
                <a:spcPts val="800"/>
              </a:spcBef>
              <a:spcAft>
                <a:spcPts val="0"/>
              </a:spcAft>
              <a:buNone/>
            </a:pPr>
            <a:r>
              <a:t/>
            </a:r>
            <a:endParaRPr sz="1650">
              <a:solidFill>
                <a:srgbClr val="000000"/>
              </a:solidFill>
              <a:latin typeface="Verdana"/>
              <a:ea typeface="Verdana"/>
              <a:cs typeface="Verdana"/>
              <a:sym typeface="Verdana"/>
            </a:endParaRPr>
          </a:p>
          <a:p>
            <a:pPr indent="0" lvl="0" marL="0" rtl="0" algn="l">
              <a:spcBef>
                <a:spcPts val="800"/>
              </a:spcBef>
              <a:spcAft>
                <a:spcPts val="0"/>
              </a:spcAft>
              <a:buNone/>
            </a:pPr>
            <a:r>
              <a:rPr b="1" lang="en" sz="1650">
                <a:solidFill>
                  <a:srgbClr val="000000"/>
                </a:solidFill>
                <a:latin typeface="Verdana"/>
                <a:ea typeface="Verdana"/>
                <a:cs typeface="Verdana"/>
                <a:sym typeface="Verdana"/>
              </a:rPr>
              <a:t>California State University:</a:t>
            </a:r>
            <a:r>
              <a:rPr lang="en" sz="1650">
                <a:solidFill>
                  <a:srgbClr val="000000"/>
                </a:solidFill>
                <a:latin typeface="Verdana"/>
                <a:ea typeface="Verdana"/>
                <a:cs typeface="Verdana"/>
                <a:sym typeface="Verdana"/>
              </a:rPr>
              <a:t> </a:t>
            </a:r>
            <a:r>
              <a:rPr b="1" lang="en" sz="1650" u="sng">
                <a:solidFill>
                  <a:schemeClr val="hlink"/>
                </a:solidFill>
                <a:latin typeface="Verdana"/>
                <a:ea typeface="Verdana"/>
                <a:cs typeface="Verdana"/>
                <a:sym typeface="Verdana"/>
                <a:hlinkClick r:id="rId4"/>
              </a:rPr>
              <a:t>https://www2.calstate.edu/apply</a:t>
            </a:r>
            <a:endParaRPr b="1" sz="1650" u="sng">
              <a:solidFill>
                <a:schemeClr val="hlink"/>
              </a:solidFill>
              <a:latin typeface="Verdana"/>
              <a:ea typeface="Verdana"/>
              <a:cs typeface="Verdana"/>
              <a:sym typeface="Verdana"/>
            </a:endParaRPr>
          </a:p>
          <a:p>
            <a:pPr indent="0" lvl="0" marL="0" rtl="0" algn="l">
              <a:spcBef>
                <a:spcPts val="800"/>
              </a:spcBef>
              <a:spcAft>
                <a:spcPts val="0"/>
              </a:spcAft>
              <a:buNone/>
            </a:pPr>
            <a:r>
              <a:t/>
            </a:r>
            <a:endParaRPr sz="1650">
              <a:solidFill>
                <a:srgbClr val="000000"/>
              </a:solidFill>
              <a:latin typeface="Verdana"/>
              <a:ea typeface="Verdana"/>
              <a:cs typeface="Verdana"/>
              <a:sym typeface="Verdana"/>
            </a:endParaRPr>
          </a:p>
          <a:p>
            <a:pPr indent="0" lvl="0" marL="0" rtl="0" algn="l">
              <a:spcBef>
                <a:spcPts val="800"/>
              </a:spcBef>
              <a:spcAft>
                <a:spcPts val="0"/>
              </a:spcAft>
              <a:buNone/>
            </a:pPr>
            <a:r>
              <a:rPr b="1" lang="en" sz="1650">
                <a:solidFill>
                  <a:srgbClr val="000000"/>
                </a:solidFill>
                <a:latin typeface="Verdana"/>
                <a:ea typeface="Verdana"/>
                <a:cs typeface="Verdana"/>
                <a:sym typeface="Verdana"/>
              </a:rPr>
              <a:t>The Common Application (Private Colleges): </a:t>
            </a:r>
            <a:r>
              <a:rPr b="1" lang="en" sz="1650" u="sng">
                <a:solidFill>
                  <a:schemeClr val="hlink"/>
                </a:solidFill>
                <a:latin typeface="Verdana"/>
                <a:ea typeface="Verdana"/>
                <a:cs typeface="Verdana"/>
                <a:sym typeface="Verdana"/>
                <a:hlinkClick r:id="rId5"/>
              </a:rPr>
              <a:t>https://www.commonapp.org/</a:t>
            </a:r>
            <a:endParaRPr b="1" sz="1750" u="sng">
              <a:solidFill>
                <a:schemeClr val="hlink"/>
              </a:solidFill>
              <a:latin typeface="Verdana"/>
              <a:ea typeface="Verdana"/>
              <a:cs typeface="Verdana"/>
              <a:sym typeface="Verdana"/>
            </a:endParaRPr>
          </a:p>
          <a:p>
            <a:pPr indent="0" lvl="0" marL="0" rtl="0" algn="l">
              <a:spcBef>
                <a:spcPts val="800"/>
              </a:spcBef>
              <a:spcAft>
                <a:spcPts val="0"/>
              </a:spcAft>
              <a:buNone/>
            </a:pPr>
            <a:r>
              <a:t/>
            </a:r>
            <a:endParaRPr sz="1650">
              <a:solidFill>
                <a:srgbClr val="000000"/>
              </a:solidFill>
              <a:latin typeface="Verdana"/>
              <a:ea typeface="Verdana"/>
              <a:cs typeface="Verdana"/>
              <a:sym typeface="Verdana"/>
            </a:endParaRPr>
          </a:p>
          <a:p>
            <a:pPr indent="0" lvl="0" marL="0" rtl="0" algn="l">
              <a:spcBef>
                <a:spcPts val="800"/>
              </a:spcBef>
              <a:spcAft>
                <a:spcPts val="0"/>
              </a:spcAft>
              <a:buNone/>
            </a:pPr>
            <a:r>
              <a:rPr b="1" lang="en" sz="1650">
                <a:solidFill>
                  <a:srgbClr val="000000"/>
                </a:solidFill>
                <a:latin typeface="Verdana"/>
                <a:ea typeface="Verdana"/>
                <a:cs typeface="Verdana"/>
                <a:sym typeface="Verdana"/>
              </a:rPr>
              <a:t>The Coalition Application:  </a:t>
            </a:r>
            <a:r>
              <a:rPr b="1" lang="en" sz="1650" u="sng">
                <a:solidFill>
                  <a:schemeClr val="hlink"/>
                </a:solidFill>
                <a:latin typeface="Verdana"/>
                <a:ea typeface="Verdana"/>
                <a:cs typeface="Verdana"/>
                <a:sym typeface="Verdana"/>
                <a:hlinkClick r:id="rId6"/>
              </a:rPr>
              <a:t>https://www.coalitionforcollegeaccess.org/</a:t>
            </a:r>
            <a:endParaRPr b="1" sz="1650" u="sng">
              <a:solidFill>
                <a:schemeClr val="hlink"/>
              </a:solidFill>
              <a:latin typeface="Verdana"/>
              <a:ea typeface="Verdana"/>
              <a:cs typeface="Verdana"/>
              <a:sym typeface="Verdana"/>
            </a:endParaRPr>
          </a:p>
          <a:p>
            <a:pPr indent="0" lvl="0" marL="0" rtl="0" algn="l">
              <a:spcBef>
                <a:spcPts val="800"/>
              </a:spcBef>
              <a:spcAft>
                <a:spcPts val="0"/>
              </a:spcAft>
              <a:buNone/>
            </a:pPr>
            <a:r>
              <a:t/>
            </a:r>
            <a:endParaRPr b="1" sz="1800" u="sng">
              <a:solidFill>
                <a:srgbClr val="000000"/>
              </a:solidFill>
              <a:latin typeface="Verdana"/>
              <a:ea typeface="Verdana"/>
              <a:cs typeface="Verdana"/>
              <a:sym typeface="Verdana"/>
            </a:endParaRPr>
          </a:p>
          <a:p>
            <a:pPr indent="0" lvl="0" marL="0" rtl="0" algn="l">
              <a:spcBef>
                <a:spcPts val="800"/>
              </a:spcBef>
              <a:spcAft>
                <a:spcPts val="1600"/>
              </a:spcAft>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9"/>
          <p:cNvSpPr txBox="1"/>
          <p:nvPr>
            <p:ph type="title"/>
          </p:nvPr>
        </p:nvSpPr>
        <p:spPr>
          <a:xfrm>
            <a:off x="915900" y="378000"/>
            <a:ext cx="7505700" cy="8475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4100"/>
              <a:t>UC vs. CSU</a:t>
            </a:r>
            <a:r>
              <a:rPr b="1" lang="en" sz="3700"/>
              <a:t> </a:t>
            </a:r>
            <a:endParaRPr b="1" sz="3700"/>
          </a:p>
          <a:p>
            <a:pPr indent="0" lvl="0" marL="0" rtl="0" algn="l">
              <a:spcBef>
                <a:spcPts val="0"/>
              </a:spcBef>
              <a:spcAft>
                <a:spcPts val="0"/>
              </a:spcAft>
              <a:buNone/>
            </a:pPr>
            <a:r>
              <a:t/>
            </a:r>
            <a:endParaRPr b="1" sz="1700">
              <a:solidFill>
                <a:srgbClr val="000000"/>
              </a:solidFill>
            </a:endParaRPr>
          </a:p>
          <a:p>
            <a:pPr indent="-336550" lvl="0" marL="457200" rtl="0" algn="l">
              <a:spcBef>
                <a:spcPts val="0"/>
              </a:spcBef>
              <a:spcAft>
                <a:spcPts val="0"/>
              </a:spcAft>
              <a:buClr>
                <a:srgbClr val="000000"/>
              </a:buClr>
              <a:buSzPts val="1700"/>
              <a:buChar char="❖"/>
            </a:pPr>
            <a:r>
              <a:rPr b="1" lang="en" sz="1700">
                <a:solidFill>
                  <a:srgbClr val="000000"/>
                </a:solidFill>
              </a:rPr>
              <a:t>Both are public school systems</a:t>
            </a:r>
            <a:endParaRPr b="1" sz="1700">
              <a:solidFill>
                <a:srgbClr val="000000"/>
              </a:solidFill>
            </a:endParaRPr>
          </a:p>
          <a:p>
            <a:pPr indent="-336550" lvl="0" marL="457200" rtl="0" algn="l">
              <a:spcBef>
                <a:spcPts val="0"/>
              </a:spcBef>
              <a:spcAft>
                <a:spcPts val="0"/>
              </a:spcAft>
              <a:buClr>
                <a:srgbClr val="000000"/>
              </a:buClr>
              <a:buSzPts val="1700"/>
              <a:buChar char="❖"/>
            </a:pPr>
            <a:r>
              <a:rPr b="1" lang="en" sz="1700">
                <a:solidFill>
                  <a:srgbClr val="000000"/>
                </a:solidFill>
              </a:rPr>
              <a:t>Educational Focus</a:t>
            </a:r>
            <a:endParaRPr b="1" sz="1700">
              <a:solidFill>
                <a:srgbClr val="000000"/>
              </a:solidFill>
            </a:endParaRPr>
          </a:p>
        </p:txBody>
      </p:sp>
      <p:sp>
        <p:nvSpPr>
          <p:cNvPr id="170" name="Google Shape;170;p19"/>
          <p:cNvSpPr txBox="1"/>
          <p:nvPr>
            <p:ph idx="1" type="body"/>
          </p:nvPr>
        </p:nvSpPr>
        <p:spPr>
          <a:xfrm>
            <a:off x="819150" y="1893975"/>
            <a:ext cx="3686100" cy="299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500"/>
              <a:t>University of California</a:t>
            </a:r>
            <a:endParaRPr b="1" sz="2500"/>
          </a:p>
          <a:p>
            <a:pPr indent="-336550" lvl="0" marL="457200" rtl="0" algn="l">
              <a:spcBef>
                <a:spcPts val="1600"/>
              </a:spcBef>
              <a:spcAft>
                <a:spcPts val="0"/>
              </a:spcAft>
              <a:buSzPts val="1700"/>
              <a:buChar char="●"/>
            </a:pPr>
            <a:r>
              <a:rPr b="1" lang="en" sz="1700"/>
              <a:t>Designed for higher learning in theoretical, philosophical research based studies.</a:t>
            </a:r>
            <a:endParaRPr b="1" sz="1700"/>
          </a:p>
          <a:p>
            <a:pPr indent="0" lvl="0" marL="0" rtl="0" algn="l">
              <a:spcBef>
                <a:spcPts val="1600"/>
              </a:spcBef>
              <a:spcAft>
                <a:spcPts val="1600"/>
              </a:spcAft>
              <a:buNone/>
            </a:pPr>
            <a:r>
              <a:t/>
            </a:r>
            <a:endParaRPr b="1"/>
          </a:p>
        </p:txBody>
      </p:sp>
      <p:sp>
        <p:nvSpPr>
          <p:cNvPr id="171" name="Google Shape;171;p19"/>
          <p:cNvSpPr txBox="1"/>
          <p:nvPr>
            <p:ph idx="2" type="body"/>
          </p:nvPr>
        </p:nvSpPr>
        <p:spPr>
          <a:xfrm>
            <a:off x="4638675" y="1893975"/>
            <a:ext cx="3686100" cy="299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California State University</a:t>
            </a:r>
            <a:endParaRPr b="1" sz="2400"/>
          </a:p>
          <a:p>
            <a:pPr indent="-330200" lvl="0" marL="457200" rtl="0" algn="l">
              <a:spcBef>
                <a:spcPts val="1600"/>
              </a:spcBef>
              <a:spcAft>
                <a:spcPts val="0"/>
              </a:spcAft>
              <a:buSzPts val="1600"/>
              <a:buChar char="●"/>
            </a:pPr>
            <a:r>
              <a:rPr b="1" lang="en" sz="1600"/>
              <a:t>Combines theoretical and practical application. </a:t>
            </a:r>
            <a:endParaRPr b="1" sz="1600"/>
          </a:p>
          <a:p>
            <a:pPr indent="-330200" lvl="0" marL="457200" rtl="0" algn="l">
              <a:spcBef>
                <a:spcPts val="0"/>
              </a:spcBef>
              <a:spcAft>
                <a:spcPts val="0"/>
              </a:spcAft>
              <a:buSzPts val="1600"/>
              <a:buChar char="●"/>
            </a:pPr>
            <a:r>
              <a:rPr b="1" lang="en" sz="1600"/>
              <a:t>Effective for students that are looking to learn  specific skills that they can apply immediately as they enter the workforce, such as accounting, teaching and nursing careers.</a:t>
            </a:r>
            <a:endParaRPr b="1" sz="1600"/>
          </a:p>
        </p:txBody>
      </p:sp>
      <p:pic>
        <p:nvPicPr>
          <p:cNvPr id="172" name="Google Shape;172;p19"/>
          <p:cNvPicPr preferRelativeResize="0"/>
          <p:nvPr/>
        </p:nvPicPr>
        <p:blipFill>
          <a:blip r:embed="rId3">
            <a:alphaModFix/>
          </a:blip>
          <a:stretch>
            <a:fillRect/>
          </a:stretch>
        </p:blipFill>
        <p:spPr>
          <a:xfrm>
            <a:off x="6924750" y="458850"/>
            <a:ext cx="1066800" cy="685800"/>
          </a:xfrm>
          <a:prstGeom prst="rect">
            <a:avLst/>
          </a:prstGeom>
          <a:noFill/>
          <a:ln>
            <a:noFill/>
          </a:ln>
        </p:spPr>
      </p:pic>
      <p:pic>
        <p:nvPicPr>
          <p:cNvPr id="173" name="Google Shape;173;p19"/>
          <p:cNvPicPr preferRelativeResize="0"/>
          <p:nvPr/>
        </p:nvPicPr>
        <p:blipFill>
          <a:blip r:embed="rId4">
            <a:alphaModFix/>
          </a:blip>
          <a:stretch>
            <a:fillRect/>
          </a:stretch>
        </p:blipFill>
        <p:spPr>
          <a:xfrm>
            <a:off x="1207300" y="458850"/>
            <a:ext cx="1340275" cy="685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0"/>
          <p:cNvSpPr txBox="1"/>
          <p:nvPr>
            <p:ph type="title"/>
          </p:nvPr>
        </p:nvSpPr>
        <p:spPr>
          <a:xfrm>
            <a:off x="819150" y="485025"/>
            <a:ext cx="7505700" cy="68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600"/>
              <a:t>College Entrance Exams: SAT/ACT</a:t>
            </a:r>
            <a:endParaRPr b="1" sz="3600"/>
          </a:p>
        </p:txBody>
      </p:sp>
      <p:sp>
        <p:nvSpPr>
          <p:cNvPr id="179" name="Google Shape;179;p20"/>
          <p:cNvSpPr txBox="1"/>
          <p:nvPr>
            <p:ph idx="1" type="body"/>
          </p:nvPr>
        </p:nvSpPr>
        <p:spPr>
          <a:xfrm>
            <a:off x="819150" y="1257925"/>
            <a:ext cx="7505700" cy="35919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Test-Optional or Test-Blind for this application season</a:t>
            </a:r>
            <a:endParaRPr sz="2000"/>
          </a:p>
          <a:p>
            <a:pPr indent="-355600" lvl="0" marL="457200" rtl="0" algn="l">
              <a:spcBef>
                <a:spcPts val="0"/>
              </a:spcBef>
              <a:spcAft>
                <a:spcPts val="0"/>
              </a:spcAft>
              <a:buSzPts val="2000"/>
              <a:buChar char="●"/>
            </a:pPr>
            <a:r>
              <a:rPr lang="en" sz="2000"/>
              <a:t>For individual school policies regarding testing visit the university websites.</a:t>
            </a:r>
            <a:endParaRPr sz="2000"/>
          </a:p>
          <a:p>
            <a:pPr indent="-355600" lvl="0" marL="457200" rtl="0" algn="l">
              <a:spcBef>
                <a:spcPts val="0"/>
              </a:spcBef>
              <a:spcAft>
                <a:spcPts val="0"/>
              </a:spcAft>
              <a:buSzPts val="2000"/>
              <a:buChar char="●"/>
            </a:pPr>
            <a:r>
              <a:rPr lang="en" sz="2000"/>
              <a:t>SAT/ACT scores will not be taken into consideration during the admissions process.</a:t>
            </a:r>
            <a:endParaRPr sz="2000"/>
          </a:p>
          <a:p>
            <a:pPr indent="-355600" lvl="0" marL="457200" rtl="0" algn="l">
              <a:spcBef>
                <a:spcPts val="0"/>
              </a:spcBef>
              <a:spcAft>
                <a:spcPts val="0"/>
              </a:spcAft>
              <a:buSzPts val="2000"/>
              <a:buChar char="●"/>
            </a:pPr>
            <a:r>
              <a:rPr lang="en" sz="2000"/>
              <a:t>Students who do not submit scores will not be penalized.</a:t>
            </a:r>
            <a:endParaRPr sz="2000"/>
          </a:p>
          <a:p>
            <a:pPr indent="-355600" lvl="0" marL="457200" rtl="0" algn="l">
              <a:spcBef>
                <a:spcPts val="0"/>
              </a:spcBef>
              <a:spcAft>
                <a:spcPts val="0"/>
              </a:spcAft>
              <a:buSzPts val="2000"/>
              <a:buChar char="●"/>
            </a:pPr>
            <a:r>
              <a:rPr lang="en" sz="2000"/>
              <a:t> If submitted,  SAT/ACT scores can be considered for academic placement or scholarship purposes.</a:t>
            </a:r>
            <a:endParaRPr sz="2000"/>
          </a:p>
          <a:p>
            <a:pPr indent="0" lvl="0" marL="0" rtl="0" algn="l">
              <a:spcBef>
                <a:spcPts val="1600"/>
              </a:spcBef>
              <a:spcAft>
                <a:spcPts val="0"/>
              </a:spcAft>
              <a:buNone/>
            </a:pPr>
            <a:r>
              <a:rPr lang="en" sz="2000"/>
              <a:t>For updates visit </a:t>
            </a:r>
            <a:r>
              <a:rPr lang="en" sz="2000" u="sng">
                <a:solidFill>
                  <a:schemeClr val="hlink"/>
                </a:solidFill>
                <a:hlinkClick r:id="rId3"/>
              </a:rPr>
              <a:t>Counselors' Corner</a:t>
            </a:r>
            <a:endParaRPr sz="2000"/>
          </a:p>
          <a:p>
            <a:pPr indent="0" lvl="0" marL="0" rtl="0" algn="l">
              <a:spcBef>
                <a:spcPts val="1600"/>
              </a:spcBef>
              <a:spcAft>
                <a:spcPts val="1600"/>
              </a:spcAft>
              <a:buNone/>
            </a:pPr>
            <a:r>
              <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1"/>
          <p:cNvSpPr txBox="1"/>
          <p:nvPr>
            <p:ph type="title"/>
          </p:nvPr>
        </p:nvSpPr>
        <p:spPr>
          <a:xfrm>
            <a:off x="819150" y="361900"/>
            <a:ext cx="7505700" cy="71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800"/>
              <a:t>UC Eligibility Criteria</a:t>
            </a:r>
            <a:endParaRPr b="1" sz="3800"/>
          </a:p>
        </p:txBody>
      </p:sp>
      <p:sp>
        <p:nvSpPr>
          <p:cNvPr id="185" name="Google Shape;185;p21"/>
          <p:cNvSpPr txBox="1"/>
          <p:nvPr>
            <p:ph idx="1" type="body"/>
          </p:nvPr>
        </p:nvSpPr>
        <p:spPr>
          <a:xfrm>
            <a:off x="819150" y="1080400"/>
            <a:ext cx="7505700" cy="3804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u="sng">
                <a:solidFill>
                  <a:srgbClr val="000000"/>
                </a:solidFill>
                <a:latin typeface="Comic Sans MS"/>
                <a:ea typeface="Comic Sans MS"/>
                <a:cs typeface="Comic Sans MS"/>
                <a:sym typeface="Comic Sans MS"/>
              </a:rPr>
              <a:t>1</a:t>
            </a:r>
            <a:r>
              <a:rPr b="1" lang="en" sz="1600" u="sng">
                <a:solidFill>
                  <a:srgbClr val="000000"/>
                </a:solidFill>
                <a:latin typeface="Comic Sans MS"/>
                <a:ea typeface="Comic Sans MS"/>
                <a:cs typeface="Comic Sans MS"/>
                <a:sym typeface="Comic Sans MS"/>
              </a:rPr>
              <a:t>4 Comprehensive Review Criteria:</a:t>
            </a:r>
            <a:endParaRPr b="1" sz="1600" u="sng">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Grade Point Average</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Test Scores (Test-Optional Class 2021)</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Courses Completed &amp; Planned</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Honors/AP Courses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Top 9% Local Context (ELC)</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Quality of Senior Year-Program of Study</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Academic Opportunities in CA High Schools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Performance in Academic Subject Areas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Achievements in Special Projects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Improvements in Academic Performance</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Special Talents, Achievements,Awards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Participation in Educational Preparation Programs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Academic Accomplishment Within Life Experiences</a:t>
            </a:r>
            <a:endParaRPr sz="1600">
              <a:solidFill>
                <a:srgbClr val="000000"/>
              </a:solidFill>
              <a:latin typeface="Comic Sans MS"/>
              <a:ea typeface="Comic Sans MS"/>
              <a:cs typeface="Comic Sans MS"/>
              <a:sym typeface="Comic Sans MS"/>
            </a:endParaRPr>
          </a:p>
          <a:p>
            <a:pPr indent="-279400" lvl="0" marL="457200" rtl="0" algn="l">
              <a:lnSpc>
                <a:spcPct val="100000"/>
              </a:lnSpc>
              <a:spcBef>
                <a:spcPts val="0"/>
              </a:spcBef>
              <a:spcAft>
                <a:spcPts val="0"/>
              </a:spcAft>
              <a:buClr>
                <a:srgbClr val="000000"/>
              </a:buClr>
              <a:buSzPts val="800"/>
              <a:buFont typeface="Arial"/>
              <a:buChar char="●"/>
            </a:pPr>
            <a:r>
              <a:rPr lang="en" sz="1600">
                <a:solidFill>
                  <a:srgbClr val="000000"/>
                </a:solidFill>
                <a:latin typeface="Comic Sans MS"/>
                <a:ea typeface="Comic Sans MS"/>
                <a:cs typeface="Comic Sans MS"/>
                <a:sym typeface="Comic Sans MS"/>
              </a:rPr>
              <a:t>Geographic Location</a:t>
            </a:r>
            <a:endParaRPr sz="700"/>
          </a:p>
        </p:txBody>
      </p:sp>
      <p:pic>
        <p:nvPicPr>
          <p:cNvPr id="186" name="Google Shape;186;p21"/>
          <p:cNvPicPr preferRelativeResize="0"/>
          <p:nvPr/>
        </p:nvPicPr>
        <p:blipFill>
          <a:blip r:embed="rId3">
            <a:alphaModFix/>
          </a:blip>
          <a:stretch>
            <a:fillRect/>
          </a:stretch>
        </p:blipFill>
        <p:spPr>
          <a:xfrm>
            <a:off x="6682575" y="1983225"/>
            <a:ext cx="1899525" cy="1773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ph type="title"/>
          </p:nvPr>
        </p:nvSpPr>
        <p:spPr>
          <a:xfrm>
            <a:off x="819150" y="412325"/>
            <a:ext cx="7505700" cy="67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Eligibility in Local Context (ELC)</a:t>
            </a:r>
            <a:endParaRPr b="1"/>
          </a:p>
        </p:txBody>
      </p:sp>
      <p:sp>
        <p:nvSpPr>
          <p:cNvPr id="192" name="Google Shape;192;p22"/>
          <p:cNvSpPr txBox="1"/>
          <p:nvPr>
            <p:ph idx="1" type="body"/>
          </p:nvPr>
        </p:nvSpPr>
        <p:spPr>
          <a:xfrm>
            <a:off x="378900" y="1087025"/>
            <a:ext cx="8386200" cy="393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Who qualifies?</a:t>
            </a:r>
            <a:endParaRPr b="1" sz="1600"/>
          </a:p>
          <a:p>
            <a:pPr indent="457200" lvl="0" marL="0" rtl="0" algn="l">
              <a:spcBef>
                <a:spcPts val="0"/>
              </a:spcBef>
              <a:spcAft>
                <a:spcPts val="0"/>
              </a:spcAft>
              <a:buNone/>
            </a:pPr>
            <a:r>
              <a:rPr b="1" lang="en" sz="1600"/>
              <a:t>• California resident whose high school participates in the ELC program. </a:t>
            </a:r>
            <a:endParaRPr b="1" sz="1600"/>
          </a:p>
          <a:p>
            <a:pPr indent="457200" lvl="0" marL="0" rtl="0" algn="l">
              <a:spcBef>
                <a:spcPts val="0"/>
              </a:spcBef>
              <a:spcAft>
                <a:spcPts val="0"/>
              </a:spcAft>
              <a:buNone/>
            </a:pPr>
            <a:r>
              <a:rPr b="1" lang="en" sz="1600"/>
              <a:t>• Applicants must have a 3.0 GPA or better in a specific set of UC-approved</a:t>
            </a:r>
            <a:endParaRPr b="1" sz="1600"/>
          </a:p>
          <a:p>
            <a:pPr indent="457200" lvl="0" marL="0" rtl="0" algn="l">
              <a:spcBef>
                <a:spcPts val="0"/>
              </a:spcBef>
              <a:spcAft>
                <a:spcPts val="0"/>
              </a:spcAft>
              <a:buNone/>
            </a:pPr>
            <a:r>
              <a:rPr b="1" lang="en" sz="1600"/>
              <a:t>  coursework completed in the 10th and 11th grades.</a:t>
            </a:r>
            <a:endParaRPr b="1" sz="1600"/>
          </a:p>
          <a:p>
            <a:pPr indent="457200" lvl="0" marL="0" rtl="0" algn="l">
              <a:spcBef>
                <a:spcPts val="0"/>
              </a:spcBef>
              <a:spcAft>
                <a:spcPts val="0"/>
              </a:spcAft>
              <a:buNone/>
            </a:pPr>
            <a:r>
              <a:rPr b="1" lang="en" sz="1600"/>
              <a:t> • Applicants enter coursework and grades in the UC application and the </a:t>
            </a:r>
            <a:endParaRPr b="1" sz="1600"/>
          </a:p>
          <a:p>
            <a:pPr indent="457200" lvl="0" marL="0" rtl="0" algn="l">
              <a:spcBef>
                <a:spcPts val="0"/>
              </a:spcBef>
              <a:spcAft>
                <a:spcPts val="0"/>
              </a:spcAft>
              <a:buNone/>
            </a:pPr>
            <a:r>
              <a:rPr b="1" lang="en" sz="1600"/>
              <a:t> </a:t>
            </a:r>
            <a:r>
              <a:rPr b="1" lang="en" sz="1600"/>
              <a:t>application will compare their GPA to the historic top GPA for their school. </a:t>
            </a:r>
            <a:endParaRPr b="1" sz="1600"/>
          </a:p>
          <a:p>
            <a:pPr indent="457200" lvl="0" marL="0" rtl="0" algn="l">
              <a:spcBef>
                <a:spcPts val="0"/>
              </a:spcBef>
              <a:spcAft>
                <a:spcPts val="0"/>
              </a:spcAft>
              <a:buNone/>
            </a:pPr>
            <a:r>
              <a:rPr b="1" lang="en" sz="1600"/>
              <a:t>If the applicant meets or exceeds that GPA, they will be designated ELC and UC</a:t>
            </a:r>
            <a:endParaRPr b="1" sz="1600"/>
          </a:p>
          <a:p>
            <a:pPr indent="0" lvl="0" marL="457200" rtl="0" algn="l">
              <a:spcBef>
                <a:spcPts val="0"/>
              </a:spcBef>
              <a:spcAft>
                <a:spcPts val="0"/>
              </a:spcAft>
              <a:buNone/>
            </a:pPr>
            <a:r>
              <a:rPr b="1" lang="en" sz="1600"/>
              <a:t> will add a note to their application. Admission will be guaranteed to a UC campus, not necessarily students’ choice.</a:t>
            </a:r>
            <a:endParaRPr b="1" sz="1600"/>
          </a:p>
          <a:p>
            <a:pPr indent="457200" lvl="0" marL="0" rtl="0" algn="l">
              <a:spcBef>
                <a:spcPts val="0"/>
              </a:spcBef>
              <a:spcAft>
                <a:spcPts val="0"/>
              </a:spcAft>
              <a:buNone/>
            </a:pPr>
            <a:r>
              <a:rPr b="1" lang="en" sz="1600"/>
              <a:t> • Applications are automatically screened for ELC eligibility when submitted. </a:t>
            </a:r>
            <a:endParaRPr b="1" sz="1600"/>
          </a:p>
          <a:p>
            <a:pPr indent="0" lvl="0" marL="457200" rtl="0" algn="l">
              <a:spcBef>
                <a:spcPts val="0"/>
              </a:spcBef>
              <a:spcAft>
                <a:spcPts val="0"/>
              </a:spcAft>
              <a:buNone/>
            </a:pPr>
            <a:r>
              <a:rPr b="1" lang="en" sz="1600"/>
              <a:t>• After application submission, applicants can return to their My UC  to see whether they   have been designated as being in the top 9  percent of their class. </a:t>
            </a:r>
            <a:endParaRPr b="1" sz="1600"/>
          </a:p>
          <a:p>
            <a:pPr indent="0" lvl="0" marL="457200" rtl="0" algn="l">
              <a:spcBef>
                <a:spcPts val="0"/>
              </a:spcBef>
              <a:spcAft>
                <a:spcPts val="0"/>
              </a:spcAft>
              <a:buNone/>
            </a:pPr>
            <a:r>
              <a:t/>
            </a:r>
            <a:endParaRPr b="1"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3"/>
          <p:cNvSpPr txBox="1"/>
          <p:nvPr>
            <p:ph type="title"/>
          </p:nvPr>
        </p:nvSpPr>
        <p:spPr>
          <a:xfrm>
            <a:off x="819150" y="524225"/>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UC Personal Insight Questions</a:t>
            </a:r>
            <a:endParaRPr b="1"/>
          </a:p>
        </p:txBody>
      </p:sp>
      <p:sp>
        <p:nvSpPr>
          <p:cNvPr id="198" name="Google Shape;198;p23"/>
          <p:cNvSpPr txBox="1"/>
          <p:nvPr>
            <p:ph idx="1" type="body"/>
          </p:nvPr>
        </p:nvSpPr>
        <p:spPr>
          <a:xfrm>
            <a:off x="819150" y="1209275"/>
            <a:ext cx="7505700" cy="3644100"/>
          </a:xfrm>
          <a:prstGeom prst="rect">
            <a:avLst/>
          </a:prstGeom>
        </p:spPr>
        <p:txBody>
          <a:bodyPr anchorCtr="0" anchor="t" bIns="91425" lIns="91425" spcFirstLastPara="1" rIns="91425" wrap="square" tIns="91425">
            <a:noAutofit/>
          </a:bodyPr>
          <a:lstStyle/>
          <a:p>
            <a:pPr indent="0" lvl="0" marL="12700" rtl="0" algn="l">
              <a:lnSpc>
                <a:spcPct val="100000"/>
              </a:lnSpc>
              <a:spcBef>
                <a:spcPts val="0"/>
              </a:spcBef>
              <a:spcAft>
                <a:spcPts val="0"/>
              </a:spcAft>
              <a:buClr>
                <a:srgbClr val="000000"/>
              </a:buClr>
              <a:buFont typeface="Arial"/>
              <a:buNone/>
            </a:pPr>
            <a:r>
              <a:rPr b="1" lang="en" sz="2000">
                <a:solidFill>
                  <a:srgbClr val="000000"/>
                </a:solidFill>
                <a:latin typeface="Comic Sans MS"/>
                <a:ea typeface="Comic Sans MS"/>
                <a:cs typeface="Comic Sans MS"/>
                <a:sym typeface="Comic Sans MS"/>
              </a:rPr>
              <a:t>Personal Insight Questions</a:t>
            </a:r>
            <a:endParaRPr b="1" sz="2000">
              <a:solidFill>
                <a:srgbClr val="000000"/>
              </a:solidFill>
              <a:latin typeface="Comic Sans MS"/>
              <a:ea typeface="Comic Sans MS"/>
              <a:cs typeface="Comic Sans MS"/>
              <a:sym typeface="Comic Sans MS"/>
            </a:endParaRPr>
          </a:p>
          <a:p>
            <a:pPr indent="-355600" lvl="0" marL="457200" rtl="0" algn="l">
              <a:lnSpc>
                <a:spcPct val="100000"/>
              </a:lnSpc>
              <a:spcBef>
                <a:spcPts val="695"/>
              </a:spcBef>
              <a:spcAft>
                <a:spcPts val="0"/>
              </a:spcAft>
              <a:buClr>
                <a:srgbClr val="000000"/>
              </a:buClr>
              <a:buSzPts val="2000"/>
              <a:buFont typeface="Comic Sans MS"/>
              <a:buChar char="❖"/>
            </a:pPr>
            <a:r>
              <a:rPr lang="en" sz="2000">
                <a:solidFill>
                  <a:srgbClr val="000000"/>
                </a:solidFill>
                <a:latin typeface="Comic Sans MS"/>
                <a:ea typeface="Comic Sans MS"/>
                <a:cs typeface="Comic Sans MS"/>
                <a:sym typeface="Comic Sans MS"/>
              </a:rPr>
              <a:t>8 questions, students must address four        </a:t>
            </a:r>
            <a:endParaRPr sz="2000">
              <a:solidFill>
                <a:srgbClr val="000000"/>
              </a:solidFill>
              <a:latin typeface="Comic Sans MS"/>
              <a:ea typeface="Comic Sans MS"/>
              <a:cs typeface="Comic Sans MS"/>
              <a:sym typeface="Comic Sans MS"/>
            </a:endParaRPr>
          </a:p>
          <a:p>
            <a:pPr indent="-355600" lvl="0" marL="457200" rtl="0" algn="l">
              <a:lnSpc>
                <a:spcPct val="100000"/>
              </a:lnSpc>
              <a:spcBef>
                <a:spcPts val="0"/>
              </a:spcBef>
              <a:spcAft>
                <a:spcPts val="0"/>
              </a:spcAft>
              <a:buClr>
                <a:srgbClr val="000000"/>
              </a:buClr>
              <a:buSzPts val="2000"/>
              <a:buFont typeface="Comic Sans MS"/>
              <a:buChar char="❖"/>
            </a:pPr>
            <a:r>
              <a:rPr lang="en" sz="2000">
                <a:solidFill>
                  <a:srgbClr val="000000"/>
                </a:solidFill>
                <a:latin typeface="Comic Sans MS"/>
                <a:ea typeface="Comic Sans MS"/>
                <a:cs typeface="Comic Sans MS"/>
                <a:sym typeface="Comic Sans MS"/>
              </a:rPr>
              <a:t>350 words or less for each response</a:t>
            </a:r>
            <a:endParaRPr sz="2000">
              <a:solidFill>
                <a:srgbClr val="000000"/>
              </a:solidFill>
              <a:latin typeface="Comic Sans MS"/>
              <a:ea typeface="Comic Sans MS"/>
              <a:cs typeface="Comic Sans MS"/>
              <a:sym typeface="Comic Sans MS"/>
            </a:endParaRPr>
          </a:p>
          <a:p>
            <a:pPr indent="-355600" lvl="0" marL="457200" rtl="0" algn="l">
              <a:lnSpc>
                <a:spcPct val="100000"/>
              </a:lnSpc>
              <a:spcBef>
                <a:spcPts val="0"/>
              </a:spcBef>
              <a:spcAft>
                <a:spcPts val="0"/>
              </a:spcAft>
              <a:buClr>
                <a:srgbClr val="000000"/>
              </a:buClr>
              <a:buSzPts val="2000"/>
              <a:buFont typeface="Comic Sans MS"/>
              <a:buChar char="❖"/>
            </a:pPr>
            <a:r>
              <a:rPr lang="en" sz="2000">
                <a:solidFill>
                  <a:srgbClr val="000000"/>
                </a:solidFill>
                <a:latin typeface="Comic Sans MS"/>
                <a:ea typeface="Comic Sans MS"/>
                <a:cs typeface="Comic Sans MS"/>
                <a:sym typeface="Comic Sans MS"/>
              </a:rPr>
              <a:t>View as a personal interview on paper</a:t>
            </a:r>
            <a:endParaRPr sz="2000">
              <a:solidFill>
                <a:srgbClr val="000000"/>
              </a:solidFill>
              <a:latin typeface="Comic Sans MS"/>
              <a:ea typeface="Comic Sans MS"/>
              <a:cs typeface="Comic Sans MS"/>
              <a:sym typeface="Comic Sans MS"/>
            </a:endParaRPr>
          </a:p>
          <a:p>
            <a:pPr indent="-355600" lvl="0" marL="457200" marR="480694" rtl="0" algn="l">
              <a:lnSpc>
                <a:spcPct val="100000"/>
              </a:lnSpc>
              <a:spcBef>
                <a:spcPts val="0"/>
              </a:spcBef>
              <a:spcAft>
                <a:spcPts val="0"/>
              </a:spcAft>
              <a:buClr>
                <a:srgbClr val="000000"/>
              </a:buClr>
              <a:buSzPts val="2000"/>
              <a:buFont typeface="Comic Sans MS"/>
              <a:buChar char="❖"/>
            </a:pPr>
            <a:r>
              <a:rPr lang="en" sz="2000">
                <a:solidFill>
                  <a:srgbClr val="000000"/>
                </a:solidFill>
                <a:latin typeface="Comic Sans MS"/>
                <a:ea typeface="Comic Sans MS"/>
                <a:cs typeface="Comic Sans MS"/>
                <a:sym typeface="Comic Sans MS"/>
              </a:rPr>
              <a:t>This is no advantage or disadvantage to choosing  certain prompts over others.</a:t>
            </a:r>
            <a:endParaRPr sz="2000">
              <a:solidFill>
                <a:srgbClr val="000000"/>
              </a:solidFill>
              <a:latin typeface="Comic Sans MS"/>
              <a:ea typeface="Comic Sans MS"/>
              <a:cs typeface="Comic Sans MS"/>
              <a:sym typeface="Comic Sans MS"/>
            </a:endParaRPr>
          </a:p>
          <a:p>
            <a:pPr indent="-355600" lvl="0" marL="457200" marR="552450" rtl="0" algn="just">
              <a:lnSpc>
                <a:spcPct val="100000"/>
              </a:lnSpc>
              <a:spcBef>
                <a:spcPts val="0"/>
              </a:spcBef>
              <a:spcAft>
                <a:spcPts val="0"/>
              </a:spcAft>
              <a:buClr>
                <a:srgbClr val="000000"/>
              </a:buClr>
              <a:buSzPts val="2000"/>
              <a:buFont typeface="Comic Sans MS"/>
              <a:buChar char="❖"/>
            </a:pPr>
            <a:r>
              <a:rPr lang="en" sz="2000">
                <a:solidFill>
                  <a:srgbClr val="000000"/>
                </a:solidFill>
                <a:latin typeface="Comic Sans MS"/>
                <a:ea typeface="Comic Sans MS"/>
                <a:cs typeface="Comic Sans MS"/>
                <a:sym typeface="Comic Sans MS"/>
              </a:rPr>
              <a:t>Select questions that are most relevant to your  experience and that best reflect your individual  circumstances.</a:t>
            </a:r>
            <a:endParaRPr sz="2000">
              <a:solidFill>
                <a:srgbClr val="000000"/>
              </a:solidFill>
              <a:latin typeface="Comic Sans MS"/>
              <a:ea typeface="Comic Sans MS"/>
              <a:cs typeface="Comic Sans MS"/>
              <a:sym typeface="Comic Sans MS"/>
            </a:endParaRPr>
          </a:p>
          <a:p>
            <a:pPr indent="-355600" lvl="0" marL="457200" marR="552450" rtl="0" algn="just">
              <a:lnSpc>
                <a:spcPct val="100000"/>
              </a:lnSpc>
              <a:spcBef>
                <a:spcPts val="0"/>
              </a:spcBef>
              <a:spcAft>
                <a:spcPts val="0"/>
              </a:spcAft>
              <a:buClr>
                <a:srgbClr val="000000"/>
              </a:buClr>
              <a:buSzPts val="2000"/>
              <a:buFont typeface="Comic Sans MS"/>
              <a:buChar char="❖"/>
            </a:pPr>
            <a:r>
              <a:rPr lang="en" sz="2000" u="sng">
                <a:solidFill>
                  <a:schemeClr val="hlink"/>
                </a:solidFill>
                <a:latin typeface="Comic Sans MS"/>
                <a:ea typeface="Comic Sans MS"/>
                <a:cs typeface="Comic Sans MS"/>
                <a:sym typeface="Comic Sans MS"/>
                <a:hlinkClick r:id="rId3"/>
              </a:rPr>
              <a:t>Personal Insight Questions</a:t>
            </a:r>
            <a:endParaRPr sz="2000">
              <a:solidFill>
                <a:srgbClr val="000000"/>
              </a:solidFill>
              <a:latin typeface="Comic Sans MS"/>
              <a:ea typeface="Comic Sans MS"/>
              <a:cs typeface="Comic Sans MS"/>
              <a:sym typeface="Comic Sans MS"/>
            </a:endParaRPr>
          </a:p>
          <a:p>
            <a:pPr indent="0" lvl="0" marL="0" marR="552450" rtl="0" algn="just">
              <a:lnSpc>
                <a:spcPct val="100000"/>
              </a:lnSpc>
              <a:spcBef>
                <a:spcPts val="700"/>
              </a:spcBef>
              <a:spcAft>
                <a:spcPts val="0"/>
              </a:spcAft>
              <a:buNone/>
            </a:pPr>
            <a:r>
              <a:t/>
            </a:r>
            <a:endParaRPr sz="1800">
              <a:solidFill>
                <a:srgbClr val="000000"/>
              </a:solidFill>
              <a:latin typeface="Comic Sans MS"/>
              <a:ea typeface="Comic Sans MS"/>
              <a:cs typeface="Comic Sans MS"/>
              <a:sym typeface="Comic Sans MS"/>
            </a:endParaRPr>
          </a:p>
          <a:p>
            <a:pPr indent="0" lvl="0" marL="457200" marR="552450" rtl="0" algn="just">
              <a:lnSpc>
                <a:spcPct val="100000"/>
              </a:lnSpc>
              <a:spcBef>
                <a:spcPts val="700"/>
              </a:spcBef>
              <a:spcAft>
                <a:spcPts val="0"/>
              </a:spcAft>
              <a:buNone/>
            </a:pPr>
            <a:r>
              <a:t/>
            </a:r>
            <a:endParaRPr sz="1800">
              <a:solidFill>
                <a:srgbClr val="000000"/>
              </a:solidFill>
              <a:latin typeface="Comic Sans MS"/>
              <a:ea typeface="Comic Sans MS"/>
              <a:cs typeface="Comic Sans MS"/>
              <a:sym typeface="Comic Sans MS"/>
            </a:endParaRPr>
          </a:p>
          <a:p>
            <a:pPr indent="0" lvl="0" marL="0" marR="552450" rtl="0" algn="just">
              <a:lnSpc>
                <a:spcPct val="100000"/>
              </a:lnSpc>
              <a:spcBef>
                <a:spcPts val="700"/>
              </a:spcBef>
              <a:spcAft>
                <a:spcPts val="0"/>
              </a:spcAft>
              <a:buNone/>
            </a:pPr>
            <a:r>
              <a:t/>
            </a:r>
            <a:endParaRPr sz="1800">
              <a:solidFill>
                <a:srgbClr val="000000"/>
              </a:solidFill>
              <a:latin typeface="Comic Sans MS"/>
              <a:ea typeface="Comic Sans MS"/>
              <a:cs typeface="Comic Sans MS"/>
              <a:sym typeface="Comic Sans MS"/>
            </a:endParaRPr>
          </a:p>
          <a:p>
            <a:pPr indent="0" lvl="0" marL="0" marR="552450" rtl="0" algn="just">
              <a:lnSpc>
                <a:spcPct val="100000"/>
              </a:lnSpc>
              <a:spcBef>
                <a:spcPts val="700"/>
              </a:spcBef>
              <a:spcAft>
                <a:spcPts val="0"/>
              </a:spcAft>
              <a:buNone/>
            </a:pPr>
            <a:r>
              <a:t/>
            </a:r>
            <a:endParaRPr sz="1800">
              <a:solidFill>
                <a:srgbClr val="000000"/>
              </a:solidFill>
              <a:latin typeface="Comic Sans MS"/>
              <a:ea typeface="Comic Sans MS"/>
              <a:cs typeface="Comic Sans MS"/>
              <a:sym typeface="Comic Sans MS"/>
            </a:endParaRPr>
          </a:p>
          <a:p>
            <a:pPr indent="0" lvl="0" marL="457200" marR="552450" rtl="0" algn="just">
              <a:lnSpc>
                <a:spcPct val="100000"/>
              </a:lnSpc>
              <a:spcBef>
                <a:spcPts val="700"/>
              </a:spcBef>
              <a:spcAft>
                <a:spcPts val="0"/>
              </a:spcAft>
              <a:buNone/>
            </a:pPr>
            <a:r>
              <a:t/>
            </a:r>
            <a:endParaRPr sz="1800">
              <a:solidFill>
                <a:srgbClr val="000000"/>
              </a:solidFill>
              <a:latin typeface="Comic Sans MS"/>
              <a:ea typeface="Comic Sans MS"/>
              <a:cs typeface="Comic Sans MS"/>
              <a:sym typeface="Comic Sans MS"/>
            </a:endParaRPr>
          </a:p>
        </p:txBody>
      </p:sp>
      <p:pic>
        <p:nvPicPr>
          <p:cNvPr id="199" name="Google Shape;199;p23"/>
          <p:cNvPicPr preferRelativeResize="0"/>
          <p:nvPr/>
        </p:nvPicPr>
        <p:blipFill>
          <a:blip r:embed="rId4">
            <a:alphaModFix/>
          </a:blip>
          <a:stretch>
            <a:fillRect/>
          </a:stretch>
        </p:blipFill>
        <p:spPr>
          <a:xfrm>
            <a:off x="7191225" y="1062225"/>
            <a:ext cx="1579525" cy="1579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4"/>
          <p:cNvSpPr txBox="1"/>
          <p:nvPr>
            <p:ph type="title"/>
          </p:nvPr>
        </p:nvSpPr>
        <p:spPr>
          <a:xfrm>
            <a:off x="422550" y="410275"/>
            <a:ext cx="8201100" cy="63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UC Additional Comments Section (Optional)</a:t>
            </a:r>
            <a:endParaRPr b="1"/>
          </a:p>
        </p:txBody>
      </p:sp>
      <p:sp>
        <p:nvSpPr>
          <p:cNvPr id="205" name="Google Shape;205;p24"/>
          <p:cNvSpPr txBox="1"/>
          <p:nvPr>
            <p:ph idx="1" type="body"/>
          </p:nvPr>
        </p:nvSpPr>
        <p:spPr>
          <a:xfrm>
            <a:off x="819150" y="1094100"/>
            <a:ext cx="7902300" cy="37107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Two Additional Comments Sections with 550 word/character count each (optional)</a:t>
            </a:r>
            <a:endParaRPr sz="1700"/>
          </a:p>
          <a:p>
            <a:pPr indent="-336550" lvl="0" marL="457200" rtl="0" algn="l">
              <a:spcBef>
                <a:spcPts val="0"/>
              </a:spcBef>
              <a:spcAft>
                <a:spcPts val="0"/>
              </a:spcAft>
              <a:buSzPts val="1700"/>
              <a:buChar char="❖"/>
            </a:pPr>
            <a:r>
              <a:rPr lang="en" sz="1700"/>
              <a:t>Offered after Academic History and PIQ sections</a:t>
            </a:r>
            <a:endParaRPr sz="1700"/>
          </a:p>
          <a:p>
            <a:pPr indent="-336550" lvl="0" marL="457200" rtl="0" algn="l">
              <a:spcBef>
                <a:spcPts val="0"/>
              </a:spcBef>
              <a:spcAft>
                <a:spcPts val="0"/>
              </a:spcAft>
              <a:buSzPts val="1700"/>
              <a:buChar char="❖"/>
            </a:pPr>
            <a:r>
              <a:rPr lang="en" sz="1700"/>
              <a:t>Uses for Additional Comments Sections:</a:t>
            </a:r>
            <a:endParaRPr sz="1700"/>
          </a:p>
          <a:p>
            <a:pPr indent="-323850" lvl="1" marL="914400" rtl="0" algn="l">
              <a:spcBef>
                <a:spcPts val="0"/>
              </a:spcBef>
              <a:spcAft>
                <a:spcPts val="0"/>
              </a:spcAft>
              <a:buSzPts val="1500"/>
              <a:buChar char="➢"/>
            </a:pPr>
            <a:r>
              <a:rPr lang="en" sz="1500"/>
              <a:t>Elaborate on relevant background information</a:t>
            </a:r>
            <a:endParaRPr sz="1500"/>
          </a:p>
          <a:p>
            <a:pPr indent="-323850" lvl="1" marL="914400" rtl="0" algn="l">
              <a:spcBef>
                <a:spcPts val="0"/>
              </a:spcBef>
              <a:spcAft>
                <a:spcPts val="0"/>
              </a:spcAft>
              <a:buSzPts val="1500"/>
              <a:buChar char="➢"/>
            </a:pPr>
            <a:r>
              <a:rPr lang="en" sz="1500"/>
              <a:t>Provide context for your application: grade trends, low academic performance, change in life circumstances</a:t>
            </a:r>
            <a:endParaRPr sz="1500"/>
          </a:p>
          <a:p>
            <a:pPr indent="-323850" lvl="1" marL="914400" rtl="0" algn="l">
              <a:spcBef>
                <a:spcPts val="0"/>
              </a:spcBef>
              <a:spcAft>
                <a:spcPts val="0"/>
              </a:spcAft>
              <a:buSzPts val="1500"/>
              <a:buChar char="➢"/>
            </a:pPr>
            <a:r>
              <a:rPr lang="en" sz="1500"/>
              <a:t>Discuss experiences or circumstances that you didn’t have space to talk about anywhere else in the application</a:t>
            </a:r>
            <a:endParaRPr sz="1500"/>
          </a:p>
          <a:p>
            <a:pPr indent="-336550" lvl="0" marL="457200" rtl="0" algn="l">
              <a:spcBef>
                <a:spcPts val="0"/>
              </a:spcBef>
              <a:spcAft>
                <a:spcPts val="0"/>
              </a:spcAft>
              <a:buSzPts val="1700"/>
              <a:buChar char="❖"/>
            </a:pPr>
            <a:r>
              <a:rPr lang="en" sz="1700"/>
              <a:t>Should I discuss COVID-19 &amp; the recent social justice movements?</a:t>
            </a:r>
            <a:endParaRPr sz="1700"/>
          </a:p>
          <a:p>
            <a:pPr indent="-323850" lvl="1" marL="914400" rtl="0" algn="l">
              <a:spcBef>
                <a:spcPts val="0"/>
              </a:spcBef>
              <a:spcAft>
                <a:spcPts val="0"/>
              </a:spcAft>
              <a:buSzPts val="1500"/>
              <a:buChar char="➢"/>
            </a:pPr>
            <a:r>
              <a:rPr lang="en" sz="1500"/>
              <a:t>If you  have been </a:t>
            </a:r>
            <a:r>
              <a:rPr b="1" lang="en" sz="1500" u="sng"/>
              <a:t>significantly impacted </a:t>
            </a:r>
            <a:r>
              <a:rPr lang="en" sz="1500"/>
              <a:t>personally and/or academically by COVID-19 or the social justice movements you can talk about it in the Additional Comments section.</a:t>
            </a:r>
            <a:endParaRPr sz="1500"/>
          </a:p>
          <a:p>
            <a:pPr indent="0" lvl="0" marL="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5"/>
          <p:cNvSpPr txBox="1"/>
          <p:nvPr>
            <p:ph type="title"/>
          </p:nvPr>
        </p:nvSpPr>
        <p:spPr>
          <a:xfrm>
            <a:off x="819150" y="345775"/>
            <a:ext cx="7505700" cy="62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t>Writing Tips </a:t>
            </a:r>
            <a:endParaRPr b="1" sz="3600"/>
          </a:p>
        </p:txBody>
      </p:sp>
      <p:sp>
        <p:nvSpPr>
          <p:cNvPr id="211" name="Google Shape;211;p25"/>
          <p:cNvSpPr txBox="1"/>
          <p:nvPr>
            <p:ph idx="1" type="body"/>
          </p:nvPr>
        </p:nvSpPr>
        <p:spPr>
          <a:xfrm>
            <a:off x="577300" y="1039425"/>
            <a:ext cx="3686100" cy="39429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rgbClr val="000000"/>
                </a:solidFill>
                <a:latin typeface="Arial"/>
                <a:ea typeface="Arial"/>
                <a:cs typeface="Arial"/>
                <a:sym typeface="Arial"/>
              </a:rPr>
              <a:t>Include:</a:t>
            </a:r>
            <a:endParaRPr b="1" sz="1900" u="sng">
              <a:solidFill>
                <a:srgbClr val="000000"/>
              </a:solidFill>
              <a:latin typeface="Arial"/>
              <a:ea typeface="Arial"/>
              <a:cs typeface="Arial"/>
              <a:sym typeface="Arial"/>
            </a:endParaRPr>
          </a:p>
          <a:p>
            <a:pPr indent="-336550" lvl="0" marL="457200" rtl="0" algn="l">
              <a:spcBef>
                <a:spcPts val="1600"/>
              </a:spcBef>
              <a:spcAft>
                <a:spcPts val="0"/>
              </a:spcAft>
              <a:buSzPts val="1700"/>
              <a:buChar char="●"/>
            </a:pPr>
            <a:r>
              <a:rPr b="1" lang="en" sz="1700">
                <a:solidFill>
                  <a:srgbClr val="000000"/>
                </a:solidFill>
                <a:latin typeface="Arial"/>
                <a:ea typeface="Arial"/>
                <a:cs typeface="Arial"/>
                <a:sym typeface="Arial"/>
              </a:rPr>
              <a:t>Use your authentic voice</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Be genuine</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Write in a way that reflects your character and values</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Write in 1st person</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Write persuasively</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Give structure and organization to your writing</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Engage the reader </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Get feedback on writing</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Edit, Edit, Edit!!!</a:t>
            </a:r>
            <a:endParaRPr b="1" sz="1700">
              <a:solidFill>
                <a:srgbClr val="000000"/>
              </a:solidFill>
              <a:latin typeface="Arial"/>
              <a:ea typeface="Arial"/>
              <a:cs typeface="Arial"/>
              <a:sym typeface="Arial"/>
            </a:endParaRPr>
          </a:p>
          <a:p>
            <a:pPr indent="0" lvl="0" marL="0" rtl="0" algn="l">
              <a:spcBef>
                <a:spcPts val="1600"/>
              </a:spcBef>
              <a:spcAft>
                <a:spcPts val="1600"/>
              </a:spcAft>
              <a:buNone/>
            </a:pPr>
            <a:r>
              <a:t/>
            </a:r>
            <a:endParaRPr b="1" sz="1700">
              <a:solidFill>
                <a:srgbClr val="000000"/>
              </a:solidFill>
              <a:latin typeface="Arial"/>
              <a:ea typeface="Arial"/>
              <a:cs typeface="Arial"/>
              <a:sym typeface="Arial"/>
            </a:endParaRPr>
          </a:p>
        </p:txBody>
      </p:sp>
      <p:sp>
        <p:nvSpPr>
          <p:cNvPr id="212" name="Google Shape;212;p25"/>
          <p:cNvSpPr txBox="1"/>
          <p:nvPr>
            <p:ph idx="2" type="body"/>
          </p:nvPr>
        </p:nvSpPr>
        <p:spPr>
          <a:xfrm>
            <a:off x="4794525" y="1039425"/>
            <a:ext cx="3847800" cy="39429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900" u="sng">
                <a:solidFill>
                  <a:srgbClr val="000000"/>
                </a:solidFill>
                <a:latin typeface="Arial"/>
                <a:ea typeface="Arial"/>
                <a:cs typeface="Arial"/>
                <a:sym typeface="Arial"/>
              </a:rPr>
              <a:t>Avoid:</a:t>
            </a:r>
            <a:endParaRPr b="1" sz="1900" u="sng">
              <a:solidFill>
                <a:srgbClr val="000000"/>
              </a:solidFill>
              <a:latin typeface="Arial"/>
              <a:ea typeface="Arial"/>
              <a:cs typeface="Arial"/>
              <a:sym typeface="Arial"/>
            </a:endParaRPr>
          </a:p>
          <a:p>
            <a:pPr indent="0" lvl="0" marL="457200" rtl="0" algn="l">
              <a:lnSpc>
                <a:spcPct val="100000"/>
              </a:lnSpc>
              <a:spcBef>
                <a:spcPts val="0"/>
              </a:spcBef>
              <a:spcAft>
                <a:spcPts val="0"/>
              </a:spcAft>
              <a:buNone/>
            </a:pPr>
            <a:r>
              <a:t/>
            </a:r>
            <a:endParaRPr b="1" sz="1700">
              <a:solidFill>
                <a:srgbClr val="000000"/>
              </a:solidFill>
              <a:latin typeface="Arial"/>
              <a:ea typeface="Arial"/>
              <a:cs typeface="Arial"/>
              <a:sym typeface="Arial"/>
            </a:endParaRPr>
          </a:p>
          <a:p>
            <a:pPr indent="-336550" lvl="0" marL="457200" rtl="0" algn="l">
              <a:lnSpc>
                <a:spcPct val="100000"/>
              </a:lnSpc>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Using acronyms </a:t>
            </a:r>
            <a:endParaRPr b="1" sz="1700">
              <a:solidFill>
                <a:srgbClr val="000000"/>
              </a:solidFill>
              <a:latin typeface="Arial"/>
              <a:ea typeface="Arial"/>
              <a:cs typeface="Arial"/>
              <a:sym typeface="Arial"/>
            </a:endParaRPr>
          </a:p>
          <a:p>
            <a:pPr indent="-299085" lvl="0" marL="414655" rtl="0" algn="l">
              <a:lnSpc>
                <a:spcPct val="100000"/>
              </a:lnSpc>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Not following instructions</a:t>
            </a:r>
            <a:endParaRPr b="1" sz="1700">
              <a:solidFill>
                <a:srgbClr val="000000"/>
              </a:solidFill>
              <a:latin typeface="Arial"/>
              <a:ea typeface="Arial"/>
              <a:cs typeface="Arial"/>
              <a:sym typeface="Arial"/>
            </a:endParaRPr>
          </a:p>
          <a:p>
            <a:pPr indent="-299085" lvl="0" marL="414655" rtl="0" algn="l">
              <a:lnSpc>
                <a:spcPct val="100000"/>
              </a:lnSpc>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Quotes/dialogue/clichés</a:t>
            </a:r>
            <a:endParaRPr b="1" sz="1700">
              <a:solidFill>
                <a:srgbClr val="000000"/>
              </a:solidFill>
              <a:latin typeface="Arial"/>
              <a:ea typeface="Arial"/>
              <a:cs typeface="Arial"/>
              <a:sym typeface="Arial"/>
            </a:endParaRPr>
          </a:p>
          <a:p>
            <a:pPr indent="-299085" lvl="0" marL="414655" rtl="0" algn="l">
              <a:lnSpc>
                <a:spcPct val="100000"/>
              </a:lnSpc>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Creative writing, scene setting</a:t>
            </a:r>
            <a:endParaRPr b="1" sz="1700">
              <a:solidFill>
                <a:srgbClr val="000000"/>
              </a:solidFill>
              <a:latin typeface="Arial"/>
              <a:ea typeface="Arial"/>
              <a:cs typeface="Arial"/>
              <a:sym typeface="Arial"/>
            </a:endParaRPr>
          </a:p>
          <a:p>
            <a:pPr indent="-299085" lvl="0" marL="414655" rtl="0" algn="l">
              <a:lnSpc>
                <a:spcPct val="100000"/>
              </a:lnSpc>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Excessive use of thesaurus</a:t>
            </a:r>
            <a:endParaRPr b="1" sz="1700">
              <a:solidFill>
                <a:srgbClr val="000000"/>
              </a:solidFill>
              <a:latin typeface="Arial"/>
              <a:ea typeface="Arial"/>
              <a:cs typeface="Arial"/>
              <a:sym typeface="Arial"/>
            </a:endParaRPr>
          </a:p>
          <a:p>
            <a:pPr indent="-299085" lvl="0" marL="414655" rtl="0" algn="l">
              <a:lnSpc>
                <a:spcPct val="100000"/>
              </a:lnSpc>
              <a:spcBef>
                <a:spcPts val="0"/>
              </a:spcBef>
              <a:spcAft>
                <a:spcPts val="0"/>
              </a:spcAft>
              <a:buClr>
                <a:srgbClr val="000000"/>
              </a:buClr>
              <a:buSzPts val="1700"/>
              <a:buFont typeface="Arial"/>
              <a:buChar char="•"/>
            </a:pPr>
            <a:r>
              <a:rPr b="1" lang="en" sz="1700">
                <a:solidFill>
                  <a:srgbClr val="000000"/>
                </a:solidFill>
                <a:latin typeface="Arial"/>
                <a:ea typeface="Arial"/>
                <a:cs typeface="Arial"/>
                <a:sym typeface="Arial"/>
              </a:rPr>
              <a:t>Repetition</a:t>
            </a:r>
            <a:endParaRPr b="1" sz="1700">
              <a:solidFill>
                <a:srgbClr val="000000"/>
              </a:solidFill>
              <a:latin typeface="Arial"/>
              <a:ea typeface="Arial"/>
              <a:cs typeface="Arial"/>
              <a:sym typeface="Arial"/>
            </a:endParaRPr>
          </a:p>
          <a:p>
            <a:pPr indent="-299085" lvl="0" marL="414655" rtl="0" algn="l">
              <a:lnSpc>
                <a:spcPct val="100000"/>
              </a:lnSpc>
              <a:spcBef>
                <a:spcPts val="5"/>
              </a:spcBef>
              <a:spcAft>
                <a:spcPts val="0"/>
              </a:spcAft>
              <a:buClr>
                <a:srgbClr val="000000"/>
              </a:buClr>
              <a:buSzPts val="1700"/>
              <a:buFont typeface="Arial"/>
              <a:buChar char="•"/>
            </a:pPr>
            <a:r>
              <a:rPr b="1" lang="en" sz="1700">
                <a:solidFill>
                  <a:srgbClr val="000000"/>
                </a:solidFill>
                <a:latin typeface="Arial"/>
                <a:ea typeface="Arial"/>
                <a:cs typeface="Arial"/>
                <a:sym typeface="Arial"/>
              </a:rPr>
              <a:t>Writing about recent events</a:t>
            </a:r>
            <a:endParaRPr b="1" sz="1700">
              <a:solidFill>
                <a:srgbClr val="000000"/>
              </a:solidFill>
              <a:latin typeface="Arial"/>
              <a:ea typeface="Arial"/>
              <a:cs typeface="Arial"/>
              <a:sym typeface="Arial"/>
            </a:endParaRPr>
          </a:p>
          <a:p>
            <a:pPr indent="-292735" lvl="0" marL="414655" rtl="0" algn="l">
              <a:lnSpc>
                <a:spcPct val="100000"/>
              </a:lnSpc>
              <a:spcBef>
                <a:spcPts val="0"/>
              </a:spcBef>
              <a:spcAft>
                <a:spcPts val="0"/>
              </a:spcAft>
              <a:buClr>
                <a:srgbClr val="000000"/>
              </a:buClr>
              <a:buSzPts val="1600"/>
              <a:buFont typeface="Arial"/>
              <a:buChar char="•"/>
            </a:pPr>
            <a:r>
              <a:rPr b="1" lang="en" sz="1600">
                <a:solidFill>
                  <a:srgbClr val="000000"/>
                </a:solidFill>
                <a:latin typeface="Arial"/>
                <a:ea typeface="Arial"/>
                <a:cs typeface="Arial"/>
                <a:sym typeface="Arial"/>
              </a:rPr>
              <a:t>Asking questions</a:t>
            </a:r>
            <a:endParaRPr b="1" sz="1600">
              <a:solidFill>
                <a:srgbClr val="000000"/>
              </a:solidFill>
              <a:latin typeface="Arial"/>
              <a:ea typeface="Arial"/>
              <a:cs typeface="Arial"/>
              <a:sym typeface="Arial"/>
            </a:endParaRPr>
          </a:p>
          <a:p>
            <a:pPr indent="-292735" lvl="0" marL="414655" rtl="0" algn="l">
              <a:lnSpc>
                <a:spcPct val="100000"/>
              </a:lnSpc>
              <a:spcBef>
                <a:spcPts val="0"/>
              </a:spcBef>
              <a:spcAft>
                <a:spcPts val="0"/>
              </a:spcAft>
              <a:buClr>
                <a:srgbClr val="000000"/>
              </a:buClr>
              <a:buSzPts val="1600"/>
              <a:buFont typeface="Arial"/>
              <a:buChar char="•"/>
            </a:pPr>
            <a:r>
              <a:rPr b="1" lang="en" sz="1600">
                <a:solidFill>
                  <a:srgbClr val="000000"/>
                </a:solidFill>
                <a:latin typeface="Arial"/>
                <a:ea typeface="Arial"/>
                <a:cs typeface="Arial"/>
                <a:sym typeface="Arial"/>
              </a:rPr>
              <a:t>Writing more about an inspirational person than</a:t>
            </a:r>
            <a:endParaRPr b="1" sz="1600">
              <a:solidFill>
                <a:srgbClr val="000000"/>
              </a:solidFill>
              <a:latin typeface="Arial"/>
              <a:ea typeface="Arial"/>
              <a:cs typeface="Arial"/>
              <a:sym typeface="Arial"/>
            </a:endParaRPr>
          </a:p>
          <a:p>
            <a:pPr indent="0" lvl="0" marL="414655" rtl="0" algn="l">
              <a:lnSpc>
                <a:spcPct val="100000"/>
              </a:lnSpc>
              <a:spcBef>
                <a:spcPts val="0"/>
              </a:spcBef>
              <a:spcAft>
                <a:spcPts val="0"/>
              </a:spcAft>
              <a:buClr>
                <a:srgbClr val="000000"/>
              </a:buClr>
              <a:buFont typeface="Arial"/>
              <a:buNone/>
            </a:pPr>
            <a:r>
              <a:rPr b="1" lang="en" sz="1600">
                <a:solidFill>
                  <a:srgbClr val="000000"/>
                </a:solidFill>
                <a:latin typeface="Arial"/>
                <a:ea typeface="Arial"/>
                <a:cs typeface="Arial"/>
                <a:sym typeface="Arial"/>
              </a:rPr>
              <a:t>yourself</a:t>
            </a:r>
            <a:endParaRPr b="1" sz="1600">
              <a:solidFill>
                <a:srgbClr val="000000"/>
              </a:solidFill>
              <a:latin typeface="Arial"/>
              <a:ea typeface="Arial"/>
              <a:cs typeface="Arial"/>
              <a:sym typeface="Arial"/>
            </a:endParaRPr>
          </a:p>
          <a:p>
            <a:pPr indent="-292735" lvl="0" marL="414655" rtl="0" algn="l">
              <a:lnSpc>
                <a:spcPct val="100000"/>
              </a:lnSpc>
              <a:spcBef>
                <a:spcPts val="0"/>
              </a:spcBef>
              <a:spcAft>
                <a:spcPts val="0"/>
              </a:spcAft>
              <a:buClr>
                <a:srgbClr val="000000"/>
              </a:buClr>
              <a:buSzPts val="1600"/>
              <a:buFont typeface="Arial"/>
              <a:buChar char="•"/>
            </a:pPr>
            <a:r>
              <a:rPr b="1" lang="en" sz="1600">
                <a:solidFill>
                  <a:srgbClr val="000000"/>
                </a:solidFill>
                <a:latin typeface="Arial"/>
                <a:ea typeface="Arial"/>
                <a:cs typeface="Arial"/>
                <a:sym typeface="Arial"/>
              </a:rPr>
              <a:t>Being overly humorous, self-deprecating or glorifying</a:t>
            </a:r>
            <a:endParaRPr b="1" sz="10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6"/>
          <p:cNvSpPr txBox="1"/>
          <p:nvPr>
            <p:ph type="title"/>
          </p:nvPr>
        </p:nvSpPr>
        <p:spPr>
          <a:xfrm>
            <a:off x="754650" y="458650"/>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800"/>
              <a:t>Writing Resources</a:t>
            </a:r>
            <a:endParaRPr b="1" sz="3800"/>
          </a:p>
        </p:txBody>
      </p:sp>
      <p:sp>
        <p:nvSpPr>
          <p:cNvPr id="218" name="Google Shape;218;p26"/>
          <p:cNvSpPr txBox="1"/>
          <p:nvPr>
            <p:ph idx="1" type="body"/>
          </p:nvPr>
        </p:nvSpPr>
        <p:spPr>
          <a:xfrm>
            <a:off x="754650" y="1232900"/>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u="sng">
                <a:solidFill>
                  <a:schemeClr val="hlink"/>
                </a:solidFill>
                <a:hlinkClick r:id="rId3"/>
              </a:rPr>
              <a:t>How to Answer UC's Insight Questions?</a:t>
            </a:r>
            <a:endParaRPr sz="2700"/>
          </a:p>
          <a:p>
            <a:pPr indent="0" lvl="0" marL="0" rtl="0" algn="l">
              <a:spcBef>
                <a:spcPts val="1600"/>
              </a:spcBef>
              <a:spcAft>
                <a:spcPts val="0"/>
              </a:spcAft>
              <a:buNone/>
            </a:pPr>
            <a:r>
              <a:rPr lang="en" sz="2700" u="sng">
                <a:solidFill>
                  <a:schemeClr val="hlink"/>
                </a:solidFill>
                <a:hlinkClick r:id="rId4"/>
              </a:rPr>
              <a:t>Counselors' Corner: Writing College Admissions Essays</a:t>
            </a:r>
            <a:endParaRPr sz="2700"/>
          </a:p>
          <a:p>
            <a:pPr indent="0" lvl="0" marL="0" rtl="0" algn="l">
              <a:spcBef>
                <a:spcPts val="1600"/>
              </a:spcBef>
              <a:spcAft>
                <a:spcPts val="0"/>
              </a:spcAft>
              <a:buNone/>
            </a:pPr>
            <a:r>
              <a:rPr lang="en" sz="2700" u="sng">
                <a:solidFill>
                  <a:schemeClr val="hlink"/>
                </a:solidFill>
                <a:hlinkClick r:id="rId5"/>
              </a:rPr>
              <a:t>PowerPoint: Acing the College Essay</a:t>
            </a:r>
            <a:endParaRPr sz="2700"/>
          </a:p>
          <a:p>
            <a:pPr indent="0" lvl="0" marL="0" rtl="0" algn="l">
              <a:spcBef>
                <a:spcPts val="1600"/>
              </a:spcBef>
              <a:spcAft>
                <a:spcPts val="1600"/>
              </a:spcAft>
              <a:buNone/>
            </a:pPr>
            <a:r>
              <a:t/>
            </a:r>
            <a:endParaRPr/>
          </a:p>
        </p:txBody>
      </p:sp>
      <p:pic>
        <p:nvPicPr>
          <p:cNvPr id="219" name="Google Shape;219;p26"/>
          <p:cNvPicPr preferRelativeResize="0"/>
          <p:nvPr/>
        </p:nvPicPr>
        <p:blipFill>
          <a:blip r:embed="rId6">
            <a:alphaModFix/>
          </a:blip>
          <a:stretch>
            <a:fillRect/>
          </a:stretch>
        </p:blipFill>
        <p:spPr>
          <a:xfrm>
            <a:off x="6511925" y="2657425"/>
            <a:ext cx="1969200" cy="1969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7"/>
          <p:cNvSpPr txBox="1"/>
          <p:nvPr>
            <p:ph type="title"/>
          </p:nvPr>
        </p:nvSpPr>
        <p:spPr>
          <a:xfrm>
            <a:off x="819150" y="461250"/>
            <a:ext cx="7505700" cy="78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t>College Application Process</a:t>
            </a:r>
            <a:endParaRPr b="1" sz="3500"/>
          </a:p>
        </p:txBody>
      </p:sp>
      <p:sp>
        <p:nvSpPr>
          <p:cNvPr id="225" name="Google Shape;225;p27"/>
          <p:cNvSpPr txBox="1"/>
          <p:nvPr>
            <p:ph idx="1" type="body"/>
          </p:nvPr>
        </p:nvSpPr>
        <p:spPr>
          <a:xfrm>
            <a:off x="819150" y="1243950"/>
            <a:ext cx="7505700" cy="339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u="sng">
                <a:solidFill>
                  <a:srgbClr val="FF0000"/>
                </a:solidFill>
                <a:hlinkClick r:id="rId3">
                  <a:extLst>
                    <a:ext uri="{A12FA001-AC4F-418D-AE19-62706E023703}">
                      <ahyp:hlinkClr val="tx"/>
                    </a:ext>
                  </a:extLst>
                </a:hlinkClick>
              </a:rPr>
              <a:t>https://www2.calstate.edu/apply</a:t>
            </a:r>
            <a:endParaRPr sz="2000">
              <a:solidFill>
                <a:srgbClr val="FF0000"/>
              </a:solidFill>
            </a:endParaRPr>
          </a:p>
          <a:p>
            <a:pPr indent="0" lvl="0" marL="0" rtl="0" algn="l">
              <a:spcBef>
                <a:spcPts val="1600"/>
              </a:spcBef>
              <a:spcAft>
                <a:spcPts val="1600"/>
              </a:spcAft>
              <a:buNone/>
            </a:pPr>
            <a:r>
              <a:t/>
            </a:r>
            <a:endParaRPr/>
          </a:p>
        </p:txBody>
      </p:sp>
      <p:sp>
        <p:nvSpPr>
          <p:cNvPr id="226" name="Google Shape;226;p27"/>
          <p:cNvSpPr/>
          <p:nvPr/>
        </p:nvSpPr>
        <p:spPr>
          <a:xfrm>
            <a:off x="1620500" y="1741950"/>
            <a:ext cx="5382000" cy="28926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8"/>
          <p:cNvSpPr txBox="1"/>
          <p:nvPr>
            <p:ph idx="4294967295" type="title"/>
          </p:nvPr>
        </p:nvSpPr>
        <p:spPr>
          <a:xfrm>
            <a:off x="819150" y="47475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t>California State University System</a:t>
            </a:r>
            <a:endParaRPr b="1" sz="3600"/>
          </a:p>
        </p:txBody>
      </p:sp>
      <p:sp>
        <p:nvSpPr>
          <p:cNvPr id="232" name="Google Shape;232;p28"/>
          <p:cNvSpPr/>
          <p:nvPr/>
        </p:nvSpPr>
        <p:spPr>
          <a:xfrm>
            <a:off x="762000" y="1312171"/>
            <a:ext cx="6380700" cy="35841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9"/>
          <p:cNvSpPr txBox="1"/>
          <p:nvPr>
            <p:ph type="title"/>
          </p:nvPr>
        </p:nvSpPr>
        <p:spPr>
          <a:xfrm>
            <a:off x="722425" y="426375"/>
            <a:ext cx="7505700" cy="73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700"/>
              <a:t>California State University</a:t>
            </a:r>
            <a:endParaRPr b="1" sz="3700"/>
          </a:p>
        </p:txBody>
      </p:sp>
      <p:sp>
        <p:nvSpPr>
          <p:cNvPr id="238" name="Google Shape;238;p29"/>
          <p:cNvSpPr txBox="1"/>
          <p:nvPr>
            <p:ph idx="1" type="body"/>
          </p:nvPr>
        </p:nvSpPr>
        <p:spPr>
          <a:xfrm>
            <a:off x="461250" y="1160175"/>
            <a:ext cx="8260200" cy="36480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Clr>
                <a:srgbClr val="000000"/>
              </a:buClr>
              <a:buSzPts val="2100"/>
              <a:buFont typeface="Arial"/>
              <a:buChar char="❖"/>
            </a:pPr>
            <a:r>
              <a:rPr b="1" lang="en" sz="2100">
                <a:solidFill>
                  <a:srgbClr val="000000"/>
                </a:solidFill>
                <a:latin typeface="Arial"/>
                <a:ea typeface="Arial"/>
                <a:cs typeface="Arial"/>
                <a:sym typeface="Arial"/>
              </a:rPr>
              <a:t>Redirection (new at CSU)</a:t>
            </a:r>
            <a:endParaRPr b="1" sz="2100">
              <a:solidFill>
                <a:srgbClr val="000000"/>
              </a:solidFill>
              <a:latin typeface="Arial"/>
              <a:ea typeface="Arial"/>
              <a:cs typeface="Arial"/>
              <a:sym typeface="Arial"/>
            </a:endParaRPr>
          </a:p>
          <a:p>
            <a:pPr indent="0" lvl="0" marL="457200" rtl="0" algn="l">
              <a:lnSpc>
                <a:spcPct val="100000"/>
              </a:lnSpc>
              <a:spcBef>
                <a:spcPts val="0"/>
              </a:spcBef>
              <a:spcAft>
                <a:spcPts val="0"/>
              </a:spcAft>
              <a:buNone/>
            </a:pPr>
            <a:r>
              <a:t/>
            </a:r>
            <a:endParaRPr sz="1900">
              <a:solidFill>
                <a:srgbClr val="000000"/>
              </a:solidFill>
              <a:latin typeface="Arial"/>
              <a:ea typeface="Arial"/>
              <a:cs typeface="Arial"/>
              <a:sym typeface="Arial"/>
            </a:endParaRPr>
          </a:p>
          <a:p>
            <a:pPr indent="-349250" lvl="0" marL="914400" rtl="0" algn="l">
              <a:lnSpc>
                <a:spcPct val="100000"/>
              </a:lnSpc>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Students have the option to chose “Redirection” on their application which will make them eligible to be redirected to another CSU campus if they are wait-listed or not admitted to their campus of choice due to lack of space.</a:t>
            </a:r>
            <a:endParaRPr sz="1900">
              <a:solidFill>
                <a:srgbClr val="000000"/>
              </a:solidFill>
              <a:latin typeface="Arial"/>
              <a:ea typeface="Arial"/>
              <a:cs typeface="Arial"/>
              <a:sym typeface="Arial"/>
            </a:endParaRPr>
          </a:p>
          <a:p>
            <a:pPr indent="0" lvl="0" marL="457200" rtl="0" algn="l">
              <a:lnSpc>
                <a:spcPct val="100000"/>
              </a:lnSpc>
              <a:spcBef>
                <a:spcPts val="0"/>
              </a:spcBef>
              <a:spcAft>
                <a:spcPts val="0"/>
              </a:spcAft>
              <a:buNone/>
            </a:pPr>
            <a:r>
              <a:t/>
            </a:r>
            <a:endParaRPr sz="1900">
              <a:solidFill>
                <a:srgbClr val="000000"/>
              </a:solidFill>
              <a:latin typeface="Arial"/>
              <a:ea typeface="Arial"/>
              <a:cs typeface="Arial"/>
              <a:sym typeface="Arial"/>
            </a:endParaRPr>
          </a:p>
          <a:p>
            <a:pPr indent="-349250" lvl="0" marL="914400" rtl="0" algn="l">
              <a:lnSpc>
                <a:spcPct val="100000"/>
              </a:lnSpc>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You </a:t>
            </a:r>
            <a:r>
              <a:rPr lang="en" sz="1900" u="sng">
                <a:solidFill>
                  <a:srgbClr val="000000"/>
                </a:solidFill>
                <a:latin typeface="Arial"/>
                <a:ea typeface="Arial"/>
                <a:cs typeface="Arial"/>
                <a:sym typeface="Arial"/>
              </a:rPr>
              <a:t>cannot</a:t>
            </a:r>
            <a:r>
              <a:rPr lang="en" sz="1900">
                <a:solidFill>
                  <a:srgbClr val="000000"/>
                </a:solidFill>
                <a:latin typeface="Arial"/>
                <a:ea typeface="Arial"/>
                <a:cs typeface="Arial"/>
                <a:sym typeface="Arial"/>
              </a:rPr>
              <a:t> opt-in to Redirection after you have submitted your application.</a:t>
            </a:r>
            <a:endParaRPr sz="19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900">
              <a:solidFill>
                <a:srgbClr val="000000"/>
              </a:solidFill>
              <a:latin typeface="Arial"/>
              <a:ea typeface="Arial"/>
              <a:cs typeface="Arial"/>
              <a:sym typeface="Arial"/>
            </a:endParaRPr>
          </a:p>
          <a:p>
            <a:pPr indent="-349250" lvl="0" marL="914400" rtl="0" algn="l">
              <a:lnSpc>
                <a:spcPct val="100000"/>
              </a:lnSpc>
              <a:spcBef>
                <a:spcPts val="0"/>
              </a:spcBef>
              <a:spcAft>
                <a:spcPts val="0"/>
              </a:spcAft>
              <a:buClr>
                <a:srgbClr val="000000"/>
              </a:buClr>
              <a:buSzPts val="1900"/>
              <a:buFont typeface="Arial"/>
              <a:buChar char="❖"/>
            </a:pPr>
            <a:r>
              <a:rPr lang="en" sz="1900">
                <a:solidFill>
                  <a:srgbClr val="000000"/>
                </a:solidFill>
                <a:latin typeface="Arial"/>
                <a:ea typeface="Arial"/>
                <a:cs typeface="Arial"/>
                <a:sym typeface="Arial"/>
              </a:rPr>
              <a:t>If applicable, students will be notified April 1 of their Redirection</a:t>
            </a:r>
            <a:endParaRPr sz="19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900">
                <a:solidFill>
                  <a:srgbClr val="000000"/>
                </a:solidFill>
                <a:latin typeface="Arial"/>
                <a:ea typeface="Arial"/>
                <a:cs typeface="Arial"/>
                <a:sym typeface="Arial"/>
              </a:rPr>
              <a:t>              option. Redirection is final once campus is selected.</a:t>
            </a:r>
            <a:endParaRPr sz="19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90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0"/>
          <p:cNvSpPr txBox="1"/>
          <p:nvPr>
            <p:ph type="title"/>
          </p:nvPr>
        </p:nvSpPr>
        <p:spPr>
          <a:xfrm>
            <a:off x="412050" y="458625"/>
            <a:ext cx="83199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College Application Process: Private Colleges</a:t>
            </a:r>
            <a:endParaRPr b="1"/>
          </a:p>
        </p:txBody>
      </p:sp>
      <p:sp>
        <p:nvSpPr>
          <p:cNvPr id="244" name="Google Shape;244;p30"/>
          <p:cNvSpPr txBox="1"/>
          <p:nvPr>
            <p:ph idx="1" type="body"/>
          </p:nvPr>
        </p:nvSpPr>
        <p:spPr>
          <a:xfrm>
            <a:off x="722400" y="1168425"/>
            <a:ext cx="7505700" cy="3555900"/>
          </a:xfrm>
          <a:prstGeom prst="rect">
            <a:avLst/>
          </a:prstGeom>
        </p:spPr>
        <p:txBody>
          <a:bodyPr anchorCtr="0" anchor="t" bIns="91425" lIns="91425" spcFirstLastPara="1" rIns="91425" wrap="square" tIns="91425">
            <a:noAutofit/>
          </a:bodyPr>
          <a:lstStyle/>
          <a:p>
            <a:pPr indent="0" lvl="0" marL="0" marR="1848485" rtl="0" algn="l">
              <a:lnSpc>
                <a:spcPct val="100000"/>
              </a:lnSpc>
              <a:spcBef>
                <a:spcPts val="0"/>
              </a:spcBef>
              <a:spcAft>
                <a:spcPts val="0"/>
              </a:spcAft>
              <a:buClr>
                <a:srgbClr val="000000"/>
              </a:buClr>
              <a:buFont typeface="Arial"/>
              <a:buNone/>
            </a:pPr>
            <a:r>
              <a:rPr lang="en">
                <a:solidFill>
                  <a:srgbClr val="000000"/>
                </a:solidFill>
                <a:latin typeface="Comic Sans MS"/>
                <a:ea typeface="Comic Sans MS"/>
                <a:cs typeface="Comic Sans MS"/>
                <a:sym typeface="Comic Sans MS"/>
              </a:rPr>
              <a:t>Obtain a digital  </a:t>
            </a:r>
            <a:r>
              <a:rPr b="1" lang="en">
                <a:solidFill>
                  <a:srgbClr val="339933"/>
                </a:solidFill>
                <a:latin typeface="Comic Sans MS"/>
                <a:ea typeface="Comic Sans MS"/>
                <a:cs typeface="Comic Sans MS"/>
                <a:sym typeface="Comic Sans MS"/>
              </a:rPr>
              <a:t>Green Folder </a:t>
            </a:r>
            <a:r>
              <a:rPr b="1" lang="en">
                <a:solidFill>
                  <a:srgbClr val="000000"/>
                </a:solidFill>
                <a:latin typeface="Comic Sans MS"/>
                <a:ea typeface="Comic Sans MS"/>
                <a:cs typeface="Comic Sans MS"/>
                <a:sym typeface="Comic Sans MS"/>
              </a:rPr>
              <a:t>online at Counselor’s Corner</a:t>
            </a:r>
            <a:r>
              <a:rPr b="1" lang="en">
                <a:solidFill>
                  <a:srgbClr val="339933"/>
                </a:solidFill>
                <a:latin typeface="Comic Sans MS"/>
                <a:ea typeface="Comic Sans MS"/>
                <a:cs typeface="Comic Sans MS"/>
                <a:sym typeface="Comic Sans MS"/>
              </a:rPr>
              <a:t> </a:t>
            </a:r>
            <a:br>
              <a:rPr lang="en">
                <a:solidFill>
                  <a:srgbClr val="000000"/>
                </a:solidFill>
                <a:latin typeface="Comic Sans MS"/>
                <a:ea typeface="Comic Sans MS"/>
                <a:cs typeface="Comic Sans MS"/>
                <a:sym typeface="Comic Sans MS"/>
              </a:rPr>
            </a:br>
            <a:r>
              <a:rPr lang="en" sz="1900">
                <a:solidFill>
                  <a:srgbClr val="000000"/>
                </a:solidFill>
                <a:latin typeface="Comic Sans MS"/>
                <a:ea typeface="Comic Sans MS"/>
                <a:cs typeface="Comic Sans MS"/>
                <a:sym typeface="Comic Sans MS"/>
              </a:rPr>
              <a:t>Most Private Colleges Use Common Application</a:t>
            </a:r>
            <a:endParaRPr sz="1900">
              <a:solidFill>
                <a:srgbClr val="000000"/>
              </a:solidFill>
              <a:latin typeface="Comic Sans MS"/>
              <a:ea typeface="Comic Sans MS"/>
              <a:cs typeface="Comic Sans MS"/>
              <a:sym typeface="Comic Sans MS"/>
            </a:endParaRPr>
          </a:p>
          <a:p>
            <a:pPr indent="0" lvl="0" marL="47625" rtl="0" algn="ctr">
              <a:lnSpc>
                <a:spcPct val="100000"/>
              </a:lnSpc>
              <a:spcBef>
                <a:spcPts val="345"/>
              </a:spcBef>
              <a:spcAft>
                <a:spcPts val="0"/>
              </a:spcAft>
              <a:buClr>
                <a:srgbClr val="000000"/>
              </a:buClr>
              <a:buFont typeface="Arial"/>
              <a:buNone/>
            </a:pPr>
            <a:r>
              <a:rPr lang="en" sz="2300" u="sng">
                <a:solidFill>
                  <a:srgbClr val="0000FF"/>
                </a:solidFill>
                <a:latin typeface="Comic Sans MS"/>
                <a:ea typeface="Comic Sans MS"/>
                <a:cs typeface="Comic Sans MS"/>
                <a:sym typeface="Comic Sans MS"/>
                <a:hlinkClick r:id="rId3">
                  <a:extLst>
                    <a:ext uri="{A12FA001-AC4F-418D-AE19-62706E023703}">
                      <ahyp:hlinkClr val="tx"/>
                    </a:ext>
                  </a:extLst>
                </a:hlinkClick>
              </a:rPr>
              <a:t>www.commonapp.org</a:t>
            </a:r>
            <a:endParaRPr sz="2300">
              <a:solidFill>
                <a:srgbClr val="000000"/>
              </a:solidFill>
              <a:latin typeface="Comic Sans MS"/>
              <a:ea typeface="Comic Sans MS"/>
              <a:cs typeface="Comic Sans MS"/>
              <a:sym typeface="Comic Sans MS"/>
            </a:endParaRPr>
          </a:p>
          <a:p>
            <a:pPr indent="-288290" lvl="0" marL="332740" rtl="0" algn="l">
              <a:lnSpc>
                <a:spcPct val="100000"/>
              </a:lnSpc>
              <a:spcBef>
                <a:spcPts val="515"/>
              </a:spcBef>
              <a:spcAft>
                <a:spcPts val="0"/>
              </a:spcAft>
              <a:buClr>
                <a:srgbClr val="DD8046"/>
              </a:buClr>
              <a:buSzPts val="700"/>
              <a:buFont typeface="Noto Sans Symbols"/>
              <a:buChar char="⮚"/>
            </a:pPr>
            <a:r>
              <a:rPr lang="en" sz="1500">
                <a:solidFill>
                  <a:srgbClr val="000000"/>
                </a:solidFill>
                <a:latin typeface="Comic Sans MS"/>
                <a:ea typeface="Comic Sans MS"/>
                <a:cs typeface="Comic Sans MS"/>
                <a:sym typeface="Comic Sans MS"/>
              </a:rPr>
              <a:t>Check for Application Submission Deadlines (vary by college)</a:t>
            </a:r>
            <a:endParaRPr sz="1500">
              <a:solidFill>
                <a:srgbClr val="000000"/>
              </a:solidFill>
              <a:latin typeface="Comic Sans MS"/>
              <a:ea typeface="Comic Sans MS"/>
              <a:cs typeface="Comic Sans MS"/>
              <a:sym typeface="Comic Sans MS"/>
            </a:endParaRPr>
          </a:p>
          <a:p>
            <a:pPr indent="-288290" lvl="0" marL="332740" rtl="0" algn="l">
              <a:lnSpc>
                <a:spcPct val="100000"/>
              </a:lnSpc>
              <a:spcBef>
                <a:spcPts val="455"/>
              </a:spcBef>
              <a:spcAft>
                <a:spcPts val="0"/>
              </a:spcAft>
              <a:buClr>
                <a:srgbClr val="DD8046"/>
              </a:buClr>
              <a:buSzPts val="700"/>
              <a:buFont typeface="Noto Sans Symbols"/>
              <a:buChar char="⮚"/>
            </a:pPr>
            <a:r>
              <a:rPr lang="en" sz="1500">
                <a:solidFill>
                  <a:srgbClr val="000000"/>
                </a:solidFill>
                <a:latin typeface="Comic Sans MS"/>
                <a:ea typeface="Comic Sans MS"/>
                <a:cs typeface="Comic Sans MS"/>
                <a:sym typeface="Comic Sans MS"/>
              </a:rPr>
              <a:t>Thoroughly complete student part of the application</a:t>
            </a:r>
            <a:endParaRPr sz="1500">
              <a:solidFill>
                <a:srgbClr val="000000"/>
              </a:solidFill>
              <a:latin typeface="Comic Sans MS"/>
              <a:ea typeface="Comic Sans MS"/>
              <a:cs typeface="Comic Sans MS"/>
              <a:sym typeface="Comic Sans MS"/>
            </a:endParaRPr>
          </a:p>
          <a:p>
            <a:pPr indent="-288290" lvl="0" marL="332740" marR="5080" rtl="0" algn="l">
              <a:lnSpc>
                <a:spcPct val="108000"/>
              </a:lnSpc>
              <a:spcBef>
                <a:spcPts val="730"/>
              </a:spcBef>
              <a:spcAft>
                <a:spcPts val="0"/>
              </a:spcAft>
              <a:buClr>
                <a:srgbClr val="DD8046"/>
              </a:buClr>
              <a:buSzPts val="700"/>
              <a:buFont typeface="Noto Sans Symbols"/>
              <a:buChar char="⮚"/>
            </a:pPr>
            <a:r>
              <a:rPr lang="en" sz="1500">
                <a:solidFill>
                  <a:srgbClr val="000000"/>
                </a:solidFill>
                <a:latin typeface="Comic Sans MS"/>
                <a:ea typeface="Comic Sans MS"/>
                <a:cs typeface="Comic Sans MS"/>
                <a:sym typeface="Comic Sans MS"/>
              </a:rPr>
              <a:t>Send an Invitation to your counselor no later than November 2nd,  to submit your school report. A</a:t>
            </a:r>
            <a:r>
              <a:rPr b="1" lang="en" sz="1500" u="sng">
                <a:solidFill>
                  <a:srgbClr val="000000"/>
                </a:solidFill>
                <a:latin typeface="Comic Sans MS"/>
                <a:ea typeface="Comic Sans MS"/>
                <a:cs typeface="Comic Sans MS"/>
                <a:sym typeface="Comic Sans MS"/>
              </a:rPr>
              <a:t> brag sheet</a:t>
            </a:r>
            <a:r>
              <a:rPr lang="en" sz="1500">
                <a:solidFill>
                  <a:srgbClr val="000000"/>
                </a:solidFill>
                <a:latin typeface="Comic Sans MS"/>
                <a:ea typeface="Comic Sans MS"/>
                <a:cs typeface="Comic Sans MS"/>
                <a:sym typeface="Comic Sans MS"/>
              </a:rPr>
              <a:t> must be completed and turned in to your counselor with your green folder by November 2nd.</a:t>
            </a:r>
            <a:endParaRPr sz="1500">
              <a:solidFill>
                <a:srgbClr val="000000"/>
              </a:solidFill>
              <a:latin typeface="Comic Sans MS"/>
              <a:ea typeface="Comic Sans MS"/>
              <a:cs typeface="Comic Sans MS"/>
              <a:sym typeface="Comic Sans MS"/>
            </a:endParaRPr>
          </a:p>
          <a:p>
            <a:pPr indent="-288290" lvl="0" marL="332740" rtl="0" algn="l">
              <a:lnSpc>
                <a:spcPct val="114000"/>
              </a:lnSpc>
              <a:spcBef>
                <a:spcPts val="434"/>
              </a:spcBef>
              <a:spcAft>
                <a:spcPts val="0"/>
              </a:spcAft>
              <a:buClr>
                <a:srgbClr val="DD8046"/>
              </a:buClr>
              <a:buSzPts val="700"/>
              <a:buFont typeface="Noto Sans Symbols"/>
              <a:buChar char="⮚"/>
            </a:pPr>
            <a:r>
              <a:rPr lang="en" sz="1500">
                <a:solidFill>
                  <a:srgbClr val="000000"/>
                </a:solidFill>
                <a:latin typeface="Comic Sans MS"/>
                <a:ea typeface="Comic Sans MS"/>
                <a:cs typeface="Comic Sans MS"/>
                <a:sym typeface="Comic Sans MS"/>
              </a:rPr>
              <a:t>Send an invitation to two teachers no later than November 2nd,</a:t>
            </a:r>
            <a:endParaRPr sz="1500">
              <a:solidFill>
                <a:srgbClr val="000000"/>
              </a:solidFill>
              <a:latin typeface="Comic Sans MS"/>
              <a:ea typeface="Comic Sans MS"/>
              <a:cs typeface="Comic Sans MS"/>
              <a:sym typeface="Comic Sans MS"/>
            </a:endParaRPr>
          </a:p>
          <a:p>
            <a:pPr indent="0" lvl="0" marL="332740" rtl="0" algn="l">
              <a:lnSpc>
                <a:spcPct val="114000"/>
              </a:lnSpc>
              <a:spcBef>
                <a:spcPts val="0"/>
              </a:spcBef>
              <a:spcAft>
                <a:spcPts val="0"/>
              </a:spcAft>
              <a:buClr>
                <a:srgbClr val="000000"/>
              </a:buClr>
              <a:buFont typeface="Arial"/>
              <a:buNone/>
            </a:pPr>
            <a:r>
              <a:rPr lang="en" sz="1500">
                <a:solidFill>
                  <a:srgbClr val="000000"/>
                </a:solidFill>
                <a:latin typeface="Comic Sans MS"/>
                <a:ea typeface="Comic Sans MS"/>
                <a:cs typeface="Comic Sans MS"/>
                <a:sym typeface="Comic Sans MS"/>
              </a:rPr>
              <a:t>to submit a letter of recommendation</a:t>
            </a:r>
            <a:endParaRPr sz="1500">
              <a:solidFill>
                <a:srgbClr val="000000"/>
              </a:solidFill>
              <a:latin typeface="Comic Sans MS"/>
              <a:ea typeface="Comic Sans MS"/>
              <a:cs typeface="Comic Sans MS"/>
              <a:sym typeface="Comic Sans MS"/>
            </a:endParaRPr>
          </a:p>
          <a:p>
            <a:pPr indent="-288290" lvl="0" marL="332740" marR="48895" rtl="0" algn="l">
              <a:lnSpc>
                <a:spcPct val="108000"/>
              </a:lnSpc>
              <a:spcBef>
                <a:spcPts val="730"/>
              </a:spcBef>
              <a:spcAft>
                <a:spcPts val="0"/>
              </a:spcAft>
              <a:buClr>
                <a:srgbClr val="DD8046"/>
              </a:buClr>
              <a:buSzPts val="700"/>
              <a:buFont typeface="Noto Sans Symbols"/>
              <a:buChar char="⮚"/>
            </a:pPr>
            <a:r>
              <a:rPr lang="en" sz="1500">
                <a:solidFill>
                  <a:srgbClr val="000000"/>
                </a:solidFill>
                <a:latin typeface="Comic Sans MS"/>
                <a:ea typeface="Comic Sans MS"/>
                <a:cs typeface="Comic Sans MS"/>
                <a:sym typeface="Comic Sans MS"/>
              </a:rPr>
              <a:t>Notify your counselor ASAP of any changes made in your college  list after turning in your Green Folder.</a:t>
            </a:r>
            <a:endParaRPr sz="1500">
              <a:solidFill>
                <a:srgbClr val="000000"/>
              </a:solidFill>
              <a:latin typeface="Comic Sans MS"/>
              <a:ea typeface="Comic Sans MS"/>
              <a:cs typeface="Comic Sans MS"/>
              <a:sym typeface="Comic Sans MS"/>
            </a:endParaRPr>
          </a:p>
          <a:p>
            <a:pPr indent="0" lvl="0" marL="0" rtl="0" algn="l">
              <a:spcBef>
                <a:spcPts val="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1"/>
          <p:cNvSpPr txBox="1"/>
          <p:nvPr>
            <p:ph type="title"/>
          </p:nvPr>
        </p:nvSpPr>
        <p:spPr>
          <a:xfrm>
            <a:off x="819150" y="394125"/>
            <a:ext cx="7505700" cy="68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t>Letters of Recommendation</a:t>
            </a:r>
            <a:endParaRPr b="1" sz="3500"/>
          </a:p>
        </p:txBody>
      </p:sp>
      <p:sp>
        <p:nvSpPr>
          <p:cNvPr id="250" name="Google Shape;250;p31"/>
          <p:cNvSpPr txBox="1"/>
          <p:nvPr>
            <p:ph idx="1" type="body"/>
          </p:nvPr>
        </p:nvSpPr>
        <p:spPr>
          <a:xfrm>
            <a:off x="412050" y="999675"/>
            <a:ext cx="8319900" cy="3918000"/>
          </a:xfrm>
          <a:prstGeom prst="rect">
            <a:avLst/>
          </a:prstGeom>
        </p:spPr>
        <p:txBody>
          <a:bodyPr anchorCtr="0" anchor="t" bIns="91425" lIns="91425" spcFirstLastPara="1" rIns="91425" wrap="square" tIns="91425">
            <a:noAutofit/>
          </a:bodyPr>
          <a:lstStyle/>
          <a:p>
            <a:pPr indent="-342900" lvl="0" marL="457200" marR="62864" rtl="0" algn="just">
              <a:lnSpc>
                <a:spcPct val="100000"/>
              </a:lnSpc>
              <a:spcBef>
                <a:spcPts val="0"/>
              </a:spcBef>
              <a:spcAft>
                <a:spcPts val="0"/>
              </a:spcAft>
              <a:buSzPts val="1800"/>
              <a:buFont typeface="Comic Sans MS"/>
              <a:buChar char="❖"/>
            </a:pPr>
            <a:r>
              <a:rPr lang="en" sz="1800">
                <a:solidFill>
                  <a:srgbClr val="000000"/>
                </a:solidFill>
                <a:latin typeface="Comic Sans MS"/>
                <a:ea typeface="Comic Sans MS"/>
                <a:cs typeface="Comic Sans MS"/>
                <a:sym typeface="Comic Sans MS"/>
              </a:rPr>
              <a:t>Scholarship organizations and private colleges/universities ask for a letter of recommendation from your counselor/teachers. To better assist you with a letter </a:t>
            </a:r>
            <a:r>
              <a:rPr lang="en" sz="1800">
                <a:solidFill>
                  <a:srgbClr val="FF0000"/>
                </a:solidFill>
                <a:latin typeface="Comic Sans MS"/>
                <a:ea typeface="Comic Sans MS"/>
                <a:cs typeface="Comic Sans MS"/>
                <a:sym typeface="Comic Sans MS"/>
              </a:rPr>
              <a:t>we need you to do the following:</a:t>
            </a:r>
            <a:endParaRPr sz="1800">
              <a:solidFill>
                <a:srgbClr val="000000"/>
              </a:solidFill>
              <a:latin typeface="Comic Sans MS"/>
              <a:ea typeface="Comic Sans MS"/>
              <a:cs typeface="Comic Sans MS"/>
              <a:sym typeface="Comic Sans MS"/>
            </a:endParaRPr>
          </a:p>
          <a:p>
            <a:pPr indent="0" lvl="0" marL="457200" marR="62864" rtl="0" algn="just">
              <a:lnSpc>
                <a:spcPct val="100000"/>
              </a:lnSpc>
              <a:spcBef>
                <a:spcPts val="0"/>
              </a:spcBef>
              <a:spcAft>
                <a:spcPts val="0"/>
              </a:spcAft>
              <a:buNone/>
            </a:pPr>
            <a:r>
              <a:t/>
            </a:r>
            <a:endParaRPr sz="1800">
              <a:solidFill>
                <a:srgbClr val="000000"/>
              </a:solidFill>
              <a:latin typeface="Comic Sans MS"/>
              <a:ea typeface="Comic Sans MS"/>
              <a:cs typeface="Comic Sans MS"/>
              <a:sym typeface="Comic Sans MS"/>
            </a:endParaRPr>
          </a:p>
          <a:p>
            <a:pPr indent="-342900" lvl="1" marL="914400" rtl="0" algn="l">
              <a:lnSpc>
                <a:spcPct val="100000"/>
              </a:lnSpc>
              <a:spcBef>
                <a:spcPts val="600"/>
              </a:spcBef>
              <a:spcAft>
                <a:spcPts val="0"/>
              </a:spcAft>
              <a:buClr>
                <a:srgbClr val="000000"/>
              </a:buClr>
              <a:buSzPts val="1800"/>
              <a:buFont typeface="Comic Sans MS"/>
              <a:buChar char="➢"/>
            </a:pPr>
            <a:r>
              <a:rPr lang="en" sz="1800">
                <a:solidFill>
                  <a:srgbClr val="000000"/>
                </a:solidFill>
                <a:latin typeface="Comic Sans MS"/>
                <a:ea typeface="Comic Sans MS"/>
                <a:cs typeface="Comic Sans MS"/>
                <a:sym typeface="Comic Sans MS"/>
              </a:rPr>
              <a:t>Down the Student Information Sheet aka Brag Sheet &amp; others items in the </a:t>
            </a:r>
            <a:r>
              <a:rPr lang="en" sz="1800" u="sng">
                <a:solidFill>
                  <a:srgbClr val="0000FF"/>
                </a:solidFill>
                <a:latin typeface="Comic Sans MS"/>
                <a:ea typeface="Comic Sans MS"/>
                <a:cs typeface="Comic Sans MS"/>
                <a:sym typeface="Comic Sans MS"/>
                <a:hlinkClick r:id="rId3">
                  <a:extLst>
                    <a:ext uri="{A12FA001-AC4F-418D-AE19-62706E023703}">
                      <ahyp:hlinkClr val="tx"/>
                    </a:ext>
                  </a:extLst>
                </a:hlinkClick>
              </a:rPr>
              <a:t>Digital Green Folder</a:t>
            </a:r>
            <a:r>
              <a:rPr lang="en" sz="1800">
                <a:solidFill>
                  <a:srgbClr val="000000"/>
                </a:solidFill>
                <a:latin typeface="Comic Sans MS"/>
                <a:ea typeface="Comic Sans MS"/>
                <a:cs typeface="Comic Sans MS"/>
                <a:sym typeface="Comic Sans MS"/>
              </a:rPr>
              <a:t>. Please be thorough and honest when completing the form. </a:t>
            </a:r>
            <a:r>
              <a:rPr lang="en" sz="1800">
                <a:solidFill>
                  <a:srgbClr val="FF0000"/>
                </a:solidFill>
                <a:latin typeface="Comic Sans MS"/>
                <a:ea typeface="Comic Sans MS"/>
                <a:cs typeface="Comic Sans MS"/>
                <a:sym typeface="Comic Sans MS"/>
              </a:rPr>
              <a:t>Be sure to </a:t>
            </a:r>
            <a:r>
              <a:rPr b="1" lang="en" sz="1800">
                <a:solidFill>
                  <a:srgbClr val="FF0000"/>
                </a:solidFill>
                <a:latin typeface="Comic Sans MS"/>
                <a:ea typeface="Comic Sans MS"/>
                <a:cs typeface="Comic Sans MS"/>
                <a:sym typeface="Comic Sans MS"/>
              </a:rPr>
              <a:t>TYPE</a:t>
            </a:r>
            <a:r>
              <a:rPr lang="en" sz="1800">
                <a:solidFill>
                  <a:srgbClr val="FF0000"/>
                </a:solidFill>
                <a:latin typeface="Comic Sans MS"/>
                <a:ea typeface="Comic Sans MS"/>
                <a:cs typeface="Comic Sans MS"/>
                <a:sym typeface="Comic Sans MS"/>
              </a:rPr>
              <a:t> out your responses.</a:t>
            </a:r>
            <a:endParaRPr sz="1800">
              <a:solidFill>
                <a:srgbClr val="FF0000"/>
              </a:solidFill>
              <a:latin typeface="Comic Sans MS"/>
              <a:ea typeface="Comic Sans MS"/>
              <a:cs typeface="Comic Sans MS"/>
              <a:sym typeface="Comic Sans MS"/>
            </a:endParaRPr>
          </a:p>
          <a:p>
            <a:pPr indent="-304800" lvl="1" marL="914400" rtl="0" algn="l">
              <a:lnSpc>
                <a:spcPct val="100000"/>
              </a:lnSpc>
              <a:spcBef>
                <a:spcPts val="0"/>
              </a:spcBef>
              <a:spcAft>
                <a:spcPts val="0"/>
              </a:spcAft>
              <a:buClr>
                <a:srgbClr val="000000"/>
              </a:buClr>
              <a:buSzPts val="1200"/>
              <a:buFont typeface="Comic Sans MS"/>
              <a:buChar char="➢"/>
            </a:pPr>
            <a:r>
              <a:rPr lang="en" sz="1800">
                <a:solidFill>
                  <a:srgbClr val="000000"/>
                </a:solidFill>
                <a:latin typeface="Comic Sans MS"/>
                <a:ea typeface="Comic Sans MS"/>
                <a:cs typeface="Comic Sans MS"/>
                <a:sym typeface="Comic Sans MS"/>
              </a:rPr>
              <a:t> Email the completed Brag Sheet and other documents to your counselor no later than </a:t>
            </a:r>
            <a:r>
              <a:rPr b="1" lang="en" sz="1800" u="sng">
                <a:solidFill>
                  <a:srgbClr val="FF0000"/>
                </a:solidFill>
                <a:latin typeface="Comic Sans MS"/>
                <a:ea typeface="Comic Sans MS"/>
                <a:cs typeface="Comic Sans MS"/>
                <a:sym typeface="Comic Sans MS"/>
              </a:rPr>
              <a:t>November 2nd.</a:t>
            </a:r>
            <a:endParaRPr b="1" sz="1800" u="sng">
              <a:solidFill>
                <a:srgbClr val="FF0000"/>
              </a:solidFill>
              <a:latin typeface="Arial"/>
              <a:ea typeface="Arial"/>
              <a:cs typeface="Arial"/>
              <a:sym typeface="Arial"/>
            </a:endParaRPr>
          </a:p>
          <a:p>
            <a:pPr indent="-342900" lvl="1" marL="914400" marR="287020" rtl="0" algn="l">
              <a:lnSpc>
                <a:spcPct val="100000"/>
              </a:lnSpc>
              <a:spcBef>
                <a:spcPts val="0"/>
              </a:spcBef>
              <a:spcAft>
                <a:spcPts val="0"/>
              </a:spcAft>
              <a:buClr>
                <a:srgbClr val="000000"/>
              </a:buClr>
              <a:buSzPts val="1800"/>
              <a:buFont typeface="Comic Sans MS"/>
              <a:buChar char="➢"/>
            </a:pPr>
            <a:r>
              <a:rPr lang="en" sz="1800">
                <a:solidFill>
                  <a:srgbClr val="000000"/>
                </a:solidFill>
                <a:latin typeface="Comic Sans MS"/>
                <a:ea typeface="Comic Sans MS"/>
                <a:cs typeface="Comic Sans MS"/>
                <a:sym typeface="Comic Sans MS"/>
              </a:rPr>
              <a:t>Teacher recommendations should be based on </a:t>
            </a:r>
            <a:r>
              <a:rPr i="1" lang="en" sz="1800">
                <a:solidFill>
                  <a:srgbClr val="000000"/>
                </a:solidFill>
                <a:latin typeface="Comic Sans MS"/>
                <a:ea typeface="Comic Sans MS"/>
                <a:cs typeface="Comic Sans MS"/>
                <a:sym typeface="Comic Sans MS"/>
              </a:rPr>
              <a:t>their</a:t>
            </a:r>
            <a:r>
              <a:rPr lang="en" sz="1800">
                <a:solidFill>
                  <a:srgbClr val="000000"/>
                </a:solidFill>
                <a:latin typeface="Comic Sans MS"/>
                <a:ea typeface="Comic Sans MS"/>
                <a:cs typeface="Comic Sans MS"/>
                <a:sym typeface="Comic Sans MS"/>
              </a:rPr>
              <a:t> knowledge of you in the classroom, not off the Brag Sheet. </a:t>
            </a:r>
            <a:r>
              <a:rPr lang="en" sz="1800">
                <a:solidFill>
                  <a:srgbClr val="000000"/>
                </a:solidFill>
                <a:latin typeface="Comic Sans MS"/>
                <a:ea typeface="Comic Sans MS"/>
                <a:cs typeface="Comic Sans MS"/>
                <a:sym typeface="Comic Sans MS"/>
              </a:rPr>
              <a:t>Please </a:t>
            </a:r>
            <a:r>
              <a:rPr b="1" lang="en" sz="1800" u="sng">
                <a:solidFill>
                  <a:srgbClr val="000000"/>
                </a:solidFill>
                <a:latin typeface="Comic Sans MS"/>
                <a:ea typeface="Comic Sans MS"/>
                <a:cs typeface="Comic Sans MS"/>
                <a:sym typeface="Comic Sans MS"/>
              </a:rPr>
              <a:t>do not</a:t>
            </a:r>
            <a:r>
              <a:rPr lang="en" sz="1800">
                <a:solidFill>
                  <a:srgbClr val="000000"/>
                </a:solidFill>
                <a:latin typeface="Comic Sans MS"/>
                <a:ea typeface="Comic Sans MS"/>
                <a:cs typeface="Comic Sans MS"/>
                <a:sym typeface="Comic Sans MS"/>
              </a:rPr>
              <a:t> give your Brag Sheet to your teacher.</a:t>
            </a:r>
            <a:r>
              <a:rPr lang="en" sz="1800">
                <a:solidFill>
                  <a:srgbClr val="000000"/>
                </a:solidFill>
                <a:latin typeface="Comic Sans MS"/>
                <a:ea typeface="Comic Sans MS"/>
                <a:cs typeface="Comic Sans MS"/>
                <a:sym typeface="Comic Sans MS"/>
              </a:rPr>
              <a:t> It is best to select a teacher from your junior or senior year. </a:t>
            </a:r>
            <a:endParaRPr sz="700"/>
          </a:p>
        </p:txBody>
      </p:sp>
      <p:pic>
        <p:nvPicPr>
          <p:cNvPr id="251" name="Google Shape;251;p31"/>
          <p:cNvPicPr preferRelativeResize="0"/>
          <p:nvPr/>
        </p:nvPicPr>
        <p:blipFill>
          <a:blip r:embed="rId4">
            <a:alphaModFix/>
          </a:blip>
          <a:stretch>
            <a:fillRect/>
          </a:stretch>
        </p:blipFill>
        <p:spPr>
          <a:xfrm>
            <a:off x="7893875" y="242138"/>
            <a:ext cx="838075" cy="838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2"/>
          <p:cNvSpPr txBox="1"/>
          <p:nvPr>
            <p:ph type="title"/>
          </p:nvPr>
        </p:nvSpPr>
        <p:spPr>
          <a:xfrm>
            <a:off x="819150" y="426275"/>
            <a:ext cx="7505700" cy="71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600"/>
              <a:t>Glendale Community College</a:t>
            </a:r>
            <a:endParaRPr b="1" sz="3600"/>
          </a:p>
        </p:txBody>
      </p:sp>
      <p:sp>
        <p:nvSpPr>
          <p:cNvPr id="257" name="Google Shape;257;p32"/>
          <p:cNvSpPr txBox="1"/>
          <p:nvPr>
            <p:ph idx="1" type="body"/>
          </p:nvPr>
        </p:nvSpPr>
        <p:spPr>
          <a:xfrm>
            <a:off x="819150" y="1145975"/>
            <a:ext cx="8014200" cy="3558000"/>
          </a:xfrm>
          <a:prstGeom prst="rect">
            <a:avLst/>
          </a:prstGeom>
        </p:spPr>
        <p:txBody>
          <a:bodyPr anchorCtr="0" anchor="t" bIns="91425" lIns="91425" spcFirstLastPara="1" rIns="91425" wrap="square" tIns="91425">
            <a:noAutofit/>
          </a:bodyPr>
          <a:lstStyle/>
          <a:p>
            <a:pPr indent="-330200" lvl="0" marL="457200" rtl="0" algn="l">
              <a:lnSpc>
                <a:spcPct val="115576"/>
              </a:lnSpc>
              <a:spcBef>
                <a:spcPts val="0"/>
              </a:spcBef>
              <a:spcAft>
                <a:spcPts val="0"/>
              </a:spcAft>
              <a:buClr>
                <a:srgbClr val="000000"/>
              </a:buClr>
              <a:buSzPts val="1600"/>
              <a:buFont typeface="Comic Sans MS"/>
              <a:buChar char="❖"/>
            </a:pPr>
            <a:r>
              <a:rPr b="1" lang="en" sz="1600">
                <a:solidFill>
                  <a:srgbClr val="000000"/>
                </a:solidFill>
                <a:latin typeface="Comic Sans MS"/>
                <a:ea typeface="Comic Sans MS"/>
                <a:cs typeface="Comic Sans MS"/>
                <a:sym typeface="Comic Sans MS"/>
              </a:rPr>
              <a:t>Apply at</a:t>
            </a:r>
            <a:r>
              <a:rPr lang="en" sz="1600">
                <a:solidFill>
                  <a:srgbClr val="000000"/>
                </a:solidFill>
                <a:latin typeface="Comic Sans MS"/>
                <a:ea typeface="Comic Sans MS"/>
                <a:cs typeface="Comic Sans MS"/>
                <a:sym typeface="Comic Sans MS"/>
              </a:rPr>
              <a:t> </a:t>
            </a:r>
            <a:r>
              <a:rPr b="1" lang="en" sz="1600" u="sng">
                <a:solidFill>
                  <a:schemeClr val="hlink"/>
                </a:solidFill>
                <a:latin typeface="Comic Sans MS"/>
                <a:ea typeface="Comic Sans MS"/>
                <a:cs typeface="Comic Sans MS"/>
                <a:sym typeface="Comic Sans MS"/>
                <a:hlinkClick r:id="rId3"/>
              </a:rPr>
              <a:t>https://www.glendale.edu/apply</a:t>
            </a:r>
            <a:endParaRPr b="1" sz="1600">
              <a:solidFill>
                <a:srgbClr val="000000"/>
              </a:solidFill>
              <a:latin typeface="Comic Sans MS"/>
              <a:ea typeface="Comic Sans MS"/>
              <a:cs typeface="Comic Sans MS"/>
              <a:sym typeface="Comic Sans MS"/>
            </a:endParaRPr>
          </a:p>
          <a:p>
            <a:pPr indent="-330200" lvl="0" marL="457200" rtl="0" algn="l">
              <a:lnSpc>
                <a:spcPct val="110961"/>
              </a:lnSpc>
              <a:spcBef>
                <a:spcPts val="0"/>
              </a:spcBef>
              <a:spcAft>
                <a:spcPts val="0"/>
              </a:spcAft>
              <a:buClr>
                <a:srgbClr val="000000"/>
              </a:buClr>
              <a:buSzPts val="1600"/>
              <a:buFont typeface="Comic Sans MS"/>
              <a:buChar char="❖"/>
            </a:pPr>
            <a:r>
              <a:rPr b="1" lang="en" sz="1600">
                <a:solidFill>
                  <a:srgbClr val="000000"/>
                </a:solidFill>
                <a:latin typeface="Comic Sans MS"/>
                <a:ea typeface="Comic Sans MS"/>
                <a:cs typeface="Comic Sans MS"/>
                <a:sym typeface="Comic Sans MS"/>
              </a:rPr>
              <a:t>Scholars Program –</a:t>
            </a:r>
            <a:r>
              <a:rPr lang="en" sz="1600">
                <a:solidFill>
                  <a:srgbClr val="000000"/>
                </a:solidFill>
                <a:latin typeface="Comic Sans MS"/>
                <a:ea typeface="Comic Sans MS"/>
                <a:cs typeface="Comic Sans MS"/>
                <a:sym typeface="Comic Sans MS"/>
              </a:rPr>
              <a:t> 3.25 GPA (unweighted)</a:t>
            </a:r>
            <a:endParaRPr sz="1600">
              <a:solidFill>
                <a:srgbClr val="000000"/>
              </a:solidFill>
              <a:latin typeface="Comic Sans MS"/>
              <a:ea typeface="Comic Sans MS"/>
              <a:cs typeface="Comic Sans MS"/>
              <a:sym typeface="Comic Sans MS"/>
            </a:endParaRPr>
          </a:p>
          <a:p>
            <a:pPr indent="-330200" lvl="1" marL="914400" rtl="0" algn="l">
              <a:lnSpc>
                <a:spcPct val="110961"/>
              </a:lnSpc>
              <a:spcBef>
                <a:spcPts val="0"/>
              </a:spcBef>
              <a:spcAft>
                <a:spcPts val="0"/>
              </a:spcAft>
              <a:buClr>
                <a:srgbClr val="000000"/>
              </a:buClr>
              <a:buSzPts val="1600"/>
              <a:buFont typeface="Comic Sans MS"/>
              <a:buChar char="➢"/>
            </a:pPr>
            <a:r>
              <a:rPr b="1" lang="en" sz="1600" u="sng">
                <a:solidFill>
                  <a:schemeClr val="hlink"/>
                </a:solidFill>
                <a:latin typeface="Comic Sans MS"/>
                <a:ea typeface="Comic Sans MS"/>
                <a:cs typeface="Comic Sans MS"/>
                <a:sym typeface="Comic Sans MS"/>
                <a:hlinkClick r:id="rId4"/>
              </a:rPr>
              <a:t>GCC Scholars Program</a:t>
            </a:r>
            <a:endParaRPr b="1" sz="1600">
              <a:solidFill>
                <a:srgbClr val="000000"/>
              </a:solidFill>
              <a:latin typeface="Comic Sans MS"/>
              <a:ea typeface="Comic Sans MS"/>
              <a:cs typeface="Comic Sans MS"/>
              <a:sym typeface="Comic Sans MS"/>
            </a:endParaRPr>
          </a:p>
          <a:p>
            <a:pPr indent="-330200" lvl="1" marL="914400" rtl="0" algn="l">
              <a:lnSpc>
                <a:spcPct val="110769"/>
              </a:lnSpc>
              <a:spcBef>
                <a:spcPts val="0"/>
              </a:spcBef>
              <a:spcAft>
                <a:spcPts val="0"/>
              </a:spcAft>
              <a:buClr>
                <a:srgbClr val="000000"/>
              </a:buClr>
              <a:buSzPts val="1600"/>
              <a:buFont typeface="Comic Sans MS"/>
              <a:buChar char="➢"/>
            </a:pPr>
            <a:r>
              <a:rPr b="1" lang="en" sz="1600">
                <a:solidFill>
                  <a:srgbClr val="000000"/>
                </a:solidFill>
                <a:latin typeface="Comic Sans MS"/>
                <a:ea typeface="Comic Sans MS"/>
                <a:cs typeface="Comic Sans MS"/>
                <a:sym typeface="Comic Sans MS"/>
              </a:rPr>
              <a:t>Deadline to apply – </a:t>
            </a:r>
            <a:r>
              <a:rPr lang="en" sz="1600">
                <a:solidFill>
                  <a:srgbClr val="FF0000"/>
                </a:solidFill>
                <a:latin typeface="Comic Sans MS"/>
                <a:ea typeface="Comic Sans MS"/>
                <a:cs typeface="Comic Sans MS"/>
                <a:sym typeface="Comic Sans MS"/>
              </a:rPr>
              <a:t>March 15</a:t>
            </a:r>
            <a:r>
              <a:rPr lang="en" sz="1600">
                <a:solidFill>
                  <a:srgbClr val="000000"/>
                </a:solidFill>
                <a:latin typeface="Comic Sans MS"/>
                <a:ea typeface="Comic Sans MS"/>
                <a:cs typeface="Comic Sans MS"/>
                <a:sym typeface="Comic Sans MS"/>
              </a:rPr>
              <a:t> (priority registration)</a:t>
            </a:r>
            <a:endParaRPr sz="1600">
              <a:solidFill>
                <a:srgbClr val="000000"/>
              </a:solidFill>
              <a:latin typeface="Comic Sans MS"/>
              <a:ea typeface="Comic Sans MS"/>
              <a:cs typeface="Comic Sans MS"/>
              <a:sym typeface="Comic Sans MS"/>
            </a:endParaRPr>
          </a:p>
          <a:p>
            <a:pPr indent="457200" lvl="0" marL="1828800" rtl="0" algn="l">
              <a:lnSpc>
                <a:spcPct val="110769"/>
              </a:lnSpc>
              <a:spcBef>
                <a:spcPts val="0"/>
              </a:spcBef>
              <a:spcAft>
                <a:spcPts val="0"/>
              </a:spcAft>
              <a:buNone/>
            </a:pPr>
            <a:r>
              <a:rPr lang="en" sz="1600">
                <a:solidFill>
                  <a:srgbClr val="000000"/>
                </a:solidFill>
                <a:latin typeface="Comic Sans MS"/>
                <a:ea typeface="Comic Sans MS"/>
                <a:cs typeface="Comic Sans MS"/>
                <a:sym typeface="Comic Sans MS"/>
              </a:rPr>
              <a:t>       </a:t>
            </a:r>
            <a:r>
              <a:rPr lang="en" sz="1600">
                <a:solidFill>
                  <a:srgbClr val="FF0000"/>
                </a:solidFill>
                <a:latin typeface="Comic Sans MS"/>
                <a:ea typeface="Comic Sans MS"/>
                <a:cs typeface="Comic Sans MS"/>
                <a:sym typeface="Comic Sans MS"/>
              </a:rPr>
              <a:t>  June 1</a:t>
            </a:r>
            <a:r>
              <a:rPr lang="en" sz="1600">
                <a:solidFill>
                  <a:srgbClr val="000000"/>
                </a:solidFill>
                <a:latin typeface="Comic Sans MS"/>
                <a:ea typeface="Comic Sans MS"/>
                <a:cs typeface="Comic Sans MS"/>
                <a:sym typeface="Comic Sans MS"/>
              </a:rPr>
              <a:t> (regular registration)</a:t>
            </a:r>
            <a:endParaRPr sz="1600">
              <a:solidFill>
                <a:srgbClr val="000000"/>
              </a:solidFill>
              <a:latin typeface="Comic Sans MS"/>
              <a:ea typeface="Comic Sans MS"/>
              <a:cs typeface="Comic Sans MS"/>
              <a:sym typeface="Comic Sans MS"/>
            </a:endParaRPr>
          </a:p>
          <a:p>
            <a:pPr indent="-330200" lvl="0" marL="457200" rtl="0" algn="l">
              <a:lnSpc>
                <a:spcPct val="110961"/>
              </a:lnSpc>
              <a:spcBef>
                <a:spcPts val="0"/>
              </a:spcBef>
              <a:spcAft>
                <a:spcPts val="0"/>
              </a:spcAft>
              <a:buClr>
                <a:srgbClr val="000000"/>
              </a:buClr>
              <a:buSzPts val="1600"/>
              <a:buFont typeface="Comic Sans MS"/>
              <a:buChar char="❖"/>
            </a:pPr>
            <a:r>
              <a:rPr b="1" lang="en" sz="1600">
                <a:solidFill>
                  <a:srgbClr val="000000"/>
                </a:solidFill>
                <a:latin typeface="Comic Sans MS"/>
                <a:ea typeface="Comic Sans MS"/>
                <a:cs typeface="Comic Sans MS"/>
                <a:sym typeface="Comic Sans MS"/>
              </a:rPr>
              <a:t>Five steps to complete GCC registration:</a:t>
            </a:r>
            <a:endParaRPr sz="1600">
              <a:solidFill>
                <a:srgbClr val="000000"/>
              </a:solidFill>
              <a:latin typeface="Comic Sans MS"/>
              <a:ea typeface="Comic Sans MS"/>
              <a:cs typeface="Comic Sans MS"/>
              <a:sym typeface="Comic Sans MS"/>
            </a:endParaRPr>
          </a:p>
          <a:p>
            <a:pPr indent="-518160" lvl="0" marL="984885" rtl="0" algn="l">
              <a:lnSpc>
                <a:spcPct val="110961"/>
              </a:lnSpc>
              <a:spcBef>
                <a:spcPts val="0"/>
              </a:spcBef>
              <a:spcAft>
                <a:spcPts val="0"/>
              </a:spcAft>
              <a:buClr>
                <a:srgbClr val="000000"/>
              </a:buClr>
              <a:buSzPts val="1600"/>
              <a:buFont typeface="Comic Sans MS"/>
              <a:buAutoNum type="arabicPeriod"/>
            </a:pPr>
            <a:r>
              <a:rPr b="1" lang="en" sz="1600">
                <a:solidFill>
                  <a:srgbClr val="000000"/>
                </a:solidFill>
                <a:latin typeface="Comic Sans MS"/>
                <a:ea typeface="Comic Sans MS"/>
                <a:cs typeface="Comic Sans MS"/>
                <a:sym typeface="Comic Sans MS"/>
              </a:rPr>
              <a:t>January: </a:t>
            </a:r>
            <a:r>
              <a:rPr lang="en" sz="1600">
                <a:solidFill>
                  <a:srgbClr val="000000"/>
                </a:solidFill>
                <a:latin typeface="Comic Sans MS"/>
                <a:ea typeface="Comic Sans MS"/>
                <a:cs typeface="Comic Sans MS"/>
                <a:sym typeface="Comic Sans MS"/>
              </a:rPr>
              <a:t>Apply</a:t>
            </a:r>
            <a:endParaRPr sz="1600">
              <a:solidFill>
                <a:srgbClr val="000000"/>
              </a:solidFill>
              <a:latin typeface="Comic Sans MS"/>
              <a:ea typeface="Comic Sans MS"/>
              <a:cs typeface="Comic Sans MS"/>
              <a:sym typeface="Comic Sans MS"/>
            </a:endParaRPr>
          </a:p>
          <a:p>
            <a:pPr indent="-518160" lvl="0" marL="984885" rtl="0" algn="l">
              <a:lnSpc>
                <a:spcPct val="110769"/>
              </a:lnSpc>
              <a:spcBef>
                <a:spcPts val="0"/>
              </a:spcBef>
              <a:spcAft>
                <a:spcPts val="0"/>
              </a:spcAft>
              <a:buClr>
                <a:srgbClr val="000000"/>
              </a:buClr>
              <a:buSzPts val="1600"/>
              <a:buFont typeface="Comic Sans MS"/>
              <a:buAutoNum type="arabicPeriod"/>
            </a:pPr>
            <a:r>
              <a:rPr b="1" lang="en" sz="1600">
                <a:solidFill>
                  <a:srgbClr val="000000"/>
                </a:solidFill>
                <a:latin typeface="Comic Sans MS"/>
                <a:ea typeface="Comic Sans MS"/>
                <a:cs typeface="Comic Sans MS"/>
                <a:sym typeface="Comic Sans MS"/>
              </a:rPr>
              <a:t>February: </a:t>
            </a:r>
            <a:r>
              <a:rPr lang="en" sz="1600">
                <a:solidFill>
                  <a:srgbClr val="000000"/>
                </a:solidFill>
                <a:latin typeface="Comic Sans MS"/>
                <a:ea typeface="Comic Sans MS"/>
                <a:cs typeface="Comic Sans MS"/>
                <a:sym typeface="Comic Sans MS"/>
              </a:rPr>
              <a:t>Complete online orientation                </a:t>
            </a:r>
            <a:endParaRPr sz="1600">
              <a:solidFill>
                <a:srgbClr val="000000"/>
              </a:solidFill>
              <a:latin typeface="Comic Sans MS"/>
              <a:ea typeface="Comic Sans MS"/>
              <a:cs typeface="Comic Sans MS"/>
              <a:sym typeface="Comic Sans MS"/>
            </a:endParaRPr>
          </a:p>
          <a:p>
            <a:pPr indent="-518160" lvl="0" marL="984885" rtl="0" algn="l">
              <a:lnSpc>
                <a:spcPct val="110961"/>
              </a:lnSpc>
              <a:spcBef>
                <a:spcPts val="0"/>
              </a:spcBef>
              <a:spcAft>
                <a:spcPts val="0"/>
              </a:spcAft>
              <a:buClr>
                <a:srgbClr val="000000"/>
              </a:buClr>
              <a:buSzPts val="1600"/>
              <a:buFont typeface="Comic Sans MS"/>
              <a:buAutoNum type="arabicPeriod"/>
            </a:pPr>
            <a:r>
              <a:rPr b="1" lang="en" sz="1600">
                <a:solidFill>
                  <a:srgbClr val="000000"/>
                </a:solidFill>
                <a:latin typeface="Comic Sans MS"/>
                <a:ea typeface="Comic Sans MS"/>
                <a:cs typeface="Comic Sans MS"/>
                <a:sym typeface="Comic Sans MS"/>
              </a:rPr>
              <a:t>March/April: </a:t>
            </a:r>
            <a:r>
              <a:rPr lang="en" sz="1600">
                <a:solidFill>
                  <a:srgbClr val="000000"/>
                </a:solidFill>
                <a:latin typeface="Comic Sans MS"/>
                <a:ea typeface="Comic Sans MS"/>
                <a:cs typeface="Comic Sans MS"/>
                <a:sym typeface="Comic Sans MS"/>
              </a:rPr>
              <a:t>Take placement tests/surveys</a:t>
            </a:r>
            <a:endParaRPr sz="1600">
              <a:solidFill>
                <a:srgbClr val="000000"/>
              </a:solidFill>
              <a:latin typeface="Comic Sans MS"/>
              <a:ea typeface="Comic Sans MS"/>
              <a:cs typeface="Comic Sans MS"/>
              <a:sym typeface="Comic Sans MS"/>
            </a:endParaRPr>
          </a:p>
          <a:p>
            <a:pPr indent="-518160" lvl="0" marL="984885" rtl="0" algn="l">
              <a:lnSpc>
                <a:spcPct val="110961"/>
              </a:lnSpc>
              <a:spcBef>
                <a:spcPts val="0"/>
              </a:spcBef>
              <a:spcAft>
                <a:spcPts val="0"/>
              </a:spcAft>
              <a:buClr>
                <a:srgbClr val="000000"/>
              </a:buClr>
              <a:buSzPts val="1600"/>
              <a:buFont typeface="Comic Sans MS"/>
              <a:buAutoNum type="arabicPeriod"/>
            </a:pPr>
            <a:r>
              <a:rPr b="1" lang="en" sz="1600">
                <a:solidFill>
                  <a:srgbClr val="000000"/>
                </a:solidFill>
                <a:latin typeface="Comic Sans MS"/>
                <a:ea typeface="Comic Sans MS"/>
                <a:cs typeface="Comic Sans MS"/>
                <a:sym typeface="Comic Sans MS"/>
              </a:rPr>
              <a:t>April/May: </a:t>
            </a:r>
            <a:r>
              <a:rPr lang="en" sz="1600">
                <a:solidFill>
                  <a:srgbClr val="000000"/>
                </a:solidFill>
                <a:latin typeface="Comic Sans MS"/>
                <a:ea typeface="Comic Sans MS"/>
                <a:cs typeface="Comic Sans MS"/>
                <a:sym typeface="Comic Sans MS"/>
              </a:rPr>
              <a:t>Meet your GCC counselor</a:t>
            </a:r>
            <a:endParaRPr sz="1600">
              <a:solidFill>
                <a:srgbClr val="000000"/>
              </a:solidFill>
              <a:latin typeface="Comic Sans MS"/>
              <a:ea typeface="Comic Sans MS"/>
              <a:cs typeface="Comic Sans MS"/>
              <a:sym typeface="Comic Sans MS"/>
            </a:endParaRPr>
          </a:p>
          <a:p>
            <a:pPr indent="-518160" lvl="0" marL="984885" rtl="0" algn="l">
              <a:lnSpc>
                <a:spcPct val="110961"/>
              </a:lnSpc>
              <a:spcBef>
                <a:spcPts val="0"/>
              </a:spcBef>
              <a:spcAft>
                <a:spcPts val="0"/>
              </a:spcAft>
              <a:buClr>
                <a:srgbClr val="000000"/>
              </a:buClr>
              <a:buSzPts val="1600"/>
              <a:buFont typeface="Comic Sans MS"/>
              <a:buAutoNum type="arabicPeriod"/>
            </a:pPr>
            <a:r>
              <a:rPr b="1" lang="en" sz="1600">
                <a:solidFill>
                  <a:srgbClr val="000000"/>
                </a:solidFill>
                <a:latin typeface="Comic Sans MS"/>
                <a:ea typeface="Comic Sans MS"/>
                <a:cs typeface="Comic Sans MS"/>
                <a:sym typeface="Comic Sans MS"/>
              </a:rPr>
              <a:t>June/July: </a:t>
            </a:r>
            <a:r>
              <a:rPr lang="en" sz="1600">
                <a:solidFill>
                  <a:srgbClr val="000000"/>
                </a:solidFill>
                <a:latin typeface="Comic Sans MS"/>
                <a:ea typeface="Comic Sans MS"/>
                <a:cs typeface="Comic Sans MS"/>
                <a:sym typeface="Comic Sans MS"/>
              </a:rPr>
              <a:t>Register for classes</a:t>
            </a:r>
            <a:endParaRPr sz="1600">
              <a:solidFill>
                <a:srgbClr val="000000"/>
              </a:solidFill>
              <a:latin typeface="Comic Sans MS"/>
              <a:ea typeface="Comic Sans MS"/>
              <a:cs typeface="Comic Sans MS"/>
              <a:sym typeface="Comic Sans MS"/>
            </a:endParaRPr>
          </a:p>
          <a:p>
            <a:pPr indent="-330200" lvl="0" marL="457200" rtl="0" algn="l">
              <a:lnSpc>
                <a:spcPct val="110961"/>
              </a:lnSpc>
              <a:spcBef>
                <a:spcPts val="0"/>
              </a:spcBef>
              <a:spcAft>
                <a:spcPts val="0"/>
              </a:spcAft>
              <a:buClr>
                <a:srgbClr val="000000"/>
              </a:buClr>
              <a:buSzPts val="1600"/>
              <a:buFont typeface="Comic Sans MS"/>
              <a:buChar char="❖"/>
            </a:pPr>
            <a:r>
              <a:rPr lang="en" sz="1600">
                <a:solidFill>
                  <a:srgbClr val="000000"/>
                </a:solidFill>
                <a:latin typeface="Comic Sans MS"/>
                <a:ea typeface="Comic Sans MS"/>
                <a:cs typeface="Comic Sans MS"/>
                <a:sym typeface="Comic Sans MS"/>
              </a:rPr>
              <a:t>If you have taken Jump Start classes you </a:t>
            </a:r>
            <a:r>
              <a:rPr b="1" lang="en" sz="1600" u="sng">
                <a:solidFill>
                  <a:srgbClr val="000000"/>
                </a:solidFill>
                <a:latin typeface="Comic Sans MS"/>
                <a:ea typeface="Comic Sans MS"/>
                <a:cs typeface="Comic Sans MS"/>
                <a:sym typeface="Comic Sans MS"/>
              </a:rPr>
              <a:t>MUST</a:t>
            </a:r>
            <a:r>
              <a:rPr lang="en" sz="1600">
                <a:solidFill>
                  <a:srgbClr val="000000"/>
                </a:solidFill>
                <a:latin typeface="Comic Sans MS"/>
                <a:ea typeface="Comic Sans MS"/>
                <a:cs typeface="Comic Sans MS"/>
                <a:sym typeface="Comic Sans MS"/>
              </a:rPr>
              <a:t> apply now as a </a:t>
            </a:r>
            <a:r>
              <a:rPr b="1" lang="en" sz="1600" u="sng">
                <a:solidFill>
                  <a:srgbClr val="000000"/>
                </a:solidFill>
                <a:latin typeface="Comic Sans MS"/>
                <a:ea typeface="Comic Sans MS"/>
                <a:cs typeface="Comic Sans MS"/>
                <a:sym typeface="Comic Sans MS"/>
              </a:rPr>
              <a:t>HIGH SCHOOL GRADUATE</a:t>
            </a:r>
            <a:r>
              <a:rPr lang="en" sz="1600">
                <a:solidFill>
                  <a:srgbClr val="000000"/>
                </a:solidFill>
                <a:latin typeface="Comic Sans MS"/>
                <a:ea typeface="Comic Sans MS"/>
                <a:cs typeface="Comic Sans MS"/>
                <a:sym typeface="Comic Sans MS"/>
              </a:rPr>
              <a:t>, but you will keep your GCC ID#</a:t>
            </a:r>
            <a:endParaRPr sz="1600">
              <a:solidFill>
                <a:srgbClr val="000000"/>
              </a:solidFill>
              <a:latin typeface="Comic Sans MS"/>
              <a:ea typeface="Comic Sans MS"/>
              <a:cs typeface="Comic Sans MS"/>
              <a:sym typeface="Comic Sans MS"/>
            </a:endParaRPr>
          </a:p>
          <a:p>
            <a:pPr indent="0" lvl="0" marL="0" rtl="0" algn="l">
              <a:lnSpc>
                <a:spcPct val="115384"/>
              </a:lnSpc>
              <a:spcBef>
                <a:spcPts val="0"/>
              </a:spcBef>
              <a:spcAft>
                <a:spcPts val="0"/>
              </a:spcAft>
              <a:buNone/>
            </a:pPr>
            <a:r>
              <a:rPr b="1" lang="en" sz="2000">
                <a:solidFill>
                  <a:srgbClr val="000000"/>
                </a:solidFill>
                <a:latin typeface="Comic Sans MS"/>
                <a:ea typeface="Comic Sans MS"/>
                <a:cs typeface="Comic Sans MS"/>
                <a:sym typeface="Comic Sans MS"/>
              </a:rPr>
              <a:t>      </a:t>
            </a:r>
            <a:endParaRPr sz="2000">
              <a:solidFill>
                <a:srgbClr val="000000"/>
              </a:solidFill>
              <a:latin typeface="Comic Sans MS"/>
              <a:ea typeface="Comic Sans MS"/>
              <a:cs typeface="Comic Sans MS"/>
              <a:sym typeface="Comic Sans MS"/>
            </a:endParaRPr>
          </a:p>
          <a:p>
            <a:pPr indent="0" lvl="0" marL="0" rtl="0" algn="l">
              <a:spcBef>
                <a:spcPts val="0"/>
              </a:spcBef>
              <a:spcAft>
                <a:spcPts val="1600"/>
              </a:spcAft>
              <a:buNone/>
            </a:pPr>
            <a:r>
              <a:t/>
            </a:r>
            <a:endParaRPr/>
          </a:p>
        </p:txBody>
      </p:sp>
      <p:pic>
        <p:nvPicPr>
          <p:cNvPr id="258" name="Google Shape;258;p32"/>
          <p:cNvPicPr preferRelativeResize="0"/>
          <p:nvPr/>
        </p:nvPicPr>
        <p:blipFill>
          <a:blip r:embed="rId5">
            <a:alphaModFix/>
          </a:blip>
          <a:stretch>
            <a:fillRect/>
          </a:stretch>
        </p:blipFill>
        <p:spPr>
          <a:xfrm>
            <a:off x="7020449" y="1453450"/>
            <a:ext cx="1743026" cy="1545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3"/>
          <p:cNvSpPr txBox="1"/>
          <p:nvPr>
            <p:ph type="title"/>
          </p:nvPr>
        </p:nvSpPr>
        <p:spPr>
          <a:xfrm>
            <a:off x="391350" y="398350"/>
            <a:ext cx="8372100" cy="63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t>College Application Workshops &amp; Information Sessions</a:t>
            </a:r>
            <a:endParaRPr b="1" sz="2500"/>
          </a:p>
        </p:txBody>
      </p:sp>
      <p:sp>
        <p:nvSpPr>
          <p:cNvPr id="264" name="Google Shape;264;p33"/>
          <p:cNvSpPr txBox="1"/>
          <p:nvPr>
            <p:ph idx="1" type="body"/>
          </p:nvPr>
        </p:nvSpPr>
        <p:spPr>
          <a:xfrm>
            <a:off x="567575" y="1086150"/>
            <a:ext cx="7505700" cy="36801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Clark and the other GUSD high schools have partnered with universities across the country to host informational sessions and college application workshops throughout the fall.  Take advantage of this opportunity to speak with college admissions representatives and get assistance with your application.</a:t>
            </a:r>
            <a:endParaRPr sz="1900"/>
          </a:p>
          <a:p>
            <a:pPr indent="-349250" lvl="0" marL="457200" rtl="0" algn="l">
              <a:spcBef>
                <a:spcPts val="0"/>
              </a:spcBef>
              <a:spcAft>
                <a:spcPts val="0"/>
              </a:spcAft>
              <a:buSzPts val="1900"/>
              <a:buChar char="❖"/>
            </a:pPr>
            <a:r>
              <a:rPr lang="en" sz="1900"/>
              <a:t>For information on upcoming college events and registration details frequently visit:</a:t>
            </a:r>
            <a:endParaRPr sz="1900"/>
          </a:p>
          <a:p>
            <a:pPr indent="-336550" lvl="1" marL="914400" rtl="0" algn="l">
              <a:spcBef>
                <a:spcPts val="0"/>
              </a:spcBef>
              <a:spcAft>
                <a:spcPts val="0"/>
              </a:spcAft>
              <a:buSzPts val="1700"/>
              <a:buChar char="➢"/>
            </a:pPr>
            <a:r>
              <a:rPr lang="en" sz="1700" u="sng">
                <a:solidFill>
                  <a:schemeClr val="hlink"/>
                </a:solidFill>
                <a:hlinkClick r:id="rId3"/>
              </a:rPr>
              <a:t>Counselors' Corner: College Visits</a:t>
            </a:r>
            <a:endParaRPr sz="1700"/>
          </a:p>
          <a:p>
            <a:pPr indent="-336550" lvl="1" marL="914400" rtl="0" algn="l">
              <a:spcBef>
                <a:spcPts val="0"/>
              </a:spcBef>
              <a:spcAft>
                <a:spcPts val="0"/>
              </a:spcAft>
              <a:buSzPts val="1700"/>
              <a:buChar char="➢"/>
            </a:pPr>
            <a:r>
              <a:rPr lang="en" sz="1700" u="sng">
                <a:solidFill>
                  <a:schemeClr val="hlink"/>
                </a:solidFill>
                <a:hlinkClick r:id="rId4"/>
              </a:rPr>
              <a:t>GUSD College &amp; Career Division</a:t>
            </a:r>
            <a:endParaRPr sz="1700"/>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65" name="Google Shape;265;p33"/>
          <p:cNvPicPr preferRelativeResize="0"/>
          <p:nvPr/>
        </p:nvPicPr>
        <p:blipFill>
          <a:blip r:embed="rId5">
            <a:alphaModFix/>
          </a:blip>
          <a:stretch>
            <a:fillRect/>
          </a:stretch>
        </p:blipFill>
        <p:spPr>
          <a:xfrm>
            <a:off x="5901875" y="3270591"/>
            <a:ext cx="2433875" cy="1413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4"/>
          <p:cNvSpPr txBox="1"/>
          <p:nvPr>
            <p:ph type="title"/>
          </p:nvPr>
        </p:nvSpPr>
        <p:spPr>
          <a:xfrm>
            <a:off x="819150" y="258575"/>
            <a:ext cx="7505700" cy="70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200"/>
              <a:t>Paying for College</a:t>
            </a:r>
            <a:endParaRPr b="1" sz="4200"/>
          </a:p>
        </p:txBody>
      </p:sp>
      <p:sp>
        <p:nvSpPr>
          <p:cNvPr id="271" name="Google Shape;271;p34"/>
          <p:cNvSpPr txBox="1"/>
          <p:nvPr>
            <p:ph idx="1" type="body"/>
          </p:nvPr>
        </p:nvSpPr>
        <p:spPr>
          <a:xfrm>
            <a:off x="819150" y="880550"/>
            <a:ext cx="7505700" cy="4067400"/>
          </a:xfrm>
          <a:prstGeom prst="rect">
            <a:avLst/>
          </a:prstGeom>
        </p:spPr>
        <p:txBody>
          <a:bodyPr anchorCtr="0" anchor="t" bIns="91425" lIns="91425" spcFirstLastPara="1" rIns="91425" wrap="square" tIns="91425">
            <a:noAutofit/>
          </a:bodyPr>
          <a:lstStyle/>
          <a:p>
            <a:pPr indent="0" lvl="0" marL="0" rtl="0" algn="l">
              <a:lnSpc>
                <a:spcPct val="113958"/>
              </a:lnSpc>
              <a:spcBef>
                <a:spcPts val="1889"/>
              </a:spcBef>
              <a:spcAft>
                <a:spcPts val="0"/>
              </a:spcAft>
              <a:buNone/>
            </a:pPr>
            <a:r>
              <a:rPr b="1" lang="en" sz="1700">
                <a:solidFill>
                  <a:srgbClr val="000000"/>
                </a:solidFill>
                <a:latin typeface="Arial"/>
                <a:ea typeface="Arial"/>
                <a:cs typeface="Arial"/>
                <a:sym typeface="Arial"/>
              </a:rPr>
              <a:t>There are two types of Financial Aid:</a:t>
            </a:r>
            <a:endParaRPr b="1" sz="1700">
              <a:solidFill>
                <a:srgbClr val="000000"/>
              </a:solidFill>
              <a:latin typeface="Arial"/>
              <a:ea typeface="Arial"/>
              <a:cs typeface="Arial"/>
              <a:sym typeface="Arial"/>
            </a:endParaRPr>
          </a:p>
          <a:p>
            <a:pPr indent="-191769" lvl="0" marL="255270" rtl="0" algn="l">
              <a:lnSpc>
                <a:spcPct val="113958"/>
              </a:lnSpc>
              <a:spcBef>
                <a:spcPts val="1889"/>
              </a:spcBef>
              <a:spcAft>
                <a:spcPts val="0"/>
              </a:spcAft>
              <a:buClr>
                <a:srgbClr val="000000"/>
              </a:buClr>
              <a:buSzPts val="1500"/>
              <a:buFont typeface="Noto Sans Symbols"/>
              <a:buChar char="⮚"/>
            </a:pPr>
            <a:r>
              <a:rPr b="1" lang="en" sz="1600" u="sng">
                <a:solidFill>
                  <a:srgbClr val="000000"/>
                </a:solidFill>
                <a:latin typeface="Arial"/>
                <a:ea typeface="Arial"/>
                <a:cs typeface="Arial"/>
                <a:sym typeface="Arial"/>
              </a:rPr>
              <a:t>1. Gift Aid</a:t>
            </a:r>
            <a:endParaRPr b="1" sz="1600" u="sng">
              <a:solidFill>
                <a:srgbClr val="000000"/>
              </a:solidFill>
              <a:latin typeface="Arial"/>
              <a:ea typeface="Arial"/>
              <a:cs typeface="Arial"/>
              <a:sym typeface="Arial"/>
            </a:endParaRPr>
          </a:p>
          <a:p>
            <a:pPr indent="-192404" lvl="1" marL="713105" rtl="0" algn="l">
              <a:lnSpc>
                <a:spcPct val="109166"/>
              </a:lnSpc>
              <a:spcBef>
                <a:spcPts val="0"/>
              </a:spcBef>
              <a:spcAft>
                <a:spcPts val="0"/>
              </a:spcAft>
              <a:buClr>
                <a:srgbClr val="000000"/>
              </a:buClr>
              <a:buSzPts val="1500"/>
              <a:buFont typeface="Noto Sans Symbols"/>
              <a:buChar char="⮚"/>
            </a:pPr>
            <a:r>
              <a:rPr lang="en" sz="1600">
                <a:solidFill>
                  <a:srgbClr val="000000"/>
                </a:solidFill>
                <a:latin typeface="Arial"/>
                <a:ea typeface="Arial"/>
                <a:cs typeface="Arial"/>
                <a:sym typeface="Arial"/>
              </a:rPr>
              <a:t>Scholarships</a:t>
            </a:r>
            <a:endParaRPr sz="1600">
              <a:solidFill>
                <a:srgbClr val="000000"/>
              </a:solidFill>
              <a:latin typeface="Arial"/>
              <a:ea typeface="Arial"/>
              <a:cs typeface="Arial"/>
              <a:sym typeface="Arial"/>
            </a:endParaRPr>
          </a:p>
          <a:p>
            <a:pPr indent="-189864" lvl="2" marL="1167765" marR="146050" rtl="0" algn="l">
              <a:lnSpc>
                <a:spcPct val="108000"/>
              </a:lnSpc>
              <a:spcBef>
                <a:spcPts val="155"/>
              </a:spcBef>
              <a:spcAft>
                <a:spcPts val="0"/>
              </a:spcAft>
              <a:buClr>
                <a:srgbClr val="000000"/>
              </a:buClr>
              <a:buSzPts val="1100"/>
              <a:buFont typeface="Noto Sans Symbols"/>
              <a:buChar char="⮚"/>
            </a:pPr>
            <a:r>
              <a:rPr lang="en" sz="1200">
                <a:solidFill>
                  <a:srgbClr val="000000"/>
                </a:solidFill>
                <a:latin typeface="Arial"/>
                <a:ea typeface="Arial"/>
                <a:cs typeface="Arial"/>
                <a:sym typeface="Arial"/>
              </a:rPr>
              <a:t>Students should check with the institution if they need to complete a separate application</a:t>
            </a:r>
            <a:endParaRPr sz="1200">
              <a:solidFill>
                <a:srgbClr val="000000"/>
              </a:solidFill>
              <a:latin typeface="Arial"/>
              <a:ea typeface="Arial"/>
              <a:cs typeface="Arial"/>
              <a:sym typeface="Arial"/>
            </a:endParaRPr>
          </a:p>
          <a:p>
            <a:pPr indent="-191769" lvl="1" marL="712470" rtl="0" algn="l">
              <a:lnSpc>
                <a:spcPct val="101666"/>
              </a:lnSpc>
              <a:spcBef>
                <a:spcPts val="0"/>
              </a:spcBef>
              <a:spcAft>
                <a:spcPts val="0"/>
              </a:spcAft>
              <a:buClr>
                <a:srgbClr val="000000"/>
              </a:buClr>
              <a:buSzPts val="1500"/>
              <a:buFont typeface="Noto Sans Symbols"/>
              <a:buChar char="⮚"/>
            </a:pPr>
            <a:r>
              <a:rPr lang="en" sz="1600">
                <a:solidFill>
                  <a:srgbClr val="000000"/>
                </a:solidFill>
                <a:latin typeface="Arial"/>
                <a:ea typeface="Arial"/>
                <a:cs typeface="Arial"/>
                <a:sym typeface="Arial"/>
              </a:rPr>
              <a:t>Grants – Federal (FAFSA)</a:t>
            </a:r>
            <a:endParaRPr sz="1600">
              <a:solidFill>
                <a:srgbClr val="000000"/>
              </a:solidFill>
              <a:latin typeface="Arial"/>
              <a:ea typeface="Arial"/>
              <a:cs typeface="Arial"/>
              <a:sym typeface="Arial"/>
            </a:endParaRPr>
          </a:p>
          <a:p>
            <a:pPr indent="-152400" lvl="2" marL="1130300" rtl="0" algn="l">
              <a:lnSpc>
                <a:spcPct val="108250"/>
              </a:lnSpc>
              <a:spcBef>
                <a:spcPts val="0"/>
              </a:spcBef>
              <a:spcAft>
                <a:spcPts val="0"/>
              </a:spcAft>
              <a:buClr>
                <a:srgbClr val="000000"/>
              </a:buClr>
              <a:buSzPts val="1100"/>
              <a:buFont typeface="Noto Sans Symbols"/>
              <a:buChar char="⮚"/>
            </a:pPr>
            <a:r>
              <a:rPr lang="en" sz="1200">
                <a:solidFill>
                  <a:srgbClr val="000000"/>
                </a:solidFill>
                <a:latin typeface="Arial"/>
                <a:ea typeface="Arial"/>
                <a:cs typeface="Arial"/>
                <a:sym typeface="Arial"/>
              </a:rPr>
              <a:t>Federal Pell Grants</a:t>
            </a:r>
            <a:endParaRPr sz="1200">
              <a:solidFill>
                <a:srgbClr val="000000"/>
              </a:solidFill>
              <a:latin typeface="Arial"/>
              <a:ea typeface="Arial"/>
              <a:cs typeface="Arial"/>
              <a:sym typeface="Arial"/>
            </a:endParaRPr>
          </a:p>
          <a:p>
            <a:pPr indent="-151764" lvl="2" marL="1129665" rtl="0" algn="l">
              <a:lnSpc>
                <a:spcPct val="106750"/>
              </a:lnSpc>
              <a:spcBef>
                <a:spcPts val="0"/>
              </a:spcBef>
              <a:spcAft>
                <a:spcPts val="0"/>
              </a:spcAft>
              <a:buClr>
                <a:srgbClr val="000000"/>
              </a:buClr>
              <a:buSzPts val="1100"/>
              <a:buFont typeface="Noto Sans Symbols"/>
              <a:buChar char="⮚"/>
            </a:pPr>
            <a:r>
              <a:rPr lang="en" sz="1200">
                <a:solidFill>
                  <a:srgbClr val="000000"/>
                </a:solidFill>
                <a:latin typeface="Arial"/>
                <a:ea typeface="Arial"/>
                <a:cs typeface="Arial"/>
                <a:sym typeface="Arial"/>
              </a:rPr>
              <a:t>Federal Supplemental Educational Opportunity Grant</a:t>
            </a:r>
            <a:endParaRPr sz="1200">
              <a:solidFill>
                <a:srgbClr val="000000"/>
              </a:solidFill>
              <a:latin typeface="Arial"/>
              <a:ea typeface="Arial"/>
              <a:cs typeface="Arial"/>
              <a:sym typeface="Arial"/>
            </a:endParaRPr>
          </a:p>
          <a:p>
            <a:pPr indent="-191769" lvl="1" marL="712470" rtl="0" algn="l">
              <a:lnSpc>
                <a:spcPct val="109583"/>
              </a:lnSpc>
              <a:spcBef>
                <a:spcPts val="0"/>
              </a:spcBef>
              <a:spcAft>
                <a:spcPts val="0"/>
              </a:spcAft>
              <a:buClr>
                <a:srgbClr val="000000"/>
              </a:buClr>
              <a:buSzPts val="1500"/>
              <a:buFont typeface="Noto Sans Symbols"/>
              <a:buChar char="⮚"/>
            </a:pPr>
            <a:r>
              <a:rPr lang="en" sz="1600">
                <a:solidFill>
                  <a:srgbClr val="000000"/>
                </a:solidFill>
                <a:latin typeface="Arial"/>
                <a:ea typeface="Arial"/>
                <a:cs typeface="Arial"/>
                <a:sym typeface="Arial"/>
              </a:rPr>
              <a:t>Grants – State (FAFSA or Dream)</a:t>
            </a:r>
            <a:endParaRPr sz="1600">
              <a:solidFill>
                <a:srgbClr val="000000"/>
              </a:solidFill>
              <a:latin typeface="Arial"/>
              <a:ea typeface="Arial"/>
              <a:cs typeface="Arial"/>
              <a:sym typeface="Arial"/>
            </a:endParaRPr>
          </a:p>
          <a:p>
            <a:pPr indent="-137794" lvl="2" marL="1109345" rtl="0" algn="l">
              <a:lnSpc>
                <a:spcPct val="108333"/>
              </a:lnSpc>
              <a:spcBef>
                <a:spcPts val="0"/>
              </a:spcBef>
              <a:spcAft>
                <a:spcPts val="0"/>
              </a:spcAft>
              <a:buClr>
                <a:srgbClr val="000000"/>
              </a:buClr>
              <a:buSzPts val="1000"/>
              <a:buFont typeface="Noto Sans Symbols"/>
              <a:buChar char="⮚"/>
            </a:pPr>
            <a:r>
              <a:rPr lang="en">
                <a:solidFill>
                  <a:srgbClr val="000000"/>
                </a:solidFill>
                <a:latin typeface="Arial"/>
                <a:ea typeface="Arial"/>
                <a:cs typeface="Arial"/>
                <a:sym typeface="Arial"/>
              </a:rPr>
              <a:t>Cal Grants A &amp; B</a:t>
            </a:r>
            <a:endParaRPr>
              <a:solidFill>
                <a:srgbClr val="000000"/>
              </a:solidFill>
              <a:latin typeface="Arial"/>
              <a:ea typeface="Arial"/>
              <a:cs typeface="Arial"/>
              <a:sym typeface="Arial"/>
            </a:endParaRPr>
          </a:p>
          <a:p>
            <a:pPr indent="-137794" lvl="2" marL="1109345" rtl="0" algn="l">
              <a:lnSpc>
                <a:spcPct val="108055"/>
              </a:lnSpc>
              <a:spcBef>
                <a:spcPts val="0"/>
              </a:spcBef>
              <a:spcAft>
                <a:spcPts val="0"/>
              </a:spcAft>
              <a:buClr>
                <a:srgbClr val="000000"/>
              </a:buClr>
              <a:buSzPts val="1000"/>
              <a:buFont typeface="Noto Sans Symbols"/>
              <a:buChar char="⮚"/>
            </a:pPr>
            <a:r>
              <a:rPr lang="en">
                <a:solidFill>
                  <a:srgbClr val="000000"/>
                </a:solidFill>
                <a:latin typeface="Arial"/>
                <a:ea typeface="Arial"/>
                <a:cs typeface="Arial"/>
                <a:sym typeface="Arial"/>
              </a:rPr>
              <a:t>Chafee Grant</a:t>
            </a:r>
            <a:endParaRPr>
              <a:solidFill>
                <a:srgbClr val="000000"/>
              </a:solidFill>
              <a:latin typeface="Arial"/>
              <a:ea typeface="Arial"/>
              <a:cs typeface="Arial"/>
              <a:sym typeface="Arial"/>
            </a:endParaRPr>
          </a:p>
          <a:p>
            <a:pPr indent="-137794" lvl="2" marL="1109345" rtl="0" algn="l">
              <a:lnSpc>
                <a:spcPct val="108055"/>
              </a:lnSpc>
              <a:spcBef>
                <a:spcPts val="0"/>
              </a:spcBef>
              <a:spcAft>
                <a:spcPts val="0"/>
              </a:spcAft>
              <a:buClr>
                <a:srgbClr val="000000"/>
              </a:buClr>
              <a:buSzPts val="1000"/>
              <a:buFont typeface="Noto Sans Symbols"/>
              <a:buChar char="⮚"/>
            </a:pPr>
            <a:r>
              <a:rPr lang="en">
                <a:solidFill>
                  <a:srgbClr val="000000"/>
                </a:solidFill>
                <a:latin typeface="Arial"/>
                <a:ea typeface="Arial"/>
                <a:cs typeface="Arial"/>
                <a:sym typeface="Arial"/>
              </a:rPr>
              <a:t>Middle Class Scholarship (MCS)- $184,000 combined family income and assets</a:t>
            </a:r>
            <a:endParaRPr>
              <a:solidFill>
                <a:srgbClr val="000000"/>
              </a:solidFill>
              <a:latin typeface="Arial"/>
              <a:ea typeface="Arial"/>
              <a:cs typeface="Arial"/>
              <a:sym typeface="Arial"/>
            </a:endParaRPr>
          </a:p>
          <a:p>
            <a:pPr indent="-137794" lvl="2" marL="1109345" rtl="0" algn="l">
              <a:lnSpc>
                <a:spcPct val="108055"/>
              </a:lnSpc>
              <a:spcBef>
                <a:spcPts val="0"/>
              </a:spcBef>
              <a:spcAft>
                <a:spcPts val="0"/>
              </a:spcAft>
              <a:buClr>
                <a:srgbClr val="000000"/>
              </a:buClr>
              <a:buSzPts val="1000"/>
              <a:buFont typeface="Noto Sans Symbols"/>
              <a:buChar char="⮚"/>
            </a:pPr>
            <a:r>
              <a:rPr lang="en">
                <a:solidFill>
                  <a:srgbClr val="000000"/>
                </a:solidFill>
                <a:latin typeface="Arial"/>
                <a:ea typeface="Arial"/>
                <a:cs typeface="Arial"/>
                <a:sym typeface="Arial"/>
              </a:rPr>
              <a:t>CSU – State University Grant (SUG)</a:t>
            </a:r>
            <a:endParaRPr>
              <a:solidFill>
                <a:srgbClr val="000000"/>
              </a:solidFill>
              <a:latin typeface="Arial"/>
              <a:ea typeface="Arial"/>
              <a:cs typeface="Arial"/>
              <a:sym typeface="Arial"/>
            </a:endParaRPr>
          </a:p>
          <a:p>
            <a:pPr indent="-137794" lvl="2" marL="1109345" rtl="0" algn="l">
              <a:lnSpc>
                <a:spcPct val="108055"/>
              </a:lnSpc>
              <a:spcBef>
                <a:spcPts val="0"/>
              </a:spcBef>
              <a:spcAft>
                <a:spcPts val="0"/>
              </a:spcAft>
              <a:buClr>
                <a:srgbClr val="000000"/>
              </a:buClr>
              <a:buSzPts val="1000"/>
              <a:buFont typeface="Noto Sans Symbols"/>
              <a:buChar char="⮚"/>
            </a:pPr>
            <a:r>
              <a:rPr lang="en">
                <a:solidFill>
                  <a:srgbClr val="000000"/>
                </a:solidFill>
                <a:latin typeface="Arial"/>
                <a:ea typeface="Arial"/>
                <a:cs typeface="Arial"/>
                <a:sym typeface="Arial"/>
              </a:rPr>
              <a:t>CSU – Educational Opportunity Grant (EOG)</a:t>
            </a:r>
            <a:endParaRPr>
              <a:solidFill>
                <a:srgbClr val="000000"/>
              </a:solidFill>
              <a:latin typeface="Arial"/>
              <a:ea typeface="Arial"/>
              <a:cs typeface="Arial"/>
              <a:sym typeface="Arial"/>
            </a:endParaRPr>
          </a:p>
          <a:p>
            <a:pPr indent="-137794" lvl="2" marL="1109345" rtl="0" algn="l">
              <a:lnSpc>
                <a:spcPct val="108333"/>
              </a:lnSpc>
              <a:spcBef>
                <a:spcPts val="0"/>
              </a:spcBef>
              <a:spcAft>
                <a:spcPts val="0"/>
              </a:spcAft>
              <a:buClr>
                <a:srgbClr val="000000"/>
              </a:buClr>
              <a:buSzPts val="1000"/>
              <a:buFont typeface="Noto Sans Symbols"/>
              <a:buChar char="⮚"/>
            </a:pPr>
            <a:r>
              <a:rPr lang="en">
                <a:solidFill>
                  <a:srgbClr val="000000"/>
                </a:solidFill>
                <a:latin typeface="Arial"/>
                <a:ea typeface="Arial"/>
                <a:cs typeface="Arial"/>
                <a:sym typeface="Arial"/>
              </a:rPr>
              <a:t>Community Colleges – Board of Governor’s Grant (BOGG)</a:t>
            </a:r>
            <a:endParaRPr>
              <a:solidFill>
                <a:srgbClr val="000000"/>
              </a:solidFill>
              <a:latin typeface="Arial"/>
              <a:ea typeface="Arial"/>
              <a:cs typeface="Arial"/>
              <a:sym typeface="Arial"/>
            </a:endParaRPr>
          </a:p>
          <a:p>
            <a:pPr indent="-128270" lvl="2" marL="1099820" rtl="0" algn="l">
              <a:lnSpc>
                <a:spcPct val="114058"/>
              </a:lnSpc>
              <a:spcBef>
                <a:spcPts val="0"/>
              </a:spcBef>
              <a:spcAft>
                <a:spcPts val="0"/>
              </a:spcAft>
              <a:buClr>
                <a:srgbClr val="000000"/>
              </a:buClr>
              <a:buSzPts val="900"/>
              <a:buFont typeface="Noto Sans Symbols"/>
              <a:buChar char="⮚"/>
            </a:pPr>
            <a:r>
              <a:rPr lang="en" sz="1000">
                <a:solidFill>
                  <a:srgbClr val="000000"/>
                </a:solidFill>
                <a:latin typeface="Arial"/>
                <a:ea typeface="Arial"/>
                <a:cs typeface="Arial"/>
                <a:sym typeface="Arial"/>
              </a:rPr>
              <a:t>UC – University Grant</a:t>
            </a:r>
            <a:endParaRPr sz="400"/>
          </a:p>
        </p:txBody>
      </p:sp>
      <p:pic>
        <p:nvPicPr>
          <p:cNvPr id="272" name="Google Shape;272;p34"/>
          <p:cNvPicPr preferRelativeResize="0"/>
          <p:nvPr/>
        </p:nvPicPr>
        <p:blipFill>
          <a:blip r:embed="rId3">
            <a:alphaModFix/>
          </a:blip>
          <a:stretch>
            <a:fillRect/>
          </a:stretch>
        </p:blipFill>
        <p:spPr>
          <a:xfrm>
            <a:off x="5969725" y="964475"/>
            <a:ext cx="1284326" cy="12843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5"/>
          <p:cNvSpPr txBox="1"/>
          <p:nvPr>
            <p:ph type="title"/>
          </p:nvPr>
        </p:nvSpPr>
        <p:spPr>
          <a:xfrm>
            <a:off x="819150" y="258575"/>
            <a:ext cx="7505700" cy="70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200"/>
              <a:t>Paying for College</a:t>
            </a:r>
            <a:endParaRPr b="1" sz="4200"/>
          </a:p>
        </p:txBody>
      </p:sp>
      <p:sp>
        <p:nvSpPr>
          <p:cNvPr id="278" name="Google Shape;278;p35"/>
          <p:cNvSpPr txBox="1"/>
          <p:nvPr>
            <p:ph idx="1" type="body"/>
          </p:nvPr>
        </p:nvSpPr>
        <p:spPr>
          <a:xfrm>
            <a:off x="819150" y="880550"/>
            <a:ext cx="7505700" cy="4067400"/>
          </a:xfrm>
          <a:prstGeom prst="rect">
            <a:avLst/>
          </a:prstGeom>
        </p:spPr>
        <p:txBody>
          <a:bodyPr anchorCtr="0" anchor="t" bIns="91425" lIns="91425" spcFirstLastPara="1" rIns="91425" wrap="square" tIns="91425">
            <a:noAutofit/>
          </a:bodyPr>
          <a:lstStyle/>
          <a:p>
            <a:pPr indent="0" lvl="0" marL="0" rtl="0" algn="l">
              <a:lnSpc>
                <a:spcPct val="113958"/>
              </a:lnSpc>
              <a:spcBef>
                <a:spcPts val="1889"/>
              </a:spcBef>
              <a:spcAft>
                <a:spcPts val="0"/>
              </a:spcAft>
              <a:buNone/>
            </a:pPr>
            <a:r>
              <a:rPr b="1" lang="en" sz="2100">
                <a:solidFill>
                  <a:srgbClr val="000000"/>
                </a:solidFill>
                <a:latin typeface="Arial"/>
                <a:ea typeface="Arial"/>
                <a:cs typeface="Arial"/>
                <a:sym typeface="Arial"/>
              </a:rPr>
              <a:t>There are two types of Financial Aid:</a:t>
            </a:r>
            <a:endParaRPr b="1" sz="2000" u="sng">
              <a:solidFill>
                <a:srgbClr val="000000"/>
              </a:solidFill>
              <a:latin typeface="Arial"/>
              <a:ea typeface="Arial"/>
              <a:cs typeface="Arial"/>
              <a:sym typeface="Arial"/>
            </a:endParaRPr>
          </a:p>
          <a:p>
            <a:pPr indent="-223519" lvl="0" marL="255270" rtl="0" algn="l">
              <a:lnSpc>
                <a:spcPct val="100000"/>
              </a:lnSpc>
              <a:spcBef>
                <a:spcPts val="2490"/>
              </a:spcBef>
              <a:spcAft>
                <a:spcPts val="0"/>
              </a:spcAft>
              <a:buClr>
                <a:srgbClr val="4B4545"/>
              </a:buClr>
              <a:buSzPts val="2000"/>
              <a:buFont typeface="Noto Sans Symbols"/>
              <a:buChar char="⮚"/>
            </a:pPr>
            <a:r>
              <a:rPr b="1" lang="en" sz="2100" u="sng">
                <a:solidFill>
                  <a:srgbClr val="4B4545"/>
                </a:solidFill>
                <a:latin typeface="Arial"/>
                <a:ea typeface="Arial"/>
                <a:cs typeface="Arial"/>
                <a:sym typeface="Arial"/>
              </a:rPr>
              <a:t>2. Self-Help Aid</a:t>
            </a:r>
            <a:endParaRPr b="1" sz="2100">
              <a:solidFill>
                <a:srgbClr val="000000"/>
              </a:solidFill>
              <a:latin typeface="Arial"/>
              <a:ea typeface="Arial"/>
              <a:cs typeface="Arial"/>
              <a:sym typeface="Arial"/>
            </a:endParaRPr>
          </a:p>
          <a:p>
            <a:pPr indent="-267335" lvl="1" marL="756285" rtl="0" algn="l">
              <a:lnSpc>
                <a:spcPct val="100000"/>
              </a:lnSpc>
              <a:spcBef>
                <a:spcPts val="0"/>
              </a:spcBef>
              <a:spcAft>
                <a:spcPts val="0"/>
              </a:spcAft>
              <a:buClr>
                <a:srgbClr val="000000"/>
              </a:buClr>
              <a:buSzPts val="2100"/>
              <a:buFont typeface="Noto Sans Symbols"/>
              <a:buChar char="⮚"/>
            </a:pPr>
            <a:r>
              <a:rPr lang="en" sz="2100">
                <a:solidFill>
                  <a:srgbClr val="000000"/>
                </a:solidFill>
                <a:latin typeface="Arial"/>
                <a:ea typeface="Arial"/>
                <a:cs typeface="Arial"/>
                <a:sym typeface="Arial"/>
              </a:rPr>
              <a:t>Federal Work-Study (FWS)</a:t>
            </a:r>
            <a:endParaRPr sz="2100">
              <a:solidFill>
                <a:srgbClr val="000000"/>
              </a:solidFill>
              <a:latin typeface="Arial"/>
              <a:ea typeface="Arial"/>
              <a:cs typeface="Arial"/>
              <a:sym typeface="Arial"/>
            </a:endParaRPr>
          </a:p>
          <a:p>
            <a:pPr indent="-267335" lvl="1" marL="756285" rtl="0" algn="l">
              <a:lnSpc>
                <a:spcPct val="100000"/>
              </a:lnSpc>
              <a:spcBef>
                <a:spcPts val="0"/>
              </a:spcBef>
              <a:spcAft>
                <a:spcPts val="0"/>
              </a:spcAft>
              <a:buClr>
                <a:srgbClr val="000000"/>
              </a:buClr>
              <a:buSzPts val="2100"/>
              <a:buFont typeface="Noto Sans Symbols"/>
              <a:buChar char="⮚"/>
            </a:pPr>
            <a:r>
              <a:rPr lang="en" sz="2100">
                <a:solidFill>
                  <a:srgbClr val="000000"/>
                </a:solidFill>
                <a:latin typeface="Arial"/>
                <a:ea typeface="Arial"/>
                <a:cs typeface="Arial"/>
                <a:sym typeface="Arial"/>
              </a:rPr>
              <a:t>Federal Perkins Loan</a:t>
            </a:r>
            <a:endParaRPr sz="2100">
              <a:solidFill>
                <a:srgbClr val="000000"/>
              </a:solidFill>
              <a:latin typeface="Arial"/>
              <a:ea typeface="Arial"/>
              <a:cs typeface="Arial"/>
              <a:sym typeface="Arial"/>
            </a:endParaRPr>
          </a:p>
          <a:p>
            <a:pPr indent="-267335" lvl="1" marL="756285" rtl="0" algn="l">
              <a:lnSpc>
                <a:spcPct val="100000"/>
              </a:lnSpc>
              <a:spcBef>
                <a:spcPts val="0"/>
              </a:spcBef>
              <a:spcAft>
                <a:spcPts val="0"/>
              </a:spcAft>
              <a:buClr>
                <a:srgbClr val="000000"/>
              </a:buClr>
              <a:buSzPts val="2100"/>
              <a:buFont typeface="Noto Sans Symbols"/>
              <a:buChar char="⮚"/>
            </a:pPr>
            <a:r>
              <a:rPr lang="en" sz="2100">
                <a:solidFill>
                  <a:srgbClr val="000000"/>
                </a:solidFill>
                <a:latin typeface="Arial"/>
                <a:ea typeface="Arial"/>
                <a:cs typeface="Arial"/>
                <a:sym typeface="Arial"/>
              </a:rPr>
              <a:t>Federal Direct Loans</a:t>
            </a:r>
            <a:endParaRPr sz="2100">
              <a:solidFill>
                <a:srgbClr val="000000"/>
              </a:solidFill>
              <a:latin typeface="Arial"/>
              <a:ea typeface="Arial"/>
              <a:cs typeface="Arial"/>
              <a:sym typeface="Arial"/>
            </a:endParaRPr>
          </a:p>
          <a:p>
            <a:pPr indent="-267335" lvl="1" marL="756285" rtl="0" algn="l">
              <a:lnSpc>
                <a:spcPct val="100000"/>
              </a:lnSpc>
              <a:spcBef>
                <a:spcPts val="0"/>
              </a:spcBef>
              <a:spcAft>
                <a:spcPts val="0"/>
              </a:spcAft>
              <a:buClr>
                <a:srgbClr val="000000"/>
              </a:buClr>
              <a:buSzPts val="2100"/>
              <a:buFont typeface="Noto Sans Symbols"/>
              <a:buChar char="⮚"/>
            </a:pPr>
            <a:r>
              <a:rPr lang="en" sz="2100">
                <a:solidFill>
                  <a:srgbClr val="000000"/>
                </a:solidFill>
                <a:latin typeface="Arial"/>
                <a:ea typeface="Arial"/>
                <a:cs typeface="Arial"/>
                <a:sym typeface="Arial"/>
              </a:rPr>
              <a:t>PLUS (parent) Loan</a:t>
            </a:r>
            <a:endParaRPr b="1" sz="1300" u="sng">
              <a:solidFill>
                <a:srgbClr val="000000"/>
              </a:solidFill>
              <a:latin typeface="Arial"/>
              <a:ea typeface="Arial"/>
              <a:cs typeface="Arial"/>
              <a:sym typeface="Arial"/>
            </a:endParaRPr>
          </a:p>
        </p:txBody>
      </p:sp>
      <p:pic>
        <p:nvPicPr>
          <p:cNvPr id="279" name="Google Shape;279;p35"/>
          <p:cNvPicPr preferRelativeResize="0"/>
          <p:nvPr/>
        </p:nvPicPr>
        <p:blipFill>
          <a:blip r:embed="rId3">
            <a:alphaModFix/>
          </a:blip>
          <a:stretch>
            <a:fillRect/>
          </a:stretch>
        </p:blipFill>
        <p:spPr>
          <a:xfrm>
            <a:off x="6429376" y="2496025"/>
            <a:ext cx="1761099" cy="20744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6"/>
          <p:cNvSpPr txBox="1"/>
          <p:nvPr>
            <p:ph type="title"/>
          </p:nvPr>
        </p:nvSpPr>
        <p:spPr>
          <a:xfrm>
            <a:off x="819150" y="398350"/>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700"/>
              <a:t>Middle Class Scholarship</a:t>
            </a:r>
            <a:endParaRPr b="1" sz="3700"/>
          </a:p>
        </p:txBody>
      </p:sp>
      <p:sp>
        <p:nvSpPr>
          <p:cNvPr id="285" name="Google Shape;285;p36"/>
          <p:cNvSpPr txBox="1"/>
          <p:nvPr>
            <p:ph idx="1" type="body"/>
          </p:nvPr>
        </p:nvSpPr>
        <p:spPr>
          <a:xfrm>
            <a:off x="819150" y="1202025"/>
            <a:ext cx="7505700" cy="3675900"/>
          </a:xfrm>
          <a:prstGeom prst="rect">
            <a:avLst/>
          </a:prstGeom>
        </p:spPr>
        <p:txBody>
          <a:bodyPr anchorCtr="0" anchor="t" bIns="91425" lIns="91425" spcFirstLastPara="1" rIns="91425" wrap="square" tIns="91425">
            <a:noAutofit/>
          </a:bodyPr>
          <a:lstStyle/>
          <a:p>
            <a:pPr indent="-294640" lvl="0" marL="332740" rtl="0" algn="l">
              <a:lnSpc>
                <a:spcPct val="100000"/>
              </a:lnSpc>
              <a:spcBef>
                <a:spcPts val="0"/>
              </a:spcBef>
              <a:spcAft>
                <a:spcPts val="0"/>
              </a:spcAft>
              <a:buClr>
                <a:srgbClr val="DD8046"/>
              </a:buClr>
              <a:buSzPts val="850"/>
              <a:buFont typeface="Noto Sans Symbols"/>
              <a:buChar char="⮚"/>
            </a:pPr>
            <a:r>
              <a:rPr lang="en" sz="1700">
                <a:solidFill>
                  <a:srgbClr val="000000"/>
                </a:solidFill>
                <a:latin typeface="Comic Sans MS"/>
                <a:ea typeface="Comic Sans MS"/>
                <a:cs typeface="Comic Sans MS"/>
                <a:sym typeface="Comic Sans MS"/>
              </a:rPr>
              <a:t>State scholarship for students with family income &amp; assets up to</a:t>
            </a:r>
            <a:endParaRPr sz="1700">
              <a:solidFill>
                <a:srgbClr val="000000"/>
              </a:solidFill>
              <a:latin typeface="Comic Sans MS"/>
              <a:ea typeface="Comic Sans MS"/>
              <a:cs typeface="Comic Sans MS"/>
              <a:sym typeface="Comic Sans MS"/>
            </a:endParaRPr>
          </a:p>
          <a:p>
            <a:pPr indent="0" lvl="0" marL="332740" rtl="0" algn="l">
              <a:lnSpc>
                <a:spcPct val="100000"/>
              </a:lnSpc>
              <a:spcBef>
                <a:spcPts val="0"/>
              </a:spcBef>
              <a:spcAft>
                <a:spcPts val="0"/>
              </a:spcAft>
              <a:buNone/>
            </a:pPr>
            <a:r>
              <a:rPr lang="en" sz="1700">
                <a:solidFill>
                  <a:srgbClr val="000000"/>
                </a:solidFill>
                <a:latin typeface="Comic Sans MS"/>
                <a:ea typeface="Comic Sans MS"/>
                <a:cs typeface="Comic Sans MS"/>
                <a:sym typeface="Comic Sans MS"/>
              </a:rPr>
              <a:t>$184,000 on a sliding scale</a:t>
            </a:r>
            <a:endParaRPr sz="1700">
              <a:solidFill>
                <a:srgbClr val="000000"/>
              </a:solidFill>
              <a:latin typeface="Comic Sans MS"/>
              <a:ea typeface="Comic Sans MS"/>
              <a:cs typeface="Comic Sans MS"/>
              <a:sym typeface="Comic Sans MS"/>
            </a:endParaRPr>
          </a:p>
          <a:p>
            <a:pPr indent="-294640" lvl="0" marL="332740" rtl="0" algn="l">
              <a:lnSpc>
                <a:spcPct val="100000"/>
              </a:lnSpc>
              <a:spcBef>
                <a:spcPts val="1440"/>
              </a:spcBef>
              <a:spcAft>
                <a:spcPts val="0"/>
              </a:spcAft>
              <a:buClr>
                <a:srgbClr val="DD8046"/>
              </a:buClr>
              <a:buSzPts val="850"/>
              <a:buFont typeface="Noto Sans Symbols"/>
              <a:buChar char="⮚"/>
            </a:pPr>
            <a:r>
              <a:rPr lang="en" sz="1700">
                <a:solidFill>
                  <a:srgbClr val="000000"/>
                </a:solidFill>
                <a:latin typeface="Comic Sans MS"/>
                <a:ea typeface="Comic Sans MS"/>
                <a:cs typeface="Comic Sans MS"/>
                <a:sym typeface="Comic Sans MS"/>
              </a:rPr>
              <a:t>UC and Cal State specific</a:t>
            </a:r>
            <a:endParaRPr sz="1700">
              <a:solidFill>
                <a:srgbClr val="000000"/>
              </a:solidFill>
              <a:latin typeface="Comic Sans MS"/>
              <a:ea typeface="Comic Sans MS"/>
              <a:cs typeface="Comic Sans MS"/>
              <a:sym typeface="Comic Sans MS"/>
            </a:endParaRPr>
          </a:p>
          <a:p>
            <a:pPr indent="-294640" lvl="0" marL="332740" rtl="0" algn="l">
              <a:lnSpc>
                <a:spcPct val="100000"/>
              </a:lnSpc>
              <a:spcBef>
                <a:spcPts val="1440"/>
              </a:spcBef>
              <a:spcAft>
                <a:spcPts val="0"/>
              </a:spcAft>
              <a:buClr>
                <a:srgbClr val="DD8046"/>
              </a:buClr>
              <a:buSzPts val="850"/>
              <a:buFont typeface="Noto Sans Symbols"/>
              <a:buChar char="⮚"/>
            </a:pPr>
            <a:r>
              <a:rPr lang="en" sz="1700">
                <a:solidFill>
                  <a:srgbClr val="000000"/>
                </a:solidFill>
                <a:latin typeface="Comic Sans MS"/>
                <a:ea typeface="Comic Sans MS"/>
                <a:cs typeface="Comic Sans MS"/>
                <a:sym typeface="Comic Sans MS"/>
              </a:rPr>
              <a:t>FAFSA and Dream applicants will be considered for eligibility</a:t>
            </a:r>
            <a:endParaRPr sz="1700">
              <a:solidFill>
                <a:srgbClr val="000000"/>
              </a:solidFill>
              <a:latin typeface="Comic Sans MS"/>
              <a:ea typeface="Comic Sans MS"/>
              <a:cs typeface="Comic Sans MS"/>
              <a:sym typeface="Comic Sans MS"/>
            </a:endParaRPr>
          </a:p>
          <a:p>
            <a:pPr indent="-294640" lvl="0" marL="332740" rtl="0" algn="l">
              <a:lnSpc>
                <a:spcPct val="100000"/>
              </a:lnSpc>
              <a:spcBef>
                <a:spcPts val="1440"/>
              </a:spcBef>
              <a:spcAft>
                <a:spcPts val="0"/>
              </a:spcAft>
              <a:buClr>
                <a:srgbClr val="DD8046"/>
              </a:buClr>
              <a:buSzPts val="850"/>
              <a:buFont typeface="Noto Sans Symbols"/>
              <a:buChar char="⮚"/>
            </a:pPr>
            <a:r>
              <a:rPr lang="en" sz="1700">
                <a:solidFill>
                  <a:srgbClr val="000000"/>
                </a:solidFill>
                <a:latin typeface="Comic Sans MS"/>
                <a:ea typeface="Comic Sans MS"/>
                <a:cs typeface="Comic Sans MS"/>
                <a:sym typeface="Comic Sans MS"/>
              </a:rPr>
              <a:t>Students must file a FAFSA/DREAM Application by March 2</a:t>
            </a:r>
            <a:endParaRPr sz="1700">
              <a:solidFill>
                <a:srgbClr val="000000"/>
              </a:solidFill>
              <a:latin typeface="Comic Sans MS"/>
              <a:ea typeface="Comic Sans MS"/>
              <a:cs typeface="Comic Sans MS"/>
              <a:sym typeface="Comic Sans MS"/>
            </a:endParaRPr>
          </a:p>
          <a:p>
            <a:pPr indent="-294640" lvl="0" marL="332740" marR="343535" rtl="0" algn="l">
              <a:lnSpc>
                <a:spcPct val="100000"/>
              </a:lnSpc>
              <a:spcBef>
                <a:spcPts val="1440"/>
              </a:spcBef>
              <a:spcAft>
                <a:spcPts val="0"/>
              </a:spcAft>
              <a:buClr>
                <a:srgbClr val="DD8046"/>
              </a:buClr>
              <a:buSzPts val="850"/>
              <a:buFont typeface="Noto Sans Symbols"/>
              <a:buChar char="⮚"/>
            </a:pPr>
            <a:r>
              <a:rPr lang="en" sz="1700">
                <a:solidFill>
                  <a:srgbClr val="000000"/>
                </a:solidFill>
                <a:latin typeface="Comic Sans MS"/>
                <a:ea typeface="Comic Sans MS"/>
                <a:cs typeface="Comic Sans MS"/>
                <a:sym typeface="Comic Sans MS"/>
              </a:rPr>
              <a:t>The MCS award will be reduced by any Federal, State, or  institutionally administered grants or fee waivers received  by the student</a:t>
            </a:r>
            <a:endParaRPr sz="1700">
              <a:solidFill>
                <a:srgbClr val="000000"/>
              </a:solidFill>
              <a:latin typeface="Comic Sans MS"/>
              <a:ea typeface="Comic Sans MS"/>
              <a:cs typeface="Comic Sans MS"/>
              <a:sym typeface="Comic Sans MS"/>
            </a:endParaRPr>
          </a:p>
          <a:p>
            <a:pPr indent="-294640" lvl="0" marL="332740" rtl="0" algn="l">
              <a:lnSpc>
                <a:spcPct val="100000"/>
              </a:lnSpc>
              <a:spcBef>
                <a:spcPts val="1445"/>
              </a:spcBef>
              <a:spcAft>
                <a:spcPts val="0"/>
              </a:spcAft>
              <a:buClr>
                <a:srgbClr val="DD8046"/>
              </a:buClr>
              <a:buSzPts val="850"/>
              <a:buFont typeface="Noto Sans Symbols"/>
              <a:buChar char="⮚"/>
            </a:pPr>
            <a:r>
              <a:rPr lang="en" sz="1700">
                <a:solidFill>
                  <a:srgbClr val="000000"/>
                </a:solidFill>
                <a:latin typeface="Comic Sans MS"/>
                <a:ea typeface="Comic Sans MS"/>
                <a:cs typeface="Comic Sans MS"/>
                <a:sym typeface="Comic Sans MS"/>
              </a:rPr>
              <a:t>Student must maintain satisfactory academic progress</a:t>
            </a:r>
            <a:endParaRPr sz="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7"/>
          <p:cNvSpPr txBox="1"/>
          <p:nvPr>
            <p:ph type="title"/>
          </p:nvPr>
        </p:nvSpPr>
        <p:spPr>
          <a:xfrm>
            <a:off x="819150" y="258575"/>
            <a:ext cx="7505700" cy="70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200"/>
              <a:t>Paying for College</a:t>
            </a:r>
            <a:endParaRPr b="1" sz="4200"/>
          </a:p>
        </p:txBody>
      </p:sp>
      <p:sp>
        <p:nvSpPr>
          <p:cNvPr id="291" name="Google Shape;291;p37"/>
          <p:cNvSpPr txBox="1"/>
          <p:nvPr>
            <p:ph idx="1" type="body"/>
          </p:nvPr>
        </p:nvSpPr>
        <p:spPr>
          <a:xfrm>
            <a:off x="819150" y="880550"/>
            <a:ext cx="7505700" cy="4067400"/>
          </a:xfrm>
          <a:prstGeom prst="rect">
            <a:avLst/>
          </a:prstGeom>
        </p:spPr>
        <p:txBody>
          <a:bodyPr anchorCtr="0" anchor="t" bIns="91425" lIns="91425" spcFirstLastPara="1" rIns="91425" wrap="square" tIns="91425">
            <a:noAutofit/>
          </a:bodyPr>
          <a:lstStyle/>
          <a:p>
            <a:pPr indent="0" lvl="0" marL="0" rtl="0" algn="ctr">
              <a:lnSpc>
                <a:spcPct val="113958"/>
              </a:lnSpc>
              <a:spcBef>
                <a:spcPts val="1889"/>
              </a:spcBef>
              <a:spcAft>
                <a:spcPts val="0"/>
              </a:spcAft>
              <a:buNone/>
            </a:pPr>
            <a:r>
              <a:rPr b="1" lang="en" sz="2200">
                <a:solidFill>
                  <a:srgbClr val="000000"/>
                </a:solidFill>
                <a:latin typeface="Arial"/>
                <a:ea typeface="Arial"/>
                <a:cs typeface="Arial"/>
                <a:sym typeface="Arial"/>
              </a:rPr>
              <a:t>Student Loans</a:t>
            </a:r>
            <a:endParaRPr b="1" sz="2200">
              <a:solidFill>
                <a:srgbClr val="000000"/>
              </a:solidFill>
              <a:latin typeface="Arial"/>
              <a:ea typeface="Arial"/>
              <a:cs typeface="Arial"/>
              <a:sym typeface="Arial"/>
            </a:endParaRPr>
          </a:p>
          <a:p>
            <a:pPr indent="-269239" lvl="0" marL="332740" rtl="0" algn="l">
              <a:lnSpc>
                <a:spcPct val="115576"/>
              </a:lnSpc>
              <a:spcBef>
                <a:spcPts val="1989"/>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Things to consider before borrowing:</a:t>
            </a:r>
            <a:endParaRPr sz="1800">
              <a:solidFill>
                <a:srgbClr val="000000"/>
              </a:solidFill>
              <a:latin typeface="Comic Sans MS"/>
              <a:ea typeface="Comic Sans MS"/>
              <a:cs typeface="Comic Sans MS"/>
              <a:sym typeface="Comic Sans MS"/>
            </a:endParaRPr>
          </a:p>
          <a:p>
            <a:pPr indent="-269240" lvl="1" marL="789940" rtl="0" algn="l">
              <a:lnSpc>
                <a:spcPct val="110961"/>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Interest rate, APR				</a:t>
            </a:r>
            <a:endParaRPr sz="1800">
              <a:solidFill>
                <a:srgbClr val="000000"/>
              </a:solidFill>
              <a:latin typeface="Comic Sans MS"/>
              <a:ea typeface="Comic Sans MS"/>
              <a:cs typeface="Comic Sans MS"/>
              <a:sym typeface="Comic Sans MS"/>
            </a:endParaRPr>
          </a:p>
          <a:p>
            <a:pPr indent="-269240" lvl="1" marL="789940" rtl="0" algn="l">
              <a:lnSpc>
                <a:spcPct val="110769"/>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Fixed vs. variable</a:t>
            </a:r>
            <a:endParaRPr sz="1800">
              <a:solidFill>
                <a:srgbClr val="000000"/>
              </a:solidFill>
              <a:latin typeface="Comic Sans MS"/>
              <a:ea typeface="Comic Sans MS"/>
              <a:cs typeface="Comic Sans MS"/>
              <a:sym typeface="Comic Sans MS"/>
            </a:endParaRPr>
          </a:p>
          <a:p>
            <a:pPr indent="-269240" lvl="1" marL="789940" rtl="0" algn="l">
              <a:lnSpc>
                <a:spcPct val="111153"/>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Co-signer</a:t>
            </a:r>
            <a:endParaRPr sz="1800">
              <a:solidFill>
                <a:srgbClr val="000000"/>
              </a:solidFill>
              <a:latin typeface="Comic Sans MS"/>
              <a:ea typeface="Comic Sans MS"/>
              <a:cs typeface="Comic Sans MS"/>
              <a:sym typeface="Comic Sans MS"/>
            </a:endParaRPr>
          </a:p>
          <a:p>
            <a:pPr indent="-269240" lvl="1" marL="789940" rtl="0" algn="l">
              <a:lnSpc>
                <a:spcPct val="111153"/>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Fees</a:t>
            </a:r>
            <a:endParaRPr sz="1800">
              <a:solidFill>
                <a:srgbClr val="000000"/>
              </a:solidFill>
              <a:latin typeface="Comic Sans MS"/>
              <a:ea typeface="Comic Sans MS"/>
              <a:cs typeface="Comic Sans MS"/>
              <a:sym typeface="Comic Sans MS"/>
            </a:endParaRPr>
          </a:p>
          <a:p>
            <a:pPr indent="-269240" lvl="1" marL="789940" rtl="0" algn="l">
              <a:lnSpc>
                <a:spcPct val="110769"/>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Enrollment Requirements</a:t>
            </a:r>
            <a:endParaRPr sz="1800">
              <a:solidFill>
                <a:srgbClr val="000000"/>
              </a:solidFill>
              <a:latin typeface="Comic Sans MS"/>
              <a:ea typeface="Comic Sans MS"/>
              <a:cs typeface="Comic Sans MS"/>
              <a:sym typeface="Comic Sans MS"/>
            </a:endParaRPr>
          </a:p>
          <a:p>
            <a:pPr indent="-269240" lvl="1" marL="789940" rtl="0" algn="l">
              <a:lnSpc>
                <a:spcPct val="110961"/>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Payments, during school or after graduation</a:t>
            </a:r>
            <a:endParaRPr sz="1800">
              <a:solidFill>
                <a:srgbClr val="000000"/>
              </a:solidFill>
              <a:latin typeface="Comic Sans MS"/>
              <a:ea typeface="Comic Sans MS"/>
              <a:cs typeface="Comic Sans MS"/>
              <a:sym typeface="Comic Sans MS"/>
            </a:endParaRPr>
          </a:p>
          <a:p>
            <a:pPr indent="-269239" lvl="0" marL="332740" rtl="0" algn="l">
              <a:lnSpc>
                <a:spcPct val="115576"/>
              </a:lnSpc>
              <a:spcBef>
                <a:spcPts val="0"/>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Shop around for loans, i.e. from schools vs. banks</a:t>
            </a:r>
            <a:endParaRPr sz="1800">
              <a:solidFill>
                <a:srgbClr val="000000"/>
              </a:solidFill>
              <a:latin typeface="Comic Sans MS"/>
              <a:ea typeface="Comic Sans MS"/>
              <a:cs typeface="Comic Sans MS"/>
              <a:sym typeface="Comic Sans MS"/>
            </a:endParaRPr>
          </a:p>
          <a:p>
            <a:pPr indent="-269239" lvl="0" marL="332740" marR="5080" rtl="0" algn="l">
              <a:lnSpc>
                <a:spcPct val="100000"/>
              </a:lnSpc>
              <a:spcBef>
                <a:spcPts val="495"/>
              </a:spcBef>
              <a:spcAft>
                <a:spcPts val="0"/>
              </a:spcAft>
              <a:buClr>
                <a:srgbClr val="DD8046"/>
              </a:buClr>
              <a:buSzPts val="750"/>
              <a:buFont typeface="Noto Sans Symbols"/>
              <a:buChar char="⮚"/>
            </a:pPr>
            <a:r>
              <a:rPr lang="en" sz="1800">
                <a:solidFill>
                  <a:srgbClr val="000000"/>
                </a:solidFill>
                <a:latin typeface="Comic Sans MS"/>
                <a:ea typeface="Comic Sans MS"/>
                <a:cs typeface="Comic Sans MS"/>
                <a:sym typeface="Comic Sans MS"/>
              </a:rPr>
              <a:t>Approximately 70% of students get some form of  financial aid</a:t>
            </a:r>
            <a:endParaRPr b="1" sz="1400">
              <a:solidFill>
                <a:srgbClr val="000000"/>
              </a:solidFill>
              <a:latin typeface="Arial"/>
              <a:ea typeface="Arial"/>
              <a:cs typeface="Arial"/>
              <a:sym typeface="Arial"/>
            </a:endParaRPr>
          </a:p>
        </p:txBody>
      </p:sp>
      <p:sp>
        <p:nvSpPr>
          <p:cNvPr id="292" name="Google Shape;292;p37"/>
          <p:cNvSpPr/>
          <p:nvPr/>
        </p:nvSpPr>
        <p:spPr>
          <a:xfrm>
            <a:off x="5947401" y="1732788"/>
            <a:ext cx="2592600" cy="16779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8"/>
          <p:cNvSpPr txBox="1"/>
          <p:nvPr>
            <p:ph type="title"/>
          </p:nvPr>
        </p:nvSpPr>
        <p:spPr>
          <a:xfrm>
            <a:off x="819150" y="394125"/>
            <a:ext cx="7505700" cy="72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300"/>
              <a:t>Other Important Dates &amp; Deadlines</a:t>
            </a:r>
            <a:endParaRPr b="1" sz="3300"/>
          </a:p>
        </p:txBody>
      </p:sp>
      <p:sp>
        <p:nvSpPr>
          <p:cNvPr id="298" name="Google Shape;298;p38"/>
          <p:cNvSpPr txBox="1"/>
          <p:nvPr>
            <p:ph idx="1" type="body"/>
          </p:nvPr>
        </p:nvSpPr>
        <p:spPr>
          <a:xfrm>
            <a:off x="690175" y="1120050"/>
            <a:ext cx="7505700" cy="3572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October 1, 2020  </a:t>
            </a:r>
            <a:r>
              <a:rPr lang="en" sz="1600"/>
              <a:t> FAFSA Application Opens </a:t>
            </a:r>
            <a:r>
              <a:rPr b="1" lang="en" sz="1600" u="sng"/>
              <a:t>(USE 2019 FINANCIAL INFORMATION</a:t>
            </a:r>
            <a:r>
              <a:rPr b="1" lang="en" sz="1600"/>
              <a:t>)</a:t>
            </a:r>
            <a:endParaRPr b="1" sz="1600"/>
          </a:p>
          <a:p>
            <a:pPr indent="-330200" lvl="0" marL="457200" rtl="0" algn="l">
              <a:spcBef>
                <a:spcPts val="0"/>
              </a:spcBef>
              <a:spcAft>
                <a:spcPts val="0"/>
              </a:spcAft>
              <a:buSzPts val="1600"/>
              <a:buChar char="❖"/>
            </a:pPr>
            <a:r>
              <a:rPr b="1" lang="en" sz="1600"/>
              <a:t>November 2, 2020 </a:t>
            </a:r>
            <a:r>
              <a:rPr lang="en" sz="1600"/>
              <a:t>    Green Folders Due to Counselors</a:t>
            </a:r>
            <a:endParaRPr sz="1600"/>
          </a:p>
          <a:p>
            <a:pPr indent="-330200" lvl="0" marL="457200" rtl="0" algn="l">
              <a:spcBef>
                <a:spcPts val="0"/>
              </a:spcBef>
              <a:spcAft>
                <a:spcPts val="0"/>
              </a:spcAft>
              <a:buSzPts val="1600"/>
              <a:buChar char="❖"/>
            </a:pPr>
            <a:r>
              <a:rPr b="1" lang="en" sz="1600"/>
              <a:t>November 1-30, 2020</a:t>
            </a:r>
            <a:r>
              <a:rPr lang="en" sz="1600"/>
              <a:t>   Application Submission Period for Fall 2021 </a:t>
            </a:r>
            <a:endParaRPr sz="1600"/>
          </a:p>
          <a:p>
            <a:pPr indent="-317500" lvl="1" marL="914400" rtl="0" algn="l">
              <a:spcBef>
                <a:spcPts val="0"/>
              </a:spcBef>
              <a:spcAft>
                <a:spcPts val="0"/>
              </a:spcAft>
              <a:buSzPts val="1400"/>
              <a:buChar char="➢"/>
            </a:pPr>
            <a:r>
              <a:rPr lang="en" sz="1400"/>
              <a:t>Note Thanksgiving Break (Nov. 23-Nov.27)</a:t>
            </a:r>
            <a:endParaRPr sz="1400"/>
          </a:p>
          <a:p>
            <a:pPr indent="-330200" lvl="0" marL="457200" rtl="0" algn="l">
              <a:spcBef>
                <a:spcPts val="0"/>
              </a:spcBef>
              <a:spcAft>
                <a:spcPts val="0"/>
              </a:spcAft>
              <a:buSzPts val="1600"/>
              <a:buChar char="❖"/>
            </a:pPr>
            <a:r>
              <a:rPr b="1" lang="en" sz="1600"/>
              <a:t>December 1, 2020 </a:t>
            </a:r>
            <a:r>
              <a:rPr lang="en" sz="1600"/>
              <a:t>  Application Due to USC to be Considered for Financial Aid</a:t>
            </a:r>
            <a:endParaRPr sz="1600"/>
          </a:p>
          <a:p>
            <a:pPr indent="-330200" lvl="0" marL="457200" rtl="0" algn="l">
              <a:spcBef>
                <a:spcPts val="0"/>
              </a:spcBef>
              <a:spcAft>
                <a:spcPts val="0"/>
              </a:spcAft>
              <a:buSzPts val="1600"/>
              <a:buChar char="❖"/>
            </a:pPr>
            <a:r>
              <a:rPr b="1" lang="en" sz="1600"/>
              <a:t>February 1,  2021</a:t>
            </a:r>
            <a:r>
              <a:rPr lang="en" sz="1600"/>
              <a:t>  FAFSA Deadline Some Private Colleges</a:t>
            </a:r>
            <a:endParaRPr sz="1600"/>
          </a:p>
          <a:p>
            <a:pPr indent="-330200" lvl="0" marL="457200" rtl="0" algn="l">
              <a:spcBef>
                <a:spcPts val="0"/>
              </a:spcBef>
              <a:spcAft>
                <a:spcPts val="0"/>
              </a:spcAft>
              <a:buSzPts val="1600"/>
              <a:buChar char="❖"/>
            </a:pPr>
            <a:r>
              <a:rPr b="1" lang="en" sz="1600"/>
              <a:t>March 2, 2021   </a:t>
            </a:r>
            <a:r>
              <a:rPr lang="en" sz="1600"/>
              <a:t>FAFSA Deadline for Public Colleges (To be eligible for Cal Grant)</a:t>
            </a:r>
            <a:endParaRPr sz="1600"/>
          </a:p>
          <a:p>
            <a:pPr indent="0" lvl="0" marL="0" rtl="0" algn="l">
              <a:spcBef>
                <a:spcPts val="1600"/>
              </a:spcBef>
              <a:spcAft>
                <a:spcPts val="0"/>
              </a:spcAft>
              <a:buNone/>
            </a:pPr>
            <a:r>
              <a:rPr lang="en" sz="1600"/>
              <a:t>Note: Your Cal Grant verifications were submitted on  9/30 by your counselors</a:t>
            </a:r>
            <a:endParaRPr sz="1600"/>
          </a:p>
          <a:p>
            <a:pPr indent="0" lvl="0" marL="0" rtl="0" algn="ctr">
              <a:spcBef>
                <a:spcPts val="1600"/>
              </a:spcBef>
              <a:spcAft>
                <a:spcPts val="0"/>
              </a:spcAft>
              <a:buNone/>
            </a:pPr>
            <a:r>
              <a:rPr b="1" lang="en" sz="2800">
                <a:solidFill>
                  <a:srgbClr val="FF0000"/>
                </a:solidFill>
              </a:rPr>
              <a:t>MEET ALL DEADLINES!!!</a:t>
            </a:r>
            <a:endParaRPr sz="1800"/>
          </a:p>
          <a:p>
            <a:pPr indent="0" lvl="0" marL="0" rtl="0" algn="ctr">
              <a:spcBef>
                <a:spcPts val="1600"/>
              </a:spcBef>
              <a:spcAft>
                <a:spcPts val="0"/>
              </a:spcAft>
              <a:buNone/>
            </a:pPr>
            <a:r>
              <a:t/>
            </a:r>
            <a:endParaRPr b="1" sz="2300">
              <a:solidFill>
                <a:srgbClr val="FF0000"/>
              </a:solidFill>
            </a:endParaRPr>
          </a:p>
          <a:p>
            <a:pPr indent="0" lvl="0" marL="0" rtl="0" algn="l">
              <a:spcBef>
                <a:spcPts val="1600"/>
              </a:spcBef>
              <a:spcAft>
                <a:spcPts val="1600"/>
              </a:spcAft>
              <a:buNone/>
            </a:pPr>
            <a:r>
              <a:t/>
            </a:r>
            <a:endParaRPr/>
          </a:p>
        </p:txBody>
      </p:sp>
      <p:pic>
        <p:nvPicPr>
          <p:cNvPr id="299" name="Google Shape;299;p38"/>
          <p:cNvPicPr preferRelativeResize="0"/>
          <p:nvPr/>
        </p:nvPicPr>
        <p:blipFill>
          <a:blip r:embed="rId3">
            <a:alphaModFix/>
          </a:blip>
          <a:stretch>
            <a:fillRect/>
          </a:stretch>
        </p:blipFill>
        <p:spPr>
          <a:xfrm>
            <a:off x="7173000" y="3512675"/>
            <a:ext cx="1566100" cy="13405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9"/>
          <p:cNvSpPr txBox="1"/>
          <p:nvPr>
            <p:ph type="title"/>
          </p:nvPr>
        </p:nvSpPr>
        <p:spPr>
          <a:xfrm>
            <a:off x="819150" y="454250"/>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600"/>
              <a:t>Scholarships &amp; Financial Aid</a:t>
            </a:r>
            <a:endParaRPr b="1" sz="3600"/>
          </a:p>
        </p:txBody>
      </p:sp>
      <p:sp>
        <p:nvSpPr>
          <p:cNvPr id="305" name="Google Shape;305;p39"/>
          <p:cNvSpPr txBox="1"/>
          <p:nvPr>
            <p:ph idx="1" type="body"/>
          </p:nvPr>
        </p:nvSpPr>
        <p:spPr>
          <a:xfrm>
            <a:off x="721300" y="1180050"/>
            <a:ext cx="8112000" cy="37119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If you haven’t already started researching,</a:t>
            </a:r>
            <a:r>
              <a:rPr b="1" lang="en" sz="1700"/>
              <a:t> NOW</a:t>
            </a:r>
            <a:r>
              <a:rPr lang="en" sz="1700"/>
              <a:t> is the time!!!</a:t>
            </a:r>
            <a:endParaRPr sz="1700"/>
          </a:p>
          <a:p>
            <a:pPr indent="-317500" lvl="2" marL="1371600" rtl="0" algn="l">
              <a:spcBef>
                <a:spcPts val="0"/>
              </a:spcBef>
              <a:spcAft>
                <a:spcPts val="0"/>
              </a:spcAft>
              <a:buSzPts val="1400"/>
              <a:buChar char="■"/>
            </a:pPr>
            <a:r>
              <a:rPr lang="en" sz="1400" u="sng">
                <a:solidFill>
                  <a:schemeClr val="hlink"/>
                </a:solidFill>
                <a:hlinkClick r:id="rId3"/>
              </a:rPr>
              <a:t>FAFSA</a:t>
            </a:r>
            <a:endParaRPr sz="1400"/>
          </a:p>
          <a:p>
            <a:pPr indent="-317500" lvl="2" marL="1371600" rtl="0" algn="l">
              <a:spcBef>
                <a:spcPts val="0"/>
              </a:spcBef>
              <a:spcAft>
                <a:spcPts val="0"/>
              </a:spcAft>
              <a:buSzPts val="1400"/>
              <a:buChar char="■"/>
            </a:pPr>
            <a:r>
              <a:rPr lang="en" sz="1400" u="sng">
                <a:solidFill>
                  <a:schemeClr val="hlink"/>
                </a:solidFill>
                <a:hlinkClick r:id="rId4"/>
              </a:rPr>
              <a:t>Cal Grant</a:t>
            </a:r>
            <a:endParaRPr sz="1400"/>
          </a:p>
          <a:p>
            <a:pPr indent="-317500" lvl="2" marL="1371600" rtl="0" algn="l">
              <a:spcBef>
                <a:spcPts val="0"/>
              </a:spcBef>
              <a:spcAft>
                <a:spcPts val="0"/>
              </a:spcAft>
              <a:buSzPts val="1400"/>
              <a:buChar char="■"/>
            </a:pPr>
            <a:r>
              <a:rPr lang="en" sz="1400" u="sng">
                <a:solidFill>
                  <a:schemeClr val="hlink"/>
                </a:solidFill>
                <a:hlinkClick r:id="rId5"/>
              </a:rPr>
              <a:t>Student Aid</a:t>
            </a:r>
            <a:r>
              <a:rPr lang="en" sz="1400"/>
              <a:t>                                                            </a:t>
            </a:r>
            <a:endParaRPr sz="1400"/>
          </a:p>
          <a:p>
            <a:pPr indent="-317500" lvl="2" marL="1371600" rtl="0" algn="l">
              <a:spcBef>
                <a:spcPts val="0"/>
              </a:spcBef>
              <a:spcAft>
                <a:spcPts val="0"/>
              </a:spcAft>
              <a:buSzPts val="1400"/>
              <a:buChar char="■"/>
            </a:pPr>
            <a:r>
              <a:rPr lang="en" sz="1400" u="sng">
                <a:solidFill>
                  <a:schemeClr val="hlink"/>
                </a:solidFill>
                <a:hlinkClick r:id="rId6"/>
              </a:rPr>
              <a:t>FastWeb</a:t>
            </a:r>
            <a:endParaRPr sz="1400"/>
          </a:p>
          <a:p>
            <a:pPr indent="-317500" lvl="2" marL="1371600" rtl="0" algn="l">
              <a:spcBef>
                <a:spcPts val="0"/>
              </a:spcBef>
              <a:spcAft>
                <a:spcPts val="0"/>
              </a:spcAft>
              <a:buSzPts val="1400"/>
              <a:buChar char="■"/>
            </a:pPr>
            <a:r>
              <a:rPr lang="en" sz="1400" u="sng">
                <a:solidFill>
                  <a:schemeClr val="hlink"/>
                </a:solidFill>
                <a:hlinkClick r:id="rId7"/>
              </a:rPr>
              <a:t>WebGrants4Students</a:t>
            </a:r>
            <a:endParaRPr sz="1400"/>
          </a:p>
          <a:p>
            <a:pPr indent="-317500" lvl="2" marL="1371600" rtl="0" algn="l">
              <a:spcBef>
                <a:spcPts val="0"/>
              </a:spcBef>
              <a:spcAft>
                <a:spcPts val="0"/>
              </a:spcAft>
              <a:buSzPts val="1400"/>
              <a:buChar char="■"/>
            </a:pPr>
            <a:r>
              <a:rPr lang="en" sz="1400" u="sng">
                <a:solidFill>
                  <a:schemeClr val="hlink"/>
                </a:solidFill>
                <a:hlinkClick r:id="rId8"/>
              </a:rPr>
              <a:t>California Colleges</a:t>
            </a:r>
            <a:endParaRPr sz="2000"/>
          </a:p>
          <a:p>
            <a:pPr indent="-336550" lvl="2" marL="1371600" rtl="0" algn="l">
              <a:spcBef>
                <a:spcPts val="0"/>
              </a:spcBef>
              <a:spcAft>
                <a:spcPts val="0"/>
              </a:spcAft>
              <a:buSzPts val="1700"/>
              <a:buChar char="■"/>
            </a:pPr>
            <a:r>
              <a:t/>
            </a:r>
            <a:endParaRPr sz="1700"/>
          </a:p>
          <a:p>
            <a:pPr indent="-336550" lvl="0" marL="457200" rtl="0" algn="l">
              <a:spcBef>
                <a:spcPts val="0"/>
              </a:spcBef>
              <a:spcAft>
                <a:spcPts val="0"/>
              </a:spcAft>
              <a:buSzPts val="1700"/>
              <a:buChar char="❖"/>
            </a:pPr>
            <a:r>
              <a:rPr lang="en" sz="1700" u="sng">
                <a:solidFill>
                  <a:srgbClr val="FF0000"/>
                </a:solidFill>
              </a:rPr>
              <a:t>Look Out for Scams!!!</a:t>
            </a:r>
            <a:r>
              <a:rPr lang="en" sz="1700">
                <a:solidFill>
                  <a:srgbClr val="FF0000"/>
                </a:solidFill>
              </a:rPr>
              <a:t> </a:t>
            </a:r>
            <a:r>
              <a:rPr lang="en" sz="1700"/>
              <a:t>NEVER pay money to apply for a scholarship.</a:t>
            </a:r>
            <a:endParaRPr sz="1700"/>
          </a:p>
          <a:p>
            <a:pPr indent="-336550" lvl="0" marL="457200" rtl="0" algn="l">
              <a:spcBef>
                <a:spcPts val="0"/>
              </a:spcBef>
              <a:spcAft>
                <a:spcPts val="0"/>
              </a:spcAft>
              <a:buSzPts val="1700"/>
              <a:buChar char="❖"/>
            </a:pPr>
            <a:r>
              <a:rPr lang="en" sz="1700"/>
              <a:t>Check the Daily Bulletin and visit  </a:t>
            </a:r>
            <a:r>
              <a:rPr lang="en" sz="1700" u="sng">
                <a:solidFill>
                  <a:schemeClr val="accent5"/>
                </a:solidFill>
                <a:hlinkClick r:id="rId9">
                  <a:extLst>
                    <a:ext uri="{A12FA001-AC4F-418D-AE19-62706E023703}">
                      <ahyp:hlinkClr val="tx"/>
                    </a:ext>
                  </a:extLst>
                </a:hlinkClick>
              </a:rPr>
              <a:t>Counselors' Corner</a:t>
            </a:r>
            <a:r>
              <a:rPr lang="en" sz="1700"/>
              <a:t> regularly for new scholarship opportunities. </a:t>
            </a:r>
            <a:endParaRPr sz="1700"/>
          </a:p>
          <a:p>
            <a:pPr indent="0" lvl="0" marL="457200" rtl="0" algn="l">
              <a:spcBef>
                <a:spcPts val="1600"/>
              </a:spcBef>
              <a:spcAft>
                <a:spcPts val="0"/>
              </a:spcAft>
              <a:buNone/>
            </a:pPr>
            <a:r>
              <a:t/>
            </a:r>
            <a:endParaRPr sz="1700"/>
          </a:p>
          <a:p>
            <a:pPr indent="0" lvl="0" marL="457200" rtl="0" algn="l">
              <a:spcBef>
                <a:spcPts val="1600"/>
              </a:spcBef>
              <a:spcAft>
                <a:spcPts val="0"/>
              </a:spcAft>
              <a:buNone/>
            </a:pPr>
            <a:r>
              <a:t/>
            </a:r>
            <a:endParaRPr sz="1700"/>
          </a:p>
          <a:p>
            <a:pPr indent="-336550" lvl="0" marL="457200" rtl="0" algn="l">
              <a:spcBef>
                <a:spcPts val="1600"/>
              </a:spcBef>
              <a:spcAft>
                <a:spcPts val="0"/>
              </a:spcAft>
              <a:buSzPts val="1700"/>
              <a:buChar char="❖"/>
            </a:pPr>
            <a:r>
              <a:t/>
            </a:r>
            <a:endParaRPr sz="1700"/>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306" name="Google Shape;306;p39"/>
          <p:cNvSpPr/>
          <p:nvPr/>
        </p:nvSpPr>
        <p:spPr>
          <a:xfrm>
            <a:off x="7080300" y="747875"/>
            <a:ext cx="1585500" cy="1572300"/>
          </a:xfrm>
          <a:prstGeom prst="rect">
            <a:avLst/>
          </a:prstGeom>
          <a:blipFill rotWithShape="1">
            <a:blip r:embed="rId1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07" name="Google Shape;307;p39"/>
          <p:cNvPicPr preferRelativeResize="0"/>
          <p:nvPr/>
        </p:nvPicPr>
        <p:blipFill>
          <a:blip r:embed="rId11">
            <a:alphaModFix/>
          </a:blip>
          <a:stretch>
            <a:fillRect/>
          </a:stretch>
        </p:blipFill>
        <p:spPr>
          <a:xfrm>
            <a:off x="7645474" y="2697525"/>
            <a:ext cx="1020325" cy="1020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0"/>
          <p:cNvSpPr txBox="1"/>
          <p:nvPr>
            <p:ph type="title"/>
          </p:nvPr>
        </p:nvSpPr>
        <p:spPr>
          <a:xfrm>
            <a:off x="819150" y="45425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Scholarship &amp; Financial Aid Resources</a:t>
            </a:r>
            <a:endParaRPr b="1"/>
          </a:p>
        </p:txBody>
      </p:sp>
      <p:sp>
        <p:nvSpPr>
          <p:cNvPr id="313" name="Google Shape;313;p40"/>
          <p:cNvSpPr txBox="1"/>
          <p:nvPr>
            <p:ph idx="1" type="body"/>
          </p:nvPr>
        </p:nvSpPr>
        <p:spPr>
          <a:xfrm>
            <a:off x="721300" y="1034300"/>
            <a:ext cx="7505700" cy="3857700"/>
          </a:xfrm>
          <a:prstGeom prst="rect">
            <a:avLst/>
          </a:prstGeom>
        </p:spPr>
        <p:txBody>
          <a:bodyPr anchorCtr="0" anchor="t" bIns="91425" lIns="91425" spcFirstLastPara="1" rIns="91425" wrap="square" tIns="91425">
            <a:noAutofit/>
          </a:bodyPr>
          <a:lstStyle/>
          <a:p>
            <a:pPr indent="0" lvl="0" marL="12700" marR="3561715" rtl="0" algn="l">
              <a:lnSpc>
                <a:spcPct val="100000"/>
              </a:lnSpc>
              <a:spcBef>
                <a:spcPts val="780"/>
              </a:spcBef>
              <a:spcAft>
                <a:spcPts val="0"/>
              </a:spcAft>
              <a:buNone/>
            </a:pPr>
            <a:r>
              <a:rPr b="1" lang="en" sz="1400">
                <a:solidFill>
                  <a:srgbClr val="000000"/>
                </a:solidFill>
                <a:latin typeface="Arial"/>
                <a:ea typeface="Arial"/>
                <a:cs typeface="Arial"/>
                <a:sym typeface="Arial"/>
              </a:rPr>
              <a:t>CSU Financial Aid Information: </a:t>
            </a:r>
            <a:endParaRPr b="1" sz="1400">
              <a:solidFill>
                <a:srgbClr val="000000"/>
              </a:solidFill>
              <a:latin typeface="Arial"/>
              <a:ea typeface="Arial"/>
              <a:cs typeface="Arial"/>
              <a:sym typeface="Arial"/>
            </a:endParaRPr>
          </a:p>
          <a:p>
            <a:pPr indent="0" lvl="0" marL="12700" marR="3561715" rtl="0" algn="l">
              <a:lnSpc>
                <a:spcPct val="100000"/>
              </a:lnSpc>
              <a:spcBef>
                <a:spcPts val="780"/>
              </a:spcBef>
              <a:spcAft>
                <a:spcPts val="0"/>
              </a:spcAft>
              <a:buNone/>
            </a:pPr>
            <a:r>
              <a:rPr lang="en" sz="1400" u="sng">
                <a:solidFill>
                  <a:srgbClr val="0000FF"/>
                </a:solidFill>
                <a:latin typeface="Arial"/>
                <a:ea typeface="Arial"/>
                <a:cs typeface="Arial"/>
                <a:sym typeface="Arial"/>
                <a:hlinkClick r:id="rId3">
                  <a:extLst>
                    <a:ext uri="{A12FA001-AC4F-418D-AE19-62706E023703}">
                      <ahyp:hlinkClr val="tx"/>
                    </a:ext>
                  </a:extLst>
                </a:hlinkClick>
              </a:rPr>
              <a:t>Financial Aid | CSU - California State University</a:t>
            </a:r>
            <a:endParaRPr sz="1400">
              <a:solidFill>
                <a:srgbClr val="0000FF"/>
              </a:solidFill>
              <a:latin typeface="Arial"/>
              <a:ea typeface="Arial"/>
              <a:cs typeface="Arial"/>
              <a:sym typeface="Arial"/>
            </a:endParaRPr>
          </a:p>
          <a:p>
            <a:pPr indent="0" lvl="0" marL="12700" marR="3561715" rtl="0" algn="l">
              <a:lnSpc>
                <a:spcPct val="100000"/>
              </a:lnSpc>
              <a:spcBef>
                <a:spcPts val="780"/>
              </a:spcBef>
              <a:spcAft>
                <a:spcPts val="0"/>
              </a:spcAft>
              <a:buClr>
                <a:srgbClr val="000000"/>
              </a:buClr>
              <a:buFont typeface="Arial"/>
              <a:buNone/>
            </a:pPr>
            <a:r>
              <a:rPr b="1" lang="en" sz="1400">
                <a:solidFill>
                  <a:srgbClr val="000000"/>
                </a:solidFill>
                <a:latin typeface="Arial"/>
                <a:ea typeface="Arial"/>
                <a:cs typeface="Arial"/>
                <a:sym typeface="Arial"/>
              </a:rPr>
              <a:t>UC Financial Aid Information:</a:t>
            </a:r>
            <a:endParaRPr b="1" sz="1400">
              <a:solidFill>
                <a:srgbClr val="000000"/>
              </a:solidFill>
              <a:latin typeface="Arial"/>
              <a:ea typeface="Arial"/>
              <a:cs typeface="Arial"/>
              <a:sym typeface="Arial"/>
            </a:endParaRPr>
          </a:p>
          <a:p>
            <a:pPr indent="0" lvl="0" marL="12700" rtl="0" algn="l">
              <a:lnSpc>
                <a:spcPct val="100000"/>
              </a:lnSpc>
              <a:spcBef>
                <a:spcPts val="5"/>
              </a:spcBef>
              <a:spcAft>
                <a:spcPts val="0"/>
              </a:spcAft>
              <a:buClr>
                <a:srgbClr val="000000"/>
              </a:buClr>
              <a:buFont typeface="Arial"/>
              <a:buNone/>
            </a:pPr>
            <a:r>
              <a:rPr lang="en" sz="1400" u="sng">
                <a:solidFill>
                  <a:srgbClr val="0000FF"/>
                </a:solidFill>
                <a:latin typeface="Arial"/>
                <a:ea typeface="Arial"/>
                <a:cs typeface="Arial"/>
                <a:sym typeface="Arial"/>
                <a:hlinkClick r:id="rId4">
                  <a:extLst>
                    <a:ext uri="{A12FA001-AC4F-418D-AE19-62706E023703}">
                      <ahyp:hlinkClr val="tx"/>
                    </a:ext>
                  </a:extLst>
                </a:hlinkClick>
              </a:rPr>
              <a:t>https://admission.universityofcalifornia.edu/tuition-financial-aid/</a:t>
            </a:r>
            <a:endParaRPr sz="1400">
              <a:solidFill>
                <a:srgbClr val="0000FF"/>
              </a:solidFill>
              <a:latin typeface="Arial"/>
              <a:ea typeface="Arial"/>
              <a:cs typeface="Arial"/>
              <a:sym typeface="Arial"/>
            </a:endParaRPr>
          </a:p>
          <a:p>
            <a:pPr indent="0" lvl="0" marL="12700" rtl="0" algn="l">
              <a:lnSpc>
                <a:spcPct val="100000"/>
              </a:lnSpc>
              <a:spcBef>
                <a:spcPts val="1235"/>
              </a:spcBef>
              <a:spcAft>
                <a:spcPts val="0"/>
              </a:spcAft>
              <a:buClr>
                <a:srgbClr val="000000"/>
              </a:buClr>
              <a:buFont typeface="Arial"/>
              <a:buNone/>
            </a:pPr>
            <a:r>
              <a:rPr b="1" lang="en" sz="1400">
                <a:solidFill>
                  <a:srgbClr val="000000"/>
                </a:solidFill>
                <a:latin typeface="Arial"/>
                <a:ea typeface="Arial"/>
                <a:cs typeface="Arial"/>
                <a:sym typeface="Arial"/>
              </a:rPr>
              <a:t>FAFSA and federal ID Information</a:t>
            </a:r>
            <a:r>
              <a:rPr lang="en" sz="1400">
                <a:solidFill>
                  <a:srgbClr val="000000"/>
                </a:solidFill>
                <a:latin typeface="Arial"/>
                <a:ea typeface="Arial"/>
                <a:cs typeface="Arial"/>
                <a:sym typeface="Arial"/>
              </a:rPr>
              <a:t> </a:t>
            </a:r>
            <a:r>
              <a:rPr lang="en" sz="1400" u="sng">
                <a:solidFill>
                  <a:srgbClr val="0000FF"/>
                </a:solidFill>
                <a:latin typeface="Arial"/>
                <a:ea typeface="Arial"/>
                <a:cs typeface="Arial"/>
                <a:sym typeface="Arial"/>
                <a:hlinkClick r:id="rId5">
                  <a:extLst>
                    <a:ext uri="{A12FA001-AC4F-418D-AE19-62706E023703}">
                      <ahyp:hlinkClr val="tx"/>
                    </a:ext>
                  </a:extLst>
                </a:hlinkClick>
              </a:rPr>
              <a:t>www.fafsa.ed.gov</a:t>
            </a:r>
            <a:endParaRPr sz="1400">
              <a:solidFill>
                <a:srgbClr val="000000"/>
              </a:solidFill>
              <a:latin typeface="Arial"/>
              <a:ea typeface="Arial"/>
              <a:cs typeface="Arial"/>
              <a:sym typeface="Arial"/>
            </a:endParaRPr>
          </a:p>
          <a:p>
            <a:pPr indent="0" lvl="0" marL="12700" rtl="0" algn="l">
              <a:lnSpc>
                <a:spcPct val="100000"/>
              </a:lnSpc>
              <a:spcBef>
                <a:spcPts val="1680"/>
              </a:spcBef>
              <a:spcAft>
                <a:spcPts val="0"/>
              </a:spcAft>
              <a:buClr>
                <a:srgbClr val="000000"/>
              </a:buClr>
              <a:buFont typeface="Arial"/>
              <a:buNone/>
            </a:pPr>
            <a:r>
              <a:rPr b="1" lang="en" sz="1400">
                <a:solidFill>
                  <a:srgbClr val="000000"/>
                </a:solidFill>
                <a:latin typeface="Arial"/>
                <a:ea typeface="Arial"/>
                <a:cs typeface="Arial"/>
                <a:sym typeface="Arial"/>
              </a:rPr>
              <a:t>Cal Grant and MCS Information</a:t>
            </a:r>
            <a:r>
              <a:rPr lang="en" sz="1400">
                <a:solidFill>
                  <a:srgbClr val="000000"/>
                </a:solidFill>
                <a:latin typeface="Arial"/>
                <a:ea typeface="Arial"/>
                <a:cs typeface="Arial"/>
                <a:sym typeface="Arial"/>
              </a:rPr>
              <a:t> </a:t>
            </a:r>
            <a:r>
              <a:rPr lang="en" sz="1400" u="sng">
                <a:solidFill>
                  <a:srgbClr val="0000FF"/>
                </a:solidFill>
                <a:latin typeface="Arial"/>
                <a:ea typeface="Arial"/>
                <a:cs typeface="Arial"/>
                <a:sym typeface="Arial"/>
                <a:hlinkClick r:id="rId6">
                  <a:extLst>
                    <a:ext uri="{A12FA001-AC4F-418D-AE19-62706E023703}">
                      <ahyp:hlinkClr val="tx"/>
                    </a:ext>
                  </a:extLst>
                </a:hlinkClick>
              </a:rPr>
              <a:t>www.csac.ca.gov </a:t>
            </a:r>
            <a:r>
              <a:rPr lang="en" sz="1400">
                <a:solidFill>
                  <a:srgbClr val="000000"/>
                </a:solidFill>
                <a:latin typeface="Arial"/>
                <a:ea typeface="Arial"/>
                <a:cs typeface="Arial"/>
                <a:sym typeface="Arial"/>
              </a:rPr>
              <a:t>or 1-888-224-7268</a:t>
            </a:r>
            <a:endParaRPr sz="1400">
              <a:solidFill>
                <a:srgbClr val="000000"/>
              </a:solidFill>
              <a:latin typeface="Arial"/>
              <a:ea typeface="Arial"/>
              <a:cs typeface="Arial"/>
              <a:sym typeface="Arial"/>
            </a:endParaRPr>
          </a:p>
          <a:p>
            <a:pPr indent="0" lvl="0" marL="12700" marR="1889760" rtl="0" algn="l">
              <a:lnSpc>
                <a:spcPct val="100000"/>
              </a:lnSpc>
              <a:spcBef>
                <a:spcPts val="925"/>
              </a:spcBef>
              <a:spcAft>
                <a:spcPts val="0"/>
              </a:spcAft>
              <a:buNone/>
            </a:pPr>
            <a:r>
              <a:rPr b="1" lang="en" sz="1400">
                <a:solidFill>
                  <a:srgbClr val="000000"/>
                </a:solidFill>
                <a:latin typeface="Arial"/>
                <a:ea typeface="Arial"/>
                <a:cs typeface="Arial"/>
                <a:sym typeface="Arial"/>
              </a:rPr>
              <a:t>California DREAM Application</a:t>
            </a:r>
            <a:r>
              <a:rPr lang="en" sz="1400">
                <a:solidFill>
                  <a:srgbClr val="000000"/>
                </a:solidFill>
                <a:latin typeface="Arial"/>
                <a:ea typeface="Arial"/>
                <a:cs typeface="Arial"/>
                <a:sym typeface="Arial"/>
              </a:rPr>
              <a:t> </a:t>
            </a:r>
            <a:r>
              <a:rPr lang="en" sz="1400" u="sng">
                <a:solidFill>
                  <a:srgbClr val="0000FF"/>
                </a:solidFill>
                <a:latin typeface="Arial"/>
                <a:ea typeface="Arial"/>
                <a:cs typeface="Arial"/>
                <a:sym typeface="Arial"/>
                <a:hlinkClick r:id="rId7">
                  <a:extLst>
                    <a:ext uri="{A12FA001-AC4F-418D-AE19-62706E023703}">
                      <ahyp:hlinkClr val="tx"/>
                    </a:ext>
                  </a:extLst>
                </a:hlinkClick>
              </a:rPr>
              <a:t>https://dream.csac.ca.gov/ </a:t>
            </a:r>
            <a:r>
              <a:rPr lang="en" sz="1400">
                <a:solidFill>
                  <a:srgbClr val="00AF50"/>
                </a:solidFill>
                <a:latin typeface="Arial"/>
                <a:ea typeface="Arial"/>
                <a:cs typeface="Arial"/>
                <a:sym typeface="Arial"/>
              </a:rPr>
              <a:t> </a:t>
            </a:r>
            <a:endParaRPr sz="1400">
              <a:solidFill>
                <a:srgbClr val="00AF50"/>
              </a:solidFill>
              <a:latin typeface="Arial"/>
              <a:ea typeface="Arial"/>
              <a:cs typeface="Arial"/>
              <a:sym typeface="Arial"/>
            </a:endParaRPr>
          </a:p>
          <a:p>
            <a:pPr indent="0" lvl="0" marL="12700" marR="1889760" rtl="0" algn="l">
              <a:lnSpc>
                <a:spcPct val="100000"/>
              </a:lnSpc>
              <a:spcBef>
                <a:spcPts val="925"/>
              </a:spcBef>
              <a:spcAft>
                <a:spcPts val="0"/>
              </a:spcAft>
              <a:buNone/>
            </a:pPr>
            <a:r>
              <a:rPr b="1" lang="en" sz="1400">
                <a:solidFill>
                  <a:srgbClr val="000000"/>
                </a:solidFill>
                <a:latin typeface="Arial"/>
                <a:ea typeface="Arial"/>
                <a:cs typeface="Arial"/>
                <a:sym typeface="Arial"/>
              </a:rPr>
              <a:t>Other:</a:t>
            </a:r>
            <a:endParaRPr b="1" sz="1400">
              <a:solidFill>
                <a:srgbClr val="000000"/>
              </a:solidFill>
              <a:latin typeface="Arial"/>
              <a:ea typeface="Arial"/>
              <a:cs typeface="Arial"/>
              <a:sym typeface="Arial"/>
            </a:endParaRPr>
          </a:p>
          <a:p>
            <a:pPr indent="0" lvl="0" marL="12700" marR="1889760" rtl="0" algn="l">
              <a:lnSpc>
                <a:spcPct val="100000"/>
              </a:lnSpc>
              <a:spcBef>
                <a:spcPts val="925"/>
              </a:spcBef>
              <a:spcAft>
                <a:spcPts val="0"/>
              </a:spcAft>
              <a:buNone/>
            </a:pPr>
            <a:r>
              <a:rPr lang="en" sz="1400" u="sng">
                <a:solidFill>
                  <a:srgbClr val="0000FF"/>
                </a:solidFill>
                <a:latin typeface="Arial"/>
                <a:ea typeface="Arial"/>
                <a:cs typeface="Arial"/>
                <a:sym typeface="Arial"/>
                <a:hlinkClick r:id="rId8">
                  <a:extLst>
                    <a:ext uri="{A12FA001-AC4F-418D-AE19-62706E023703}">
                      <ahyp:hlinkClr val="tx"/>
                    </a:ext>
                  </a:extLst>
                </a:hlinkClick>
              </a:rPr>
              <a:t>www.WebGrants4Students.org </a:t>
            </a:r>
            <a:r>
              <a:rPr lang="en" sz="1400">
                <a:solidFill>
                  <a:srgbClr val="000000"/>
                </a:solidFill>
                <a:latin typeface="Arial"/>
                <a:ea typeface="Arial"/>
                <a:cs typeface="Arial"/>
                <a:sym typeface="Arial"/>
              </a:rPr>
              <a:t>; </a:t>
            </a:r>
            <a:endParaRPr sz="1400">
              <a:solidFill>
                <a:srgbClr val="000000"/>
              </a:solidFill>
              <a:latin typeface="Arial"/>
              <a:ea typeface="Arial"/>
              <a:cs typeface="Arial"/>
              <a:sym typeface="Arial"/>
            </a:endParaRPr>
          </a:p>
          <a:p>
            <a:pPr indent="0" lvl="0" marL="12700" marR="1889760" rtl="0" algn="l">
              <a:lnSpc>
                <a:spcPct val="100000"/>
              </a:lnSpc>
              <a:spcBef>
                <a:spcPts val="925"/>
              </a:spcBef>
              <a:spcAft>
                <a:spcPts val="0"/>
              </a:spcAft>
              <a:buClr>
                <a:srgbClr val="000000"/>
              </a:buClr>
              <a:buFont typeface="Arial"/>
              <a:buNone/>
            </a:pPr>
            <a:r>
              <a:rPr lang="en" sz="1400" u="sng">
                <a:solidFill>
                  <a:srgbClr val="0000FF"/>
                </a:solidFill>
                <a:latin typeface="Arial"/>
                <a:ea typeface="Arial"/>
                <a:cs typeface="Arial"/>
                <a:sym typeface="Arial"/>
                <a:hlinkClick r:id="rId9">
                  <a:extLst>
                    <a:ext uri="{A12FA001-AC4F-418D-AE19-62706E023703}">
                      <ahyp:hlinkClr val="tx"/>
                    </a:ext>
                  </a:extLst>
                </a:hlinkClick>
              </a:rPr>
              <a:t>www.FastWeb.com </a:t>
            </a:r>
            <a:r>
              <a:rPr lang="en" sz="1400">
                <a:solidFill>
                  <a:srgbClr val="00AF50"/>
                </a:solidFill>
                <a:latin typeface="Arial"/>
                <a:ea typeface="Arial"/>
                <a:cs typeface="Arial"/>
                <a:sym typeface="Arial"/>
              </a:rPr>
              <a:t> </a:t>
            </a:r>
            <a:endParaRPr sz="1400">
              <a:solidFill>
                <a:srgbClr val="000000"/>
              </a:solidFill>
              <a:latin typeface="Arial"/>
              <a:ea typeface="Arial"/>
              <a:cs typeface="Arial"/>
              <a:sym typeface="Arial"/>
            </a:endParaRPr>
          </a:p>
          <a:p>
            <a:pPr indent="-342900" lvl="0" marL="355600" marR="5080" rtl="0" algn="l">
              <a:lnSpc>
                <a:spcPct val="117500"/>
              </a:lnSpc>
              <a:spcBef>
                <a:spcPts val="605"/>
              </a:spcBef>
              <a:spcAft>
                <a:spcPts val="0"/>
              </a:spcAft>
              <a:buClr>
                <a:srgbClr val="000000"/>
              </a:buClr>
              <a:buFont typeface="Arial"/>
              <a:buNone/>
            </a:pPr>
            <a:r>
              <a:rPr lang="en" sz="1400" u="sng">
                <a:solidFill>
                  <a:srgbClr val="0000FF"/>
                </a:solidFill>
                <a:latin typeface="Arial"/>
                <a:ea typeface="Arial"/>
                <a:cs typeface="Arial"/>
                <a:sym typeface="Arial"/>
                <a:hlinkClick r:id="rId10">
                  <a:extLst>
                    <a:ext uri="{A12FA001-AC4F-418D-AE19-62706E023703}">
                      <ahyp:hlinkClr val="tx"/>
                    </a:ext>
                  </a:extLst>
                </a:hlinkClick>
              </a:rPr>
              <a:t>http://studentaid.ed.gov/repay-loans/understand/plans/standard/comparison-  calculator</a:t>
            </a:r>
            <a:endParaRPr sz="1400">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