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3" roundtripDataSignature="AMtx7mhzXR0eycrRgzPWZk7v4ClCP445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10"/>
          <p:cNvSpPr txBox="1"/>
          <p:nvPr>
            <p:ph type="ctrTitle"/>
          </p:nvPr>
        </p:nvSpPr>
        <p:spPr>
          <a:xfrm>
            <a:off x="603504" y="770467"/>
            <a:ext cx="107823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Calibri"/>
              <a:buNone/>
              <a:defRPr sz="8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" type="subTitle"/>
          </p:nvPr>
        </p:nvSpPr>
        <p:spPr>
          <a:xfrm>
            <a:off x="667512" y="4206876"/>
            <a:ext cx="92283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  <a:defRPr sz="2800"/>
            </a:lvl2pPr>
            <a:lvl3pPr lvl="2" rtl="0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/>
            </a:lvl3pPr>
            <a:lvl4pPr lvl="3" rtl="0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4pPr>
            <a:lvl5pPr lvl="4" rtl="0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5pPr>
            <a:lvl6pPr lvl="5" rtl="0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6pPr>
            <a:lvl7pPr lvl="6" rtl="0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7pPr>
            <a:lvl8pPr lvl="7" rtl="0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8pPr>
            <a:lvl9pPr lvl="8" rtl="0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9pPr>
          </a:lstStyle>
          <a:p/>
        </p:txBody>
      </p:sp>
      <p:sp>
        <p:nvSpPr>
          <p:cNvPr id="15" name="Google Shape;15;p10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1"/>
          <p:cNvSpPr txBox="1"/>
          <p:nvPr>
            <p:ph type="title"/>
          </p:nvPr>
        </p:nvSpPr>
        <p:spPr>
          <a:xfrm>
            <a:off x="657224" y="499533"/>
            <a:ext cx="10772700" cy="16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" type="body"/>
          </p:nvPr>
        </p:nvSpPr>
        <p:spPr>
          <a:xfrm>
            <a:off x="676656" y="2011680"/>
            <a:ext cx="10753800" cy="37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indent="-3429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indent="-3429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indent="-3429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indent="-3429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indent="-3429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indent="-3429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indent="-3429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indent="-3429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/>
          <p:nvPr>
            <p:ph type="title"/>
          </p:nvPr>
        </p:nvSpPr>
        <p:spPr>
          <a:xfrm>
            <a:off x="603504" y="767419"/>
            <a:ext cx="10780800" cy="335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800"/>
              <a:buFont typeface="Calibri"/>
              <a:buNone/>
              <a:defRPr b="0" sz="8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" type="body"/>
          </p:nvPr>
        </p:nvSpPr>
        <p:spPr>
          <a:xfrm>
            <a:off x="667512" y="4204209"/>
            <a:ext cx="92262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12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 txBox="1"/>
          <p:nvPr>
            <p:ph type="title"/>
          </p:nvPr>
        </p:nvSpPr>
        <p:spPr>
          <a:xfrm>
            <a:off x="657224" y="499533"/>
            <a:ext cx="10772700" cy="16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676656" y="1998134"/>
            <a:ext cx="4663500" cy="3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33" name="Google Shape;33;p13"/>
          <p:cNvSpPr txBox="1"/>
          <p:nvPr>
            <p:ph idx="2" type="body"/>
          </p:nvPr>
        </p:nvSpPr>
        <p:spPr>
          <a:xfrm>
            <a:off x="6011330" y="1998134"/>
            <a:ext cx="4663500" cy="3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657224" y="499533"/>
            <a:ext cx="10772700" cy="16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676656" y="2040467"/>
            <a:ext cx="46635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  <a:defRPr b="0" sz="2200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76656" y="2753084"/>
            <a:ext cx="46635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41" name="Google Shape;41;p14"/>
          <p:cNvSpPr txBox="1"/>
          <p:nvPr>
            <p:ph idx="3" type="body"/>
          </p:nvPr>
        </p:nvSpPr>
        <p:spPr>
          <a:xfrm>
            <a:off x="6007608" y="2038435"/>
            <a:ext cx="46635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  <a:defRPr b="0" sz="2200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14"/>
          <p:cNvSpPr txBox="1"/>
          <p:nvPr>
            <p:ph idx="4" type="body"/>
          </p:nvPr>
        </p:nvSpPr>
        <p:spPr>
          <a:xfrm>
            <a:off x="6007608" y="2750990"/>
            <a:ext cx="46635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43" name="Google Shape;43;p14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/>
          <p:nvPr>
            <p:ph type="title"/>
          </p:nvPr>
        </p:nvSpPr>
        <p:spPr>
          <a:xfrm>
            <a:off x="657224" y="499533"/>
            <a:ext cx="10772700" cy="16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6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7"/>
          <p:cNvSpPr txBox="1"/>
          <p:nvPr>
            <p:ph type="title"/>
          </p:nvPr>
        </p:nvSpPr>
        <p:spPr>
          <a:xfrm>
            <a:off x="8261404" y="542282"/>
            <a:ext cx="3383400" cy="192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762000" y="762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200"/>
              <a:buChar char=" "/>
              <a:defRPr sz="3200"/>
            </a:lvl1pPr>
            <a:lvl2pPr indent="-4064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800"/>
              <a:buChar char=" "/>
              <a:defRPr sz="2800"/>
            </a:lvl2pPr>
            <a:lvl3pPr indent="-3810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3pPr>
            <a:lvl4pPr indent="-3556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4pPr>
            <a:lvl5pPr indent="-3556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5pPr>
            <a:lvl6pPr indent="-3556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6pPr>
            <a:lvl7pPr indent="-3556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7pPr>
            <a:lvl8pPr indent="-3556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8pPr>
            <a:lvl9pPr indent="-3556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9pPr>
          </a:lstStyle>
          <a:p/>
        </p:txBody>
      </p:sp>
      <p:sp>
        <p:nvSpPr>
          <p:cNvPr id="59" name="Google Shape;59;p17"/>
          <p:cNvSpPr txBox="1"/>
          <p:nvPr>
            <p:ph idx="2" type="body"/>
          </p:nvPr>
        </p:nvSpPr>
        <p:spPr>
          <a:xfrm>
            <a:off x="8275982" y="2511813"/>
            <a:ext cx="3398400" cy="31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alibri"/>
              <a:buNone/>
              <a:defRPr sz="1800">
                <a:solidFill>
                  <a:srgbClr val="262626"/>
                </a:solidFill>
              </a:defRPr>
            </a:lvl1pPr>
            <a:lvl2pPr indent="-2286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2pPr>
            <a:lvl3pPr indent="-2286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3pPr>
            <a:lvl4pPr indent="-2286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4pPr>
            <a:lvl5pPr indent="-2286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5pPr>
            <a:lvl6pPr indent="-2286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6pPr>
            <a:lvl7pPr indent="-2286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7pPr>
            <a:lvl8pPr indent="-2286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8pPr>
            <a:lvl9pPr indent="-2286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0" name="Google Shape;60;p17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7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7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bg>
      <p:bgPr>
        <a:solidFill>
          <a:schemeClr val="accen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8"/>
          <p:cNvSpPr txBox="1"/>
          <p:nvPr>
            <p:ph type="title"/>
          </p:nvPr>
        </p:nvSpPr>
        <p:spPr>
          <a:xfrm>
            <a:off x="649224" y="5418667"/>
            <a:ext cx="107808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  <a:defRPr b="0" sz="32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8"/>
          <p:cNvSpPr/>
          <p:nvPr>
            <p:ph idx="2" type="pic"/>
          </p:nvPr>
        </p:nvSpPr>
        <p:spPr>
          <a:xfrm>
            <a:off x="0" y="0"/>
            <a:ext cx="12192000" cy="5331000"/>
          </a:xfrm>
          <a:prstGeom prst="rect">
            <a:avLst/>
          </a:prstGeom>
          <a:solidFill>
            <a:srgbClr val="B7E0E9"/>
          </a:solidFill>
          <a:ln>
            <a:noFill/>
          </a:ln>
        </p:spPr>
      </p:sp>
      <p:sp>
        <p:nvSpPr>
          <p:cNvPr id="66" name="Google Shape;66;p18"/>
          <p:cNvSpPr txBox="1"/>
          <p:nvPr>
            <p:ph idx="1" type="body"/>
          </p:nvPr>
        </p:nvSpPr>
        <p:spPr>
          <a:xfrm>
            <a:off x="676656" y="5909735"/>
            <a:ext cx="92292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400">
                <a:solidFill>
                  <a:srgbClr val="262626"/>
                </a:solidFill>
              </a:defRPr>
            </a:lvl1pPr>
            <a:lvl2pPr indent="-2286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2pPr>
            <a:lvl3pPr indent="-2286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3pPr>
            <a:lvl4pPr indent="-2286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4pPr>
            <a:lvl5pPr indent="-2286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5pPr>
            <a:lvl6pPr indent="-2286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6pPr>
            <a:lvl7pPr indent="-2286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7pPr>
            <a:lvl8pPr indent="-2286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8pPr>
            <a:lvl9pPr indent="-2286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7" name="Google Shape;67;p18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8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8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9"/>
          <p:cNvSpPr txBox="1"/>
          <p:nvPr>
            <p:ph type="title"/>
          </p:nvPr>
        </p:nvSpPr>
        <p:spPr>
          <a:xfrm>
            <a:off x="657224" y="499533"/>
            <a:ext cx="10772700" cy="16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" type="body"/>
          </p:nvPr>
        </p:nvSpPr>
        <p:spPr>
          <a:xfrm rot="5400000">
            <a:off x="4170381" y="-1482120"/>
            <a:ext cx="3766200" cy="107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indent="-3429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indent="-3429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indent="-3429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indent="-3429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indent="-3429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indent="-3429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indent="-3429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indent="-3429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/>
          <p:nvPr>
            <p:ph type="title"/>
          </p:nvPr>
        </p:nvSpPr>
        <p:spPr>
          <a:xfrm rot="5400000">
            <a:off x="7658100" y="1781175"/>
            <a:ext cx="48006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" type="body"/>
          </p:nvPr>
        </p:nvSpPr>
        <p:spPr>
          <a:xfrm rot="5400000">
            <a:off x="1938375" y="-452475"/>
            <a:ext cx="54006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indent="-342900" lvl="1" marL="914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indent="-342900" lvl="2" marL="1371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indent="-342900" lvl="3" marL="1828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indent="-342900" lvl="4" marL="22860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indent="-342900" lvl="5" marL="27432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indent="-342900" lvl="6" marL="32004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indent="-342900" lvl="7" marL="36576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indent="-342900" lvl="8" marL="411480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657224" y="499533"/>
            <a:ext cx="10772700" cy="16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  <a:defRPr b="0" i="0" sz="5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676656" y="2011680"/>
            <a:ext cx="10753800" cy="37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 "/>
              <a:defRPr b="0" i="1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8763926" y="5876412"/>
            <a:ext cx="2926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zminassian@gusd.net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apstudents.collegeboard.org/courses/ap-biolog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761D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/>
          <p:nvPr>
            <p:ph type="ctrTitle"/>
          </p:nvPr>
        </p:nvSpPr>
        <p:spPr>
          <a:xfrm>
            <a:off x="603504" y="770467"/>
            <a:ext cx="107823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Calibri"/>
              <a:buNone/>
            </a:pPr>
            <a:r>
              <a:rPr lang="en-US"/>
              <a:t>AP BIOLOGY </a:t>
            </a:r>
            <a:endParaRPr/>
          </a:p>
        </p:txBody>
      </p:sp>
      <p:sp>
        <p:nvSpPr>
          <p:cNvPr id="87" name="Google Shape;87;p1"/>
          <p:cNvSpPr txBox="1"/>
          <p:nvPr>
            <p:ph idx="1" type="subTitle"/>
          </p:nvPr>
        </p:nvSpPr>
        <p:spPr>
          <a:xfrm>
            <a:off x="667512" y="4206876"/>
            <a:ext cx="92283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/>
              <a:t>Ms. Minassian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zminassian@gusd.net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/>
              <a:t>Room 4204</a:t>
            </a:r>
            <a:endParaRPr/>
          </a:p>
        </p:txBody>
      </p:sp>
      <p:pic>
        <p:nvPicPr>
          <p:cNvPr id="88" name="Google Shape;88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46134" y="2587556"/>
            <a:ext cx="3268900" cy="393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8524"/>
              <a:buFont typeface="Calibri"/>
              <a:buNone/>
            </a:pPr>
            <a:r>
              <a:rPr lang="en-US" sz="6100"/>
              <a:t>AP Biology Course Overview</a:t>
            </a:r>
            <a:endParaRPr sz="6100"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44642"/>
              <a:buFont typeface="Calibri"/>
              <a:buNone/>
            </a:pPr>
            <a:r>
              <a:rPr lang="en-US" sz="3733" u="sng">
                <a:solidFill>
                  <a:schemeClr val="hlink"/>
                </a:solidFill>
                <a:hlinkClick r:id="rId3"/>
              </a:rPr>
              <a:t>https://apstudents.collegeboard.org/courses/ap-biology</a:t>
            </a:r>
            <a:endParaRPr sz="3733"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44642"/>
              <a:buFont typeface="Calibri"/>
              <a:buNone/>
            </a:pPr>
            <a:r>
              <a:rPr lang="en-US" sz="3733"/>
              <a:t> </a:t>
            </a:r>
            <a:endParaRPr sz="3733"/>
          </a:p>
        </p:txBody>
      </p:sp>
      <p:sp>
        <p:nvSpPr>
          <p:cNvPr id="94" name="Google Shape;94;p2"/>
          <p:cNvSpPr txBox="1"/>
          <p:nvPr>
            <p:ph idx="1" type="body"/>
          </p:nvPr>
        </p:nvSpPr>
        <p:spPr>
          <a:xfrm>
            <a:off x="273475" y="2011675"/>
            <a:ext cx="11918400" cy="44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600" lvl="0" marL="4572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AP Biology is an introductory </a:t>
            </a:r>
            <a:r>
              <a:rPr b="1" lang="en-US" sz="4000"/>
              <a:t>college-level biology</a:t>
            </a:r>
            <a:r>
              <a:rPr lang="en-US" sz="4000"/>
              <a:t> course. </a:t>
            </a:r>
            <a:endParaRPr sz="4000"/>
          </a:p>
          <a:p>
            <a:pPr indent="-482600" lvl="0" marL="4572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Students cultivate their understanding of biology through </a:t>
            </a:r>
            <a:r>
              <a:rPr b="1" lang="en-US" sz="4000"/>
              <a:t>inquiry-based</a:t>
            </a:r>
            <a:r>
              <a:rPr lang="en-US" sz="4000"/>
              <a:t> investigations as they explore the following topics: evolution, cellular processes — energy and communication, genetics, information transfer, ecology, and interactions.</a:t>
            </a:r>
            <a:endParaRPr sz="4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>
            <p:ph type="title"/>
          </p:nvPr>
        </p:nvSpPr>
        <p:spPr>
          <a:xfrm>
            <a:off x="657606" y="32808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 sz="5500"/>
              <a:t>Prerequisites &amp; College Course Equivalent</a:t>
            </a:r>
            <a:endParaRPr sz="5500"/>
          </a:p>
        </p:txBody>
      </p:sp>
      <p:sp>
        <p:nvSpPr>
          <p:cNvPr id="100" name="Google Shape;100;p3"/>
          <p:cNvSpPr txBox="1"/>
          <p:nvPr>
            <p:ph idx="1" type="body"/>
          </p:nvPr>
        </p:nvSpPr>
        <p:spPr>
          <a:xfrm>
            <a:off x="676656" y="2157730"/>
            <a:ext cx="10753725" cy="41478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1" marL="347472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Char char="•"/>
            </a:pPr>
            <a:r>
              <a:rPr lang="en-US" sz="4000"/>
              <a:t>Students should have successfully completed high school courses in biology and chemistry. </a:t>
            </a:r>
            <a:endParaRPr sz="4000"/>
          </a:p>
          <a:p>
            <a:pPr indent="-273050" lvl="1" marL="347472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Char char="•"/>
            </a:pPr>
            <a:r>
              <a:rPr lang="en-US" sz="4000"/>
              <a:t>The AP Biology course is equivalent to a </a:t>
            </a:r>
            <a:r>
              <a:rPr b="1" lang="en-US" sz="4000"/>
              <a:t>two-semester</a:t>
            </a:r>
            <a:r>
              <a:rPr lang="en-US" sz="4000"/>
              <a:t> college introductory biology course for biology majors.</a:t>
            </a:r>
            <a:endParaRPr sz="4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>
            <p:ph type="title"/>
          </p:nvPr>
        </p:nvSpPr>
        <p:spPr>
          <a:xfrm>
            <a:off x="657224" y="499533"/>
            <a:ext cx="10772775" cy="1088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8524"/>
              <a:buFont typeface="Calibri"/>
              <a:buNone/>
            </a:pPr>
            <a:r>
              <a:rPr lang="en-US" sz="6100"/>
              <a:t>AP Biology Course Content </a:t>
            </a:r>
            <a:br>
              <a:rPr lang="en-US" sz="6100"/>
            </a:br>
            <a:r>
              <a:rPr lang="en-US" sz="4000"/>
              <a:t>Four Big Ideas:</a:t>
            </a:r>
            <a:endParaRPr/>
          </a:p>
        </p:txBody>
      </p:sp>
      <p:sp>
        <p:nvSpPr>
          <p:cNvPr id="106" name="Google Shape;106;p4"/>
          <p:cNvSpPr txBox="1"/>
          <p:nvPr>
            <p:ph idx="1" type="body"/>
          </p:nvPr>
        </p:nvSpPr>
        <p:spPr>
          <a:xfrm>
            <a:off x="252450" y="1771050"/>
            <a:ext cx="11177700" cy="44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600" lvl="0" marL="4572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The process of evolution explains the diversity and unity of life. </a:t>
            </a:r>
            <a:endParaRPr sz="4000"/>
          </a:p>
          <a:p>
            <a:pPr indent="-482600" lvl="0" marL="4572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Biological systems utilize free energy and molecular building blocks to grow, to reproduce, and to maintain dynamic homeostasis. </a:t>
            </a:r>
            <a:endParaRPr sz="4000"/>
          </a:p>
          <a:p>
            <a:pPr indent="-482600" lvl="0" marL="4572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Living systems store, retrieve, transmit, and respond to information essential to life processes. </a:t>
            </a:r>
            <a:endParaRPr sz="4000"/>
          </a:p>
          <a:p>
            <a:pPr indent="-482600" lvl="0" marL="4572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Biological systems interact, and these systems and their interactions possess complex properties.</a:t>
            </a:r>
            <a:endParaRPr sz="4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>
            <p:ph type="title"/>
          </p:nvPr>
        </p:nvSpPr>
        <p:spPr>
          <a:xfrm>
            <a:off x="742575" y="179620"/>
            <a:ext cx="10772700" cy="83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 sz="5500"/>
              <a:t>Units &amp; Exam Weighting</a:t>
            </a:r>
            <a:endParaRPr sz="5500"/>
          </a:p>
        </p:txBody>
      </p:sp>
      <p:sp>
        <p:nvSpPr>
          <p:cNvPr id="112" name="Google Shape;112;p5"/>
          <p:cNvSpPr txBox="1"/>
          <p:nvPr>
            <p:ph idx="1" type="body"/>
          </p:nvPr>
        </p:nvSpPr>
        <p:spPr>
          <a:xfrm>
            <a:off x="336600" y="1157025"/>
            <a:ext cx="11112900" cy="55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Char char=" "/>
            </a:pPr>
            <a:r>
              <a:rPr lang="en-US" sz="4000"/>
              <a:t>Unit 1: Chemistry of Life…………………………….8%–11%</a:t>
            </a:r>
            <a:endParaRPr sz="4000"/>
          </a:p>
          <a:p>
            <a:pPr indent="-2540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4000"/>
              <a:buChar char=" "/>
            </a:pPr>
            <a:r>
              <a:rPr lang="en-US" sz="4000"/>
              <a:t>Unit 2: Cell Structure and Function…………..10%–13%</a:t>
            </a:r>
            <a:endParaRPr sz="4000"/>
          </a:p>
          <a:p>
            <a:pPr indent="-2540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4000"/>
              <a:buChar char=" "/>
            </a:pPr>
            <a:r>
              <a:rPr lang="en-US" sz="4000"/>
              <a:t>Unit 3: Cellular Energetics………………………..12%–16%</a:t>
            </a:r>
            <a:endParaRPr sz="4000"/>
          </a:p>
          <a:p>
            <a:pPr indent="-2540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4000"/>
              <a:buChar char=" "/>
            </a:pPr>
            <a:r>
              <a:rPr lang="en-US" sz="4000"/>
              <a:t>Unit 4: Cell Cycle……………………………………...10%–15%</a:t>
            </a:r>
            <a:endParaRPr sz="4000"/>
          </a:p>
          <a:p>
            <a:pPr indent="-2540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4000"/>
              <a:buChar char=" "/>
            </a:pPr>
            <a:r>
              <a:rPr lang="en-US" sz="4000"/>
              <a:t>Unit 5: Heredity………………………………………...8%–11%</a:t>
            </a:r>
            <a:endParaRPr sz="4000"/>
          </a:p>
          <a:p>
            <a:pPr indent="-2540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4000"/>
              <a:buChar char=" "/>
            </a:pPr>
            <a:r>
              <a:rPr lang="en-US" sz="4000"/>
              <a:t>Unit 6: Gene Expression and Regulation…..12%–16%</a:t>
            </a:r>
            <a:endParaRPr sz="4000"/>
          </a:p>
          <a:p>
            <a:pPr indent="-2540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4000"/>
              <a:buChar char=" "/>
            </a:pPr>
            <a:r>
              <a:rPr lang="en-US" sz="4000"/>
              <a:t>Unit 7: Natural Selection………………………….13%–20%</a:t>
            </a:r>
            <a:endParaRPr sz="4000"/>
          </a:p>
          <a:p>
            <a:pPr indent="-2540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4000"/>
              <a:buChar char=" "/>
            </a:pPr>
            <a:r>
              <a:rPr lang="en-US" sz="4000"/>
              <a:t>Unit 8: Ecology…………………………………………10%–15%</a:t>
            </a:r>
            <a:endParaRPr sz="4000"/>
          </a:p>
          <a:p>
            <a:pPr indent="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200"/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 sz="5500"/>
              <a:t>Laboratory Requirement</a:t>
            </a:r>
            <a:endParaRPr sz="5500"/>
          </a:p>
        </p:txBody>
      </p:sp>
      <p:sp>
        <p:nvSpPr>
          <p:cNvPr id="118" name="Google Shape;118;p6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Char char=" "/>
            </a:pPr>
            <a:r>
              <a:rPr lang="en-US" sz="4000"/>
              <a:t>This course requires that 25 percent of the instructional time will be spent in hands-on laboratory work, with an emphasis on </a:t>
            </a:r>
            <a:r>
              <a:rPr b="1" lang="en-US" sz="4000"/>
              <a:t>inquiry based</a:t>
            </a:r>
            <a:r>
              <a:rPr lang="en-US" sz="4000"/>
              <a:t> investigations that provide students with opportunities to apply the science practices.</a:t>
            </a:r>
            <a:endParaRPr sz="4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 sz="5500"/>
              <a:t>AP Biology Exam - 3 hours</a:t>
            </a:r>
            <a:endParaRPr sz="5500"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 sz="4500"/>
              <a:t>Assessment Overview</a:t>
            </a:r>
            <a:endParaRPr sz="4500"/>
          </a:p>
        </p:txBody>
      </p:sp>
      <p:sp>
        <p:nvSpPr>
          <p:cNvPr id="124" name="Google Shape;124;p7"/>
          <p:cNvSpPr txBox="1"/>
          <p:nvPr>
            <p:ph idx="1" type="body"/>
          </p:nvPr>
        </p:nvSpPr>
        <p:spPr>
          <a:xfrm>
            <a:off x="676656" y="2157730"/>
            <a:ext cx="10753725" cy="3954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Solve problems mathematically — including symbolically. </a:t>
            </a:r>
            <a:endParaRPr sz="4000"/>
          </a:p>
          <a:p>
            <a:pPr indent="-2540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4000"/>
              <a:buChar char="●"/>
            </a:pPr>
            <a:r>
              <a:rPr lang="en-US" sz="4000"/>
              <a:t>Design and describe experiments and analyze data and sources of error. </a:t>
            </a:r>
            <a:endParaRPr sz="4000"/>
          </a:p>
          <a:p>
            <a:pPr indent="-2540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4000"/>
              <a:buChar char="●"/>
            </a:pPr>
            <a:r>
              <a:rPr lang="en-US" sz="4000"/>
              <a:t>Explain, reason, or justify answers with emphasis on deeper, conceptual understanding. </a:t>
            </a:r>
            <a:endParaRPr sz="4000"/>
          </a:p>
          <a:p>
            <a:pPr indent="-2540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4000"/>
              <a:buChar char="●"/>
            </a:pPr>
            <a:r>
              <a:rPr lang="en-US" sz="4000"/>
              <a:t>Interpret and develop conceptual models.</a:t>
            </a:r>
            <a:endParaRPr sz="4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/>
          <p:nvPr>
            <p:ph type="title"/>
          </p:nvPr>
        </p:nvSpPr>
        <p:spPr>
          <a:xfrm>
            <a:off x="676656" y="290986"/>
            <a:ext cx="10772775" cy="318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 sz="5500"/>
              <a:t>Format of Assessment</a:t>
            </a:r>
            <a:r>
              <a:rPr lang="en-US" sz="4400"/>
              <a:t> </a:t>
            </a:r>
            <a:endParaRPr/>
          </a:p>
        </p:txBody>
      </p:sp>
      <p:sp>
        <p:nvSpPr>
          <p:cNvPr id="130" name="Google Shape;130;p8"/>
          <p:cNvSpPr txBox="1"/>
          <p:nvPr>
            <p:ph idx="1" type="body"/>
          </p:nvPr>
        </p:nvSpPr>
        <p:spPr>
          <a:xfrm>
            <a:off x="676650" y="1199100"/>
            <a:ext cx="110502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</a:pPr>
            <a:r>
              <a:rPr b="1" lang="en-US" sz="3000" u="sng"/>
              <a:t>Section I: Multiple Choice | 60 Questions | 1 Hour, 30 Minutes </a:t>
            </a:r>
            <a:endParaRPr sz="3000"/>
          </a:p>
          <a:p>
            <a:pPr indent="-1905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000"/>
              <a:buChar char=" "/>
            </a:pPr>
            <a:r>
              <a:rPr lang="en-US" sz="3000"/>
              <a:t>50% of Exam Score</a:t>
            </a:r>
            <a:endParaRPr sz="3000"/>
          </a:p>
          <a:p>
            <a:pPr indent="-1905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000"/>
              <a:buChar char=" "/>
            </a:pPr>
            <a:r>
              <a:rPr lang="en-US" sz="3000"/>
              <a:t>Multiple-choice questions also assess mathematical calculations.</a:t>
            </a:r>
            <a:endParaRPr b="1" sz="3000" u="sng"/>
          </a:p>
          <a:p>
            <a:pPr indent="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</a:pPr>
            <a:r>
              <a:t/>
            </a:r>
            <a:endParaRPr b="1" u="sng"/>
          </a:p>
          <a:p>
            <a:pPr indent="-1524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</a:pPr>
            <a:r>
              <a:rPr b="1" lang="en-US" sz="3000" u="sng"/>
              <a:t>Section II: Free Response | 6 Questions | 1 Hour, 30 Minutes</a:t>
            </a:r>
            <a:endParaRPr sz="3000"/>
          </a:p>
          <a:p>
            <a:pPr indent="-1905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000"/>
              <a:buChar char=" "/>
            </a:pPr>
            <a:r>
              <a:rPr lang="en-US" sz="3000"/>
              <a:t>(includes 10-minute reading period) | 50% of Exam Score</a:t>
            </a:r>
            <a:endParaRPr sz="3000"/>
          </a:p>
          <a:p>
            <a:pPr indent="-1905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000"/>
              <a:buChar char=" "/>
            </a:pPr>
            <a:r>
              <a:rPr lang="en-US" sz="3000"/>
              <a:t>•</a:t>
            </a:r>
            <a:r>
              <a:rPr b="1" lang="en-US" sz="3000"/>
              <a:t>Long Free Response (2 questions</a:t>
            </a:r>
            <a:r>
              <a:rPr lang="en-US" sz="3000"/>
              <a:t>, one of which is lab or</a:t>
            </a:r>
            <a:endParaRPr sz="3000"/>
          </a:p>
          <a:p>
            <a:pPr indent="-1905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000"/>
              <a:buChar char=" "/>
            </a:pPr>
            <a:r>
              <a:rPr lang="en-US" sz="3000"/>
              <a:t>data-based)</a:t>
            </a:r>
            <a:endParaRPr sz="3000"/>
          </a:p>
          <a:p>
            <a:pPr indent="-1905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000"/>
              <a:buChar char=" "/>
            </a:pPr>
            <a:r>
              <a:rPr lang="en-US" sz="3000"/>
              <a:t>•</a:t>
            </a:r>
            <a:r>
              <a:rPr b="1" lang="en-US" sz="3000"/>
              <a:t>Short Free Response </a:t>
            </a:r>
            <a:r>
              <a:rPr lang="en-US" sz="3000"/>
              <a:t>(</a:t>
            </a:r>
            <a:r>
              <a:rPr b="1" lang="en-US" sz="3000"/>
              <a:t>4 questions</a:t>
            </a:r>
            <a:r>
              <a:rPr lang="en-US" sz="3000"/>
              <a:t>, each requiring a paragraph length argument/response)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etropolitan">
  <a:themeElements>
    <a:clrScheme name="Metropolitan">
      <a:dk1>
        <a:srgbClr val="000000"/>
      </a:dk1>
      <a:lt1>
        <a:srgbClr val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2019-01-16T17:36:51Z</dcterms:created>
  <dc:creator>Hrant A. Yahiayan</dc:creator>
</cp:coreProperties>
</file>