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Nunito"/>
      <p:regular r:id="rId28"/>
      <p:bold r:id="rId29"/>
      <p:italic r:id="rId30"/>
      <p:boldItalic r:id="rId31"/>
    </p:embeddedFont>
    <p:embeddedFont>
      <p:font typeface="Cutiv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B00108-1693-4BD2-8505-83B203A40E24}">
  <a:tblStyle styleId="{17B00108-1693-4BD2-8505-83B203A40E24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Nunit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Nuni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-boldItalic.fntdata"/><Relationship Id="rId30" Type="http://schemas.openxmlformats.org/officeDocument/2006/relationships/font" Target="fonts/Nunit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Cutive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a8b84639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a8b84639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7cfcfbc1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7cfcfbc1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a8b84639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ca8b84639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a8b84639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a8b84639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a14977a5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a14977a5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a14977a5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a14977a5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7cfcfbc15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7cfcfbc1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7cfcfbc1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7cfcfbc1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7cfcfbc1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7cfcfbc1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7cfcfbc15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7cfcfbc15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7cfcfbc15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7cfcfbc15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89b2eebd9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89b2eebd9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caa667e656_0_80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caa667e65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caa667e656_0_80:notes"/>
          <p:cNvSpPr txBox="1"/>
          <p:nvPr>
            <p:ph idx="12" type="sldNum"/>
          </p:nvPr>
        </p:nvSpPr>
        <p:spPr>
          <a:xfrm>
            <a:off x="3884613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caa667e656_0_222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caa667e656_0_2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Karine</a:t>
            </a:r>
            <a:endParaRPr>
              <a:latin typeface="Cutive"/>
              <a:ea typeface="Cutive"/>
              <a:cs typeface="Cutive"/>
              <a:sym typeface="Cutiv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r>
              <a:rPr lang="en">
                <a:latin typeface="Cutive"/>
                <a:ea typeface="Cutive"/>
                <a:cs typeface="Cutive"/>
                <a:sym typeface="Cutive"/>
              </a:rPr>
              <a:t>SPEAKER: </a:t>
            </a: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r>
              <a:rPr lang="en">
                <a:latin typeface="Cutive"/>
                <a:ea typeface="Cutive"/>
                <a:cs typeface="Cutive"/>
                <a:sym typeface="Cutive"/>
              </a:rPr>
              <a:t>------------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Cutive"/>
              <a:ea typeface="Cutive"/>
              <a:cs typeface="Cutive"/>
              <a:sym typeface="Cutiv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TO DO:</a:t>
            </a:r>
            <a:endParaRPr/>
          </a:p>
          <a:p>
            <a:pPr indent="-1651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 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caa667e656_0_222:notes"/>
          <p:cNvSpPr txBox="1"/>
          <p:nvPr>
            <p:ph idx="12" type="sldNum"/>
          </p:nvPr>
        </p:nvSpPr>
        <p:spPr>
          <a:xfrm>
            <a:off x="3884613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89b2eebd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89b2eebd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94a0e8c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94a0e8c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7cfcfbc15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b7cfcfbc15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b598712d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b598712d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7cfcfbc15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b7cfcfbc15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89b2eebd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89b2eebd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457200" y="1110853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0" algn="l">
              <a:spcBef>
                <a:spcPts val="400"/>
              </a:spcBef>
              <a:spcAft>
                <a:spcPts val="0"/>
              </a:spcAft>
              <a:buSzPts val="1224"/>
              <a:buChar char="●"/>
              <a:defRPr/>
            </a:lvl1pPr>
            <a:lvl2pPr indent="-342900" lvl="1" marL="914400" rtl="0" algn="l">
              <a:spcBef>
                <a:spcPts val="3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spcBef>
                <a:spcPts val="35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3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kturdjian@gusd.net" TargetMode="External"/><Relationship Id="rId4" Type="http://schemas.openxmlformats.org/officeDocument/2006/relationships/hyperlink" Target="mailto:lcerda@gusd.net" TargetMode="External"/><Relationship Id="rId5" Type="http://schemas.openxmlformats.org/officeDocument/2006/relationships/hyperlink" Target="mailto:amargaryan@gusd.net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gusd.net/domain/2553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forms/d/e/1FAIpQLSeVk91BRjrmVWpgZNZkrqYaOW6fVqNI6oUU6mdoBf_paLF3Qg/viewform" TargetMode="External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Relationship Id="rId4" Type="http://schemas.openxmlformats.org/officeDocument/2006/relationships/image" Target="../media/image4.jpg"/><Relationship Id="rId5" Type="http://schemas.openxmlformats.org/officeDocument/2006/relationships/image" Target="../media/image3.jpg"/><Relationship Id="rId6" Type="http://schemas.openxmlformats.org/officeDocument/2006/relationships/image" Target="../media/image9.jpg"/><Relationship Id="rId7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gusd.net/domain/3286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drive.google.com/file/d/1TKaTzrH6-hxrdF8fUfMxkw2Ie7EJKqWS/view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mailto:amargaryan@gusd.net" TargetMode="External"/><Relationship Id="rId4" Type="http://schemas.openxmlformats.org/officeDocument/2006/relationships/hyperlink" Target="mailto:kturdjian@gusd.net" TargetMode="External"/><Relationship Id="rId5" Type="http://schemas.openxmlformats.org/officeDocument/2006/relationships/hyperlink" Target="mailto:lcerda@gusd.net" TargetMode="External"/><Relationship Id="rId6" Type="http://schemas.openxmlformats.org/officeDocument/2006/relationships/hyperlink" Target="https://www.gusd.net/domain/1871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ctrTitle"/>
          </p:nvPr>
        </p:nvSpPr>
        <p:spPr>
          <a:xfrm>
            <a:off x="539700" y="648750"/>
            <a:ext cx="8064600" cy="85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/>
              <a:t>   </a:t>
            </a:r>
            <a:r>
              <a:rPr b="1" lang="en" sz="4300"/>
              <a:t>Welcome Class of 2026</a:t>
            </a:r>
            <a:endParaRPr b="1" sz="4300"/>
          </a:p>
        </p:txBody>
      </p:sp>
      <p:sp>
        <p:nvSpPr>
          <p:cNvPr id="135" name="Google Shape;135;p14"/>
          <p:cNvSpPr txBox="1"/>
          <p:nvPr>
            <p:ph idx="1" type="subTitle"/>
          </p:nvPr>
        </p:nvSpPr>
        <p:spPr>
          <a:xfrm>
            <a:off x="1188025" y="4377550"/>
            <a:ext cx="72819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Spring</a:t>
            </a:r>
            <a:r>
              <a:rPr b="1" lang="en" sz="2500"/>
              <a:t> 2022</a:t>
            </a:r>
            <a:endParaRPr b="1" sz="2500"/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2938" y="1332475"/>
            <a:ext cx="5952267" cy="294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735275" y="538100"/>
            <a:ext cx="7505700" cy="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Connecting With Your Counselor</a:t>
            </a:r>
            <a:endParaRPr b="1"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735275" y="1347750"/>
            <a:ext cx="7505700" cy="3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Mrs. Turdjian: </a:t>
            </a:r>
            <a:r>
              <a:rPr lang="en" sz="2600" u="sng">
                <a:solidFill>
                  <a:schemeClr val="hlink"/>
                </a:solidFill>
                <a:hlinkClick r:id="rId3"/>
              </a:rPr>
              <a:t>kturdjian@gusd.net</a:t>
            </a:r>
            <a:r>
              <a:rPr lang="en" sz="2600"/>
              <a:t> 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Ms. Cerda: </a:t>
            </a:r>
            <a:r>
              <a:rPr lang="en" sz="2600" u="sng">
                <a:solidFill>
                  <a:schemeClr val="hlink"/>
                </a:solidFill>
                <a:hlinkClick r:id="rId4"/>
              </a:rPr>
              <a:t>lcerda@gusd.net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Ms. Margaryan:  </a:t>
            </a:r>
            <a:r>
              <a:rPr lang="en" sz="2600" u="sng">
                <a:solidFill>
                  <a:schemeClr val="hlink"/>
                </a:solidFill>
                <a:hlinkClick r:id="rId5"/>
              </a:rPr>
              <a:t>amargaryan@gusd.net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/>
              <a:t>Please reach out to us, we are always here to guide and support you!</a:t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3990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Agenda</a:t>
            </a:r>
            <a:endParaRPr b="1" sz="4400"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637225" y="1263025"/>
            <a:ext cx="7505700" cy="34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Attendance Policy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Dress Standard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Buses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Athletics &amp; 7th Period Enrichment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Review of Graduation and A-G Requirements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Review of course registration process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How to Stay Competitive for College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GCC Dual Enrollment &amp; Jump Start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Q &amp; A (time permitting)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type="title"/>
          </p:nvPr>
        </p:nvSpPr>
        <p:spPr>
          <a:xfrm>
            <a:off x="819150" y="594000"/>
            <a:ext cx="7505700" cy="6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Attendance Policy</a:t>
            </a:r>
            <a:endParaRPr b="1"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819150" y="1347750"/>
            <a:ext cx="75057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Attendance is taken daily in each of your classes.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You are expected to be on time and attend every class session.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Excessive tardies and absences will result in a truancy, meetings with parents and disciplinary action. Students with excessive absences or tardies will be placed on a strict Attendance Contract and monitored regularly for </a:t>
            </a:r>
            <a:r>
              <a:rPr lang="en" sz="2100"/>
              <a:t>compliance</a:t>
            </a:r>
            <a:r>
              <a:rPr lang="en" sz="2100"/>
              <a:t>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Keep in mind that satisfactory attendance is required in order to remain a student at Clark.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>
            <p:ph type="title"/>
          </p:nvPr>
        </p:nvSpPr>
        <p:spPr>
          <a:xfrm>
            <a:off x="889050" y="482200"/>
            <a:ext cx="7505700" cy="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Clark Dress Standard</a:t>
            </a:r>
            <a:endParaRPr b="1"/>
          </a:p>
        </p:txBody>
      </p:sp>
      <p:sp>
        <p:nvSpPr>
          <p:cNvPr id="160" name="Google Shape;160;p18"/>
          <p:cNvSpPr txBox="1"/>
          <p:nvPr>
            <p:ph idx="1" type="body"/>
          </p:nvPr>
        </p:nvSpPr>
        <p:spPr>
          <a:xfrm>
            <a:off x="735275" y="1174000"/>
            <a:ext cx="7505700" cy="35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1669"/>
              <a:t>At Clark we are all professionals and our dress standard reflects that:</a:t>
            </a:r>
            <a:endParaRPr sz="1669"/>
          </a:p>
          <a:p>
            <a:pPr indent="-334604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Students </a:t>
            </a:r>
            <a:r>
              <a:rPr b="1" lang="en" sz="1669" u="sng"/>
              <a:t>must </a:t>
            </a:r>
            <a:r>
              <a:rPr lang="en" sz="1669"/>
              <a:t>wear: </a:t>
            </a:r>
            <a:endParaRPr sz="1669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Slacks or pants that are uniform style and in a solid color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Collared shirts and blouses with sleeves (must be in a solid color)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Shorts or skirts can be worn that are uniform type, at an </a:t>
            </a:r>
            <a:r>
              <a:rPr lang="en" sz="1604"/>
              <a:t>appropriate</a:t>
            </a:r>
            <a:r>
              <a:rPr lang="en" sz="1604"/>
              <a:t> </a:t>
            </a:r>
            <a:r>
              <a:rPr lang="en" sz="1604"/>
              <a:t>length</a:t>
            </a:r>
            <a:r>
              <a:rPr lang="en" sz="1604"/>
              <a:t> and in a solid color</a:t>
            </a:r>
            <a:endParaRPr sz="1604"/>
          </a:p>
          <a:p>
            <a:pPr indent="-334604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Students </a:t>
            </a:r>
            <a:r>
              <a:rPr b="1" lang="en" sz="1669" u="sng"/>
              <a:t>may not</a:t>
            </a:r>
            <a:r>
              <a:rPr lang="en" sz="1669" u="sng"/>
              <a:t> </a:t>
            </a:r>
            <a:r>
              <a:rPr lang="en" sz="1669"/>
              <a:t>wear:</a:t>
            </a:r>
            <a:endParaRPr sz="1669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Jeans (except on designated free dress days)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Ripped jeans and ripped </a:t>
            </a:r>
            <a:r>
              <a:rPr lang="en" sz="1604"/>
              <a:t>clothing</a:t>
            </a:r>
            <a:r>
              <a:rPr lang="en" sz="1604"/>
              <a:t> of any type are </a:t>
            </a:r>
            <a:r>
              <a:rPr b="1" lang="en" sz="1604" u="sng"/>
              <a:t>never</a:t>
            </a:r>
            <a:r>
              <a:rPr b="1" lang="en" sz="1604"/>
              <a:t> </a:t>
            </a:r>
            <a:r>
              <a:rPr lang="en" sz="1604"/>
              <a:t>allowed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Leggings, sweats, jeggings</a:t>
            </a:r>
            <a:endParaRPr sz="1604"/>
          </a:p>
          <a:p>
            <a:pPr indent="-334604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Violating the dress standard will result in progressive disciplinary action being taken</a:t>
            </a:r>
            <a:endParaRPr sz="166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669"/>
              <a:t>For specifics on the dress standard please visit </a:t>
            </a:r>
            <a:r>
              <a:rPr lang="en" sz="1669" u="sng">
                <a:solidFill>
                  <a:schemeClr val="hlink"/>
                </a:solidFill>
                <a:hlinkClick r:id="rId3"/>
              </a:rPr>
              <a:t>https://www.gusd.net/domain/2553</a:t>
            </a:r>
            <a:endParaRPr sz="166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2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358"/>
              <a:buNone/>
            </a:pPr>
            <a:r>
              <a:t/>
            </a:r>
            <a:endParaRPr sz="622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 txBox="1"/>
          <p:nvPr>
            <p:ph type="title"/>
          </p:nvPr>
        </p:nvSpPr>
        <p:spPr>
          <a:xfrm>
            <a:off x="819150" y="468225"/>
            <a:ext cx="7505700" cy="7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/>
              <a:t>Athletics &amp; Enrichment Period</a:t>
            </a:r>
            <a:endParaRPr b="1" sz="3100"/>
          </a:p>
        </p:txBody>
      </p:sp>
      <p:sp>
        <p:nvSpPr>
          <p:cNvPr id="166" name="Google Shape;166;p19"/>
          <p:cNvSpPr txBox="1"/>
          <p:nvPr>
            <p:ph idx="1" type="body"/>
          </p:nvPr>
        </p:nvSpPr>
        <p:spPr>
          <a:xfrm>
            <a:off x="665425" y="1347750"/>
            <a:ext cx="75057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32488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3192"/>
              <a:t>Clark </a:t>
            </a:r>
            <a:r>
              <a:rPr lang="en" sz="3192"/>
              <a:t>students can participate in sports at their home high schools.</a:t>
            </a:r>
            <a:endParaRPr sz="31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Each day after 5th &amp; 6th periods, student athletes take the sports buses to their home high schools to participate in sports.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Clark does not have sports teams</a:t>
            </a:r>
            <a:endParaRPr sz="2992"/>
          </a:p>
          <a:p>
            <a:pPr indent="-32488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3192"/>
              <a:t>Enrichment period: Daily from 2:55-3:30</a:t>
            </a:r>
            <a:endParaRPr sz="31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Visit a teacher to get help for a specific class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Study hall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Intramural sports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Clubs and other activities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Complete homework, work on assignments &amp; projects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You must have a pass from the teacher to attend Enrichment in another class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Student athletes can attend enrichment, if needed, but they must make prior arrangements with their coach.</a:t>
            </a:r>
            <a:endParaRPr sz="2992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</a:t>
            </a:r>
            <a:endParaRPr/>
          </a:p>
        </p:txBody>
      </p:sp>
      <p:pic>
        <p:nvPicPr>
          <p:cNvPr id="167" name="Google Shape;16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1025" y="3857625"/>
            <a:ext cx="936450" cy="9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999" y="3928588"/>
            <a:ext cx="936448" cy="93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type="title"/>
          </p:nvPr>
        </p:nvSpPr>
        <p:spPr>
          <a:xfrm>
            <a:off x="819150" y="440275"/>
            <a:ext cx="7505700" cy="8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/>
              <a:t>Buses</a:t>
            </a:r>
            <a:endParaRPr b="1" sz="3900"/>
          </a:p>
        </p:txBody>
      </p:sp>
      <p:sp>
        <p:nvSpPr>
          <p:cNvPr id="174" name="Google Shape;174;p20"/>
          <p:cNvSpPr txBox="1"/>
          <p:nvPr>
            <p:ph idx="1" type="body"/>
          </p:nvPr>
        </p:nvSpPr>
        <p:spPr>
          <a:xfrm>
            <a:off x="819150" y="1222000"/>
            <a:ext cx="7505700" cy="34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Students from GHS and HHS use the bus service to and from school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Students select a bus stop that is convenient for them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We </a:t>
            </a:r>
            <a:r>
              <a:rPr b="1" lang="en" sz="2400" u="sng"/>
              <a:t>do not</a:t>
            </a:r>
            <a:r>
              <a:rPr lang="en" sz="2400"/>
              <a:t> </a:t>
            </a:r>
            <a:r>
              <a:rPr lang="en" sz="2400"/>
              <a:t>accommodate</a:t>
            </a:r>
            <a:r>
              <a:rPr lang="en" sz="2400"/>
              <a:t> bus changes for students requesting to be with a </a:t>
            </a:r>
            <a:r>
              <a:rPr lang="en" sz="2400"/>
              <a:t>friend</a:t>
            </a:r>
            <a:r>
              <a:rPr lang="en" sz="2400"/>
              <a:t> on another bus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In May you will </a:t>
            </a:r>
            <a:r>
              <a:rPr lang="en" sz="2400"/>
              <a:t>receive</a:t>
            </a:r>
            <a:r>
              <a:rPr lang="en" sz="2400"/>
              <a:t> information on how to sign up for your bus </a:t>
            </a:r>
            <a:endParaRPr sz="2400"/>
          </a:p>
        </p:txBody>
      </p:sp>
      <p:pic>
        <p:nvPicPr>
          <p:cNvPr id="175" name="Google Shape;17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625" y="-83875"/>
            <a:ext cx="1733149" cy="173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 txBox="1"/>
          <p:nvPr>
            <p:ph type="title"/>
          </p:nvPr>
        </p:nvSpPr>
        <p:spPr>
          <a:xfrm>
            <a:off x="819150" y="341525"/>
            <a:ext cx="7505700" cy="8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High School Graduation Requirements</a:t>
            </a:r>
            <a:endParaRPr b="1" sz="3200"/>
          </a:p>
        </p:txBody>
      </p:sp>
      <p:sp>
        <p:nvSpPr>
          <p:cNvPr id="181" name="Google Shape;181;p21"/>
          <p:cNvSpPr txBox="1"/>
          <p:nvPr>
            <p:ph idx="1" type="body"/>
          </p:nvPr>
        </p:nvSpPr>
        <p:spPr>
          <a:xfrm>
            <a:off x="819150" y="1152125"/>
            <a:ext cx="75057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0230" lvl="0" marL="36512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English 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4 years (40 credits)                     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Mathematics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– 2 years (20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must pass Integrated Math II OR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 years of math (subject to change)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if you started at Integrated Math II in the 9</a:t>
            </a:r>
            <a:r>
              <a:rPr baseline="30000"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grade 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Science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–3 years (30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003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98"/>
              <a:buFont typeface="Courier New"/>
              <a:buChar char="o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 years of physical science (Physics and Chemistry in the Earth system and 1 year of biological science (Living Earth)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World History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–1 year (10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US History– 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 year (10 credits)</a:t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05"/>
              <a:buNone/>
            </a:pPr>
            <a:r>
              <a:t/>
            </a:r>
            <a:endParaRPr sz="715"/>
          </a:p>
        </p:txBody>
      </p:sp>
      <p:pic>
        <p:nvPicPr>
          <p:cNvPr id="182" name="Google Shape;182;p21"/>
          <p:cNvPicPr preferRelativeResize="0"/>
          <p:nvPr/>
        </p:nvPicPr>
        <p:blipFill rotWithShape="1">
          <a:blip r:embed="rId3">
            <a:alphaModFix/>
          </a:blip>
          <a:srcRect b="19419" l="0" r="0" t="0"/>
          <a:stretch/>
        </p:blipFill>
        <p:spPr>
          <a:xfrm rot="1263668">
            <a:off x="6515588" y="1349023"/>
            <a:ext cx="1969125" cy="115542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>
            <p:ph type="title"/>
          </p:nvPr>
        </p:nvSpPr>
        <p:spPr>
          <a:xfrm>
            <a:off x="819150" y="3843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High School Graduation Requirements</a:t>
            </a:r>
            <a:endParaRPr b="1" sz="3200"/>
          </a:p>
        </p:txBody>
      </p:sp>
      <p:sp>
        <p:nvSpPr>
          <p:cNvPr id="188" name="Google Shape;188;p22"/>
          <p:cNvSpPr txBox="1"/>
          <p:nvPr>
            <p:ph idx="1" type="body"/>
          </p:nvPr>
        </p:nvSpPr>
        <p:spPr>
          <a:xfrm>
            <a:off x="819150" y="1096200"/>
            <a:ext cx="7505700" cy="3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04812" lvl="0" marL="36512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Government/Economics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523"/>
              <a:buFont typeface="Arial"/>
              <a:buNone/>
            </a:pP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1 semester each (5 credits each)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Fine Arts–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1 year (10 credits)                         </a:t>
            </a:r>
            <a:endParaRPr sz="13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Career Preparation– 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 semester (5 credits)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Health/Guidance–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1 semester each                  </a:t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(5 credits each)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Physical Education–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2 years (20 credits)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Elective Classes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(60 credits)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220 credits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(earned 9</a:t>
            </a:r>
            <a:r>
              <a:rPr baseline="30000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through 12</a:t>
            </a:r>
            <a:r>
              <a:rPr baseline="30000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grade)</a:t>
            </a:r>
            <a:endParaRPr sz="817"/>
          </a:p>
        </p:txBody>
      </p:sp>
      <p:pic>
        <p:nvPicPr>
          <p:cNvPr id="189" name="Google Shape;189;p22"/>
          <p:cNvPicPr preferRelativeResize="0"/>
          <p:nvPr/>
        </p:nvPicPr>
        <p:blipFill rotWithShape="1">
          <a:blip r:embed="rId3">
            <a:alphaModFix/>
          </a:blip>
          <a:srcRect b="19419" l="0" r="0" t="0"/>
          <a:stretch/>
        </p:blipFill>
        <p:spPr>
          <a:xfrm rot="1263669">
            <a:off x="5854127" y="1424133"/>
            <a:ext cx="2627794" cy="185151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749275" y="398325"/>
            <a:ext cx="7505700" cy="6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A-G College Entrance Requirements</a:t>
            </a:r>
            <a:endParaRPr b="1" sz="3200"/>
          </a:p>
        </p:txBody>
      </p:sp>
      <p:sp>
        <p:nvSpPr>
          <p:cNvPr id="195" name="Google Shape;195;p23"/>
          <p:cNvSpPr txBox="1"/>
          <p:nvPr>
            <p:ph idx="1" type="body"/>
          </p:nvPr>
        </p:nvSpPr>
        <p:spPr>
          <a:xfrm>
            <a:off x="749275" y="1222000"/>
            <a:ext cx="7505700" cy="34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246519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“a”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History/Social Science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“b”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English – 4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“c”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Mathematics – 3 years+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“d”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Laboratory Science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17170" lvl="1" marL="620712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ct val="100000"/>
              <a:buFont typeface="Verdana"/>
              <a:buChar char="◦"/>
            </a:pPr>
            <a:r>
              <a:rPr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 year Biology AND 1 year </a:t>
            </a:r>
            <a:r>
              <a:rPr i="1"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either</a:t>
            </a:r>
            <a:r>
              <a:rPr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Physics or Chemistry in the Earth system</a:t>
            </a:r>
            <a:endParaRPr sz="23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“e”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Language other than English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“f”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Visual and Performing Arts – 1 year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“g”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College-Preparatory Elective – 1 year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819150" y="4486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Course Registration Process</a:t>
            </a:r>
            <a:endParaRPr b="1"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719900" y="1130700"/>
            <a:ext cx="8095500" cy="3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All registration paperwork will be completed in a digital format (</a:t>
            </a:r>
            <a:r>
              <a:rPr b="1" lang="en" sz="1900"/>
              <a:t>Google Form</a:t>
            </a:r>
            <a:r>
              <a:rPr lang="en" sz="1900"/>
              <a:t>).</a:t>
            </a:r>
            <a:endParaRPr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For Online Planning Form visit: </a:t>
            </a:r>
            <a:r>
              <a:rPr b="1" lang="en" sz="1900" u="sng">
                <a:solidFill>
                  <a:schemeClr val="hlink"/>
                </a:solidFill>
                <a:hlinkClick r:id="rId3"/>
              </a:rPr>
              <a:t>https://docs.google.com/forms/d/e/1FAIpQLSeVk91BRjrmVWpgZNZkrqYaOW6fVqNI6oUU6mdoBf_paLF3Qg/viewform</a:t>
            </a:r>
            <a:endParaRPr b="1"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(Take a screenshot of the link)</a:t>
            </a:r>
            <a:endParaRPr sz="1900"/>
          </a:p>
          <a:p>
            <a:pPr indent="-340201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Students only need to turn in their digital paperwork by the deadline:</a:t>
            </a:r>
            <a:r>
              <a:rPr b="1" lang="en" sz="1900"/>
              <a:t> </a:t>
            </a:r>
            <a:endParaRPr b="1" sz="1900"/>
          </a:p>
          <a:p>
            <a:pPr indent="-35782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2200" u="sng">
                <a:solidFill>
                  <a:srgbClr val="FF0000"/>
                </a:solidFill>
              </a:rPr>
              <a:t>Monday, April 11</a:t>
            </a:r>
            <a:r>
              <a:rPr b="1" lang="en" sz="2200">
                <a:solidFill>
                  <a:srgbClr val="FF0000"/>
                </a:solidFill>
              </a:rPr>
              <a:t> (Google Form Locked)</a:t>
            </a:r>
            <a:endParaRPr b="1" sz="2200">
              <a:solidFill>
                <a:srgbClr val="FF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Digital Paperwork </a:t>
            </a:r>
            <a:r>
              <a:rPr lang="en" sz="1900"/>
              <a:t>Includes:</a:t>
            </a:r>
            <a:endParaRPr b="1" sz="1900"/>
          </a:p>
          <a:p>
            <a:pPr indent="-34020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1900"/>
              <a:t>Freshman Planning Sheet </a:t>
            </a:r>
            <a:r>
              <a:rPr b="1" lang="en" sz="1900"/>
              <a:t>(Course Selections)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00"/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070050" y="2610575"/>
            <a:ext cx="410324" cy="4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8815400" y="4061025"/>
            <a:ext cx="4075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/>
          <p:nvPr>
            <p:ph type="title"/>
          </p:nvPr>
        </p:nvSpPr>
        <p:spPr>
          <a:xfrm>
            <a:off x="948900" y="429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Important Reminders: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209" name="Google Shape;209;p25"/>
          <p:cNvSpPr txBox="1"/>
          <p:nvPr>
            <p:ph idx="1" type="body"/>
          </p:nvPr>
        </p:nvSpPr>
        <p:spPr>
          <a:xfrm>
            <a:off x="380375" y="1048025"/>
            <a:ext cx="8352000" cy="37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/>
          </a:bodyPr>
          <a:lstStyle/>
          <a:p>
            <a:pPr indent="-367145" lvl="0" marL="457200" rtl="0" algn="l">
              <a:spcBef>
                <a:spcPts val="0"/>
              </a:spcBef>
              <a:spcAft>
                <a:spcPts val="0"/>
              </a:spcAft>
              <a:buSzPct val="94660"/>
              <a:buChar char="❖"/>
            </a:pPr>
            <a:r>
              <a:rPr lang="en" sz="5762"/>
              <a:t>D</a:t>
            </a:r>
            <a:r>
              <a:rPr lang="en" sz="6069"/>
              <a:t>igital registration paperwork submission deadline:</a:t>
            </a:r>
            <a:r>
              <a:rPr b="1" lang="en" sz="6069">
                <a:solidFill>
                  <a:srgbClr val="FF0000"/>
                </a:solidFill>
              </a:rPr>
              <a:t> </a:t>
            </a:r>
            <a:endParaRPr b="1" sz="6069">
              <a:solidFill>
                <a:srgbClr val="FF0000"/>
              </a:solidFill>
            </a:endParaRPr>
          </a:p>
          <a:p>
            <a:pPr indent="-41774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7446" u="sng">
                <a:solidFill>
                  <a:srgbClr val="FF0000"/>
                </a:solidFill>
              </a:rPr>
              <a:t>Monday</a:t>
            </a:r>
            <a:r>
              <a:rPr b="1" lang="en" sz="7446" u="sng">
                <a:solidFill>
                  <a:srgbClr val="FF0000"/>
                </a:solidFill>
              </a:rPr>
              <a:t>, April 11</a:t>
            </a:r>
            <a:r>
              <a:rPr b="1" lang="en" sz="7446" u="sng">
                <a:solidFill>
                  <a:srgbClr val="FF0000"/>
                </a:solidFill>
              </a:rPr>
              <a:t> </a:t>
            </a:r>
            <a:r>
              <a:rPr b="1" lang="en" sz="7446">
                <a:solidFill>
                  <a:srgbClr val="000000"/>
                </a:solidFill>
              </a:rPr>
              <a:t>(Google Form Locked)</a:t>
            </a:r>
            <a:endParaRPr sz="7754">
              <a:solidFill>
                <a:srgbClr val="000000"/>
              </a:solidFill>
            </a:endParaRPr>
          </a:p>
          <a:p>
            <a:pPr indent="-38277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lang="en" sz="6069">
                <a:solidFill>
                  <a:srgbClr val="000000"/>
                </a:solidFill>
              </a:rPr>
              <a:t>Y</a:t>
            </a:r>
            <a:r>
              <a:rPr lang="en" sz="6069">
                <a:solidFill>
                  <a:srgbClr val="000000"/>
                </a:solidFill>
              </a:rPr>
              <a:t>ou </a:t>
            </a:r>
            <a:r>
              <a:rPr b="1" lang="en" sz="6069" u="sng">
                <a:solidFill>
                  <a:srgbClr val="000000"/>
                </a:solidFill>
              </a:rPr>
              <a:t>MUST</a:t>
            </a:r>
            <a:r>
              <a:rPr lang="en" sz="6069">
                <a:solidFill>
                  <a:srgbClr val="000000"/>
                </a:solidFill>
              </a:rPr>
              <a:t> turn in the Online Planning Form</a:t>
            </a:r>
            <a:endParaRPr b="1" sz="6105"/>
          </a:p>
          <a:p>
            <a:pPr indent="-38277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lang="en" sz="6069">
                <a:solidFill>
                  <a:srgbClr val="000000"/>
                </a:solidFill>
              </a:rPr>
              <a:t>Select classes with your future college and career goals in mind.</a:t>
            </a:r>
            <a:endParaRPr sz="6069">
              <a:solidFill>
                <a:srgbClr val="000000"/>
              </a:solidFill>
            </a:endParaRPr>
          </a:p>
          <a:p>
            <a:pPr indent="-38277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b="1" lang="en" sz="6069" u="sng">
                <a:solidFill>
                  <a:srgbClr val="000000"/>
                </a:solidFill>
              </a:rPr>
              <a:t>If Google Form is not submitted, we will pick your classes for you.</a:t>
            </a:r>
            <a:endParaRPr b="1" sz="6069" u="sng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>
            <p:ph type="title"/>
          </p:nvPr>
        </p:nvSpPr>
        <p:spPr>
          <a:xfrm>
            <a:off x="819150" y="412325"/>
            <a:ext cx="7505700" cy="6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Things to Consider...</a:t>
            </a:r>
            <a:endParaRPr b="1"/>
          </a:p>
        </p:txBody>
      </p:sp>
      <p:sp>
        <p:nvSpPr>
          <p:cNvPr id="215" name="Google Shape;215;p26"/>
          <p:cNvSpPr txBox="1"/>
          <p:nvPr>
            <p:ph idx="1" type="body"/>
          </p:nvPr>
        </p:nvSpPr>
        <p:spPr>
          <a:xfrm>
            <a:off x="679400" y="909625"/>
            <a:ext cx="7505700" cy="37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sz="2100"/>
              <a:t>Y</a:t>
            </a:r>
            <a:r>
              <a:rPr lang="en" sz="2300"/>
              <a:t>our </a:t>
            </a:r>
            <a:r>
              <a:rPr b="1" lang="en" sz="2000"/>
              <a:t>ALTERNATE</a:t>
            </a:r>
            <a:r>
              <a:rPr lang="en" sz="2000"/>
              <a:t> courses must be different from your </a:t>
            </a:r>
            <a:r>
              <a:rPr b="1" lang="en" sz="2000"/>
              <a:t>PRIMARY</a:t>
            </a:r>
            <a:r>
              <a:rPr lang="en" sz="2000"/>
              <a:t> course selections. (Ex. Art 1-2 with Design 1-2 as alternate)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b="1" lang="en" sz="2000"/>
              <a:t>Freshman Planning Sheet </a:t>
            </a:r>
            <a:r>
              <a:rPr lang="en" sz="2000"/>
              <a:t>must be turned in by </a:t>
            </a:r>
            <a:r>
              <a:rPr b="1" lang="en" sz="2000" u="sng">
                <a:solidFill>
                  <a:srgbClr val="FF0000"/>
                </a:solidFill>
              </a:rPr>
              <a:t>APRIL 11</a:t>
            </a:r>
            <a:r>
              <a:rPr b="1" lang="en" sz="2000">
                <a:solidFill>
                  <a:srgbClr val="FF0000"/>
                </a:solidFill>
              </a:rPr>
              <a:t> </a:t>
            </a:r>
            <a:r>
              <a:rPr lang="en" sz="2000"/>
              <a:t> in order for your counselor to begin reviewing your course requests. After </a:t>
            </a:r>
            <a:r>
              <a:rPr b="1" lang="en" sz="2000" u="sng">
                <a:solidFill>
                  <a:srgbClr val="FF0000"/>
                </a:solidFill>
              </a:rPr>
              <a:t>APRIL 11</a:t>
            </a:r>
            <a:r>
              <a:rPr b="1" lang="en" sz="2000">
                <a:solidFill>
                  <a:srgbClr val="FF0000"/>
                </a:solidFill>
              </a:rPr>
              <a:t> </a:t>
            </a:r>
            <a:r>
              <a:rPr lang="en" sz="2000"/>
              <a:t>you will no longer have access to the form.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Students must earn a C or better in all core academic classes (English, math, science, social science). Students who earn a D or an F in a core academic course will repeat the class in summer school.</a:t>
            </a:r>
            <a:endParaRPr sz="20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>
            <p:ph type="title"/>
          </p:nvPr>
        </p:nvSpPr>
        <p:spPr>
          <a:xfrm>
            <a:off x="0" y="149404"/>
            <a:ext cx="90297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en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Academic Choices</a:t>
            </a:r>
            <a:endParaRPr sz="4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7"/>
          <p:cNvSpPr txBox="1"/>
          <p:nvPr>
            <p:ph idx="1" type="body"/>
          </p:nvPr>
        </p:nvSpPr>
        <p:spPr>
          <a:xfrm>
            <a:off x="238703" y="979480"/>
            <a:ext cx="2178000" cy="41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247650" lvl="0" marL="25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a-g Classes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AP Courses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Intervention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Electives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7 Classes 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CSF Tutoring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Enrichment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After School Tutoring</a:t>
            </a:r>
            <a:endParaRPr/>
          </a:p>
        </p:txBody>
      </p:sp>
      <p:pic>
        <p:nvPicPr>
          <p:cNvPr id="223" name="Google Shape;2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7972">
            <a:off x="175820" y="335083"/>
            <a:ext cx="1566229" cy="5060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p27"/>
          <p:cNvGraphicFramePr/>
          <p:nvPr/>
        </p:nvGraphicFramePr>
        <p:xfrm>
          <a:off x="2121188" y="8502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{17B00108-1693-4BD2-8505-83B203A40E24}</a:tableStyleId>
              </a:tblPr>
              <a:tblGrid>
                <a:gridCol w="1231975"/>
                <a:gridCol w="1364850"/>
                <a:gridCol w="1379475"/>
                <a:gridCol w="1426775"/>
                <a:gridCol w="1340075"/>
              </a:tblGrid>
              <a:tr h="43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9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10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11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12th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</a:tr>
              <a:tr h="720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English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Advanced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Honors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English 11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Eng. Lit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English 12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Eng Lang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</a:tr>
              <a:tr h="603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Math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Integrated Math I through  AP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Calculus BC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00"/>
                          </a:solidFill>
                        </a:rPr>
                        <a:t>* depends on student’s ability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 hMerge="1"/>
                <a:tc hMerge="1"/>
                <a:tc hMerge="1"/>
              </a:tr>
              <a:tr h="33737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Science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Physics of the Universe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Living Earth Science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Chemistry in the Earth System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</a:tr>
              <a:tr h="337375">
                <a:tc v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Physics 1, AP Physics 2, AP Biology, AP Chemistry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hMerge="1"/>
                <a:tc hMerge="1"/>
                <a:tc hMerge="1"/>
              </a:tr>
              <a:tr h="67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Social Science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World History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Advanced/AP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US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History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Government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</a:tr>
              <a:tr h="36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 (optional)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/>
          <p:nvPr>
            <p:ph type="title"/>
          </p:nvPr>
        </p:nvSpPr>
        <p:spPr>
          <a:xfrm>
            <a:off x="128906" y="156623"/>
            <a:ext cx="77700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en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Elective Choices</a:t>
            </a:r>
            <a:endParaRPr sz="4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le:Film strip.jpg" id="231" name="Google Shape;23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4966" y="0"/>
            <a:ext cx="1369034" cy="1026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hotography.jpg - Wikimedia Commons" id="232" name="Google Shape;23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4966" y="1301723"/>
            <a:ext cx="1384300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yber Paint Workstation | Cyber Paint Computer Animation, ST… | Flickr" id="233" name="Google Shape;23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0241" y="2546203"/>
            <a:ext cx="1381200" cy="10148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man Psychedelic Art Design Portrait by Bluedarkat on DeviantArt" id="234" name="Google Shape;234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9841" y="3767328"/>
            <a:ext cx="1371600" cy="1376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y Third Age - Time of Fulfillment - Dr. Michael Thompson" id="235" name="Google Shape;235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58115" y="3331375"/>
            <a:ext cx="1521607" cy="8331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6" name="Google Shape;236;p28"/>
          <p:cNvGraphicFramePr/>
          <p:nvPr/>
        </p:nvGraphicFramePr>
        <p:xfrm>
          <a:off x="293191" y="7617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{17B00108-1693-4BD2-8505-83B203A40E24}</a:tableStyleId>
              </a:tblPr>
              <a:tblGrid>
                <a:gridCol w="1860800"/>
                <a:gridCol w="2400000"/>
                <a:gridCol w="2091850"/>
                <a:gridCol w="1712925"/>
              </a:tblGrid>
              <a:tr h="395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9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10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11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12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</a:tr>
              <a:tr h="28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70C0"/>
                          </a:solidFill>
                        </a:rPr>
                        <a:t>1 elective</a:t>
                      </a:r>
                      <a:endParaRPr b="1" sz="1400">
                        <a:solidFill>
                          <a:srgbClr val="0070C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70C0"/>
                          </a:solidFill>
                        </a:rPr>
                        <a:t>2</a:t>
                      </a:r>
                      <a:r>
                        <a:rPr b="1" lang="en" sz="1400">
                          <a:solidFill>
                            <a:srgbClr val="0070C0"/>
                          </a:solidFill>
                        </a:rPr>
                        <a:t> electives</a:t>
                      </a:r>
                      <a:endParaRPr b="1" sz="1400">
                        <a:solidFill>
                          <a:srgbClr val="0070C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70C0"/>
                          </a:solidFill>
                        </a:rPr>
                        <a:t>3 electives</a:t>
                      </a:r>
                      <a:endParaRPr b="1" sz="1400">
                        <a:solidFill>
                          <a:srgbClr val="0070C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70C0"/>
                          </a:solidFill>
                        </a:rPr>
                        <a:t>4 electives</a:t>
                      </a:r>
                      <a:endParaRPr b="1" sz="1400">
                        <a:solidFill>
                          <a:srgbClr val="0070C0"/>
                        </a:solidFill>
                      </a:endParaRPr>
                    </a:p>
                  </a:txBody>
                  <a:tcPr marT="34300" marB="34300" marR="68600" marL="68600"/>
                </a:tc>
              </a:tr>
              <a:tr h="344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Spanish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Armenian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Art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Digital Photography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Design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Cinema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00"/>
                          </a:solidFill>
                        </a:rPr>
                        <a:t>Int</a:t>
                      </a:r>
                      <a:r>
                        <a:rPr lang="en" sz="1100">
                          <a:solidFill>
                            <a:srgbClr val="000000"/>
                          </a:solidFill>
                        </a:rPr>
                        <a:t>ermediate Engineering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Intermediate Manufacturing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Robotics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Mock Trial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Publications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ASB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Computer Programming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Info Tech Essentials 1-2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Geology of Disasters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Hrns GIS &amp; Remote Sensing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Film as Literature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Ethnic Studies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Creative Writing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Modern Poetry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Architecture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Robotics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  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0000"/>
                          </a:solidFill>
                        </a:rPr>
                        <a:t> *And see list for Grade 9 </a:t>
                      </a:r>
                      <a:endParaRPr b="1"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Advanced Manufacturing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Env Science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Business 1-2(Gr 11 only)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Hnrs Env GIS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Comp Science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Info Tech  3-4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0000"/>
                          </a:solidFill>
                        </a:rPr>
                        <a:t>*And see lists for</a:t>
                      </a:r>
                      <a:endParaRPr b="1"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0000"/>
                          </a:solidFill>
                        </a:rPr>
                        <a:t>    Grades 9 &amp; 10</a:t>
                      </a:r>
                      <a:endParaRPr b="1"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Psychology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Business 3-4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0000"/>
                          </a:solidFill>
                        </a:rPr>
                        <a:t>*And see lists for</a:t>
                      </a:r>
                      <a:endParaRPr b="1"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000000"/>
                          </a:solidFill>
                        </a:rPr>
                        <a:t>Grades 9, 10 &amp; 11</a:t>
                      </a:r>
                      <a:endParaRPr b="1" sz="14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/>
          <p:nvPr>
            <p:ph type="title"/>
          </p:nvPr>
        </p:nvSpPr>
        <p:spPr>
          <a:xfrm>
            <a:off x="819150" y="351950"/>
            <a:ext cx="7505700" cy="6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Publications &amp; Mock Trial</a:t>
            </a:r>
            <a:endParaRPr b="1"/>
          </a:p>
        </p:txBody>
      </p:sp>
      <p:sp>
        <p:nvSpPr>
          <p:cNvPr id="242" name="Google Shape;242;p29"/>
          <p:cNvSpPr txBox="1"/>
          <p:nvPr>
            <p:ph idx="1" type="body"/>
          </p:nvPr>
        </p:nvSpPr>
        <p:spPr>
          <a:xfrm>
            <a:off x="819150" y="959250"/>
            <a:ext cx="7505700" cy="3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00"/>
              <a:buChar char="❖"/>
            </a:pPr>
            <a:r>
              <a:rPr b="1" lang="en" sz="1900"/>
              <a:t>Publications (Yearbook/School Newspaper): </a:t>
            </a:r>
            <a:endParaRPr b="1" sz="19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/>
              <a:t>Application,  Interview + Teacher Recommendation</a:t>
            </a:r>
            <a:endParaRPr sz="17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/>
              <a:t>For students who are in journalism/school newspaper or yearbook in their middle school</a:t>
            </a:r>
            <a:endParaRPr sz="1700"/>
          </a:p>
          <a:p>
            <a:pPr indent="-3492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00"/>
              <a:buChar char="❖"/>
            </a:pPr>
            <a:r>
              <a:rPr b="1" lang="en" sz="1900"/>
              <a:t>Mock Trial:</a:t>
            </a:r>
            <a:endParaRPr b="1" sz="19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/>
              <a:t>A or B in English + Teacher Recommendation</a:t>
            </a:r>
            <a:endParaRPr sz="1700"/>
          </a:p>
          <a:p>
            <a:pPr indent="-336550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</a:pPr>
            <a:r>
              <a:rPr lang="en" sz="1700"/>
              <a:t>The teacher recommendation must be submitted to Mrs. O’Gara directly by your recommending teacher. Any teacher recommendations submitted to Mrs. O’Gara by the student will be disqualified. </a:t>
            </a:r>
            <a:endParaRPr sz="17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b="1" lang="en" sz="1700"/>
              <a:t>To apply visit the link below.</a:t>
            </a:r>
            <a:endParaRPr b="1" sz="17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 u="sng">
                <a:solidFill>
                  <a:schemeClr val="hlink"/>
                </a:solidFill>
                <a:hlinkClick r:id="rId3"/>
              </a:rPr>
              <a:t>https://www.gusd.net/domain/3286</a:t>
            </a:r>
            <a:endParaRPr sz="17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/>
              <a:t>Email your application to Mrs. O’Gara by the deadline mogara@gusd.net</a:t>
            </a:r>
            <a:endParaRPr sz="1700"/>
          </a:p>
          <a:p>
            <a:pPr indent="-3365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" sz="1700"/>
              <a:t>Application Deadline: </a:t>
            </a:r>
            <a:r>
              <a:rPr b="1" lang="en" sz="1700">
                <a:solidFill>
                  <a:srgbClr val="FF0000"/>
                </a:solidFill>
              </a:rPr>
              <a:t>April 15</a:t>
            </a:r>
            <a:endParaRPr b="1" sz="17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/>
          <p:nvPr>
            <p:ph idx="4294967295"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/>
              <a:t>Mock Trial</a:t>
            </a:r>
            <a:endParaRPr b="1" sz="3700"/>
          </a:p>
        </p:txBody>
      </p:sp>
      <p:pic>
        <p:nvPicPr>
          <p:cNvPr id="248" name="Google Shape;248;p30" title="zoom_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type="title"/>
          </p:nvPr>
        </p:nvSpPr>
        <p:spPr>
          <a:xfrm>
            <a:off x="819150" y="3494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How to Stay Competitive for College</a:t>
            </a:r>
            <a:endParaRPr b="1"/>
          </a:p>
        </p:txBody>
      </p:sp>
      <p:sp>
        <p:nvSpPr>
          <p:cNvPr id="254" name="Google Shape;254;p31"/>
          <p:cNvSpPr txBox="1"/>
          <p:nvPr>
            <p:ph idx="1" type="body"/>
          </p:nvPr>
        </p:nvSpPr>
        <p:spPr>
          <a:xfrm>
            <a:off x="819150" y="1180350"/>
            <a:ext cx="7505700" cy="35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228384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Take a challenging course schedule and do well 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Take initiative in pursuing your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    interests and passions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Get involved in school activities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Get involved in community service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6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Explore leadership opportunities at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     school, home and in the community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Strive to do your best in ALL things</a:t>
            </a:r>
            <a:endParaRPr/>
          </a:p>
        </p:txBody>
      </p:sp>
      <p:pic>
        <p:nvPicPr>
          <p:cNvPr id="255" name="Google Shape;25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979378">
            <a:off x="5827337" y="2612449"/>
            <a:ext cx="2846980" cy="1014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2"/>
          <p:cNvSpPr txBox="1"/>
          <p:nvPr>
            <p:ph type="title"/>
          </p:nvPr>
        </p:nvSpPr>
        <p:spPr>
          <a:xfrm>
            <a:off x="819150" y="412300"/>
            <a:ext cx="75057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00"/>
              <a:t>Dual Enrollment &amp; Jump Start</a:t>
            </a:r>
            <a:endParaRPr b="1" sz="3200"/>
          </a:p>
        </p:txBody>
      </p:sp>
      <p:sp>
        <p:nvSpPr>
          <p:cNvPr id="261" name="Google Shape;261;p32"/>
          <p:cNvSpPr txBox="1"/>
          <p:nvPr>
            <p:ph idx="1" type="body"/>
          </p:nvPr>
        </p:nvSpPr>
        <p:spPr>
          <a:xfrm>
            <a:off x="819150" y="1048300"/>
            <a:ext cx="7505700" cy="37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1175" lvl="0" marL="36512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720"/>
              <a:buFont typeface="Noto Sans Symbols"/>
              <a:buChar char="🞂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Dual Enrollment- classes are offered on a GUSD high school campus after school hours.</a:t>
            </a:r>
            <a:endParaRPr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3520" lvl="1" marL="62071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720"/>
              <a:buFont typeface="Verdana"/>
              <a:buChar char="◦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Earn </a:t>
            </a:r>
            <a:r>
              <a:rPr b="1"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high school and college credit</a:t>
            </a:r>
            <a:endParaRPr b="1"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3520" lvl="1" marL="62071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720"/>
              <a:buFont typeface="Verdana"/>
              <a:buChar char="◦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Earn an extra point added into student’s high school GPA.</a:t>
            </a:r>
            <a:endParaRPr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61175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720"/>
              <a:buFont typeface="Noto Sans Symbols"/>
              <a:buChar char="🞂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Jump Start classes are taken on the GCC campus</a:t>
            </a:r>
            <a:endParaRPr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54000" lvl="1" marL="620712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Lucida Sans"/>
              <a:buChar char="◦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Earn </a:t>
            </a:r>
            <a:r>
              <a:rPr b="1"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college credit only</a:t>
            </a:r>
            <a:endParaRPr b="1"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61175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720"/>
              <a:buFont typeface="Noto Sans Symbols"/>
              <a:buChar char="🞂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Classes are free of charge</a:t>
            </a:r>
            <a:endParaRPr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91655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Lucida Sans"/>
              <a:buChar char="🞂"/>
            </a:pPr>
            <a:r>
              <a:rPr lang="en" sz="22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Students must have satisfactory academic performance in their Clark classes in order to take GCC Dual Enrollment or Jump Start classes</a:t>
            </a:r>
            <a:endParaRPr sz="22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812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>
            <p:ph type="title"/>
          </p:nvPr>
        </p:nvSpPr>
        <p:spPr>
          <a:xfrm>
            <a:off x="819150" y="4817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/>
              <a:t>Resources</a:t>
            </a:r>
            <a:endParaRPr b="1" sz="3900"/>
          </a:p>
        </p:txBody>
      </p:sp>
      <p:sp>
        <p:nvSpPr>
          <p:cNvPr id="267" name="Google Shape;267;p33"/>
          <p:cNvSpPr txBox="1"/>
          <p:nvPr>
            <p:ph idx="1" type="body"/>
          </p:nvPr>
        </p:nvSpPr>
        <p:spPr>
          <a:xfrm>
            <a:off x="819150" y="1160100"/>
            <a:ext cx="7505700" cy="34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980"/>
          </a:p>
          <a:p>
            <a:pPr indent="-3234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05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3"/>
              </a:rPr>
              <a:t>amargaryan@gusd.net</a:t>
            </a:r>
            <a:endParaRPr b="1" sz="2980"/>
          </a:p>
          <a:p>
            <a:pPr indent="-32826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81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4"/>
              </a:rPr>
              <a:t>kturdjian@gusd.net</a:t>
            </a:r>
            <a:r>
              <a:rPr b="1" lang="en" sz="2980"/>
              <a:t> </a:t>
            </a:r>
            <a:endParaRPr b="1" sz="2980"/>
          </a:p>
          <a:p>
            <a:pPr indent="-3234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05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5"/>
              </a:rPr>
              <a:t>lcerda@gusd.net</a:t>
            </a:r>
            <a:endParaRPr b="1" sz="2980"/>
          </a:p>
          <a:p>
            <a:pPr indent="-32826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81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6"/>
              </a:rPr>
              <a:t>Clark Counselors' Corner</a:t>
            </a:r>
            <a:endParaRPr b="1" sz="2980"/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98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300"/>
              <a:t>Q &amp; A</a:t>
            </a:r>
            <a:endParaRPr b="1" sz="9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