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Roboto"/>
      <p:regular r:id="rId15"/>
      <p:bold r:id="rId16"/>
      <p:italic r:id="rId17"/>
      <p:boldItalic r:id="rId18"/>
    </p:embeddedFont>
    <p:embeddedFont>
      <p:font typeface="Merriweather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erriweather-bold.fntdata"/><Relationship Id="rId11" Type="http://schemas.openxmlformats.org/officeDocument/2006/relationships/slide" Target="slides/slide7.xml"/><Relationship Id="rId22" Type="http://schemas.openxmlformats.org/officeDocument/2006/relationships/font" Target="fonts/Merriweather-boldItalic.fntdata"/><Relationship Id="rId10" Type="http://schemas.openxmlformats.org/officeDocument/2006/relationships/slide" Target="slides/slide6.xml"/><Relationship Id="rId21" Type="http://schemas.openxmlformats.org/officeDocument/2006/relationships/font" Target="fonts/Merriweather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oboto-regular.fntdata"/><Relationship Id="rId14" Type="http://schemas.openxmlformats.org/officeDocument/2006/relationships/slide" Target="slides/slide10.xml"/><Relationship Id="rId17" Type="http://schemas.openxmlformats.org/officeDocument/2006/relationships/font" Target="fonts/Roboto-italic.fntdata"/><Relationship Id="rId16" Type="http://schemas.openxmlformats.org/officeDocument/2006/relationships/font" Target="fonts/Roboto-bold.fntdata"/><Relationship Id="rId5" Type="http://schemas.openxmlformats.org/officeDocument/2006/relationships/slide" Target="slides/slide1.xml"/><Relationship Id="rId19" Type="http://schemas.openxmlformats.org/officeDocument/2006/relationships/font" Target="fonts/Merriweather-regular.fntdata"/><Relationship Id="rId6" Type="http://schemas.openxmlformats.org/officeDocument/2006/relationships/slide" Target="slides/slide2.xml"/><Relationship Id="rId18" Type="http://schemas.openxmlformats.org/officeDocument/2006/relationships/font" Target="fonts/Roboto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c38ee091d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g7c38ee091d_3_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c38ee091d_3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c38ee091d_3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c38ee091d_3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7c38ee091d_3_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0addcedc42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0addcedc4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7c38ee091d_3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7c38ee091d_3_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7c38ee091d_3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7c38ee091d_3_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c38ee091d_3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7c38ee091d_3_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7c38ee091d_3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7c38ee091d_3_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7c38ee091d_3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7c38ee091d_3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7c38ee091d_3_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7c38ee091d_3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67" y="0"/>
            <a:ext cx="12192029" cy="5863987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15600" y="719633"/>
            <a:ext cx="11360700" cy="1710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15600" y="2504747"/>
            <a:ext cx="5656800" cy="98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None/>
              <a:defRPr sz="21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None/>
              <a:defRPr sz="21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None/>
              <a:defRPr sz="21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None/>
              <a:defRPr sz="21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None/>
              <a:defRPr sz="21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None/>
              <a:defRPr sz="21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None/>
              <a:defRPr sz="21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None/>
              <a:defRPr sz="21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None/>
              <a:defRPr sz="21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64132"/>
            <a:ext cx="12192029" cy="5863987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12192029" cy="5863987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15600" y="719633"/>
            <a:ext cx="11360700" cy="1710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57519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58833"/>
            <a:ext cx="5751356" cy="5865687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67" y="0"/>
            <a:ext cx="5755723" cy="5860653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415633" y="667900"/>
            <a:ext cx="4941900" cy="3345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6192900" y="667900"/>
            <a:ext cx="5555100" cy="5464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2100"/>
              </a:spcBef>
              <a:spcAft>
                <a:spcPts val="210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12192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415633" y="667900"/>
            <a:ext cx="11360700" cy="831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415600" y="2007600"/>
            <a:ext cx="5333100" cy="4101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2100"/>
              </a:spcBef>
              <a:spcAft>
                <a:spcPts val="210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6443200" y="2007600"/>
            <a:ext cx="5333100" cy="4101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2100"/>
              </a:spcBef>
              <a:spcAft>
                <a:spcPts val="210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12192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415633" y="667900"/>
            <a:ext cx="11360700" cy="831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50193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415633" y="667900"/>
            <a:ext cx="4170000" cy="2438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415600" y="3187533"/>
            <a:ext cx="4170000" cy="306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Char char="●"/>
              <a:defRPr>
                <a:solidFill>
                  <a:schemeClr val="accent2"/>
                </a:solidFill>
              </a:defRPr>
            </a:lvl1pPr>
            <a:lvl2pPr indent="-323850" lvl="1" marL="91440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○"/>
              <a:defRPr>
                <a:solidFill>
                  <a:schemeClr val="accent2"/>
                </a:solidFill>
              </a:defRPr>
            </a:lvl2pPr>
            <a:lvl3pPr indent="-323850" lvl="2" marL="137160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■"/>
              <a:defRPr>
                <a:solidFill>
                  <a:schemeClr val="accent2"/>
                </a:solidFill>
              </a:defRPr>
            </a:lvl3pPr>
            <a:lvl4pPr indent="-323850" lvl="3" marL="182880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●"/>
              <a:defRPr>
                <a:solidFill>
                  <a:schemeClr val="accent2"/>
                </a:solidFill>
              </a:defRPr>
            </a:lvl4pPr>
            <a:lvl5pPr indent="-323850" lvl="4" marL="228600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○"/>
              <a:defRPr>
                <a:solidFill>
                  <a:schemeClr val="accent2"/>
                </a:solidFill>
              </a:defRPr>
            </a:lvl5pPr>
            <a:lvl6pPr indent="-323850" lvl="5" marL="274320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■"/>
              <a:defRPr>
                <a:solidFill>
                  <a:schemeClr val="accent2"/>
                </a:solidFill>
              </a:defRPr>
            </a:lvl6pPr>
            <a:lvl7pPr indent="-323850" lvl="6" marL="320040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●"/>
              <a:defRPr>
                <a:solidFill>
                  <a:schemeClr val="accent2"/>
                </a:solidFill>
              </a:defRPr>
            </a:lvl7pPr>
            <a:lvl8pPr indent="-323850" lvl="7" marL="365760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○"/>
              <a:defRPr>
                <a:solidFill>
                  <a:schemeClr val="accent2"/>
                </a:solidFill>
              </a:defRPr>
            </a:lvl8pPr>
            <a:lvl9pPr indent="-323850" lvl="8" marL="411480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15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415567" y="1064800"/>
            <a:ext cx="8330400" cy="4728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5457600" cy="203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415067" y="667900"/>
            <a:ext cx="4939200" cy="273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406400" y="3502300"/>
            <a:ext cx="4939200" cy="123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1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1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1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1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1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1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1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1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1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6505367" y="667900"/>
            <a:ext cx="5271900" cy="5481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2100"/>
              </a:spcBef>
              <a:spcAft>
                <a:spcPts val="210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5825333"/>
            <a:ext cx="12192000" cy="1032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415600" y="6028533"/>
            <a:ext cx="10639200" cy="614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415667" y="1108233"/>
            <a:ext cx="7113300" cy="1659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00"/>
              <a:buNone/>
              <a:defRPr sz="13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00"/>
              <a:buNone/>
              <a:defRPr sz="133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00"/>
              <a:buNone/>
              <a:defRPr sz="133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00"/>
              <a:buNone/>
              <a:defRPr sz="133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00"/>
              <a:buNone/>
              <a:defRPr sz="133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00"/>
              <a:buNone/>
              <a:defRPr sz="133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00"/>
              <a:buNone/>
              <a:defRPr sz="133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00"/>
              <a:buNone/>
              <a:defRPr sz="133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00"/>
              <a:buNone/>
              <a:defRPr sz="133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415600" y="2828567"/>
            <a:ext cx="7113300" cy="125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Char char="●"/>
              <a:defRPr>
                <a:solidFill>
                  <a:schemeClr val="accent2"/>
                </a:solidFill>
              </a:defRPr>
            </a:lvl1pPr>
            <a:lvl2pPr indent="-323850" lvl="1" marL="91440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○"/>
              <a:defRPr>
                <a:solidFill>
                  <a:schemeClr val="accent2"/>
                </a:solidFill>
              </a:defRPr>
            </a:lvl2pPr>
            <a:lvl3pPr indent="-323850" lvl="2" marL="137160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■"/>
              <a:defRPr>
                <a:solidFill>
                  <a:schemeClr val="accent2"/>
                </a:solidFill>
              </a:defRPr>
            </a:lvl3pPr>
            <a:lvl4pPr indent="-323850" lvl="3" marL="182880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●"/>
              <a:defRPr>
                <a:solidFill>
                  <a:schemeClr val="accent2"/>
                </a:solidFill>
              </a:defRPr>
            </a:lvl4pPr>
            <a:lvl5pPr indent="-323850" lvl="4" marL="228600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○"/>
              <a:defRPr>
                <a:solidFill>
                  <a:schemeClr val="accent2"/>
                </a:solidFill>
              </a:defRPr>
            </a:lvl5pPr>
            <a:lvl6pPr indent="-323850" lvl="5" marL="274320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■"/>
              <a:defRPr>
                <a:solidFill>
                  <a:schemeClr val="accent2"/>
                </a:solidFill>
              </a:defRPr>
            </a:lvl6pPr>
            <a:lvl7pPr indent="-323850" lvl="6" marL="320040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●"/>
              <a:defRPr>
                <a:solidFill>
                  <a:schemeClr val="accent2"/>
                </a:solidFill>
              </a:defRPr>
            </a:lvl7pPr>
            <a:lvl8pPr indent="-323850" lvl="7" marL="365760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○"/>
              <a:defRPr>
                <a:solidFill>
                  <a:schemeClr val="accent2"/>
                </a:solidFill>
              </a:defRPr>
            </a:lvl8pPr>
            <a:lvl9pPr indent="-323850" lvl="8" marL="411480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15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/>
          <p:nvPr>
            <p:ph type="title"/>
          </p:nvPr>
        </p:nvSpPr>
        <p:spPr>
          <a:xfrm>
            <a:off x="256032" y="1143000"/>
            <a:ext cx="2834700" cy="237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b="0"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1" type="body"/>
          </p:nvPr>
        </p:nvSpPr>
        <p:spPr>
          <a:xfrm>
            <a:off x="3867912" y="868680"/>
            <a:ext cx="7315200" cy="51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556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30200" lvl="2" marL="13716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17500" lvl="3" marL="18288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63" name="Google Shape;63;p13"/>
          <p:cNvSpPr txBox="1"/>
          <p:nvPr>
            <p:ph idx="2" type="body"/>
          </p:nvPr>
        </p:nvSpPr>
        <p:spPr>
          <a:xfrm>
            <a:off x="256032" y="3494176"/>
            <a:ext cx="2834700" cy="23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4" name="Google Shape;64;p13"/>
          <p:cNvSpPr txBox="1"/>
          <p:nvPr>
            <p:ph idx="10" type="dt"/>
          </p:nvPr>
        </p:nvSpPr>
        <p:spPr>
          <a:xfrm>
            <a:off x="26246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3"/>
          <p:cNvSpPr txBox="1"/>
          <p:nvPr>
            <p:ph idx="11" type="ftr"/>
          </p:nvPr>
        </p:nvSpPr>
        <p:spPr>
          <a:xfrm>
            <a:off x="3869268" y="6356350"/>
            <a:ext cx="5911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2" type="sldNum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869268" y="864108"/>
            <a:ext cx="7315200" cy="51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0" type="dt"/>
          </p:nvPr>
        </p:nvSpPr>
        <p:spPr>
          <a:xfrm>
            <a:off x="26246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1" type="ftr"/>
          </p:nvPr>
        </p:nvSpPr>
        <p:spPr>
          <a:xfrm>
            <a:off x="3869268" y="6356350"/>
            <a:ext cx="5911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2" type="sldNum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Merriweather"/>
              <a:buNone/>
              <a:defRPr sz="3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Merriweather"/>
              <a:buNone/>
              <a:defRPr sz="3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Merriweather"/>
              <a:buNone/>
              <a:defRPr sz="3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Merriweather"/>
              <a:buNone/>
              <a:defRPr sz="3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Merriweather"/>
              <a:buNone/>
              <a:defRPr sz="3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Merriweather"/>
              <a:buNone/>
              <a:defRPr sz="3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Merriweather"/>
              <a:buNone/>
              <a:defRPr sz="3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Merriweather"/>
              <a:buNone/>
              <a:defRPr sz="3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Merriweather"/>
              <a:buNone/>
              <a:defRPr sz="3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●"/>
              <a:defRPr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238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○"/>
              <a:defRPr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238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■"/>
              <a:defRPr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238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●"/>
              <a:defRPr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238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○"/>
              <a:defRPr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238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■"/>
              <a:defRPr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238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●"/>
              <a:defRPr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238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○"/>
              <a:defRPr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238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500"/>
              <a:buFont typeface="Roboto"/>
              <a:buChar char="■"/>
              <a:defRPr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6.jpg"/><Relationship Id="rId5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484CF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ctrTitle"/>
          </p:nvPr>
        </p:nvSpPr>
        <p:spPr>
          <a:xfrm>
            <a:off x="550025" y="567225"/>
            <a:ext cx="8868900" cy="22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orbel"/>
              <a:buNone/>
            </a:pPr>
            <a:r>
              <a:rPr lang="en-US" sz="6000"/>
              <a:t>A.P. English Literature and Composition</a:t>
            </a:r>
            <a:endParaRPr sz="6000"/>
          </a:p>
        </p:txBody>
      </p:sp>
      <p:sp>
        <p:nvSpPr>
          <p:cNvPr id="78" name="Google Shape;78;p15"/>
          <p:cNvSpPr txBox="1"/>
          <p:nvPr>
            <p:ph idx="1" type="subTitle"/>
          </p:nvPr>
        </p:nvSpPr>
        <p:spPr>
          <a:xfrm>
            <a:off x="6052575" y="5180197"/>
            <a:ext cx="5656800" cy="9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2200">
                <a:solidFill>
                  <a:srgbClr val="000000"/>
                </a:solidFill>
              </a:rPr>
              <a:t>An Overview</a:t>
            </a:r>
            <a:endParaRPr sz="22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2200">
                <a:solidFill>
                  <a:srgbClr val="000000"/>
                </a:solidFill>
              </a:rPr>
              <a:t>by Diana McGrath, teacher</a:t>
            </a:r>
            <a:endParaRPr sz="2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idx="4294967295" type="title"/>
          </p:nvPr>
        </p:nvSpPr>
        <p:spPr>
          <a:xfrm>
            <a:off x="415625" y="667900"/>
            <a:ext cx="11361900" cy="1418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Characteristics and Pre-Requisites of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A.P. English Literature Students:</a:t>
            </a:r>
            <a:endParaRPr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455000" y="1456225"/>
            <a:ext cx="10725600" cy="43806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AutoNum type="arabicParenR"/>
            </a:pPr>
            <a:r>
              <a:rPr b="1" lang="en-US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Show extraordinary talent and ability in prior English classes. Students have a special mastery and understanding of language.</a:t>
            </a:r>
            <a:endParaRPr b="1"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AutoNum type="arabicParenR"/>
            </a:pPr>
            <a:r>
              <a:rPr b="1" lang="en-US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Prioritize the work and learning experience, rather than the grade/G.P.A. </a:t>
            </a:r>
            <a:endParaRPr b="1"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3)    Possess academic zeal—an independent yearning to learn, read, and make connections to current </a:t>
            </a:r>
            <a:endParaRPr b="1"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events/the     world. </a:t>
            </a:r>
            <a:endParaRPr b="1"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4)    Tend to have a mature personality and strong leadership qualities. These students want to discuss and </a:t>
            </a:r>
            <a:endParaRPr b="1"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write about their ideas.</a:t>
            </a:r>
            <a:endParaRPr b="1"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5)    Exhibit high-level critical analysis and comprehension skills. </a:t>
            </a:r>
            <a:endParaRPr b="1"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6)    Show creative and innovative thinking through their writing ability and projects. </a:t>
            </a:r>
            <a:endParaRPr b="1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217317" y="-311800"/>
            <a:ext cx="4939200" cy="27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b="1" lang="en-US" sz="4000"/>
              <a:t>Reading Selections</a:t>
            </a:r>
            <a:endParaRPr b="1" sz="4000"/>
          </a:p>
        </p:txBody>
      </p:sp>
      <p:sp>
        <p:nvSpPr>
          <p:cNvPr id="90" name="Google Shape;90;p17"/>
          <p:cNvSpPr txBox="1"/>
          <p:nvPr>
            <p:ph idx="2" type="body"/>
          </p:nvPr>
        </p:nvSpPr>
        <p:spPr>
          <a:xfrm>
            <a:off x="5800675" y="560300"/>
            <a:ext cx="5271900" cy="61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-US" sz="2100">
                <a:solidFill>
                  <a:schemeClr val="accent1"/>
                </a:solidFill>
              </a:rPr>
              <a:t>We will read:</a:t>
            </a:r>
            <a:endParaRPr b="1" sz="21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 sz="21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-US" sz="2100" u="sng">
                <a:solidFill>
                  <a:schemeClr val="accent1"/>
                </a:solidFill>
              </a:rPr>
              <a:t>7</a:t>
            </a:r>
            <a:r>
              <a:rPr b="1" lang="en-US" sz="2100" u="sng">
                <a:solidFill>
                  <a:schemeClr val="accent1"/>
                </a:solidFill>
              </a:rPr>
              <a:t> Novels</a:t>
            </a:r>
            <a:r>
              <a:rPr b="1" lang="en-US" sz="2100">
                <a:solidFill>
                  <a:schemeClr val="accent1"/>
                </a:solidFill>
              </a:rPr>
              <a:t>, including </a:t>
            </a:r>
            <a:r>
              <a:rPr b="1" lang="en-US" sz="2100">
                <a:solidFill>
                  <a:schemeClr val="accent1"/>
                </a:solidFill>
              </a:rPr>
              <a:t>some or all </a:t>
            </a:r>
            <a:r>
              <a:rPr b="1" lang="en-US" sz="2100">
                <a:solidFill>
                  <a:schemeClr val="accent1"/>
                </a:solidFill>
              </a:rPr>
              <a:t>of the following:</a:t>
            </a:r>
            <a:endParaRPr b="1" sz="2100">
              <a:solidFill>
                <a:schemeClr val="accent1"/>
              </a:solidFill>
            </a:endParaRPr>
          </a:p>
          <a:p>
            <a:pPr indent="-36195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</a:pPr>
            <a:r>
              <a:rPr b="1" i="1" lang="en-US" sz="2100">
                <a:solidFill>
                  <a:schemeClr val="accent1"/>
                </a:solidFill>
              </a:rPr>
              <a:t>The Catcher in the Rye by J. D. Salinger</a:t>
            </a:r>
            <a:endParaRPr b="1" sz="2100">
              <a:solidFill>
                <a:schemeClr val="accent1"/>
              </a:solidFill>
            </a:endParaRPr>
          </a:p>
          <a:p>
            <a:pPr indent="-3619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</a:pPr>
            <a:r>
              <a:rPr b="1" i="1" lang="en-US" sz="2100">
                <a:solidFill>
                  <a:schemeClr val="accent1"/>
                </a:solidFill>
              </a:rPr>
              <a:t>Frankenstein by Mary Shelley</a:t>
            </a:r>
            <a:endParaRPr b="1" i="1" sz="2100">
              <a:solidFill>
                <a:schemeClr val="accent1"/>
              </a:solidFill>
            </a:endParaRPr>
          </a:p>
          <a:p>
            <a:pPr indent="-3619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</a:pPr>
            <a:r>
              <a:rPr b="1" i="1" lang="en-US" sz="2100">
                <a:solidFill>
                  <a:schemeClr val="accent1"/>
                </a:solidFill>
              </a:rPr>
              <a:t>On Walden Pond by Henry David Thoreau</a:t>
            </a:r>
            <a:endParaRPr b="1" i="1" sz="2100">
              <a:solidFill>
                <a:schemeClr val="accent1"/>
              </a:solidFill>
            </a:endParaRPr>
          </a:p>
          <a:p>
            <a:pPr indent="-3619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</a:pPr>
            <a:r>
              <a:rPr b="1" i="1" lang="en-US" sz="2100">
                <a:solidFill>
                  <a:schemeClr val="accent1"/>
                </a:solidFill>
              </a:rPr>
              <a:t>The Strange Case of Dr. Jekyll and Mr. Hyde by Robert Louis Stevenson</a:t>
            </a:r>
            <a:endParaRPr b="1" i="1" sz="2100">
              <a:solidFill>
                <a:schemeClr val="accent1"/>
              </a:solidFill>
            </a:endParaRPr>
          </a:p>
          <a:p>
            <a:pPr indent="-3619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</a:pPr>
            <a:r>
              <a:rPr b="1" i="1" lang="en-US" sz="2100">
                <a:solidFill>
                  <a:schemeClr val="accent1"/>
                </a:solidFill>
              </a:rPr>
              <a:t>The Scarlet Letter by Nathaniel Hawthorne</a:t>
            </a:r>
            <a:endParaRPr b="1" sz="2100">
              <a:solidFill>
                <a:schemeClr val="accent1"/>
              </a:solidFill>
            </a:endParaRPr>
          </a:p>
          <a:p>
            <a:pPr indent="-3619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</a:pPr>
            <a:r>
              <a:rPr b="1" i="1" lang="en-US" sz="2100">
                <a:solidFill>
                  <a:schemeClr val="accent1"/>
                </a:solidFill>
              </a:rPr>
              <a:t>The Great Gatsby by F. Scott Fitzgerald</a:t>
            </a:r>
            <a:endParaRPr b="1" sz="2100">
              <a:solidFill>
                <a:schemeClr val="accent1"/>
              </a:solidFill>
            </a:endParaRPr>
          </a:p>
          <a:p>
            <a:pPr indent="-3619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</a:pPr>
            <a:r>
              <a:rPr b="1" i="1" lang="en-US" sz="2100">
                <a:solidFill>
                  <a:schemeClr val="accent1"/>
                </a:solidFill>
              </a:rPr>
              <a:t>The Things They Carried by Tim O’Brien</a:t>
            </a:r>
            <a:endParaRPr b="1" i="1" sz="21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 u="sng">
                <a:solidFill>
                  <a:schemeClr val="accent1"/>
                </a:solidFill>
              </a:rPr>
              <a:t>2 Plays</a:t>
            </a:r>
            <a:r>
              <a:rPr b="1" lang="en-US" sz="2100">
                <a:solidFill>
                  <a:schemeClr val="accent1"/>
                </a:solidFill>
              </a:rPr>
              <a:t>, chosen from the following:</a:t>
            </a:r>
            <a:endParaRPr b="1" sz="2100">
              <a:solidFill>
                <a:schemeClr val="accent1"/>
              </a:solidFill>
            </a:endParaRPr>
          </a:p>
          <a:p>
            <a:pPr indent="-361950" lvl="0" marL="457200" rtl="0" algn="l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</a:pPr>
            <a:r>
              <a:rPr b="1" i="1" lang="en-US" sz="2100">
                <a:solidFill>
                  <a:schemeClr val="accent1"/>
                </a:solidFill>
              </a:rPr>
              <a:t>The Crucible </a:t>
            </a:r>
            <a:endParaRPr b="1" sz="2100">
              <a:solidFill>
                <a:schemeClr val="accent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</a:pPr>
            <a:r>
              <a:rPr b="1" i="1" lang="en-US" sz="2100">
                <a:solidFill>
                  <a:schemeClr val="accent1"/>
                </a:solidFill>
              </a:rPr>
              <a:t>A Raisin in the Sun </a:t>
            </a:r>
            <a:endParaRPr b="1" i="1" sz="21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 i="1" sz="21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 i="1"/>
          </a:p>
          <a:p>
            <a:pPr indent="0" lvl="1" marL="502919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1425" y="2104723"/>
            <a:ext cx="1495350" cy="2240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 rotWithShape="1">
          <a:blip r:embed="rId4">
            <a:alphaModFix/>
          </a:blip>
          <a:srcRect b="0" l="0" r="0" t="1777"/>
          <a:stretch/>
        </p:blipFill>
        <p:spPr>
          <a:xfrm>
            <a:off x="3561050" y="4419999"/>
            <a:ext cx="1595475" cy="224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0525" y="4300250"/>
            <a:ext cx="1409275" cy="231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597992" y="859500"/>
            <a:ext cx="4939200" cy="273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Summer Reading</a:t>
            </a:r>
            <a:endParaRPr/>
          </a:p>
        </p:txBody>
      </p:sp>
      <p:sp>
        <p:nvSpPr>
          <p:cNvPr id="99" name="Google Shape;99;p18"/>
          <p:cNvSpPr txBox="1"/>
          <p:nvPr>
            <p:ph idx="2" type="body"/>
          </p:nvPr>
        </p:nvSpPr>
        <p:spPr>
          <a:xfrm>
            <a:off x="5954492" y="564125"/>
            <a:ext cx="5271900" cy="5481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9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9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9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9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9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 New Roman"/>
              <a:buChar char="●"/>
            </a:pPr>
            <a:r>
              <a:rPr i="1" lang="en-US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How to Read Literature Like a Professor: A Lively and Entertaining Guide to Reading Between the Lines-REVISED EDITION</a:t>
            </a:r>
            <a:r>
              <a:rPr lang="en-US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by Thomas C. Foster.</a:t>
            </a:r>
            <a:r>
              <a:rPr b="1" lang="en-US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19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 New Roman"/>
              <a:buChar char="●"/>
            </a:pPr>
            <a:r>
              <a:rPr i="1" lang="en-US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Catcher in the Rye</a:t>
            </a:r>
            <a:r>
              <a:rPr lang="en-US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by J. D. Salinger.</a:t>
            </a:r>
            <a:endParaRPr sz="19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 New Roman"/>
              <a:buChar char="●"/>
            </a:pPr>
            <a:r>
              <a:rPr lang="en-US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Books will be distributed at the end of your 10th grade year for summer reading. See Mrs. McGrath about books.  If you forget to take a book at the end of the year, you can purchase books on your own or find pdf versions online.</a:t>
            </a:r>
            <a:endParaRPr sz="19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3192725" y="4059825"/>
            <a:ext cx="459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 rotWithShape="1">
          <a:blip r:embed="rId3">
            <a:alphaModFix/>
          </a:blip>
          <a:srcRect b="0" l="31629" r="31467" t="0"/>
          <a:stretch/>
        </p:blipFill>
        <p:spPr>
          <a:xfrm>
            <a:off x="3382825" y="2958100"/>
            <a:ext cx="1917050" cy="2924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/>
        </p:nvSpPr>
        <p:spPr>
          <a:xfrm>
            <a:off x="3232650" y="3492975"/>
            <a:ext cx="459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013" y="2958100"/>
            <a:ext cx="1917067" cy="2881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type="title"/>
          </p:nvPr>
        </p:nvSpPr>
        <p:spPr>
          <a:xfrm>
            <a:off x="415650" y="306950"/>
            <a:ext cx="11360700" cy="13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b="1" lang="en-US" sz="4000"/>
              <a:t>General Course Information</a:t>
            </a:r>
            <a:endParaRPr b="1" sz="4000"/>
          </a:p>
        </p:txBody>
      </p:sp>
      <p:sp>
        <p:nvSpPr>
          <p:cNvPr id="109" name="Google Shape;109;p19"/>
          <p:cNvSpPr txBox="1"/>
          <p:nvPr>
            <p:ph idx="4294967295" type="body"/>
          </p:nvPr>
        </p:nvSpPr>
        <p:spPr>
          <a:xfrm>
            <a:off x="581050" y="1959426"/>
            <a:ext cx="7315200" cy="42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Char char="●"/>
            </a:pPr>
            <a:r>
              <a:rPr b="1" lang="en-US" sz="3000">
                <a:solidFill>
                  <a:schemeClr val="accent1"/>
                </a:solidFill>
              </a:rPr>
              <a:t>The majority of your grade EACH semester is based on writing and tests</a:t>
            </a:r>
            <a:endParaRPr b="1" sz="3000">
              <a:solidFill>
                <a:schemeClr val="accent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accent1"/>
              </a:solidFill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000"/>
              <a:buChar char="●"/>
            </a:pPr>
            <a:r>
              <a:rPr b="1" lang="en-US" sz="3000">
                <a:solidFill>
                  <a:schemeClr val="accent1"/>
                </a:solidFill>
              </a:rPr>
              <a:t>Scoring of writing is based on College Board’s 6-Point Analytic Rubric</a:t>
            </a:r>
            <a:endParaRPr b="1" sz="3000">
              <a:solidFill>
                <a:schemeClr val="accent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accent1"/>
              </a:solidFill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000"/>
              <a:buChar char="●"/>
            </a:pPr>
            <a:r>
              <a:rPr b="1" lang="en-US" sz="3000">
                <a:solidFill>
                  <a:schemeClr val="accent1"/>
                </a:solidFill>
              </a:rPr>
              <a:t>Course content and syllabus are College Board approved</a:t>
            </a:r>
            <a:endParaRPr b="1" sz="3000">
              <a:solidFill>
                <a:schemeClr val="accent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1200"/>
              </a:spcBef>
              <a:spcAft>
                <a:spcPts val="2100"/>
              </a:spcAft>
              <a:buNone/>
            </a:pPr>
            <a:r>
              <a:t/>
            </a:r>
            <a:endParaRPr b="1" sz="3000">
              <a:solidFill>
                <a:schemeClr val="accent1"/>
              </a:solidFill>
            </a:endParaRPr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700025">
            <a:off x="8130496" y="2881806"/>
            <a:ext cx="2273133" cy="2533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idx="4294967295" type="title"/>
          </p:nvPr>
        </p:nvSpPr>
        <p:spPr>
          <a:xfrm>
            <a:off x="321669" y="1269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b="1" lang="en-US" sz="4000"/>
              <a:t>Skills Assessed on A.P. Literature Exam</a:t>
            </a:r>
            <a:endParaRPr b="1" sz="4000"/>
          </a:p>
        </p:txBody>
      </p:sp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3549713" y="1550700"/>
            <a:ext cx="8092500" cy="375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accent1"/>
                </a:solidFill>
              </a:rPr>
              <a:t>Six Big Ideas Explored through Poetry, Drama, Short Fiction, and Long Fiction:</a:t>
            </a:r>
            <a:endParaRPr b="1" i="1" sz="2400">
              <a:solidFill>
                <a:schemeClr val="accent1"/>
              </a:solidFill>
            </a:endParaRPr>
          </a:p>
          <a:p>
            <a:pPr indent="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40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1" i="1" lang="en-US" sz="2400">
                <a:solidFill>
                  <a:schemeClr val="accent1"/>
                </a:solidFill>
              </a:rPr>
              <a:t>Character</a:t>
            </a:r>
            <a:endParaRPr b="1" i="1" sz="240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1" i="1" lang="en-US" sz="2400">
                <a:solidFill>
                  <a:schemeClr val="accent1"/>
                </a:solidFill>
              </a:rPr>
              <a:t>Setting</a:t>
            </a:r>
            <a:endParaRPr b="1" i="1" sz="240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1" i="1" lang="en-US" sz="2400">
                <a:solidFill>
                  <a:schemeClr val="accent1"/>
                </a:solidFill>
              </a:rPr>
              <a:t>Structure</a:t>
            </a:r>
            <a:endParaRPr b="1" i="1" sz="240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1" i="1" lang="en-US" sz="2400">
                <a:solidFill>
                  <a:schemeClr val="accent1"/>
                </a:solidFill>
              </a:rPr>
              <a:t>Narration</a:t>
            </a:r>
            <a:endParaRPr b="1" i="1" sz="240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1" i="1" lang="en-US" sz="2400">
                <a:solidFill>
                  <a:schemeClr val="accent1"/>
                </a:solidFill>
              </a:rPr>
              <a:t>Figurative Language</a:t>
            </a:r>
            <a:endParaRPr b="1" i="1" sz="240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1" i="1" lang="en-US" sz="2400">
                <a:solidFill>
                  <a:schemeClr val="accent1"/>
                </a:solidFill>
              </a:rPr>
              <a:t>Literary Argumentation</a:t>
            </a:r>
            <a:endParaRPr b="1" i="1" sz="2400">
              <a:solidFill>
                <a:schemeClr val="accent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rgbClr val="000000"/>
              </a:solidFill>
            </a:endParaRPr>
          </a:p>
          <a:p>
            <a:pPr indent="-6858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>
              <a:solidFill>
                <a:srgbClr val="000000"/>
              </a:solidFill>
            </a:endParaRPr>
          </a:p>
        </p:txBody>
      </p:sp>
      <p:pic>
        <p:nvPicPr>
          <p:cNvPr descr="Image result for drama clipart&quot;" id="117" name="Google Shape;11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17703">
            <a:off x="8006712" y="2319149"/>
            <a:ext cx="2390001" cy="14656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oetry clipart&quot;" id="118" name="Google Shape;11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61475" y="3784250"/>
            <a:ext cx="2008225" cy="200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9225" y="126925"/>
            <a:ext cx="4073475" cy="73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type="title"/>
          </p:nvPr>
        </p:nvSpPr>
        <p:spPr>
          <a:xfrm>
            <a:off x="346900" y="886275"/>
            <a:ext cx="4170000" cy="82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</a:pPr>
            <a:r>
              <a:rPr b="1" lang="en-US" sz="4000"/>
              <a:t>Exam Overview</a:t>
            </a:r>
            <a:endParaRPr b="1" sz="4000"/>
          </a:p>
        </p:txBody>
      </p:sp>
      <p:sp>
        <p:nvSpPr>
          <p:cNvPr id="125" name="Google Shape;125;p21"/>
          <p:cNvSpPr txBox="1"/>
          <p:nvPr>
            <p:ph idx="1" type="body"/>
          </p:nvPr>
        </p:nvSpPr>
        <p:spPr>
          <a:xfrm>
            <a:off x="5159475" y="600300"/>
            <a:ext cx="6579900" cy="52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609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1"/>
              </a:solidFill>
            </a:endParaRPr>
          </a:p>
          <a:p>
            <a:pPr indent="0" lvl="0" marL="609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400">
                <a:solidFill>
                  <a:schemeClr val="accent1"/>
                </a:solidFill>
              </a:rPr>
              <a:t>        </a:t>
            </a:r>
            <a:endParaRPr b="1" sz="24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4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4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400">
                <a:solidFill>
                  <a:schemeClr val="accent1"/>
                </a:solidFill>
              </a:rPr>
              <a:t>         </a:t>
            </a:r>
            <a:r>
              <a:rPr b="1" lang="en-US" sz="2400">
                <a:solidFill>
                  <a:schemeClr val="accent1"/>
                </a:solidFill>
              </a:rPr>
              <a:t>Total Testing Session is 3 Hours</a:t>
            </a:r>
            <a:endParaRPr b="1" sz="2400">
              <a:solidFill>
                <a:schemeClr val="accent1"/>
              </a:solidFill>
            </a:endParaRPr>
          </a:p>
          <a:p>
            <a:pPr indent="0" lvl="0" marL="609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1"/>
              </a:solidFill>
            </a:endParaRPr>
          </a:p>
          <a:p>
            <a:pPr indent="0" lvl="0" marL="609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1"/>
              </a:solidFill>
            </a:endParaRPr>
          </a:p>
          <a:p>
            <a:pPr indent="-2082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▪"/>
            </a:pPr>
            <a:r>
              <a:rPr b="1" lang="en-US" sz="2400">
                <a:solidFill>
                  <a:schemeClr val="accent1"/>
                </a:solidFill>
              </a:rPr>
              <a:t>60 Minute Multiple Choice section—</a:t>
            </a:r>
            <a:endParaRPr b="1" sz="2400">
              <a:solidFill>
                <a:schemeClr val="accent1"/>
              </a:solidFill>
            </a:endParaRPr>
          </a:p>
          <a:p>
            <a:pPr indent="0" lvl="0" marL="609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accent1"/>
                </a:solidFill>
              </a:rPr>
              <a:t>55 Questions</a:t>
            </a:r>
            <a:endParaRPr b="1" sz="2400">
              <a:solidFill>
                <a:schemeClr val="accent1"/>
              </a:solidFill>
            </a:endParaRPr>
          </a:p>
          <a:p>
            <a:pPr indent="-2082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▪"/>
            </a:pPr>
            <a:r>
              <a:rPr b="1" lang="en-US" sz="2400">
                <a:solidFill>
                  <a:schemeClr val="accent1"/>
                </a:solidFill>
              </a:rPr>
              <a:t>120 Minute Essay Section—3 Essays </a:t>
            </a:r>
            <a:endParaRPr b="1" sz="2400">
              <a:solidFill>
                <a:schemeClr val="accent1"/>
              </a:solidFill>
            </a:endParaRPr>
          </a:p>
          <a:p>
            <a:pPr indent="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accent1"/>
                </a:solidFill>
              </a:rPr>
              <a:t>     (40 minutes each)</a:t>
            </a:r>
            <a:endParaRPr b="1" sz="24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b="1" lang="en-US" sz="2400">
                <a:solidFill>
                  <a:schemeClr val="accent1"/>
                </a:solidFill>
              </a:rPr>
              <a:t>	Question 1 (Q1):  Poetry Analysis</a:t>
            </a:r>
            <a:endParaRPr b="1" sz="24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b="1" lang="en-US" sz="2400">
                <a:solidFill>
                  <a:schemeClr val="accent1"/>
                </a:solidFill>
              </a:rPr>
              <a:t>	Question 2 (Q2):  Prose Fiction Analysis</a:t>
            </a:r>
            <a:endParaRPr b="1" sz="24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b="1" lang="en-US" sz="2400">
                <a:solidFill>
                  <a:schemeClr val="accent1"/>
                </a:solidFill>
              </a:rPr>
              <a:t>	Question 3 (Q3):  Literary Argument</a:t>
            </a:r>
            <a:endParaRPr b="1" sz="24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b="1" lang="en-US" sz="2400">
                <a:solidFill>
                  <a:schemeClr val="accent1"/>
                </a:solidFill>
              </a:rPr>
              <a:t>            </a:t>
            </a:r>
            <a:endParaRPr b="1" sz="24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2100"/>
              </a:spcAft>
              <a:buSzPts val="2000"/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descr="Image result for clock clipart png&quot;" id="126" name="Google Shape;12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96625" y="1805925"/>
            <a:ext cx="1180249" cy="1180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6600" y="59500"/>
            <a:ext cx="6511725" cy="118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type="title"/>
          </p:nvPr>
        </p:nvSpPr>
        <p:spPr>
          <a:xfrm>
            <a:off x="415633" y="667900"/>
            <a:ext cx="4170000" cy="24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b="1" lang="en-US" sz="4000"/>
              <a:t>How is A.P. Literature different from A.P. Language?</a:t>
            </a:r>
            <a:endParaRPr b="1" sz="4000"/>
          </a:p>
        </p:txBody>
      </p:sp>
      <p:sp>
        <p:nvSpPr>
          <p:cNvPr id="133" name="Google Shape;133;p22"/>
          <p:cNvSpPr txBox="1"/>
          <p:nvPr>
            <p:ph idx="1" type="body"/>
          </p:nvPr>
        </p:nvSpPr>
        <p:spPr>
          <a:xfrm>
            <a:off x="5417275" y="856950"/>
            <a:ext cx="3967200" cy="48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463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Char char="●"/>
            </a:pPr>
            <a:r>
              <a:rPr b="1" lang="en-US" sz="3000">
                <a:solidFill>
                  <a:schemeClr val="accent1"/>
                </a:solidFill>
              </a:rPr>
              <a:t>The </a:t>
            </a:r>
            <a:r>
              <a:rPr b="1" lang="en-US" sz="3000" u="sng">
                <a:solidFill>
                  <a:schemeClr val="accent1"/>
                </a:solidFill>
              </a:rPr>
              <a:t>language course</a:t>
            </a:r>
            <a:r>
              <a:rPr b="1" lang="en-US" sz="3000">
                <a:solidFill>
                  <a:schemeClr val="accent1"/>
                </a:solidFill>
              </a:rPr>
              <a:t> (12th grade) uses nonfiction texts exclusively, and focuses on rhetorical analysis and the development of analytic and argumentative writing, while </a:t>
            </a:r>
            <a:endParaRPr b="1" sz="3000">
              <a:solidFill>
                <a:schemeClr val="accent1"/>
              </a:solidFill>
            </a:endParaRPr>
          </a:p>
          <a:p>
            <a:pPr indent="-246380" lvl="0" marL="182880" rtl="0" algn="l">
              <a:lnSpc>
                <a:spcPct val="90000"/>
              </a:lnSpc>
              <a:spcBef>
                <a:spcPts val="2100"/>
              </a:spcBef>
              <a:spcAft>
                <a:spcPts val="2100"/>
              </a:spcAft>
              <a:buClr>
                <a:schemeClr val="accent1"/>
              </a:buClr>
              <a:buSzPts val="3000"/>
              <a:buChar char="●"/>
            </a:pPr>
            <a:r>
              <a:rPr b="1" lang="en-US" sz="3000">
                <a:solidFill>
                  <a:schemeClr val="accent1"/>
                </a:solidFill>
              </a:rPr>
              <a:t>The </a:t>
            </a:r>
            <a:r>
              <a:rPr b="1" lang="en-US" sz="3000" u="sng">
                <a:solidFill>
                  <a:schemeClr val="accent1"/>
                </a:solidFill>
              </a:rPr>
              <a:t>literature class</a:t>
            </a:r>
            <a:r>
              <a:rPr b="1" lang="en-US" sz="3000">
                <a:solidFill>
                  <a:schemeClr val="accent1"/>
                </a:solidFill>
              </a:rPr>
              <a:t> (11th grade) focuses on literary analysis of fiction.</a:t>
            </a:r>
            <a:endParaRPr b="1" sz="3000">
              <a:solidFill>
                <a:schemeClr val="accent1"/>
              </a:solidFill>
            </a:endParaRPr>
          </a:p>
        </p:txBody>
      </p:sp>
      <p:pic>
        <p:nvPicPr>
          <p:cNvPr descr="Image result for scale clipart transparent background&quot;" id="134" name="Google Shape;13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25125" y="2544987"/>
            <a:ext cx="2251776" cy="176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type="title"/>
          </p:nvPr>
        </p:nvSpPr>
        <p:spPr>
          <a:xfrm>
            <a:off x="415067" y="667900"/>
            <a:ext cx="4939200" cy="273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Reasons to take the class</a:t>
            </a:r>
            <a:endParaRPr/>
          </a:p>
        </p:txBody>
      </p:sp>
      <p:sp>
        <p:nvSpPr>
          <p:cNvPr id="140" name="Google Shape;140;p23"/>
          <p:cNvSpPr txBox="1"/>
          <p:nvPr>
            <p:ph idx="2" type="body"/>
          </p:nvPr>
        </p:nvSpPr>
        <p:spPr>
          <a:xfrm>
            <a:off x="5983900" y="364400"/>
            <a:ext cx="5388300" cy="6257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en-US" sz="1800">
                <a:solidFill>
                  <a:srgbClr val="000000"/>
                </a:solidFill>
              </a:rPr>
              <a:t>You are a strong writer and enjoy literary analysis.</a:t>
            </a:r>
            <a:endParaRPr b="1" sz="18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en-US" sz="1800">
                <a:solidFill>
                  <a:srgbClr val="000000"/>
                </a:solidFill>
              </a:rPr>
              <a:t>You are a strong reader and want to be challenged.</a:t>
            </a:r>
            <a:endParaRPr b="1" sz="18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en-US" sz="1800">
                <a:solidFill>
                  <a:srgbClr val="000000"/>
                </a:solidFill>
              </a:rPr>
              <a:t>You like talking about literary works and characters.</a:t>
            </a:r>
            <a:endParaRPr b="1" sz="18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en-US" sz="1800">
                <a:solidFill>
                  <a:srgbClr val="000000"/>
                </a:solidFill>
              </a:rPr>
              <a:t>You find yourself critiquing films, books, and writing.</a:t>
            </a:r>
            <a:endParaRPr b="1" sz="18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en-US" sz="1800">
                <a:solidFill>
                  <a:srgbClr val="000000"/>
                </a:solidFill>
              </a:rPr>
              <a:t>You want to get a head start on college-level curriculum because your skills are above others in your same grade level.</a:t>
            </a:r>
            <a:endParaRPr b="1" sz="18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en-US" sz="1800">
                <a:solidFill>
                  <a:srgbClr val="000000"/>
                </a:solidFill>
              </a:rPr>
              <a:t>When you get home, English assignments are the first on your list because you have a great interest in literature and poetry.</a:t>
            </a:r>
            <a:endParaRPr b="1" sz="18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en-US" sz="1800">
                <a:solidFill>
                  <a:srgbClr val="000000"/>
                </a:solidFill>
              </a:rPr>
              <a:t>You naturally read and write on your own without being coerced by your teachers or parents.</a:t>
            </a:r>
            <a:endParaRPr b="1" sz="1800">
              <a:solidFill>
                <a:srgbClr val="000000"/>
              </a:solidFill>
            </a:endParaRPr>
          </a:p>
        </p:txBody>
      </p:sp>
      <p:sp>
        <p:nvSpPr>
          <p:cNvPr id="141" name="Google Shape;141;p23"/>
          <p:cNvSpPr txBox="1"/>
          <p:nvPr>
            <p:ph idx="1" type="subTitle"/>
          </p:nvPr>
        </p:nvSpPr>
        <p:spPr>
          <a:xfrm>
            <a:off x="406400" y="3502300"/>
            <a:ext cx="4939200" cy="123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49" y="2140149"/>
            <a:ext cx="3489975" cy="4935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"/>
          <p:cNvSpPr txBox="1"/>
          <p:nvPr>
            <p:ph type="title"/>
          </p:nvPr>
        </p:nvSpPr>
        <p:spPr>
          <a:xfrm>
            <a:off x="415067" y="667900"/>
            <a:ext cx="4939200" cy="273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Reasons you should not take the class</a:t>
            </a:r>
            <a:endParaRPr/>
          </a:p>
        </p:txBody>
      </p:sp>
      <p:sp>
        <p:nvSpPr>
          <p:cNvPr id="148" name="Google Shape;148;p24"/>
          <p:cNvSpPr txBox="1"/>
          <p:nvPr>
            <p:ph idx="1" type="subTitle"/>
          </p:nvPr>
        </p:nvSpPr>
        <p:spPr>
          <a:xfrm>
            <a:off x="406400" y="3502300"/>
            <a:ext cx="4939200" cy="123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4"/>
          <p:cNvSpPr txBox="1"/>
          <p:nvPr>
            <p:ph idx="2" type="body"/>
          </p:nvPr>
        </p:nvSpPr>
        <p:spPr>
          <a:xfrm>
            <a:off x="6505367" y="667900"/>
            <a:ext cx="5271900" cy="5481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b="1" lang="en-US">
                <a:solidFill>
                  <a:srgbClr val="000000"/>
                </a:solidFill>
              </a:rPr>
              <a:t>You are not interested in a class that revolves around preparing for a test.  You do not plan to take the A.P. Literature test.</a:t>
            </a:r>
            <a:endParaRPr b="1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b="1" lang="en-US">
                <a:solidFill>
                  <a:srgbClr val="000000"/>
                </a:solidFill>
              </a:rPr>
              <a:t>You just want the extra course credit.</a:t>
            </a:r>
            <a:endParaRPr b="1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b="1" lang="en-US">
                <a:solidFill>
                  <a:srgbClr val="000000"/>
                </a:solidFill>
              </a:rPr>
              <a:t>Your parents want you to take A.P. Literature but you are more interested in other subjects.</a:t>
            </a:r>
            <a:endParaRPr b="1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b="1" lang="en-US">
                <a:solidFill>
                  <a:srgbClr val="000000"/>
                </a:solidFill>
              </a:rPr>
              <a:t>English class has always been your least favorite class and you struggle in the subject.</a:t>
            </a:r>
            <a:endParaRPr b="1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b="1" lang="en-US">
                <a:solidFill>
                  <a:srgbClr val="000000"/>
                </a:solidFill>
              </a:rPr>
              <a:t>You do not really like reading or writing.</a:t>
            </a:r>
            <a:endParaRPr b="1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b="1" lang="en-US">
                <a:solidFill>
                  <a:srgbClr val="000000"/>
                </a:solidFill>
              </a:rPr>
              <a:t>You do not have the time to meet the demands of a rigorous class among your other A.P. classes.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0050" y="4738000"/>
            <a:ext cx="1815199" cy="181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6391" y="2617550"/>
            <a:ext cx="3318909" cy="221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1750" y="4093425"/>
            <a:ext cx="1815199" cy="181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484CF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