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76"/>
  </p:notesMasterIdLst>
  <p:handoutMasterIdLst>
    <p:handoutMasterId r:id="rId77"/>
  </p:handoutMasterIdLst>
  <p:sldIdLst>
    <p:sldId id="365" r:id="rId2"/>
    <p:sldId id="366" r:id="rId3"/>
    <p:sldId id="367" r:id="rId4"/>
    <p:sldId id="368" r:id="rId5"/>
    <p:sldId id="370" r:id="rId6"/>
    <p:sldId id="371" r:id="rId7"/>
    <p:sldId id="372" r:id="rId8"/>
    <p:sldId id="373" r:id="rId9"/>
    <p:sldId id="374" r:id="rId10"/>
    <p:sldId id="375" r:id="rId11"/>
    <p:sldId id="376" r:id="rId12"/>
    <p:sldId id="377" r:id="rId13"/>
    <p:sldId id="362" r:id="rId14"/>
    <p:sldId id="378" r:id="rId15"/>
    <p:sldId id="322" r:id="rId16"/>
    <p:sldId id="320" r:id="rId17"/>
    <p:sldId id="344" r:id="rId18"/>
    <p:sldId id="348" r:id="rId19"/>
    <p:sldId id="345" r:id="rId20"/>
    <p:sldId id="321" r:id="rId21"/>
    <p:sldId id="296" r:id="rId22"/>
    <p:sldId id="298" r:id="rId23"/>
    <p:sldId id="350" r:id="rId24"/>
    <p:sldId id="300" r:id="rId25"/>
    <p:sldId id="301" r:id="rId26"/>
    <p:sldId id="303" r:id="rId27"/>
    <p:sldId id="302" r:id="rId28"/>
    <p:sldId id="307" r:id="rId29"/>
    <p:sldId id="308" r:id="rId30"/>
    <p:sldId id="351" r:id="rId31"/>
    <p:sldId id="310" r:id="rId32"/>
    <p:sldId id="311" r:id="rId33"/>
    <p:sldId id="312" r:id="rId34"/>
    <p:sldId id="319" r:id="rId35"/>
    <p:sldId id="380" r:id="rId36"/>
    <p:sldId id="381" r:id="rId37"/>
    <p:sldId id="382" r:id="rId38"/>
    <p:sldId id="383" r:id="rId39"/>
    <p:sldId id="384" r:id="rId40"/>
    <p:sldId id="385" r:id="rId41"/>
    <p:sldId id="386" r:id="rId42"/>
    <p:sldId id="387" r:id="rId43"/>
    <p:sldId id="388" r:id="rId44"/>
    <p:sldId id="391" r:id="rId45"/>
    <p:sldId id="392" r:id="rId46"/>
    <p:sldId id="393" r:id="rId47"/>
    <p:sldId id="394" r:id="rId48"/>
    <p:sldId id="395" r:id="rId49"/>
    <p:sldId id="396" r:id="rId50"/>
    <p:sldId id="397" r:id="rId51"/>
    <p:sldId id="398" r:id="rId52"/>
    <p:sldId id="399" r:id="rId53"/>
    <p:sldId id="400" r:id="rId54"/>
    <p:sldId id="402" r:id="rId55"/>
    <p:sldId id="403" r:id="rId56"/>
    <p:sldId id="404" r:id="rId57"/>
    <p:sldId id="405" r:id="rId58"/>
    <p:sldId id="406" r:id="rId59"/>
    <p:sldId id="407" r:id="rId60"/>
    <p:sldId id="408" r:id="rId61"/>
    <p:sldId id="409" r:id="rId62"/>
    <p:sldId id="410" r:id="rId63"/>
    <p:sldId id="411" r:id="rId64"/>
    <p:sldId id="412" r:id="rId65"/>
    <p:sldId id="413" r:id="rId66"/>
    <p:sldId id="414" r:id="rId67"/>
    <p:sldId id="415" r:id="rId68"/>
    <p:sldId id="416" r:id="rId69"/>
    <p:sldId id="417" r:id="rId70"/>
    <p:sldId id="418" r:id="rId71"/>
    <p:sldId id="419" r:id="rId72"/>
    <p:sldId id="420" r:id="rId73"/>
    <p:sldId id="421" r:id="rId74"/>
    <p:sldId id="422" r:id="rId7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Times New Roman"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Times New Roman"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Times New Roman"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CCFF99"/>
    <a:srgbClr val="FFCC99"/>
    <a:srgbClr val="FFCCCC"/>
    <a:srgbClr val="CCECFF"/>
    <a:srgbClr val="FFFFCC"/>
    <a:srgbClr val="006600"/>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7" d="100"/>
          <a:sy n="97" d="100"/>
        </p:scale>
        <p:origin x="-1848" y="-6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viewProps" Target="viewProps.xml"/><Relationship Id="rId81" Type="http://schemas.openxmlformats.org/officeDocument/2006/relationships/theme" Target="theme/theme1.xml"/><Relationship Id="rId82"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notesMaster" Target="notesMasters/notesMaster1.xml"/><Relationship Id="rId77" Type="http://schemas.openxmlformats.org/officeDocument/2006/relationships/handoutMaster" Target="handoutMasters/handoutMaster1.xml"/><Relationship Id="rId78" Type="http://schemas.openxmlformats.org/officeDocument/2006/relationships/printerSettings" Target="printerSettings/printerSettings1.bin"/><Relationship Id="rId79" Type="http://schemas.openxmlformats.org/officeDocument/2006/relationships/presProps" Target="presProp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5371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a:noFill/>
          </a:ln>
          <a:effectLst/>
          <a:ex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3971" name="Rectangle 3"/>
          <p:cNvSpPr>
            <a:spLocks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extLst>
      <p:ext uri="{BB962C8B-B14F-4D97-AF65-F5344CB8AC3E}">
        <p14:creationId xmlns:p14="http://schemas.microsoft.com/office/powerpoint/2010/main" val="17744493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107"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8964D4BF-0464-5547-A899-66772030630E}" type="slidenum">
              <a:rPr lang="en-US">
                <a:latin typeface="Calibri" charset="0"/>
              </a:rPr>
              <a:pPr/>
              <a:t>1</a:t>
            </a:fld>
            <a:endParaRPr lang="en-US">
              <a:latin typeface="Calibri" charset="0"/>
            </a:endParaRPr>
          </a:p>
        </p:txBody>
      </p:sp>
      <p:sp>
        <p:nvSpPr>
          <p:cNvPr id="84995" name="Rectangle 2"/>
          <p:cNvSpPr>
            <a:spLocks noGrp="1" noRot="1" noChangeAspect="1" noChangeArrowheads="1" noTextEdit="1"/>
          </p:cNvSpPr>
          <p:nvPr>
            <p:ph type="sldImg"/>
          </p:nvPr>
        </p:nvSpPr>
        <p:spPr>
          <a:xfrm>
            <a:off x="1150938" y="692150"/>
            <a:ext cx="4556125" cy="3416300"/>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endParaRPr lang="en-US">
              <a:latin typeface="Times New Roman" charset="0"/>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17EF2C03-3FF3-A448-BDD7-C592DA0C03D4}" type="slidenum">
              <a:rPr lang="en-US">
                <a:latin typeface="Calibri" charset="0"/>
              </a:rPr>
              <a:pPr/>
              <a:t>2</a:t>
            </a:fld>
            <a:endParaRPr lang="en-US">
              <a:latin typeface="Calibri" charset="0"/>
            </a:endParaRPr>
          </a:p>
        </p:txBody>
      </p:sp>
      <p:sp>
        <p:nvSpPr>
          <p:cNvPr id="86019" name="Rectangle 2"/>
          <p:cNvSpPr>
            <a:spLocks noGrp="1" noRot="1" noChangeAspect="1" noChangeArrowheads="1" noTextEdit="1"/>
          </p:cNvSpPr>
          <p:nvPr>
            <p:ph type="sldImg"/>
          </p:nvPr>
        </p:nvSpPr>
        <p:spPr>
          <a:xfrm>
            <a:off x="1150938" y="692150"/>
            <a:ext cx="4556125" cy="3416300"/>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endParaRPr lang="en-US">
              <a:latin typeface="Times New Roman" charset="0"/>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xfrm>
            <a:off x="1150938" y="692150"/>
            <a:ext cx="4556125" cy="3416300"/>
          </a:xfrm>
          <a:ln/>
        </p:spPr>
      </p:sp>
      <p:sp>
        <p:nvSpPr>
          <p:cNvPr id="870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atin typeface="Times New Roman" charset="0"/>
                <a:ea typeface="ＭＳ Ｐゴシック" charset="0"/>
              </a:rPr>
              <a:t>Wikipedia Commons</a:t>
            </a:r>
          </a:p>
        </p:txBody>
      </p:sp>
      <p:sp>
        <p:nvSpPr>
          <p:cNvPr id="8704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5C5EF90D-62A0-1947-8033-7432790A9A08}" type="slidenum">
              <a:rPr lang="en-US">
                <a:latin typeface="Calibri" charset="0"/>
              </a:rPr>
              <a:pPr/>
              <a:t>7</a:t>
            </a:fld>
            <a:endParaRPr lang="en-US">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1150938" y="692150"/>
            <a:ext cx="4556125" cy="3416300"/>
          </a:xfrm>
          <a:ln/>
        </p:spPr>
      </p:sp>
      <p:sp>
        <p:nvSpPr>
          <p:cNvPr id="880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atin typeface="Times New Roman" charset="0"/>
                <a:ea typeface="ＭＳ Ｐゴシック" charset="0"/>
              </a:rPr>
              <a:t>Wikipedia Commons</a:t>
            </a:r>
          </a:p>
        </p:txBody>
      </p:sp>
      <p:sp>
        <p:nvSpPr>
          <p:cNvPr id="8806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52C4EB6C-4AA7-C849-AC34-027A2A1039D4}" type="slidenum">
              <a:rPr lang="en-US">
                <a:latin typeface="Calibri" charset="0"/>
              </a:rPr>
              <a:pPr/>
              <a:t>10</a:t>
            </a:fld>
            <a:endParaRPr lang="en-US">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C24DDC6F-F3A1-7443-90BD-8B8A1C30E5E6}" type="slidenum">
              <a:rPr lang="en-US">
                <a:latin typeface="Calibri" charset="0"/>
              </a:rPr>
              <a:pPr/>
              <a:t>14</a:t>
            </a:fld>
            <a:endParaRPr lang="en-US">
              <a:latin typeface="Calibri" charset="0"/>
            </a:endParaRPr>
          </a:p>
        </p:txBody>
      </p:sp>
      <p:sp>
        <p:nvSpPr>
          <p:cNvPr id="89091" name="Rectangle 2"/>
          <p:cNvSpPr>
            <a:spLocks noGrp="1" noRot="1" noChangeAspect="1" noChangeArrowheads="1" noTextEdit="1"/>
          </p:cNvSpPr>
          <p:nvPr>
            <p:ph type="sldImg"/>
          </p:nvPr>
        </p:nvSpPr>
        <p:spPr>
          <a:xfrm>
            <a:off x="1150938" y="692150"/>
            <a:ext cx="4556125" cy="3416300"/>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endParaRPr lang="en-US">
              <a:latin typeface="Times New Roman" charset="0"/>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noTextEdit="1"/>
          </p:cNvSpPr>
          <p:nvPr>
            <p:ph type="sldImg"/>
          </p:nvPr>
        </p:nvSpPr>
        <p:spPr>
          <a:xfrm>
            <a:off x="1150938" y="692150"/>
            <a:ext cx="4556125" cy="3416300"/>
          </a:xfrm>
          <a:ln/>
        </p:spPr>
      </p:sp>
      <p:sp>
        <p:nvSpPr>
          <p:cNvPr id="901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rPr>
              <a:t>Lesson Plan for Wednesday, March 4, 2009: Warm-up question, Eisenhower video, Ike ppt notes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
        <p:nvSpPr>
          <p:cNvPr id="91139"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sz="1400">
              <a:latin typeface="Times New Roman" charset="0"/>
              <a:ea typeface="ＭＳ Ｐゴシック" charset="0"/>
            </a:endParaRPr>
          </a:p>
        </p:txBody>
      </p:sp>
      <p:sp>
        <p:nvSpPr>
          <p:cNvPr id="92163"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
        <p:nvSpPr>
          <p:cNvPr id="93187"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
        <p:nvSpPr>
          <p:cNvPr id="94211"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noTextEdit="1"/>
          </p:cNvSpPr>
          <p:nvPr>
            <p:ph type="sldImg"/>
          </p:nvPr>
        </p:nvSpPr>
        <p:spPr>
          <a:xfrm>
            <a:off x="1150938" y="692150"/>
            <a:ext cx="4556125" cy="3416300"/>
          </a:xfrm>
          <a:ln/>
        </p:spPr>
      </p:sp>
      <p:sp>
        <p:nvSpPr>
          <p:cNvPr id="9523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80000"/>
              </a:lnSpc>
              <a:spcBef>
                <a:spcPct val="50000"/>
              </a:spcBef>
            </a:pPr>
            <a:r>
              <a:rPr lang="en-US">
                <a:latin typeface="Times New Roman" charset="0"/>
                <a:ea typeface="ＭＳ Ｐゴシック" charset="0"/>
              </a:rPr>
              <a:t>So many babies were born in Levittown that it was called </a:t>
            </a:r>
            <a:r>
              <a:rPr lang="en-US" i="1">
                <a:latin typeface="Times New Roman" charset="0"/>
                <a:ea typeface="ＭＳ Ｐゴシック" charset="0"/>
              </a:rPr>
              <a:t>Fertile Valley</a:t>
            </a:r>
            <a:r>
              <a:rPr lang="en-US">
                <a:latin typeface="Times New Roman" charset="0"/>
                <a:ea typeface="ＭＳ Ｐゴシック" charset="0"/>
              </a:rPr>
              <a:t> &amp; </a:t>
            </a:r>
            <a:r>
              <a:rPr lang="en-US" i="1">
                <a:latin typeface="Times New Roman" charset="0"/>
                <a:ea typeface="ＭＳ Ｐゴシック" charset="0"/>
              </a:rPr>
              <a:t>the Rabbit Hutch</a:t>
            </a:r>
            <a:endParaRPr lang="en-US">
              <a:latin typeface="Times New Roman" charset="0"/>
              <a:ea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
        <p:nvSpPr>
          <p:cNvPr id="96259"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
        <p:nvSpPr>
          <p:cNvPr id="97283"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
        <p:nvSpPr>
          <p:cNvPr id="98307"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noTextEdit="1"/>
          </p:cNvSpPr>
          <p:nvPr>
            <p:ph type="sldImg"/>
          </p:nvPr>
        </p:nvSpPr>
        <p:spPr>
          <a:xfrm>
            <a:off x="1150938" y="692150"/>
            <a:ext cx="4556125" cy="3416300"/>
          </a:xfrm>
          <a:ln/>
        </p:spPr>
      </p:sp>
      <p:sp>
        <p:nvSpPr>
          <p:cNvPr id="99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rPr>
              <a:t>Lesson Plan for Wednesday, March 18, 2009: RQ 28A, JFK Notes &amp; Video</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noTextEdit="1"/>
          </p:cNvSpPr>
          <p:nvPr>
            <p:ph type="sldImg"/>
          </p:nvPr>
        </p:nvSpPr>
        <p:spPr>
          <a:xfrm>
            <a:off x="1150938" y="692150"/>
            <a:ext cx="4556125" cy="3416300"/>
          </a:xfrm>
          <a:ln/>
        </p:spPr>
      </p:sp>
      <p:sp>
        <p:nvSpPr>
          <p:cNvPr id="1003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rPr>
              <a:t>Lesson Plan for Friday, March 20, 2009: RQ 28B, LBJ Notes &amp; Video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noTextEdit="1"/>
          </p:cNvSpPr>
          <p:nvPr>
            <p:ph type="sldImg"/>
          </p:nvPr>
        </p:nvSpPr>
        <p:spPr>
          <a:xfrm>
            <a:off x="1150938" y="692150"/>
            <a:ext cx="4556125" cy="3416300"/>
          </a:xfrm>
          <a:ln/>
        </p:spPr>
      </p:sp>
      <p:sp>
        <p:nvSpPr>
          <p:cNvPr id="10137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rPr>
              <a:t>18:46- 27:00  (8.15 minutes long)</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
        <p:nvSpPr>
          <p:cNvPr id="102403"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lnSpc>
                <a:spcPct val="80000"/>
              </a:lnSpc>
              <a:spcBef>
                <a:spcPct val="0"/>
              </a:spcBef>
            </a:pPr>
            <a:endParaRPr lang="en-US">
              <a:latin typeface="Times New Roman" charset="0"/>
              <a:ea typeface="ＭＳ Ｐゴシック" charset="0"/>
            </a:endParaRPr>
          </a:p>
        </p:txBody>
      </p:sp>
      <p:sp>
        <p:nvSpPr>
          <p:cNvPr id="103427"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lvl="1"/>
            <a:endParaRPr lang="en-US">
              <a:latin typeface="Times New Roman" charset="0"/>
              <a:ea typeface="ＭＳ Ｐゴシック" charset="0"/>
            </a:endParaRPr>
          </a:p>
        </p:txBody>
      </p:sp>
      <p:sp>
        <p:nvSpPr>
          <p:cNvPr id="104451"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noTextEdit="1"/>
          </p:cNvSpPr>
          <p:nvPr>
            <p:ph type="sldImg"/>
          </p:nvPr>
        </p:nvSpPr>
        <p:spPr>
          <a:xfrm>
            <a:off x="1150938" y="692150"/>
            <a:ext cx="4556125" cy="3416300"/>
          </a:xfrm>
          <a:ln/>
        </p:spPr>
      </p:sp>
      <p:sp>
        <p:nvSpPr>
          <p:cNvPr id="10547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lnSpc>
                <a:spcPct val="95000"/>
              </a:lnSpc>
              <a:spcBef>
                <a:spcPct val="20000"/>
              </a:spcBef>
            </a:pPr>
            <a:endParaRPr lang="en-US">
              <a:latin typeface="Times New Roman" charset="0"/>
              <a:ea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
        <p:nvSpPr>
          <p:cNvPr id="106499"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lvl="1"/>
            <a:endParaRPr lang="en-US">
              <a:latin typeface="Times New Roman" charset="0"/>
              <a:ea typeface="ＭＳ Ｐゴシック" charset="0"/>
            </a:endParaRPr>
          </a:p>
        </p:txBody>
      </p:sp>
      <p:sp>
        <p:nvSpPr>
          <p:cNvPr id="107523"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lnSpc>
                <a:spcPct val="85000"/>
              </a:lnSpc>
            </a:pPr>
            <a:endParaRPr lang="en-US">
              <a:latin typeface="Times New Roman" charset="0"/>
              <a:ea typeface="ＭＳ Ｐゴシック" charset="0"/>
            </a:endParaRPr>
          </a:p>
        </p:txBody>
      </p:sp>
      <p:sp>
        <p:nvSpPr>
          <p:cNvPr id="108547"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
        <p:nvSpPr>
          <p:cNvPr id="109571"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15000"/>
              </a:spcBef>
            </a:pPr>
            <a:r>
              <a:rPr lang="en-US">
                <a:latin typeface="Times New Roman" charset="0"/>
                <a:ea typeface="ＭＳ Ｐゴシック" charset="0"/>
              </a:rPr>
              <a:t>Nixon won by narrow victory</a:t>
            </a:r>
          </a:p>
        </p:txBody>
      </p:sp>
      <p:sp>
        <p:nvSpPr>
          <p:cNvPr id="110595"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noTextEdit="1"/>
          </p:cNvSpPr>
          <p:nvPr>
            <p:ph type="sldImg"/>
          </p:nvPr>
        </p:nvSpPr>
        <p:spPr>
          <a:xfrm>
            <a:off x="1150938" y="692150"/>
            <a:ext cx="4556125" cy="3416300"/>
          </a:xfrm>
          <a:ln cap="flat"/>
        </p:spPr>
      </p:sp>
      <p:sp>
        <p:nvSpPr>
          <p:cNvPr id="11161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lnSpc>
                <a:spcPct val="85000"/>
              </a:lnSpc>
            </a:pPr>
            <a:r>
              <a:rPr lang="en-US">
                <a:latin typeface="Times New Roman" charset="0"/>
                <a:ea typeface="ＭＳ Ｐゴシック" charset="0"/>
              </a:rPr>
              <a:t>named too</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ChangeArrowheads="1" noTextEdit="1"/>
          </p:cNvSpPr>
          <p:nvPr>
            <p:ph type="sldImg"/>
          </p:nvPr>
        </p:nvSpPr>
        <p:spPr>
          <a:xfrm>
            <a:off x="1150938" y="692150"/>
            <a:ext cx="4556125" cy="3416300"/>
          </a:xfrm>
          <a:ln cap="flat"/>
        </p:spPr>
      </p:sp>
      <p:sp>
        <p:nvSpPr>
          <p:cNvPr id="11264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lnSpc>
                <a:spcPct val="85000"/>
              </a:lnSpc>
            </a:pPr>
            <a:r>
              <a:rPr lang="en-US">
                <a:latin typeface="Times New Roman" charset="0"/>
                <a:ea typeface="ＭＳ Ｐゴシック" charset="0"/>
              </a:rPr>
              <a:t>named too</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noTextEdit="1"/>
          </p:cNvSpPr>
          <p:nvPr>
            <p:ph type="sldImg"/>
          </p:nvPr>
        </p:nvSpPr>
        <p:spPr>
          <a:xfrm>
            <a:off x="1150938" y="692150"/>
            <a:ext cx="4556125" cy="3416300"/>
          </a:xfrm>
          <a:ln cap="flat"/>
        </p:spPr>
      </p:sp>
      <p:sp>
        <p:nvSpPr>
          <p:cNvPr id="11366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ChangeArrowheads="1" noTextEdit="1"/>
          </p:cNvSpPr>
          <p:nvPr>
            <p:ph type="sldImg"/>
          </p:nvPr>
        </p:nvSpPr>
        <p:spPr>
          <a:xfrm>
            <a:off x="1150938" y="692150"/>
            <a:ext cx="4556125" cy="3416300"/>
          </a:xfrm>
          <a:ln cap="flat"/>
        </p:spPr>
      </p:sp>
      <p:sp>
        <p:nvSpPr>
          <p:cNvPr id="11469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ChangeArrowheads="1" noTextEdit="1"/>
          </p:cNvSpPr>
          <p:nvPr>
            <p:ph type="sldImg"/>
          </p:nvPr>
        </p:nvSpPr>
        <p:spPr>
          <a:xfrm>
            <a:off x="1150938" y="692150"/>
            <a:ext cx="4556125" cy="3416300"/>
          </a:xfrm>
          <a:ln/>
        </p:spPr>
      </p:sp>
      <p:sp>
        <p:nvSpPr>
          <p:cNvPr id="1157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rPr>
              <a:t>May 2005, Deep Throat was revealed as FBI Deputy Secretary W. Mark Felt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noTextEdit="1"/>
          </p:cNvSpPr>
          <p:nvPr>
            <p:ph type="sldImg"/>
          </p:nvPr>
        </p:nvSpPr>
        <p:spPr>
          <a:xfrm>
            <a:off x="1150938" y="692150"/>
            <a:ext cx="4556125" cy="3416300"/>
          </a:xfrm>
          <a:ln cap="flat"/>
        </p:spPr>
      </p:sp>
      <p:sp>
        <p:nvSpPr>
          <p:cNvPr id="1167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rPr>
              <a:t>No president went further than Richard Nixon in concentrating powers in the presidency. He refused to spend funds that Congress had appropriated; he claimed executive privilege against disclosure of information on administration decisions; he refused to allow key decision makers to be questioned before congressional committees; he reorganized the executive branch and broadened the authority of new cabinet positions without congressional approval; and during the Vietnam War, he ordered harbors mined and bombing raids launched without consulting Congress. </a:t>
            </a:r>
          </a:p>
          <a:p>
            <a:endParaRPr lang="en-US">
              <a:latin typeface="Times New Roman" charset="0"/>
              <a:ea typeface="ＭＳ Ｐゴシック" charset="0"/>
            </a:endParaRPr>
          </a:p>
          <a:p>
            <a:r>
              <a:rPr lang="en-US">
                <a:latin typeface="Times New Roman" charset="0"/>
                <a:ea typeface="ＭＳ Ｐゴシック" charset="0"/>
              </a:rPr>
              <a:t>Watergate brought a halt to the "imperial presidency" and the growth of presidential power. Over the president's veto, Congress enacted the War Powers Act (1973), which required future presidents to obtain authorization from Congress to engage U.S. forces in foreign combat for more than 90 days. Under the law, a president who orders troops into action abroad must report the reason for this action to Congress within 48 hours. </a:t>
            </a:r>
          </a:p>
          <a:p>
            <a:endParaRPr lang="en-US">
              <a:latin typeface="Times New Roman" charset="0"/>
              <a:ea typeface="ＭＳ Ｐゴシック" charset="0"/>
            </a:endParaRPr>
          </a:p>
          <a:p>
            <a:r>
              <a:rPr lang="en-US">
                <a:latin typeface="Times New Roman" charset="0"/>
                <a:ea typeface="ＭＳ Ｐゴシック" charset="0"/>
              </a:rPr>
              <a:t>In the wake of the Watergate scandal, Congress passed a series of laws designed to reform the political process. Disclosures during the Watergate investigations of money-laundering led Congress to provide public financing of presidential elections, public disclosure of sources of funding, limits on private campaign contributions and spending, and to enforce campaign finance laws by an independent Federal Election Commission. To make it easier for the Justice Department to investigate crimes in the executive branch, Congress now requires the attorney general to appoint a special prosecutor to investigate accusations of illegal activities. To re-assert its budget-making authority, Congress created a Congressional Budget Office and specifically forbade a president to impound funds without its approval. To open government to public scrutiny, Congress opened more committee deliberations and enacted the Freedom of Information Act, which allows the public and press to request the declassification of government documents. </a:t>
            </a:r>
          </a:p>
          <a:p>
            <a:endParaRPr lang="en-US">
              <a:latin typeface="Times New Roman" charset="0"/>
              <a:ea typeface="ＭＳ Ｐゴシック" charset="0"/>
            </a:endParaRPr>
          </a:p>
          <a:p>
            <a:r>
              <a:rPr lang="en-US">
                <a:latin typeface="Times New Roman" charset="0"/>
                <a:ea typeface="ＭＳ Ｐゴシック" charset="0"/>
              </a:rPr>
              <a:t>Some of the post-Watergate reforms have not been as effective as reformers anticipated. The War Powers Act has never been invoked. Campaign financing reform has not curbed the ability of special interests to curry favor with politicians or the capacity of the very rich to outspend opponents. </a:t>
            </a:r>
          </a:p>
          <a:p>
            <a:endParaRPr lang="en-US">
              <a:latin typeface="Times New Roman" charset="0"/>
              <a:ea typeface="ＭＳ Ｐゴシック" charset="0"/>
            </a:endParaRPr>
          </a:p>
          <a:p>
            <a:r>
              <a:rPr lang="en-US">
                <a:latin typeface="Times New Roman" charset="0"/>
                <a:ea typeface="ＭＳ Ｐゴシック" charset="0"/>
              </a:rPr>
              <a:t>On the other hand, Congress has had somewhat more success in reining in the FBI and the CIA. During the 1970s, congressional investigators discovered that these organizations had, in defiance of federal law, broken into the homes, tapped the phones, and opened the mail of American citizens; illegally infiltrated anti-war groups and black radical organizations; and accumulated dossiers on dissidents, which had been used by presidents for political purposes. Investigators also found that the CIA had been involved in assassination plots against foreign leaders--among them Fidel Castro--and had tested the effects of radiation, electric shock, and drugs (such as LSD) on unsuspecting citizens. In the wake of these investigations, the government severely limited CIA operations in the United States and laid down strict guidelines for FBI activities. To tighten congressional control over the CIA, Congress established a joint committee to supervise its operations.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ChangeArrowheads="1" noTextEdit="1"/>
          </p:cNvSpPr>
          <p:nvPr>
            <p:ph type="sldImg"/>
          </p:nvPr>
        </p:nvSpPr>
        <p:spPr>
          <a:xfrm>
            <a:off x="1150938" y="692150"/>
            <a:ext cx="4556125" cy="3416300"/>
          </a:xfrm>
          <a:ln cap="flat"/>
        </p:spPr>
      </p:sp>
      <p:sp>
        <p:nvSpPr>
          <p:cNvPr id="11776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3"/>
          <p:cNvSpPr txBox="1"/>
          <p:nvPr/>
        </p:nvSpPr>
        <p:spPr>
          <a:xfrm>
            <a:off x="1828800" y="3159125"/>
            <a:ext cx="457200" cy="1035050"/>
          </a:xfrm>
          <a:prstGeom prst="rect">
            <a:avLst/>
          </a:prstGeom>
          <a:noFill/>
        </p:spPr>
        <p:txBody>
          <a:bodyPr lIns="0" tIns="9144" rIns="0" bIns="9144" anchor="ctr">
            <a:spAutoFit/>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r>
              <a:rPr lang="en-US" sz="6600">
                <a:effectLst>
                  <a:outerShdw blurRad="38100" dist="38100" dir="2700000" algn="tl">
                    <a:srgbClr val="242852"/>
                  </a:outerShdw>
                </a:effectLst>
                <a:latin typeface="Palatino Linotype" charset="0"/>
              </a:rPr>
              <a:t>{</a:t>
            </a:r>
          </a:p>
        </p:txBody>
      </p:sp>
      <p:sp>
        <p:nvSpPr>
          <p:cNvPr id="2" name="Title 1"/>
          <p:cNvSpPr>
            <a:spLocks noGrp="1"/>
          </p:cNvSpPr>
          <p:nvPr>
            <p:ph type="ctrTitle"/>
          </p:nvPr>
        </p:nvSpPr>
        <p:spPr>
          <a:xfrm>
            <a:off x="777240" y="1219200"/>
            <a:ext cx="7543800" cy="2152650"/>
          </a:xfrm>
        </p:spPr>
        <p:txBody>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14"/>
          <p:cNvSpPr>
            <a:spLocks noGrp="1"/>
          </p:cNvSpPr>
          <p:nvPr>
            <p:ph type="dt" sz="half" idx="10"/>
          </p:nvPr>
        </p:nvSpPr>
        <p:spPr/>
        <p:txBody>
          <a:bodyPr/>
          <a:lstStyle>
            <a:lvl1pPr>
              <a:defRPr/>
            </a:lvl1pPr>
          </a:lstStyle>
          <a:p>
            <a:fld id="{A5ACE8C4-D61B-6D40-888F-6E530748E346}" type="datetime1">
              <a:rPr lang="en-US"/>
              <a:pPr/>
              <a:t>3/15/16</a:t>
            </a:fld>
            <a:endParaRPr lang="en-US"/>
          </a:p>
        </p:txBody>
      </p:sp>
      <p:sp>
        <p:nvSpPr>
          <p:cNvPr id="6" name="Slide Number Placeholder 15"/>
          <p:cNvSpPr>
            <a:spLocks noGrp="1"/>
          </p:cNvSpPr>
          <p:nvPr>
            <p:ph type="sldNum" sz="quarter" idx="11"/>
          </p:nvPr>
        </p:nvSpPr>
        <p:spPr/>
        <p:txBody>
          <a:bodyPr/>
          <a:lstStyle>
            <a:lvl1pPr>
              <a:defRPr/>
            </a:lvl1pPr>
          </a:lstStyle>
          <a:p>
            <a:fld id="{9AC2EBEC-8AE7-3149-A924-A7A575FF8199}" type="slidenum">
              <a:rPr lang="en-US"/>
              <a:pPr/>
              <a:t>‹#›</a:t>
            </a:fld>
            <a:endParaRPr lang="en-US"/>
          </a:p>
        </p:txBody>
      </p:sp>
      <p:sp>
        <p:nvSpPr>
          <p:cNvPr id="7" name="Footer Placeholder 1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02684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fld id="{52EDBDF2-023F-064C-95F0-D92CC09125C4}" type="datetime1">
              <a:rPr lang="en-US"/>
              <a:pPr/>
              <a:t>3/15/16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7BE1D21-1A17-B646-A0C5-A6E80018D0CD}" type="slidenum">
              <a:rPr lang="en-US"/>
              <a:pPr/>
              <a:t>‹#›</a:t>
            </a:fld>
            <a:endParaRPr lang="en-US"/>
          </a:p>
        </p:txBody>
      </p:sp>
    </p:spTree>
    <p:extLst>
      <p:ext uri="{BB962C8B-B14F-4D97-AF65-F5344CB8AC3E}">
        <p14:creationId xmlns:p14="http://schemas.microsoft.com/office/powerpoint/2010/main" val="605396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5" name="TextBox 4"/>
          <p:cNvSpPr txBox="1"/>
          <p:nvPr/>
        </p:nvSpPr>
        <p:spPr>
          <a:xfrm>
            <a:off x="4267200" y="4075113"/>
            <a:ext cx="457200" cy="1014412"/>
          </a:xfrm>
          <a:prstGeom prst="rect">
            <a:avLst/>
          </a:prstGeom>
          <a:noFill/>
        </p:spPr>
        <p:txBody>
          <a:bodyPr lIns="0" tIns="0" rIns="0" bIns="0">
            <a:spAutoFit/>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r>
              <a:rPr lang="en-US" sz="6600">
                <a:effectLst>
                  <a:outerShdw blurRad="38100" dist="38100" dir="2700000" algn="tl">
                    <a:srgbClr val="242852"/>
                  </a:outerShdw>
                </a:effectLst>
                <a:latin typeface="Palatino Linotype" charset="0"/>
              </a:rPr>
              <a:t>{</a:t>
            </a:r>
          </a:p>
        </p:txBody>
      </p:sp>
      <p:sp>
        <p:nvSpPr>
          <p:cNvPr id="3" name="Text Placeholder 2"/>
          <p:cNvSpPr>
            <a:spLocks noGrp="1"/>
          </p:cNvSpPr>
          <p:nvPr>
            <p:ph type="body" idx="1"/>
          </p:nvPr>
        </p:nvSpPr>
        <p:spPr>
          <a:xfrm>
            <a:off x="4572000" y="4267368"/>
            <a:ext cx="3733800" cy="731520"/>
          </a:xfrm>
        </p:spPr>
        <p:txBody>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
        <p:nvSpPr>
          <p:cNvPr id="6" name="Date Placeholder 11"/>
          <p:cNvSpPr>
            <a:spLocks noGrp="1"/>
          </p:cNvSpPr>
          <p:nvPr>
            <p:ph type="dt" sz="half" idx="10"/>
          </p:nvPr>
        </p:nvSpPr>
        <p:spPr/>
        <p:txBody>
          <a:bodyPr/>
          <a:lstStyle>
            <a:lvl1pPr>
              <a:defRPr/>
            </a:lvl1pPr>
          </a:lstStyle>
          <a:p>
            <a:fld id="{BFCDEB8B-A4C4-6048-9633-C06BD1C95081}" type="datetime1">
              <a:rPr lang="en-US"/>
              <a:pPr/>
              <a:t>3/15/16</a:t>
            </a:fld>
            <a:endParaRPr lang="en-US"/>
          </a:p>
        </p:txBody>
      </p:sp>
      <p:sp>
        <p:nvSpPr>
          <p:cNvPr id="7" name="Slide Number Placeholder 12"/>
          <p:cNvSpPr>
            <a:spLocks noGrp="1"/>
          </p:cNvSpPr>
          <p:nvPr>
            <p:ph type="sldNum" sz="quarter" idx="11"/>
          </p:nvPr>
        </p:nvSpPr>
        <p:spPr/>
        <p:txBody>
          <a:bodyPr/>
          <a:lstStyle>
            <a:lvl1pPr>
              <a:defRPr/>
            </a:lvl1pPr>
          </a:lstStyle>
          <a:p>
            <a:fld id="{70658A35-DDD1-9541-BBE4-CEDF6125FD25}" type="slidenum">
              <a:rPr lang="en-US"/>
              <a:pPr/>
              <a:t>‹#›</a:t>
            </a:fld>
            <a:endParaRPr lang="en-US"/>
          </a:p>
        </p:txBody>
      </p:sp>
      <p:sp>
        <p:nvSpPr>
          <p:cNvPr id="8" name="Footer Placeholder 13"/>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618958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5"/>
          </p:nvPr>
        </p:nvSpPr>
        <p:spPr/>
        <p:txBody>
          <a:bodyPr/>
          <a:lstStyle>
            <a:lvl1pPr>
              <a:defRPr/>
            </a:lvl1pPr>
          </a:lstStyle>
          <a:p>
            <a:fld id="{C8F320F8-A5D1-574E-A9C3-6F40F86B46C7}" type="datetime1">
              <a:rPr lang="en-US"/>
              <a:pPr/>
              <a:t>3/15/16</a:t>
            </a:fld>
            <a:endParaRPr lang="en-US"/>
          </a:p>
        </p:txBody>
      </p:sp>
      <p:sp>
        <p:nvSpPr>
          <p:cNvPr id="8"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a:lvl1pPr>
          </a:lstStyle>
          <a:p>
            <a:fld id="{0785199B-A35B-9C44-8B31-4C6874269036}" type="slidenum">
              <a:rPr lang="en-US"/>
              <a:pPr/>
              <a:t>‹#›</a:t>
            </a:fld>
            <a:endParaRPr lang="en-US"/>
          </a:p>
        </p:txBody>
      </p:sp>
    </p:spTree>
    <p:extLst>
      <p:ext uri="{BB962C8B-B14F-4D97-AF65-F5344CB8AC3E}">
        <p14:creationId xmlns:p14="http://schemas.microsoft.com/office/powerpoint/2010/main" val="4121356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p:nvPr/>
        </p:nvSpPr>
        <p:spPr>
          <a:xfrm>
            <a:off x="1057275" y="520700"/>
            <a:ext cx="457200" cy="922338"/>
          </a:xfrm>
          <a:prstGeom prst="rect">
            <a:avLst/>
          </a:prstGeom>
          <a:noFill/>
        </p:spPr>
        <p:txBody>
          <a:bodyPr lIns="0" tIns="0" rIns="0" bIns="0">
            <a:spAutoFit/>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r>
              <a:rPr lang="en-US" sz="6000">
                <a:effectLst>
                  <a:outerShdw blurRad="38100" dist="38100" dir="2700000" algn="tl">
                    <a:srgbClr val="242852"/>
                  </a:outerShdw>
                </a:effectLst>
                <a:latin typeface="Palatino Linotype" charset="0"/>
              </a:rPr>
              <a:t>{</a:t>
            </a:r>
          </a:p>
        </p:txBody>
      </p:sp>
      <p:sp>
        <p:nvSpPr>
          <p:cNvPr id="8" name="TextBox 7"/>
          <p:cNvSpPr txBox="1"/>
          <p:nvPr/>
        </p:nvSpPr>
        <p:spPr>
          <a:xfrm>
            <a:off x="4779963" y="520700"/>
            <a:ext cx="457200" cy="922338"/>
          </a:xfrm>
          <a:prstGeom prst="rect">
            <a:avLst/>
          </a:prstGeom>
          <a:noFill/>
        </p:spPr>
        <p:txBody>
          <a:bodyPr lIns="0" tIns="0" rIns="0" bIns="0">
            <a:spAutoFit/>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r>
              <a:rPr lang="en-US" sz="6000">
                <a:effectLst>
                  <a:outerShdw blurRad="38100" dist="38100" dir="2700000" algn="tl">
                    <a:srgbClr val="242852"/>
                  </a:outerShdw>
                </a:effectLst>
                <a:latin typeface="Palatino Linotype" charset="0"/>
              </a:rPr>
              <a:t>{</a:t>
            </a:r>
          </a:p>
        </p:txBody>
      </p:sp>
      <p:sp>
        <p:nvSpPr>
          <p:cNvPr id="3" name="Text Placeholder 2"/>
          <p:cNvSpPr>
            <a:spLocks noGrp="1"/>
          </p:cNvSpPr>
          <p:nvPr>
            <p:ph type="body" idx="1"/>
          </p:nvPr>
        </p:nvSpPr>
        <p:spPr>
          <a:xfrm>
            <a:off x="1341120" y="661976"/>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9" name="Date Placeholder 13"/>
          <p:cNvSpPr>
            <a:spLocks noGrp="1"/>
          </p:cNvSpPr>
          <p:nvPr>
            <p:ph type="dt" sz="half" idx="10"/>
          </p:nvPr>
        </p:nvSpPr>
        <p:spPr/>
        <p:txBody>
          <a:bodyPr/>
          <a:lstStyle>
            <a:lvl1pPr>
              <a:defRPr/>
            </a:lvl1pPr>
          </a:lstStyle>
          <a:p>
            <a:fld id="{ACE469CC-F709-5B46-96A2-C16DAF053975}" type="datetime1">
              <a:rPr lang="en-US"/>
              <a:pPr/>
              <a:t>3/15/16</a:t>
            </a:fld>
            <a:endParaRPr lang="en-US"/>
          </a:p>
        </p:txBody>
      </p:sp>
      <p:sp>
        <p:nvSpPr>
          <p:cNvPr id="10" name="Slide Number Placeholder 14"/>
          <p:cNvSpPr>
            <a:spLocks noGrp="1"/>
          </p:cNvSpPr>
          <p:nvPr>
            <p:ph type="sldNum" sz="quarter" idx="11"/>
          </p:nvPr>
        </p:nvSpPr>
        <p:spPr/>
        <p:txBody>
          <a:bodyPr/>
          <a:lstStyle>
            <a:lvl1pPr>
              <a:defRPr/>
            </a:lvl1pPr>
          </a:lstStyle>
          <a:p>
            <a:fld id="{E444595C-6A63-5341-82A5-D61FC75557EE}" type="slidenum">
              <a:rPr lang="en-US"/>
              <a:pPr/>
              <a:t>‹#›</a:t>
            </a:fld>
            <a:endParaRPr lang="en-US"/>
          </a:p>
        </p:txBody>
      </p:sp>
      <p:sp>
        <p:nvSpPr>
          <p:cNvPr id="11" name="Footer Placeholder 15"/>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320910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F8C97B52-28D1-FC42-8583-F2E3412B2807}" type="datetime1">
              <a:rPr lang="en-US"/>
              <a:pPr/>
              <a:t>3/15/16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E6886F1-4446-9241-BD81-FE742681E558}" type="slidenum">
              <a:rPr lang="en-US"/>
              <a:pPr/>
              <a:t>‹#›</a:t>
            </a:fld>
            <a:endParaRPr lang="en-US"/>
          </a:p>
        </p:txBody>
      </p:sp>
    </p:spTree>
    <p:extLst>
      <p:ext uri="{BB962C8B-B14F-4D97-AF65-F5344CB8AC3E}">
        <p14:creationId xmlns:p14="http://schemas.microsoft.com/office/powerpoint/2010/main" val="964535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2F41EA2-8665-D543-86EF-4984218371AA}" type="datetime1">
              <a:rPr lang="en-US"/>
              <a:pPr/>
              <a:t>3/15/16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37BF04DB-8F05-9D45-849D-719C6D93D1E9}" type="slidenum">
              <a:rPr lang="en-US"/>
              <a:pPr/>
              <a:t>‹#›</a:t>
            </a:fld>
            <a:endParaRPr lang="en-US"/>
          </a:p>
        </p:txBody>
      </p:sp>
    </p:spTree>
    <p:extLst>
      <p:ext uri="{BB962C8B-B14F-4D97-AF65-F5344CB8AC3E}">
        <p14:creationId xmlns:p14="http://schemas.microsoft.com/office/powerpoint/2010/main" val="685746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p:cNvSpPr txBox="1"/>
          <p:nvPr/>
        </p:nvSpPr>
        <p:spPr>
          <a:xfrm>
            <a:off x="5329238" y="1774825"/>
            <a:ext cx="457200" cy="1230313"/>
          </a:xfrm>
          <a:prstGeom prst="rect">
            <a:avLst/>
          </a:prstGeom>
          <a:noFill/>
        </p:spPr>
        <p:txBody>
          <a:bodyPr lIns="0" tIns="0" rIns="0" bIns="0">
            <a:spAutoFit/>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r>
              <a:rPr lang="en-US" sz="8000">
                <a:effectLst>
                  <a:outerShdw blurRad="38100" dist="38100" dir="2700000" algn="tl">
                    <a:srgbClr val="242852"/>
                  </a:outerShdw>
                </a:effectLst>
                <a:latin typeface="Palatino Linotype" charset="0"/>
              </a:rPr>
              <a:t>{</a:t>
            </a:r>
          </a:p>
        </p:txBody>
      </p:sp>
      <p:sp>
        <p:nvSpPr>
          <p:cNvPr id="3" name="Content Placeholder 2"/>
          <p:cNvSpPr>
            <a:spLocks noGrp="1"/>
          </p:cNvSpPr>
          <p:nvPr>
            <p:ph idx="1"/>
          </p:nvPr>
        </p:nvSpPr>
        <p:spPr>
          <a:xfrm>
            <a:off x="838200" y="685801"/>
            <a:ext cx="4343400" cy="3429000"/>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Title 17"/>
          <p:cNvSpPr>
            <a:spLocks noGrp="1"/>
          </p:cNvSpPr>
          <p:nvPr>
            <p:ph type="title"/>
          </p:nvPr>
        </p:nvSpPr>
        <p:spPr/>
        <p:txBody>
          <a:bodyPr/>
          <a:lstStyle/>
          <a:p>
            <a:r>
              <a:rPr lang="en-US" smtClean="0"/>
              <a:t>Click to edit Master title style</a:t>
            </a:r>
            <a:endParaRPr lang="en-US" dirty="0"/>
          </a:p>
        </p:txBody>
      </p:sp>
      <p:sp>
        <p:nvSpPr>
          <p:cNvPr id="6" name="Date Placeholder 14"/>
          <p:cNvSpPr>
            <a:spLocks noGrp="1"/>
          </p:cNvSpPr>
          <p:nvPr>
            <p:ph type="dt" sz="half" idx="10"/>
          </p:nvPr>
        </p:nvSpPr>
        <p:spPr/>
        <p:txBody>
          <a:bodyPr/>
          <a:lstStyle>
            <a:lvl1pPr>
              <a:defRPr/>
            </a:lvl1pPr>
          </a:lstStyle>
          <a:p>
            <a:fld id="{20591815-9894-EC4F-8AA5-BE8E8F37058F}" type="datetime1">
              <a:rPr lang="en-US"/>
              <a:pPr/>
              <a:t>3/15/16</a:t>
            </a:fld>
            <a:endParaRPr lang="en-US"/>
          </a:p>
        </p:txBody>
      </p:sp>
      <p:sp>
        <p:nvSpPr>
          <p:cNvPr id="7" name="Slide Number Placeholder 15"/>
          <p:cNvSpPr>
            <a:spLocks noGrp="1"/>
          </p:cNvSpPr>
          <p:nvPr>
            <p:ph type="sldNum" sz="quarter" idx="11"/>
          </p:nvPr>
        </p:nvSpPr>
        <p:spPr/>
        <p:txBody>
          <a:bodyPr/>
          <a:lstStyle>
            <a:lvl1pPr>
              <a:defRPr/>
            </a:lvl1pPr>
          </a:lstStyle>
          <a:p>
            <a:fld id="{BC54CE1B-8DCC-AF43-84A3-9F0BB056CBBF}" type="slidenum">
              <a:rPr lang="en-US"/>
              <a:pPr/>
              <a:t>‹#›</a:t>
            </a:fld>
            <a:endParaRPr lang="en-US"/>
          </a:p>
        </p:txBody>
      </p:sp>
      <p:sp>
        <p:nvSpPr>
          <p:cNvPr id="8" name="Footer Placeholder 1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460073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p:cNvSpPr txBox="1"/>
          <p:nvPr/>
        </p:nvSpPr>
        <p:spPr>
          <a:xfrm>
            <a:off x="2435225" y="3332163"/>
            <a:ext cx="457200" cy="922337"/>
          </a:xfrm>
          <a:prstGeom prst="rect">
            <a:avLst/>
          </a:prstGeom>
          <a:noFill/>
        </p:spPr>
        <p:txBody>
          <a:bodyPr lIns="0" tIns="0" rIns="0" bIns="0">
            <a:spAutoFit/>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r>
              <a:rPr lang="en-US" sz="6000">
                <a:effectLst>
                  <a:outerShdw blurRad="38100" dist="38100" dir="2700000" algn="tl">
                    <a:srgbClr val="242852"/>
                  </a:outerShdw>
                </a:effectLst>
                <a:latin typeface="Palatino Linotype" charset="0"/>
              </a:rPr>
              <a:t>{</a:t>
            </a:r>
          </a:p>
        </p:txBody>
      </p:sp>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2743200" y="3453047"/>
            <a:ext cx="5029200" cy="720804"/>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6" name="Date Placeholder 12"/>
          <p:cNvSpPr>
            <a:spLocks noGrp="1"/>
          </p:cNvSpPr>
          <p:nvPr>
            <p:ph type="dt" sz="half" idx="10"/>
          </p:nvPr>
        </p:nvSpPr>
        <p:spPr/>
        <p:txBody>
          <a:bodyPr/>
          <a:lstStyle>
            <a:lvl1pPr>
              <a:defRPr/>
            </a:lvl1pPr>
          </a:lstStyle>
          <a:p>
            <a:fld id="{A73BA1C3-E7AB-784A-903F-213BFFB5AE98}" type="datetime1">
              <a:rPr lang="en-US"/>
              <a:pPr/>
              <a:t>3/15/16</a:t>
            </a:fld>
            <a:endParaRPr lang="en-US"/>
          </a:p>
        </p:txBody>
      </p:sp>
      <p:sp>
        <p:nvSpPr>
          <p:cNvPr id="7" name="Slide Number Placeholder 13"/>
          <p:cNvSpPr>
            <a:spLocks noGrp="1"/>
          </p:cNvSpPr>
          <p:nvPr>
            <p:ph type="sldNum" sz="quarter" idx="11"/>
          </p:nvPr>
        </p:nvSpPr>
        <p:spPr/>
        <p:txBody>
          <a:bodyPr/>
          <a:lstStyle>
            <a:lvl1pPr>
              <a:defRPr/>
            </a:lvl1pPr>
          </a:lstStyle>
          <a:p>
            <a:fld id="{06177884-A2F2-AD4C-8DDA-E499491A8A30}" type="slidenum">
              <a:rPr lang="en-US"/>
              <a:pPr/>
              <a:t>‹#›</a:t>
            </a:fld>
            <a:endParaRPr lang="en-US"/>
          </a:p>
        </p:txBody>
      </p:sp>
      <p:sp>
        <p:nvSpPr>
          <p:cNvPr id="8" name="Footer Placeholder 1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642811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182BD61-E78D-C14E-9B24-CF681947A3B9}" type="datetime1">
              <a:rPr lang="en-US"/>
              <a:pPr/>
              <a:t>3/15/16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F475483-C4B9-954F-B7D8-2D04BC5D6A1F}" type="slidenum">
              <a:rPr lang="en-US"/>
              <a:pPr/>
              <a:t>‹#›</a:t>
            </a:fld>
            <a:endParaRPr lang="en-US"/>
          </a:p>
        </p:txBody>
      </p:sp>
    </p:spTree>
    <p:extLst>
      <p:ext uri="{BB962C8B-B14F-4D97-AF65-F5344CB8AC3E}">
        <p14:creationId xmlns:p14="http://schemas.microsoft.com/office/powerpoint/2010/main" val="3218166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53EAC149-742C-FB4A-AAF8-C86DB941984B}" type="datetime1">
              <a:rPr lang="en-US"/>
              <a:pPr/>
              <a:t>3/15/16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820D44C-951F-6C40-ABA0-2A47EDD33E92}" type="slidenum">
              <a:rPr lang="en-US"/>
              <a:pPr/>
              <a:t>‹#›</a:t>
            </a:fld>
            <a:endParaRPr lang="en-US"/>
          </a:p>
        </p:txBody>
      </p:sp>
    </p:spTree>
    <p:extLst>
      <p:ext uri="{BB962C8B-B14F-4D97-AF65-F5344CB8AC3E}">
        <p14:creationId xmlns:p14="http://schemas.microsoft.com/office/powerpoint/2010/main" val="23915394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219200"/>
            <a:ext cx="4038600" cy="563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5105400" y="1219200"/>
            <a:ext cx="4038600" cy="5638800"/>
          </a:xfrm>
        </p:spPr>
        <p:txBody>
          <a:bodyPr/>
          <a:lstStyle/>
          <a:p>
            <a:pPr lvl="0"/>
            <a:endParaRPr lang="en-US" noProof="0"/>
          </a:p>
        </p:txBody>
      </p:sp>
    </p:spTree>
    <p:extLst>
      <p:ext uri="{BB962C8B-B14F-4D97-AF65-F5344CB8AC3E}">
        <p14:creationId xmlns:p14="http://schemas.microsoft.com/office/powerpoint/2010/main" val="41600588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777875"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0"/>
            <a:ext cx="6096000" cy="365760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wrap="square" lIns="91440" tIns="45720" rIns="91440" bIns="45720" numCol="1" anchor="t" anchorCtr="0" compatLnSpc="1">
            <a:prstTxWarp prst="textNoShape">
              <a:avLst/>
            </a:prstTxWarp>
          </a:bodyPr>
          <a:lstStyle>
            <a:lvl1pPr algn="r">
              <a:defRPr sz="1100">
                <a:solidFill>
                  <a:srgbClr val="FFFFFF"/>
                </a:solidFill>
              </a:defRPr>
            </a:lvl1pPr>
          </a:lstStyle>
          <a:p>
            <a:fld id="{7CC006BE-B260-554F-8A73-C316D127B157}" type="datetime1">
              <a:rPr lang="en-US"/>
              <a:pPr/>
              <a:t>3/15/16</a:t>
            </a:fld>
            <a:endParaRPr lang="en-US"/>
          </a:p>
        </p:txBody>
      </p:sp>
      <p:sp>
        <p:nvSpPr>
          <p:cNvPr id="5" name="Footer Placeholder 4"/>
          <p:cNvSpPr>
            <a:spLocks noGrp="1"/>
          </p:cNvSpPr>
          <p:nvPr>
            <p:ph type="ftr" sz="quarter" idx="3"/>
          </p:nvPr>
        </p:nvSpPr>
        <p:spPr>
          <a:xfrm>
            <a:off x="822325"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latin typeface="Times New Roman" pitchFamily="18" charset="0"/>
                <a:ea typeface="+mn-ea"/>
                <a:cs typeface="+mn-cs"/>
              </a:defRPr>
            </a:lvl1pPr>
          </a:lstStyle>
          <a:p>
            <a:pPr>
              <a:defRPr/>
            </a:pPr>
            <a:endParaRPr lang="en-US"/>
          </a:p>
        </p:txBody>
      </p:sp>
      <p:sp>
        <p:nvSpPr>
          <p:cNvPr id="6" name="Slide Number Placeholder 5"/>
          <p:cNvSpPr>
            <a:spLocks noGrp="1"/>
          </p:cNvSpPr>
          <p:nvPr>
            <p:ph type="sldNum" sz="quarter" idx="4"/>
          </p:nvPr>
        </p:nvSpPr>
        <p:spPr>
          <a:xfrm>
            <a:off x="822325" y="5842000"/>
            <a:ext cx="2133600" cy="304800"/>
          </a:xfrm>
          <a:prstGeom prst="rect">
            <a:avLst/>
          </a:prstGeom>
        </p:spPr>
        <p:txBody>
          <a:bodyPr vert="horz" wrap="square" lIns="91440" tIns="45720" rIns="91440" bIns="9144" numCol="1" anchor="b" anchorCtr="0" compatLnSpc="1">
            <a:prstTxWarp prst="textNoShape">
              <a:avLst/>
            </a:prstTxWarp>
          </a:bodyPr>
          <a:lstStyle>
            <a:lvl1pPr>
              <a:defRPr sz="1600">
                <a:solidFill>
                  <a:srgbClr val="FFFFFF"/>
                </a:solidFill>
              </a:defRPr>
            </a:lvl1pPr>
          </a:lstStyle>
          <a:p>
            <a:fld id="{29F50CA0-27C0-8B43-B58C-6201A84BCDEF}" type="slidenum">
              <a:rPr lang="en-US"/>
              <a:pPr/>
              <a:t>‹#›</a:t>
            </a:fld>
            <a:endParaRPr lang="en-US"/>
          </a:p>
        </p:txBody>
      </p:sp>
    </p:spTree>
  </p:cSld>
  <p:clrMap bg1="dk1" tx1="lt1" bg2="dk2" tx2="lt2" accent1="accent1" accent2="accent2" accent3="accent3" accent4="accent4" accent5="accent5" accent6="accent6" hlink="hlink" folHlink="folHlink"/>
  <p:sldLayoutIdLst>
    <p:sldLayoutId id="2147483727" r:id="rId1"/>
    <p:sldLayoutId id="2147483721" r:id="rId2"/>
    <p:sldLayoutId id="2147483728" r:id="rId3"/>
    <p:sldLayoutId id="2147483722" r:id="rId4"/>
    <p:sldLayoutId id="2147483729" r:id="rId5"/>
    <p:sldLayoutId id="2147483723" r:id="rId6"/>
    <p:sldLayoutId id="2147483724" r:id="rId7"/>
    <p:sldLayoutId id="2147483730" r:id="rId8"/>
    <p:sldLayoutId id="2147483731" r:id="rId9"/>
    <p:sldLayoutId id="2147483725" r:id="rId10"/>
    <p:sldLayoutId id="2147483726" r:id="rId11"/>
    <p:sldLayoutId id="2147483732" r:id="rId12"/>
  </p:sldLayoutIdLst>
  <p:txStyles>
    <p:titleStyle>
      <a:lvl1pPr algn="l" rtl="0" eaLnBrk="0" fontAlgn="base" hangingPunct="0">
        <a:spcBef>
          <a:spcPct val="0"/>
        </a:spcBef>
        <a:spcAft>
          <a:spcPct val="0"/>
        </a:spcAft>
        <a:defRPr sz="4900" kern="1200">
          <a:solidFill>
            <a:schemeClr val="tx1"/>
          </a:solidFill>
          <a:effectLst>
            <a:outerShdw blurRad="38100" dist="38100" dir="2700000" algn="tl">
              <a:srgbClr val="000000">
                <a:alpha val="43137"/>
              </a:srgbClr>
            </a:outerShdw>
          </a:effectLst>
          <a:latin typeface="+mj-lt"/>
          <a:ea typeface="ＭＳ Ｐゴシック" pitchFamily="34" charset="-128"/>
          <a:cs typeface="ＭＳ Ｐゴシック" charset="0"/>
        </a:defRPr>
      </a:lvl1pPr>
      <a:lvl2pPr algn="l" rtl="0" eaLnBrk="0" fontAlgn="base" hangingPunct="0">
        <a:spcBef>
          <a:spcPct val="0"/>
        </a:spcBef>
        <a:spcAft>
          <a:spcPct val="0"/>
        </a:spcAft>
        <a:defRPr sz="4900">
          <a:solidFill>
            <a:schemeClr val="tx1"/>
          </a:solidFill>
          <a:latin typeface="Palatino Linotype" pitchFamily="18" charset="0"/>
          <a:ea typeface="ＭＳ Ｐゴシック" pitchFamily="34" charset="-128"/>
          <a:cs typeface="ＭＳ Ｐゴシック" charset="0"/>
        </a:defRPr>
      </a:lvl2pPr>
      <a:lvl3pPr algn="l" rtl="0" eaLnBrk="0" fontAlgn="base" hangingPunct="0">
        <a:spcBef>
          <a:spcPct val="0"/>
        </a:spcBef>
        <a:spcAft>
          <a:spcPct val="0"/>
        </a:spcAft>
        <a:defRPr sz="4900">
          <a:solidFill>
            <a:schemeClr val="tx1"/>
          </a:solidFill>
          <a:latin typeface="Palatino Linotype" pitchFamily="18" charset="0"/>
          <a:ea typeface="ＭＳ Ｐゴシック" pitchFamily="34" charset="-128"/>
          <a:cs typeface="ＭＳ Ｐゴシック" charset="0"/>
        </a:defRPr>
      </a:lvl3pPr>
      <a:lvl4pPr algn="l" rtl="0" eaLnBrk="0" fontAlgn="base" hangingPunct="0">
        <a:spcBef>
          <a:spcPct val="0"/>
        </a:spcBef>
        <a:spcAft>
          <a:spcPct val="0"/>
        </a:spcAft>
        <a:defRPr sz="4900">
          <a:solidFill>
            <a:schemeClr val="tx1"/>
          </a:solidFill>
          <a:latin typeface="Palatino Linotype" pitchFamily="18" charset="0"/>
          <a:ea typeface="ＭＳ Ｐゴシック" pitchFamily="34" charset="-128"/>
          <a:cs typeface="ＭＳ Ｐゴシック" charset="0"/>
        </a:defRPr>
      </a:lvl4pPr>
      <a:lvl5pPr algn="l" rtl="0" eaLnBrk="0" fontAlgn="base" hangingPunct="0">
        <a:spcBef>
          <a:spcPct val="0"/>
        </a:spcBef>
        <a:spcAft>
          <a:spcPct val="0"/>
        </a:spcAft>
        <a:defRPr sz="4900">
          <a:solidFill>
            <a:schemeClr val="tx1"/>
          </a:solidFill>
          <a:latin typeface="Palatino Linotype" pitchFamily="18" charset="0"/>
          <a:ea typeface="ＭＳ Ｐゴシック" pitchFamily="34" charset="-128"/>
          <a:cs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55588" algn="l" rtl="0" eaLnBrk="0" fontAlgn="base" hangingPunct="0">
        <a:spcBef>
          <a:spcPct val="20000"/>
        </a:spcBef>
        <a:spcAft>
          <a:spcPct val="0"/>
        </a:spcAft>
        <a:buSzPct val="60000"/>
        <a:buFont typeface="Wingdings" charset="0"/>
        <a:buChar char=""/>
        <a:defRPr sz="2100" kern="1200">
          <a:solidFill>
            <a:schemeClr val="tx1"/>
          </a:solidFill>
          <a:effectLst>
            <a:outerShdw blurRad="38100" dist="38100" dir="2700000" algn="tl">
              <a:srgbClr val="000000">
                <a:alpha val="43137"/>
              </a:srgbClr>
            </a:outerShdw>
          </a:effectLst>
          <a:latin typeface="+mn-lt"/>
          <a:ea typeface="ＭＳ Ｐゴシック" pitchFamily="34" charset="-128"/>
          <a:cs typeface="ＭＳ Ｐゴシック" charset="0"/>
        </a:defRPr>
      </a:lvl1pPr>
      <a:lvl2pPr marL="639763" indent="-255588" algn="l" rtl="0" eaLnBrk="0" fontAlgn="base" hangingPunct="0">
        <a:spcBef>
          <a:spcPct val="20000"/>
        </a:spcBef>
        <a:spcAft>
          <a:spcPct val="0"/>
        </a:spcAft>
        <a:buSzPct val="60000"/>
        <a:buFont typeface="Wingdings" charset="0"/>
        <a:buChar char=""/>
        <a:defRPr sz="1900" kern="1200">
          <a:solidFill>
            <a:schemeClr val="tx1"/>
          </a:solidFill>
          <a:effectLst>
            <a:outerShdw blurRad="38100" dist="38100" dir="2700000" algn="tl">
              <a:srgbClr val="000000">
                <a:alpha val="43137"/>
              </a:srgbClr>
            </a:outerShdw>
          </a:effectLst>
          <a:latin typeface="+mn-lt"/>
          <a:ea typeface="ＭＳ Ｐゴシック" pitchFamily="-107" charset="-128"/>
          <a:cs typeface="+mn-cs"/>
        </a:defRPr>
      </a:lvl2pPr>
      <a:lvl3pPr marL="1004888" indent="-255588" algn="l" rtl="0" eaLnBrk="0" fontAlgn="base" hangingPunct="0">
        <a:spcBef>
          <a:spcPct val="20000"/>
        </a:spcBef>
        <a:spcAft>
          <a:spcPct val="0"/>
        </a:spcAft>
        <a:buSzPct val="60000"/>
        <a:buFont typeface="Wingdings" charset="0"/>
        <a:buChar char=""/>
        <a:defRPr sz="1700" kern="1200">
          <a:solidFill>
            <a:schemeClr val="tx1"/>
          </a:solidFill>
          <a:effectLst>
            <a:outerShdw blurRad="38100" dist="38100" dir="2700000" algn="tl">
              <a:srgbClr val="000000">
                <a:alpha val="43137"/>
              </a:srgbClr>
            </a:outerShdw>
          </a:effectLst>
          <a:latin typeface="+mn-lt"/>
          <a:ea typeface="ＭＳ Ｐゴシック" pitchFamily="-107" charset="-128"/>
          <a:cs typeface="+mn-cs"/>
        </a:defRPr>
      </a:lvl3pPr>
      <a:lvl4pPr marL="1371600" indent="-255588" algn="l" rtl="0" eaLnBrk="0" fontAlgn="base" hangingPunct="0">
        <a:spcBef>
          <a:spcPct val="20000"/>
        </a:spcBef>
        <a:spcAft>
          <a:spcPct val="0"/>
        </a:spcAft>
        <a:buSzPct val="60000"/>
        <a:buFont typeface="Wingdings" charset="0"/>
        <a:buChar char=""/>
        <a:defRPr sz="1600" kern="1200">
          <a:solidFill>
            <a:schemeClr val="tx1"/>
          </a:solidFill>
          <a:effectLst>
            <a:outerShdw blurRad="38100" dist="38100" dir="2700000" algn="tl">
              <a:srgbClr val="000000">
                <a:alpha val="43137"/>
              </a:srgbClr>
            </a:outerShdw>
          </a:effectLst>
          <a:latin typeface="+mn-lt"/>
          <a:ea typeface="ＭＳ Ｐゴシック" pitchFamily="-107" charset="-128"/>
          <a:cs typeface="+mn-cs"/>
        </a:defRPr>
      </a:lvl4pPr>
      <a:lvl5pPr marL="1644650" indent="-255588" algn="l" rtl="0" eaLnBrk="0" fontAlgn="base" hangingPunct="0">
        <a:spcBef>
          <a:spcPct val="20000"/>
        </a:spcBef>
        <a:spcAft>
          <a:spcPct val="0"/>
        </a:spcAft>
        <a:buSzPct val="60000"/>
        <a:buFont typeface="Wingdings" charset="0"/>
        <a:buChar char=""/>
        <a:defRPr sz="1500" kern="1200">
          <a:solidFill>
            <a:schemeClr val="tx1"/>
          </a:solidFill>
          <a:effectLst>
            <a:outerShdw blurRad="38100" dist="38100" dir="2700000" algn="tl">
              <a:srgbClr val="000000">
                <a:alpha val="43137"/>
              </a:srgbClr>
            </a:outerShdw>
          </a:effectLst>
          <a:latin typeface="+mn-lt"/>
          <a:ea typeface="ＭＳ Ｐゴシック" pitchFamily="-107" charset="-128"/>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png"/><Relationship Id="rId8"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file://localhost\\upload.wikimedia.org\wikipedia\commons\2\2f\ElectoralCollege1948.svg" TargetMode="External"/><Relationship Id="rId4" Type="http://schemas.openxmlformats.org/officeDocument/2006/relationships/image" Target="../media/image8.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jpeg"/><Relationship Id="rId1" Type="http://schemas.openxmlformats.org/officeDocument/2006/relationships/slideLayout" Target="../slideLayouts/slideLayout12.xml"/><Relationship Id="rId2" Type="http://schemas.openxmlformats.org/officeDocument/2006/relationships/image" Target="../media/image28.jpeg"/></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5" Type="http://schemas.openxmlformats.org/officeDocument/2006/relationships/hyperlink" Target="http://cv.uoc.es/~991_04_005_01_web/fitxer/rothko.jpg" TargetMode="External"/><Relationship Id="rId6" Type="http://schemas.openxmlformats.org/officeDocument/2006/relationships/image" Target="../media/image34.png"/><Relationship Id="rId7"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url?sa=i&amp;rct=j&amp;q=&amp;esrc=s&amp;frm=1&amp;source=images&amp;cd=&amp;cad=rja&amp;docid=4rrM1EtrTvgq_M&amp;tbnid=Sv1aQXo7GnFx9M:&amp;ved=0CAUQjRw&amp;url=http://www.shmoop.com/1960s/photos.html&amp;ei=_WF-UdOkEc-t4APxzoHoBA&amp;bvm=bv.45645796,d.dmg&amp;psig=AFQjCNFx8W9lR0qhWR_iAyb9HRad1fVINg&amp;ust=1367323499665823" TargetMode="External"/><Relationship Id="rId3" Type="http://schemas.openxmlformats.org/officeDocument/2006/relationships/image" Target="../media/image3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hyperlink" Target="https://www.youtube.com/watch?v=P1PbQlVMp98"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jpe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www.youtube.com/watch?v=RE-TCzIHrLI" TargetMode="Externa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1.png"/><Relationship Id="rId5" Type="http://schemas.openxmlformats.org/officeDocument/2006/relationships/image" Target="../media/image42.jpeg"/><Relationship Id="rId6" Type="http://schemas.openxmlformats.org/officeDocument/2006/relationships/image" Target="../media/image43.jpeg"/><Relationship Id="rId7" Type="http://schemas.openxmlformats.org/officeDocument/2006/relationships/image" Target="../media/image44.jpeg"/><Relationship Id="rId8" Type="http://schemas.openxmlformats.org/officeDocument/2006/relationships/image" Target="../media/image45.jpeg"/><Relationship Id="rId9" Type="http://schemas.openxmlformats.org/officeDocument/2006/relationships/hyperlink" Target="https://www.youtube.com/watch?v=-o-EfTV6hgE" TargetMode="External"/><Relationship Id="rId1" Type="http://schemas.microsoft.com/office/2007/relationships/media" Target="file:///\\Ms725fs01\groups$\Staff\Social%20Studies\All%20U.S.%20History\AP%20US\Unit_13%201960-1974\JFKAssassination-KBOXDallas.wma" TargetMode="External"/><Relationship Id="rId2" Type="http://schemas.openxmlformats.org/officeDocument/2006/relationships/audio" Target="file:///\\Ms725fs01\groups$\Staff\Social%20Studies\All%20U.S.%20History\AP%20US\Unit_13%201960-1974\JFKAssassination-KBOXDallas.wma" TargetMode="Externa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6.png"/><Relationship Id="rId5" Type="http://schemas.openxmlformats.org/officeDocument/2006/relationships/image" Target="../media/image47.jpeg"/><Relationship Id="rId6" Type="http://schemas.openxmlformats.org/officeDocument/2006/relationships/image" Target="../media/image48.jpeg"/><Relationship Id="rId7" Type="http://schemas.openxmlformats.org/officeDocument/2006/relationships/image" Target="../media/image49.jpeg"/><Relationship Id="rId1" Type="http://schemas.microsoft.com/office/2007/relationships/media" Target="file:///\\MS725FS01\Groups$\Staff\Social%20Studies\All%20U.S.%20History\AP%20US\Unit_13%201960-1974\Zapruder_film.wmv" TargetMode="External"/><Relationship Id="rId2" Type="http://schemas.openxmlformats.org/officeDocument/2006/relationships/video" Target="file:///\\MS725FS01\Groups$\Staff\Social%20Studies\All%20U.S.%20History\AP%20US\Unit_13%201960-1974\Zapruder_film.wmv"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ivingroomcandidate.org/commercials/1964/peace-little-girl-daisy"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60.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jpeg"/><Relationship Id="rId3" Type="http://schemas.openxmlformats.org/officeDocument/2006/relationships/image" Target="../media/image59.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eg"/><Relationship Id="rId3"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image" Target="../media/image64.jpeg"/><Relationship Id="rId5" Type="http://schemas.openxmlformats.org/officeDocument/2006/relationships/image" Target="../media/image65.jpeg"/><Relationship Id="rId6" Type="http://schemas.openxmlformats.org/officeDocument/2006/relationships/image" Target="../media/image66.jpeg"/><Relationship Id="rId1" Type="http://schemas.openxmlformats.org/officeDocument/2006/relationships/slideLayout" Target="../slideLayouts/slideLayout6.xml"/><Relationship Id="rId2"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68.jpeg"/><Relationship Id="rId1" Type="http://schemas.openxmlformats.org/officeDocument/2006/relationships/slideLayout" Target="../slideLayouts/slideLayout2.xml"/><Relationship Id="rId2"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4" Type="http://schemas.openxmlformats.org/officeDocument/2006/relationships/image" Target="../media/image71.jpeg"/><Relationship Id="rId5" Type="http://schemas.openxmlformats.org/officeDocument/2006/relationships/image" Target="../media/image72.png"/><Relationship Id="rId6" Type="http://schemas.openxmlformats.org/officeDocument/2006/relationships/image" Target="../media/image73.gif"/><Relationship Id="rId7" Type="http://schemas.openxmlformats.org/officeDocument/2006/relationships/image" Target="../media/image74.jpeg"/><Relationship Id="rId1" Type="http://schemas.openxmlformats.org/officeDocument/2006/relationships/slideLayout" Target="../slideLayouts/slideLayout6.xml"/><Relationship Id="rId2" Type="http://schemas.openxmlformats.org/officeDocument/2006/relationships/image" Target="../media/image69.jpeg"/></Relationships>
</file>

<file path=ppt/slides/_rels/slide68.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jpeg"/><Relationship Id="rId1" Type="http://schemas.openxmlformats.org/officeDocument/2006/relationships/slideLayout" Target="../slideLayouts/slideLayout6.xml"/><Relationship Id="rId2" Type="http://schemas.openxmlformats.org/officeDocument/2006/relationships/image" Target="../media/image75.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9.jpeg"/><Relationship Id="rId4" Type="http://schemas.openxmlformats.org/officeDocument/2006/relationships/image" Target="../media/image80.jpeg"/><Relationship Id="rId1" Type="http://schemas.openxmlformats.org/officeDocument/2006/relationships/slideLayout" Target="../slideLayouts/slideLayout2.xml"/><Relationship Id="rId2" Type="http://schemas.openxmlformats.org/officeDocument/2006/relationships/image" Target="../media/image78.jpeg"/></Relationships>
</file>

<file path=ppt/slides/_rels/slide72.xml.rels><?xml version="1.0" encoding="UTF-8" standalone="yes"?>
<Relationships xmlns="http://schemas.openxmlformats.org/package/2006/relationships"><Relationship Id="rId3" Type="http://schemas.openxmlformats.org/officeDocument/2006/relationships/image" Target="../media/image81.jpeg"/><Relationship Id="rId4" Type="http://schemas.openxmlformats.org/officeDocument/2006/relationships/image" Target="../media/image82.png"/><Relationship Id="rId5" Type="http://schemas.openxmlformats.org/officeDocument/2006/relationships/image" Target="../media/image83.jpeg"/><Relationship Id="rId6" Type="http://schemas.openxmlformats.org/officeDocument/2006/relationships/image" Target="../media/image84.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9525" y="0"/>
            <a:ext cx="1514475" cy="6858000"/>
          </a:xfrm>
          <a:prstGeom prst="rect">
            <a:avLst/>
          </a:prstGeom>
          <a:solidFill>
            <a:schemeClr val="tx1">
              <a:lumMod val="65000"/>
              <a:lumOff val="35000"/>
            </a:schemeClr>
          </a:solidFill>
          <a:ln w="9525" cap="flat" cmpd="sng" algn="ctr">
            <a:solidFill>
              <a:schemeClr val="tx1"/>
            </a:solidFill>
            <a:prstDash val="solid"/>
            <a:round/>
            <a:headEnd type="none" w="med" len="med"/>
            <a:tailEnd type="none" w="med" len="med"/>
          </a:ln>
          <a:effectLst/>
        </p:spPr>
        <p:txBody>
          <a:bodyPr/>
          <a:lstStyle/>
          <a:p>
            <a:pPr>
              <a:defRPr/>
            </a:pPr>
            <a:endParaRPr lang="en-US">
              <a:latin typeface="Arial" charset="0"/>
              <a:ea typeface="ＭＳ Ｐゴシック" pitchFamily="34" charset="-128"/>
              <a:cs typeface="+mn-cs"/>
            </a:endParaRPr>
          </a:p>
        </p:txBody>
      </p:sp>
      <p:pic>
        <p:nvPicPr>
          <p:cNvPr id="6150" name="Picture 6" descr="http://1.bp.blogspot.com/_jksu5DxMK60/S4BHWC3yzSI/AAAAAAAAAM8/PkbNCizlbtk/s400/Harry-Trum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962"/>
            <a:ext cx="1524000" cy="21357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4" name="Picture 10" descr="http://t2.gstatic.com/images?q=tbn:ANd9GcTtS0dcJnVZSsNB6E1-B96Rl1_gMa0eRS3WRwu0agW5-ToG7e5q"/>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247" r="25373"/>
          <a:stretch/>
        </p:blipFill>
        <p:spPr bwMode="auto">
          <a:xfrm>
            <a:off x="0" y="1915579"/>
            <a:ext cx="1524001" cy="16121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6" name="Picture 12" descr="http://t1.gstatic.com/images?q=tbn:ANd9GcRLFTX9eXl8Fw1Kufsin7WjZwBfW2U7PETFSnBvca1XVK8uGF1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633" y="3417627"/>
            <a:ext cx="1514289" cy="18909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8" name="Picture 14" descr="http://t1.gstatic.com/images?q=tbn:ANd9GcRo4M9_fjeelKFiY0vy2zusyT0zxC-InlFskNYxT97ZAi8lMmBV"/>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5095931"/>
            <a:ext cx="1464903" cy="17552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8199" name="Straight Connector 6"/>
          <p:cNvCxnSpPr>
            <a:cxnSpLocks noChangeShapeType="1"/>
          </p:cNvCxnSpPr>
          <p:nvPr/>
        </p:nvCxnSpPr>
        <p:spPr bwMode="auto">
          <a:xfrm flipH="1">
            <a:off x="1524000" y="0"/>
            <a:ext cx="4763" cy="68834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8200" name="Picture 16" descr="http://adamswife.files.wordpress.com/2008/02/televisio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1819275"/>
            <a:ext cx="4665663"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2" name="Picture 18" descr="http://t1.gstatic.com/images?q=tbn:ANd9GcTQRwqH0EWi9rwPgx25iARVslWbtbhzyri78DRs__iYcnvgqerFUw"/>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85419" y="2971800"/>
            <a:ext cx="2162175" cy="161954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1" name="Rectangle 2"/>
          <p:cNvSpPr>
            <a:spLocks noGrp="1" noChangeArrowheads="1"/>
          </p:cNvSpPr>
          <p:nvPr>
            <p:ph type="title"/>
          </p:nvPr>
        </p:nvSpPr>
        <p:spPr>
          <a:xfrm>
            <a:off x="1690688" y="542925"/>
            <a:ext cx="7029450" cy="1276350"/>
          </a:xfrm>
          <a:solidFill>
            <a:schemeClr val="bg1">
              <a:lumMod val="65000"/>
            </a:schemeClr>
          </a:solidFill>
        </p:spPr>
        <p:txBody>
          <a:bodyPr wrap="square" numCol="1" anchorCtr="0" compatLnSpc="1">
            <a:prstTxWarp prst="textNoShape">
              <a:avLst/>
            </a:prstTxWarp>
            <a:normAutofit/>
          </a:bodyPr>
          <a:lstStyle/>
          <a:p>
            <a:r>
              <a:rPr lang="en-US" sz="4400" b="1">
                <a:effectLst>
                  <a:outerShdw blurRad="38100" dist="38100" dir="2700000" algn="tl">
                    <a:srgbClr val="242852"/>
                  </a:outerShdw>
                </a:effectLst>
                <a:latin typeface="Palatino Linotype" charset="0"/>
                <a:ea typeface="ＭＳ Ｐゴシック" charset="0"/>
              </a:rPr>
              <a:t>Post-War Society, 1945-1960</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143000" y="304800"/>
            <a:ext cx="6705600" cy="1143000"/>
          </a:xfrm>
        </p:spPr>
        <p:txBody>
          <a:bodyPr wrap="square" numCol="1" anchorCtr="0" compatLnSpc="1">
            <a:prstTxWarp prst="textNoShape">
              <a:avLst/>
            </a:prstTxWarp>
          </a:bodyPr>
          <a:lstStyle/>
          <a:p>
            <a:r>
              <a:rPr lang="en-US" b="1">
                <a:effectLst>
                  <a:outerShdw blurRad="38100" dist="38100" dir="2700000" algn="tl">
                    <a:srgbClr val="242852"/>
                  </a:outerShdw>
                </a:effectLst>
                <a:latin typeface="Palatino Linotype" charset="0"/>
                <a:ea typeface="ＭＳ Ｐゴシック" charset="0"/>
              </a:rPr>
              <a:t>Theme #1</a:t>
            </a:r>
          </a:p>
        </p:txBody>
      </p:sp>
      <p:sp>
        <p:nvSpPr>
          <p:cNvPr id="61443" name="Rectangle 3"/>
          <p:cNvSpPr>
            <a:spLocks noGrp="1" noChangeArrowheads="1"/>
          </p:cNvSpPr>
          <p:nvPr>
            <p:ph type="body" idx="1"/>
          </p:nvPr>
        </p:nvSpPr>
        <p:spPr>
          <a:xfrm>
            <a:off x="1066800" y="1295400"/>
            <a:ext cx="6934200" cy="4525963"/>
          </a:xfrm>
        </p:spPr>
        <p:txBody>
          <a:bodyPr wrap="square" numCol="1" anchorCtr="0" compatLnSpc="1">
            <a:prstTxWarp prst="textNoShape">
              <a:avLst/>
            </a:prstTxWarp>
          </a:bodyPr>
          <a:lstStyle/>
          <a:p>
            <a:pPr>
              <a:buFontTx/>
              <a:buNone/>
            </a:pPr>
            <a:r>
              <a:rPr lang="en-US">
                <a:effectLst>
                  <a:outerShdw blurRad="38100" dist="38100" dir="2700000" algn="tl">
                    <a:srgbClr val="242852"/>
                  </a:outerShdw>
                </a:effectLst>
                <a:latin typeface="Palatino Linotype" charset="0"/>
                <a:ea typeface="ＭＳ Ｐゴシック" charset="0"/>
              </a:rPr>
              <a:t>		</a:t>
            </a:r>
            <a:r>
              <a:rPr lang="en-US" b="1">
                <a:effectLst>
                  <a:outerShdw blurRad="38100" dist="38100" dir="2700000" algn="tl">
                    <a:srgbClr val="242852"/>
                  </a:outerShdw>
                </a:effectLst>
                <a:latin typeface="Palatino Linotype" charset="0"/>
                <a:ea typeface="ＭＳ Ｐゴシック" charset="0"/>
              </a:rPr>
              <a:t>Truman’s first term was characterized by political battles with conservatives in Congress and modest gains in civil rights while his second term attempted to extend New Deal-type legislation through the “Fair Deal” which was soundly defeated by strong conservative opposition in Congress .</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xfrm>
            <a:off x="457200" y="152400"/>
            <a:ext cx="7543800" cy="6850063"/>
          </a:xfrm>
        </p:spPr>
        <p:txBody>
          <a:bodyPr wrap="square" numCol="1" anchorCtr="0" compatLnSpc="1">
            <a:prstTxWarp prst="textNoShape">
              <a:avLst/>
            </a:prstTxWarp>
          </a:bodyPr>
          <a:lstStyle/>
          <a:p>
            <a:pPr>
              <a:buFontTx/>
              <a:buNone/>
            </a:pPr>
            <a:r>
              <a:rPr lang="en-US" sz="3600" b="1">
                <a:effectLst>
                  <a:outerShdw blurRad="38100" dist="38100" dir="2700000" algn="tl">
                    <a:srgbClr val="242852"/>
                  </a:outerShdw>
                </a:effectLst>
                <a:latin typeface="Palatino Linotype" charset="0"/>
                <a:ea typeface="ＭＳ Ｐゴシック" charset="0"/>
              </a:rPr>
              <a:t>V. Truman</a:t>
            </a:r>
            <a:r>
              <a:rPr lang="ja-JP" altLang="en-US" sz="3600" b="1">
                <a:effectLst>
                  <a:outerShdw blurRad="38100" dist="38100" dir="2700000" algn="tl">
                    <a:srgbClr val="242852"/>
                  </a:outerShdw>
                </a:effectLst>
                <a:latin typeface="Palatino Linotype" charset="0"/>
                <a:ea typeface="ＭＳ Ｐゴシック" charset="0"/>
              </a:rPr>
              <a:t>’</a:t>
            </a:r>
            <a:r>
              <a:rPr lang="en-US" sz="3600" b="1">
                <a:effectLst>
                  <a:outerShdw blurRad="38100" dist="38100" dir="2700000" algn="tl">
                    <a:srgbClr val="242852"/>
                  </a:outerShdw>
                </a:effectLst>
                <a:latin typeface="Palatino Linotype" charset="0"/>
                <a:ea typeface="ＭＳ Ｐゴシック" charset="0"/>
              </a:rPr>
              <a:t>s 1st term: domestic policy</a:t>
            </a:r>
            <a:r>
              <a:rPr lang="en-US">
                <a:effectLst>
                  <a:outerShdw blurRad="38100" dist="38100" dir="2700000" algn="tl">
                    <a:srgbClr val="242852"/>
                  </a:outerShdw>
                </a:effectLst>
                <a:latin typeface="Palatino Linotype" charset="0"/>
                <a:ea typeface="ＭＳ Ｐゴシック" charset="0"/>
              </a:rPr>
              <a:t> </a:t>
            </a:r>
          </a:p>
          <a:p>
            <a:pPr>
              <a:buFontTx/>
              <a:buNone/>
            </a:pPr>
            <a:r>
              <a:rPr lang="en-US">
                <a:effectLst>
                  <a:outerShdw blurRad="38100" dist="38100" dir="2700000" algn="tl">
                    <a:srgbClr val="242852"/>
                  </a:outerShdw>
                </a:effectLst>
                <a:latin typeface="Palatino Linotype" charset="0"/>
                <a:ea typeface="ＭＳ Ｐゴシック" charset="0"/>
              </a:rPr>
              <a:t>	A. </a:t>
            </a:r>
            <a:r>
              <a:rPr lang="en-US" b="1">
                <a:effectLst>
                  <a:outerShdw blurRad="38100" dist="38100" dir="2700000" algn="tl">
                    <a:srgbClr val="242852"/>
                  </a:outerShdw>
                </a:effectLst>
                <a:latin typeface="Palatino Linotype" charset="0"/>
                <a:ea typeface="ＭＳ Ｐゴシック" charset="0"/>
              </a:rPr>
              <a:t>Taft- Hartley Act</a:t>
            </a:r>
            <a:r>
              <a:rPr lang="en-US">
                <a:effectLst>
                  <a:outerShdw blurRad="38100" dist="38100" dir="2700000" algn="tl">
                    <a:srgbClr val="242852"/>
                  </a:outerShdw>
                </a:effectLst>
                <a:latin typeface="Palatino Linotype" charset="0"/>
                <a:ea typeface="ＭＳ Ｐゴシック" charset="0"/>
              </a:rPr>
              <a:t> (June 1947)</a:t>
            </a:r>
          </a:p>
          <a:p>
            <a:pPr>
              <a:buFontTx/>
              <a:buNone/>
            </a:pPr>
            <a:r>
              <a:rPr lang="en-US">
                <a:effectLst>
                  <a:outerShdw blurRad="38100" dist="38100" dir="2700000" algn="tl">
                    <a:srgbClr val="242852"/>
                  </a:outerShdw>
                </a:effectLst>
                <a:latin typeface="Palatino Linotype" charset="0"/>
                <a:ea typeface="ＭＳ Ｐゴシック" charset="0"/>
              </a:rPr>
              <a:t>	     1. Passed by Congress over Truman</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s veto</a:t>
            </a:r>
          </a:p>
          <a:p>
            <a:pPr>
              <a:buFontTx/>
              <a:buNone/>
            </a:pPr>
            <a:r>
              <a:rPr lang="en-US">
                <a:effectLst>
                  <a:outerShdw blurRad="38100" dist="38100" dir="2700000" algn="tl">
                    <a:srgbClr val="242852"/>
                  </a:outerShdw>
                </a:effectLst>
                <a:latin typeface="Palatino Linotype" charset="0"/>
                <a:ea typeface="ＭＳ Ｐゴシック" charset="0"/>
              </a:rPr>
              <a:t>	     2. Conservative response to the 	  	   	   growing power of labor unions</a:t>
            </a:r>
          </a:p>
          <a:p>
            <a:pPr>
              <a:buFontTx/>
              <a:buNone/>
            </a:pPr>
            <a:r>
              <a:rPr lang="en-US">
                <a:effectLst>
                  <a:outerShdw blurRad="38100" dist="38100" dir="2700000" algn="tl">
                    <a:srgbClr val="242852"/>
                  </a:outerShdw>
                </a:effectLst>
                <a:latin typeface="Palatino Linotype" charset="0"/>
                <a:ea typeface="ＭＳ Ｐゴシック" charset="0"/>
              </a:rPr>
              <a:t>	     3. Provisions</a:t>
            </a:r>
          </a:p>
          <a:p>
            <a:pPr>
              <a:buFontTx/>
              <a:buNone/>
            </a:pPr>
            <a:r>
              <a:rPr lang="en-US">
                <a:effectLst>
                  <a:outerShdw blurRad="38100" dist="38100" dir="2700000" algn="tl">
                    <a:srgbClr val="242852"/>
                  </a:outerShdw>
                </a:effectLst>
                <a:latin typeface="Palatino Linotype" charset="0"/>
                <a:ea typeface="ＭＳ Ｐゴシック" charset="0"/>
              </a:rPr>
              <a:t>	          a. 80-day cooling-off period for 	        	         strikers in key industries</a:t>
            </a:r>
          </a:p>
          <a:p>
            <a:pPr>
              <a:buFontTx/>
              <a:buNone/>
            </a:pPr>
            <a:r>
              <a:rPr lang="en-US">
                <a:effectLst>
                  <a:outerShdw blurRad="38100" dist="38100" dir="2700000" algn="tl">
                    <a:srgbClr val="242852"/>
                  </a:outerShdw>
                </a:effectLst>
                <a:latin typeface="Palatino Linotype" charset="0"/>
                <a:ea typeface="ＭＳ Ｐゴシック" charset="0"/>
              </a:rPr>
              <a:t>		    b. Outlawed the </a:t>
            </a:r>
            <a:r>
              <a:rPr lang="ja-JP" altLang="en-US">
                <a:effectLst>
                  <a:outerShdw blurRad="38100" dist="38100" dir="2700000" algn="tl">
                    <a:srgbClr val="242852"/>
                  </a:outerShdw>
                </a:effectLst>
                <a:latin typeface="Palatino Linotype" charset="0"/>
                <a:ea typeface="ＭＳ Ｐゴシック" charset="0"/>
              </a:rPr>
              <a:t>“</a:t>
            </a:r>
            <a:r>
              <a:rPr lang="en-US" b="1">
                <a:effectLst>
                  <a:outerShdw blurRad="38100" dist="38100" dir="2700000" algn="tl">
                    <a:srgbClr val="242852"/>
                  </a:outerShdw>
                </a:effectLst>
                <a:latin typeface="Palatino Linotype" charset="0"/>
                <a:ea typeface="ＭＳ Ｐゴシック" charset="0"/>
              </a:rPr>
              <a:t>closed shop</a:t>
            </a:r>
            <a:r>
              <a:rPr lang="ja-JP" altLang="en-US" b="1">
                <a:effectLst>
                  <a:outerShdw blurRad="38100" dist="38100" dir="2700000" algn="tl">
                    <a:srgbClr val="242852"/>
                  </a:outerShdw>
                </a:effectLst>
                <a:latin typeface="Palatino Linotype" charset="0"/>
                <a:ea typeface="ＭＳ Ｐゴシック" charset="0"/>
              </a:rPr>
              <a:t>”</a:t>
            </a:r>
            <a:endParaRPr lang="en-US">
              <a:effectLst>
                <a:outerShdw blurRad="38100" dist="38100" dir="2700000" algn="tl">
                  <a:srgbClr val="242852"/>
                </a:outerShdw>
              </a:effectLst>
              <a:latin typeface="Palatino Linotype" charset="0"/>
              <a:ea typeface="ＭＳ Ｐゴシック" charset="0"/>
            </a:endParaRPr>
          </a:p>
          <a:p>
            <a:pPr>
              <a:buFontTx/>
              <a:buNone/>
            </a:pPr>
            <a:r>
              <a:rPr lang="en-US">
                <a:effectLst>
                  <a:outerShdw blurRad="38100" dist="38100" dir="2700000" algn="tl">
                    <a:srgbClr val="242852"/>
                  </a:outerShdw>
                </a:effectLst>
                <a:latin typeface="Palatino Linotype" charset="0"/>
                <a:ea typeface="ＭＳ Ｐゴシック" charset="0"/>
              </a:rPr>
              <a:t>	     4. By 1954, 15 states passed </a:t>
            </a:r>
            <a:r>
              <a:rPr lang="ja-JP" altLang="en-US" b="1">
                <a:effectLst>
                  <a:outerShdw blurRad="38100" dist="38100" dir="2700000" algn="tl">
                    <a:srgbClr val="242852"/>
                  </a:outerShdw>
                </a:effectLst>
                <a:latin typeface="Palatino Linotype" charset="0"/>
                <a:ea typeface="ＭＳ Ｐゴシック" charset="0"/>
              </a:rPr>
              <a:t>“</a:t>
            </a:r>
            <a:r>
              <a:rPr lang="en-US" b="1">
                <a:effectLst>
                  <a:outerShdw blurRad="38100" dist="38100" dir="2700000" algn="tl">
                    <a:srgbClr val="242852"/>
                  </a:outerShdw>
                </a:effectLst>
                <a:latin typeface="Palatino Linotype" charset="0"/>
                <a:ea typeface="ＭＳ Ｐゴシック" charset="0"/>
              </a:rPr>
              <a:t>right to 	   	   work</a:t>
            </a:r>
            <a:r>
              <a:rPr lang="ja-JP" altLang="en-US" b="1">
                <a:effectLst>
                  <a:outerShdw blurRad="38100" dist="38100" dir="2700000" algn="tl">
                    <a:srgbClr val="242852"/>
                  </a:outerShdw>
                </a:effectLst>
                <a:latin typeface="Palatino Linotype" charset="0"/>
                <a:ea typeface="ＭＳ Ｐゴシック" charset="0"/>
              </a:rPr>
              <a:t>”</a:t>
            </a:r>
            <a:r>
              <a:rPr lang="en-US" b="1">
                <a:effectLst>
                  <a:outerShdw blurRad="38100" dist="38100" dir="2700000" algn="tl">
                    <a:srgbClr val="242852"/>
                  </a:outerShdw>
                </a:effectLst>
                <a:latin typeface="Palatino Linotype" charset="0"/>
                <a:ea typeface="ＭＳ Ｐゴシック" charset="0"/>
              </a:rPr>
              <a:t> laws </a:t>
            </a:r>
            <a:r>
              <a:rPr lang="en-US">
                <a:effectLst>
                  <a:outerShdw blurRad="38100" dist="38100" dir="2700000" algn="tl">
                    <a:srgbClr val="242852"/>
                  </a:outerShdw>
                </a:effectLst>
                <a:latin typeface="Palatino Linotype" charset="0"/>
                <a:ea typeface="ＭＳ Ｐゴシック" charset="0"/>
              </a:rPr>
              <a:t>outlawing the </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union shop</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 </a:t>
            </a:r>
            <a:endParaRPr lang="en-US" b="1">
              <a:effectLst>
                <a:outerShdw blurRad="38100" dist="38100" dir="2700000" algn="tl">
                  <a:srgbClr val="242852"/>
                </a:outerShdw>
              </a:effectLst>
              <a:latin typeface="Palatino Linotype" charset="0"/>
              <a:ea typeface="ＭＳ Ｐゴシック" charset="0"/>
            </a:endParaRPr>
          </a:p>
          <a:p>
            <a:pPr>
              <a:buFontTx/>
              <a:buNone/>
            </a:pPr>
            <a:endParaRPr lang="en-US">
              <a:effectLst>
                <a:outerShdw blurRad="38100" dist="38100" dir="2700000" algn="tl">
                  <a:srgbClr val="242852"/>
                </a:outerShdw>
              </a:effectLst>
              <a:latin typeface="Palatino Linotype" charset="0"/>
              <a:ea typeface="ＭＳ Ｐゴシック" charset="0"/>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64514">
                                            <p:txEl>
                                              <p:pRg st="1" end="1"/>
                                            </p:txEl>
                                          </p:spTgt>
                                        </p:tgtEl>
                                        <p:attrNameLst>
                                          <p:attrName>style.visibility</p:attrName>
                                        </p:attrNameLst>
                                      </p:cBhvr>
                                      <p:to>
                                        <p:strVal val="visible"/>
                                      </p:to>
                                    </p:set>
                                    <p:anim calcmode="lin" valueType="num">
                                      <p:cBhvr>
                                        <p:cTn id="7" dur="500" fill="hold"/>
                                        <p:tgtEl>
                                          <p:spTgt spid="6451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451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4514">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64514">
                                            <p:txEl>
                                              <p:pRg st="2" end="2"/>
                                            </p:txEl>
                                          </p:spTgt>
                                        </p:tgtEl>
                                        <p:attrNameLst>
                                          <p:attrName>style.visibility</p:attrName>
                                        </p:attrNameLst>
                                      </p:cBhvr>
                                      <p:to>
                                        <p:strVal val="visible"/>
                                      </p:to>
                                    </p:set>
                                    <p:anim calcmode="lin" valueType="num">
                                      <p:cBhvr>
                                        <p:cTn id="14" dur="500" fill="hold"/>
                                        <p:tgtEl>
                                          <p:spTgt spid="6451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6451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64514">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64514">
                                            <p:txEl>
                                              <p:pRg st="3" end="3"/>
                                            </p:txEl>
                                          </p:spTgt>
                                        </p:tgtEl>
                                        <p:attrNameLst>
                                          <p:attrName>style.visibility</p:attrName>
                                        </p:attrNameLst>
                                      </p:cBhvr>
                                      <p:to>
                                        <p:strVal val="visible"/>
                                      </p:to>
                                    </p:set>
                                    <p:anim calcmode="lin" valueType="num">
                                      <p:cBhvr>
                                        <p:cTn id="21" dur="500" fill="hold"/>
                                        <p:tgtEl>
                                          <p:spTgt spid="64514">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64514">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64514">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64514">
                                            <p:txEl>
                                              <p:pRg st="4" end="4"/>
                                            </p:txEl>
                                          </p:spTgt>
                                        </p:tgtEl>
                                        <p:attrNameLst>
                                          <p:attrName>style.visibility</p:attrName>
                                        </p:attrNameLst>
                                      </p:cBhvr>
                                      <p:to>
                                        <p:strVal val="visible"/>
                                      </p:to>
                                    </p:set>
                                    <p:anim calcmode="lin" valueType="num">
                                      <p:cBhvr>
                                        <p:cTn id="28" dur="500" fill="hold"/>
                                        <p:tgtEl>
                                          <p:spTgt spid="64514">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64514">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64514">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nodeType="clickEffect">
                                  <p:stCondLst>
                                    <p:cond delay="0"/>
                                  </p:stCondLst>
                                  <p:childTnLst>
                                    <p:set>
                                      <p:cBhvr>
                                        <p:cTn id="34" dur="1" fill="hold">
                                          <p:stCondLst>
                                            <p:cond delay="0"/>
                                          </p:stCondLst>
                                        </p:cTn>
                                        <p:tgtEl>
                                          <p:spTgt spid="64514">
                                            <p:txEl>
                                              <p:pRg st="5" end="5"/>
                                            </p:txEl>
                                          </p:spTgt>
                                        </p:tgtEl>
                                        <p:attrNameLst>
                                          <p:attrName>style.visibility</p:attrName>
                                        </p:attrNameLst>
                                      </p:cBhvr>
                                      <p:to>
                                        <p:strVal val="visible"/>
                                      </p:to>
                                    </p:set>
                                    <p:anim calcmode="lin" valueType="num">
                                      <p:cBhvr>
                                        <p:cTn id="35" dur="500" fill="hold"/>
                                        <p:tgtEl>
                                          <p:spTgt spid="64514">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64514">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64514">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16" fill="hold" nodeType="clickEffect">
                                  <p:stCondLst>
                                    <p:cond delay="0"/>
                                  </p:stCondLst>
                                  <p:childTnLst>
                                    <p:set>
                                      <p:cBhvr>
                                        <p:cTn id="41" dur="1" fill="hold">
                                          <p:stCondLst>
                                            <p:cond delay="0"/>
                                          </p:stCondLst>
                                        </p:cTn>
                                        <p:tgtEl>
                                          <p:spTgt spid="64514">
                                            <p:txEl>
                                              <p:pRg st="6" end="6"/>
                                            </p:txEl>
                                          </p:spTgt>
                                        </p:tgtEl>
                                        <p:attrNameLst>
                                          <p:attrName>style.visibility</p:attrName>
                                        </p:attrNameLst>
                                      </p:cBhvr>
                                      <p:to>
                                        <p:strVal val="visible"/>
                                      </p:to>
                                    </p:set>
                                    <p:anim calcmode="lin" valueType="num">
                                      <p:cBhvr>
                                        <p:cTn id="42" dur="500" fill="hold"/>
                                        <p:tgtEl>
                                          <p:spTgt spid="64514">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64514">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64514">
                                            <p:txEl>
                                              <p:pRg st="6" end="6"/>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16" fill="hold" nodeType="clickEffect">
                                  <p:stCondLst>
                                    <p:cond delay="0"/>
                                  </p:stCondLst>
                                  <p:childTnLst>
                                    <p:set>
                                      <p:cBhvr>
                                        <p:cTn id="48" dur="1" fill="hold">
                                          <p:stCondLst>
                                            <p:cond delay="0"/>
                                          </p:stCondLst>
                                        </p:cTn>
                                        <p:tgtEl>
                                          <p:spTgt spid="64514">
                                            <p:txEl>
                                              <p:pRg st="7" end="7"/>
                                            </p:txEl>
                                          </p:spTgt>
                                        </p:tgtEl>
                                        <p:attrNameLst>
                                          <p:attrName>style.visibility</p:attrName>
                                        </p:attrNameLst>
                                      </p:cBhvr>
                                      <p:to>
                                        <p:strVal val="visible"/>
                                      </p:to>
                                    </p:set>
                                    <p:anim calcmode="lin" valueType="num">
                                      <p:cBhvr>
                                        <p:cTn id="49" dur="500" fill="hold"/>
                                        <p:tgtEl>
                                          <p:spTgt spid="64514">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64514">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645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xfrm>
            <a:off x="381000" y="304800"/>
            <a:ext cx="7467600" cy="5562600"/>
          </a:xfrm>
        </p:spPr>
        <p:txBody>
          <a:bodyPr wrap="square" numCol="1" anchorCtr="0" compatLnSpc="1">
            <a:prstTxWarp prst="textNoShape">
              <a:avLst/>
            </a:prstTxWarp>
          </a:bodyPr>
          <a:lstStyle/>
          <a:p>
            <a:pPr>
              <a:buFontTx/>
              <a:buNone/>
            </a:pPr>
            <a:r>
              <a:rPr lang="en-US">
                <a:effectLst>
                  <a:outerShdw blurRad="38100" dist="38100" dir="2700000" algn="tl">
                    <a:srgbClr val="242852"/>
                  </a:outerShdw>
                </a:effectLst>
                <a:latin typeface="Palatino Linotype" charset="0"/>
                <a:ea typeface="ＭＳ Ｐゴシック" charset="0"/>
              </a:rPr>
              <a:t>   </a:t>
            </a:r>
            <a:r>
              <a:rPr lang="en-US" sz="2800">
                <a:effectLst>
                  <a:outerShdw blurRad="38100" dist="38100" dir="2700000" algn="tl">
                    <a:srgbClr val="242852"/>
                  </a:outerShdw>
                </a:effectLst>
                <a:latin typeface="Palatino Linotype" charset="0"/>
                <a:ea typeface="ＭＳ Ｐゴシック" charset="0"/>
              </a:rPr>
              <a:t>C.</a:t>
            </a:r>
            <a:r>
              <a:rPr lang="en-US" sz="2800" b="1">
                <a:effectLst>
                  <a:outerShdw blurRad="38100" dist="38100" dir="2700000" algn="tl">
                    <a:srgbClr val="242852"/>
                  </a:outerShdw>
                </a:effectLst>
                <a:latin typeface="Palatino Linotype" charset="0"/>
                <a:ea typeface="ＭＳ Ｐゴシック" charset="0"/>
              </a:rPr>
              <a:t> </a:t>
            </a:r>
            <a:r>
              <a:rPr lang="en-US" sz="2800" b="1">
                <a:solidFill>
                  <a:srgbClr val="FFFF00"/>
                </a:solidFill>
                <a:effectLst>
                  <a:outerShdw blurRad="38100" dist="38100" dir="2700000" algn="tl">
                    <a:srgbClr val="FFFFFF"/>
                  </a:outerShdw>
                </a:effectLst>
                <a:latin typeface="Palatino Linotype" charset="0"/>
                <a:ea typeface="ＭＳ Ｐゴシック" charset="0"/>
              </a:rPr>
              <a:t>Twenty-second Amendment, </a:t>
            </a:r>
            <a:r>
              <a:rPr lang="en-US" sz="2800">
                <a:solidFill>
                  <a:srgbClr val="FFFF00"/>
                </a:solidFill>
                <a:effectLst>
                  <a:outerShdw blurRad="38100" dist="38100" dir="2700000" algn="tl">
                    <a:srgbClr val="FFFFFF"/>
                  </a:outerShdw>
                </a:effectLst>
                <a:latin typeface="Palatino Linotype" charset="0"/>
                <a:ea typeface="ＭＳ Ｐゴシック" charset="0"/>
              </a:rPr>
              <a:t>1951</a:t>
            </a:r>
          </a:p>
          <a:p>
            <a:pPr>
              <a:buFont typeface="Arial" charset="0"/>
              <a:buNone/>
            </a:pPr>
            <a:r>
              <a:rPr lang="en-US" sz="2800">
                <a:effectLst>
                  <a:outerShdw blurRad="38100" dist="38100" dir="2700000" algn="tl">
                    <a:srgbClr val="242852"/>
                  </a:outerShdw>
                </a:effectLst>
                <a:latin typeface="Palatino Linotype" charset="0"/>
                <a:ea typeface="ＭＳ Ｐゴシック" charset="0"/>
              </a:rPr>
              <a:t>	1. Limited president to two terms; or a 	    maximum of 10 years if he, as vice president, assumed the presidency due to the death or departure of a previous president. </a:t>
            </a:r>
          </a:p>
          <a:p>
            <a:pPr>
              <a:buFont typeface="Arial" charset="0"/>
              <a:buNone/>
            </a:pPr>
            <a:r>
              <a:rPr lang="en-US" sz="2800">
                <a:effectLst>
                  <a:outerShdw blurRad="38100" dist="38100" dir="2700000" algn="tl">
                    <a:srgbClr val="242852"/>
                  </a:outerShdw>
                </a:effectLst>
                <a:latin typeface="Palatino Linotype" charset="0"/>
                <a:ea typeface="ＭＳ Ｐゴシック" charset="0"/>
              </a:rPr>
              <a:t>        2. Largely a conservative move in the face of over 17 years of  continuous Democratic rule in the White House (FDR and Truman) </a:t>
            </a:r>
            <a:endParaRPr lang="en-US" sz="2800" b="1">
              <a:effectLst>
                <a:outerShdw blurRad="38100" dist="38100" dir="2700000" algn="tl">
                  <a:srgbClr val="242852"/>
                </a:outerShdw>
              </a:effectLst>
              <a:latin typeface="Palatino Linotype" charset="0"/>
              <a:ea typeface="ＭＳ Ｐゴシック" charset="0"/>
            </a:endParaRPr>
          </a:p>
        </p:txBody>
      </p:sp>
    </p:spTree>
  </p:cSld>
  <p:clrMapOvr>
    <a:masterClrMapping/>
  </p:clrMapOvr>
  <p:transition xmlns:p14="http://schemas.microsoft.com/office/powerpoint/2010/main" spd="slow">
    <p:push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66562">
                                            <p:txEl>
                                              <p:pRg st="1" end="1"/>
                                            </p:txEl>
                                          </p:spTgt>
                                        </p:tgtEl>
                                        <p:attrNameLst>
                                          <p:attrName>style.visibility</p:attrName>
                                        </p:attrNameLst>
                                      </p:cBhvr>
                                      <p:to>
                                        <p:strVal val="visible"/>
                                      </p:to>
                                    </p:set>
                                    <p:anim calcmode="lin" valueType="num">
                                      <p:cBhvr>
                                        <p:cTn id="7" dur="500" fill="hold"/>
                                        <p:tgtEl>
                                          <p:spTgt spid="6656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656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6562">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66562">
                                            <p:txEl>
                                              <p:pRg st="2" end="2"/>
                                            </p:txEl>
                                          </p:spTgt>
                                        </p:tgtEl>
                                        <p:attrNameLst>
                                          <p:attrName>style.visibility</p:attrName>
                                        </p:attrNameLst>
                                      </p:cBhvr>
                                      <p:to>
                                        <p:strVal val="visible"/>
                                      </p:to>
                                    </p:set>
                                    <p:anim calcmode="lin" valueType="num">
                                      <p:cBhvr>
                                        <p:cTn id="14" dur="500" fill="hold"/>
                                        <p:tgtEl>
                                          <p:spTgt spid="6656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6656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665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a:xfrm>
            <a:off x="609600" y="304800"/>
            <a:ext cx="7543800" cy="6400800"/>
          </a:xfrm>
        </p:spPr>
        <p:txBody>
          <a:bodyPr wrap="square" numCol="1" anchorCtr="0" compatLnSpc="1">
            <a:prstTxWarp prst="textNoShape">
              <a:avLst/>
            </a:prstTxWarp>
          </a:bodyPr>
          <a:lstStyle/>
          <a:p>
            <a:pPr>
              <a:buFontTx/>
              <a:buNone/>
            </a:pPr>
            <a:r>
              <a:rPr lang="en-US">
                <a:effectLst>
                  <a:outerShdw blurRad="38100" dist="38100" dir="2700000" algn="tl">
                    <a:srgbClr val="242852"/>
                  </a:outerShdw>
                </a:effectLst>
                <a:latin typeface="Palatino Linotype" charset="0"/>
                <a:ea typeface="ＭＳ Ｐゴシック" charset="0"/>
              </a:rPr>
              <a:t>VII. </a:t>
            </a:r>
            <a:r>
              <a:rPr lang="en-US" b="1">
                <a:effectLst>
                  <a:outerShdw blurRad="38100" dist="38100" dir="2700000" algn="tl">
                    <a:srgbClr val="242852"/>
                  </a:outerShdw>
                </a:effectLst>
                <a:latin typeface="Palatino Linotype" charset="0"/>
                <a:ea typeface="ＭＳ Ｐゴシック" charset="0"/>
              </a:rPr>
              <a:t>Election of 1948</a:t>
            </a:r>
          </a:p>
          <a:p>
            <a:pPr>
              <a:buFontTx/>
              <a:buNone/>
            </a:pPr>
            <a:r>
              <a:rPr lang="en-US" b="1">
                <a:effectLst>
                  <a:outerShdw blurRad="38100" dist="38100" dir="2700000" algn="tl">
                    <a:srgbClr val="242852"/>
                  </a:outerShdw>
                </a:effectLst>
                <a:latin typeface="Palatino Linotype" charset="0"/>
                <a:ea typeface="ＭＳ Ｐゴシック" charset="0"/>
              </a:rPr>
              <a:t>	</a:t>
            </a:r>
            <a:r>
              <a:rPr lang="en-US">
                <a:effectLst>
                  <a:outerShdw blurRad="38100" dist="38100" dir="2700000" algn="tl">
                    <a:srgbClr val="242852"/>
                  </a:outerShdw>
                </a:effectLst>
                <a:latin typeface="Palatino Linotype" charset="0"/>
                <a:ea typeface="ＭＳ Ｐゴシック" charset="0"/>
              </a:rPr>
              <a:t>A. </a:t>
            </a:r>
            <a:r>
              <a:rPr lang="en-US">
                <a:solidFill>
                  <a:srgbClr val="FFFF00"/>
                </a:solidFill>
                <a:effectLst>
                  <a:outerShdw blurRad="38100" dist="38100" dir="2700000" algn="tl">
                    <a:srgbClr val="FFFFFF"/>
                  </a:outerShdw>
                </a:effectLst>
                <a:latin typeface="Palatino Linotype" charset="0"/>
                <a:ea typeface="ＭＳ Ｐゴシック" charset="0"/>
              </a:rPr>
              <a:t>Democrats spilt into three camps.</a:t>
            </a:r>
          </a:p>
          <a:p>
            <a:pPr>
              <a:buFontTx/>
              <a:buNone/>
            </a:pPr>
            <a:r>
              <a:rPr lang="en-US">
                <a:effectLst>
                  <a:outerShdw blurRad="38100" dist="38100" dir="2700000" algn="tl">
                    <a:srgbClr val="242852"/>
                  </a:outerShdw>
                </a:effectLst>
                <a:latin typeface="Palatino Linotype" charset="0"/>
                <a:ea typeface="ＭＳ Ｐゴシック" charset="0"/>
              </a:rPr>
              <a:t>	     1. Truman supporters of the </a:t>
            </a:r>
            <a:r>
              <a:rPr lang="ja-JP" altLang="en-US">
                <a:solidFill>
                  <a:srgbClr val="FFFF00"/>
                </a:solidFill>
                <a:effectLst>
                  <a:outerShdw blurRad="38100" dist="38100" dir="2700000" algn="tl">
                    <a:srgbClr val="FFFFFF"/>
                  </a:outerShdw>
                </a:effectLst>
                <a:latin typeface="Palatino Linotype" charset="0"/>
                <a:ea typeface="ＭＳ Ｐゴシック" charset="0"/>
              </a:rPr>
              <a:t>“</a:t>
            </a:r>
            <a:r>
              <a:rPr lang="en-US">
                <a:solidFill>
                  <a:srgbClr val="FFFF00"/>
                </a:solidFill>
                <a:effectLst>
                  <a:outerShdw blurRad="38100" dist="38100" dir="2700000" algn="tl">
                    <a:srgbClr val="FFFFFF"/>
                  </a:outerShdw>
                </a:effectLst>
                <a:latin typeface="Palatino Linotype" charset="0"/>
                <a:ea typeface="ＭＳ Ｐゴシック" charset="0"/>
              </a:rPr>
              <a:t>Fair Deal</a:t>
            </a:r>
            <a:r>
              <a:rPr lang="ja-JP" altLang="en-US">
                <a:solidFill>
                  <a:srgbClr val="FFFF00"/>
                </a:solidFill>
                <a:effectLst>
                  <a:outerShdw blurRad="38100" dist="38100" dir="2700000" algn="tl">
                    <a:srgbClr val="FFFFFF"/>
                  </a:outerShdw>
                </a:effectLst>
                <a:latin typeface="Palatino Linotype" charset="0"/>
                <a:ea typeface="ＭＳ Ｐゴシック" charset="0"/>
              </a:rPr>
              <a:t>”</a:t>
            </a:r>
            <a:endParaRPr lang="en-US">
              <a:solidFill>
                <a:srgbClr val="FFFF00"/>
              </a:solidFill>
              <a:effectLst>
                <a:outerShdw blurRad="38100" dist="38100" dir="2700000" algn="tl">
                  <a:srgbClr val="FFFFFF"/>
                </a:outerShdw>
              </a:effectLst>
              <a:latin typeface="Palatino Linotype" charset="0"/>
              <a:ea typeface="ＭＳ Ｐゴシック" charset="0"/>
            </a:endParaRPr>
          </a:p>
          <a:p>
            <a:pPr>
              <a:buFontTx/>
              <a:buNone/>
            </a:pPr>
            <a:r>
              <a:rPr lang="en-US">
                <a:effectLst>
                  <a:outerShdw blurRad="38100" dist="38100" dir="2700000" algn="tl">
                    <a:srgbClr val="242852"/>
                  </a:outerShdw>
                </a:effectLst>
                <a:latin typeface="Palatino Linotype" charset="0"/>
                <a:ea typeface="ＭＳ Ｐゴシック" charset="0"/>
              </a:rPr>
              <a:t>		   -- Platform called for extension of 	  	       New Deal programs and civil rights for African Americans</a:t>
            </a:r>
          </a:p>
          <a:p>
            <a:pPr>
              <a:buFontTx/>
              <a:buNone/>
            </a:pPr>
            <a:r>
              <a:rPr lang="en-US">
                <a:effectLst>
                  <a:outerShdw blurRad="38100" dist="38100" dir="2700000" algn="tl">
                    <a:srgbClr val="242852"/>
                  </a:outerShdw>
                </a:effectLst>
                <a:latin typeface="Palatino Linotype" charset="0"/>
                <a:ea typeface="ＭＳ Ｐゴシック" charset="0"/>
              </a:rPr>
              <a:t>         2. </a:t>
            </a:r>
            <a:r>
              <a:rPr lang="ja-JP" altLang="en-US" b="1">
                <a:solidFill>
                  <a:srgbClr val="FFFF00"/>
                </a:solidFill>
                <a:effectLst>
                  <a:outerShdw blurRad="38100" dist="38100" dir="2700000" algn="tl">
                    <a:srgbClr val="FFFFFF"/>
                  </a:outerShdw>
                </a:effectLst>
                <a:latin typeface="Palatino Linotype" charset="0"/>
                <a:ea typeface="ＭＳ Ｐゴシック" charset="0"/>
              </a:rPr>
              <a:t>“</a:t>
            </a:r>
            <a:r>
              <a:rPr lang="en-US" b="1">
                <a:solidFill>
                  <a:srgbClr val="FFFF00"/>
                </a:solidFill>
                <a:effectLst>
                  <a:outerShdw blurRad="38100" dist="38100" dir="2700000" algn="tl">
                    <a:srgbClr val="FFFFFF"/>
                  </a:outerShdw>
                </a:effectLst>
                <a:latin typeface="Palatino Linotype" charset="0"/>
                <a:ea typeface="ＭＳ Ｐゴシック" charset="0"/>
              </a:rPr>
              <a:t>Dixiecrats</a:t>
            </a:r>
            <a:r>
              <a:rPr lang="ja-JP" altLang="en-US" b="1">
                <a:solidFill>
                  <a:srgbClr val="FFFF00"/>
                </a:solidFill>
                <a:effectLst>
                  <a:outerShdw blurRad="38100" dist="38100" dir="2700000" algn="tl">
                    <a:srgbClr val="FFFFFF"/>
                  </a:outerShdw>
                </a:effectLst>
                <a:latin typeface="Palatino Linotype" charset="0"/>
                <a:ea typeface="ＭＳ Ｐゴシック" charset="0"/>
              </a:rPr>
              <a:t>”</a:t>
            </a:r>
            <a:r>
              <a:rPr lang="en-US" b="1">
                <a:solidFill>
                  <a:srgbClr val="FFFF00"/>
                </a:solidFill>
                <a:effectLst>
                  <a:outerShdw blurRad="38100" dist="38100" dir="2700000" algn="tl">
                    <a:srgbClr val="FFFFFF"/>
                  </a:outerShdw>
                </a:effectLst>
                <a:latin typeface="Palatino Linotype" charset="0"/>
                <a:ea typeface="ＭＳ Ｐゴシック" charset="0"/>
              </a:rPr>
              <a:t>: </a:t>
            </a:r>
            <a:r>
              <a:rPr lang="en-US">
                <a:effectLst>
                  <a:outerShdw blurRad="38100" dist="38100" dir="2700000" algn="tl">
                    <a:srgbClr val="242852"/>
                  </a:outerShdw>
                </a:effectLst>
                <a:latin typeface="Palatino Linotype" charset="0"/>
                <a:ea typeface="ＭＳ Ｐゴシック" charset="0"/>
              </a:rPr>
              <a:t>States</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 Rights Party led by Strom Thurmond </a:t>
            </a:r>
          </a:p>
          <a:p>
            <a:pPr>
              <a:buFontTx/>
              <a:buNone/>
            </a:pPr>
            <a:r>
              <a:rPr lang="en-US">
                <a:effectLst>
                  <a:outerShdw blurRad="38100" dist="38100" dir="2700000" algn="tl">
                    <a:srgbClr val="242852"/>
                  </a:outerShdw>
                </a:effectLst>
                <a:latin typeface="Palatino Linotype" charset="0"/>
                <a:ea typeface="ＭＳ Ｐゴシック" charset="0"/>
              </a:rPr>
              <a:t>		    -- Opposed to civil rights for blacks</a:t>
            </a:r>
          </a:p>
          <a:p>
            <a:pPr>
              <a:buFontTx/>
              <a:buNone/>
            </a:pPr>
            <a:r>
              <a:rPr lang="en-US">
                <a:effectLst>
                  <a:outerShdw blurRad="38100" dist="38100" dir="2700000" algn="tl">
                    <a:srgbClr val="242852"/>
                  </a:outerShdw>
                </a:effectLst>
                <a:latin typeface="Palatino Linotype" charset="0"/>
                <a:ea typeface="ＭＳ Ｐゴシック" charset="0"/>
              </a:rPr>
              <a:t>	     3. A new Progressive party that 	 	   	   believed Truman was not liberal enough</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1682">
                                            <p:txEl>
                                              <p:pRg st="1" end="1"/>
                                            </p:txEl>
                                          </p:spTgt>
                                        </p:tgtEl>
                                        <p:attrNameLst>
                                          <p:attrName>style.visibility</p:attrName>
                                        </p:attrNameLst>
                                      </p:cBhvr>
                                      <p:to>
                                        <p:strVal val="visible"/>
                                      </p:to>
                                    </p:set>
                                    <p:anim calcmode="lin" valueType="num">
                                      <p:cBhvr>
                                        <p:cTn id="7" dur="500" fill="hold"/>
                                        <p:tgtEl>
                                          <p:spTgt spid="7168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7168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71682">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71682">
                                            <p:txEl>
                                              <p:pRg st="2" end="2"/>
                                            </p:txEl>
                                          </p:spTgt>
                                        </p:tgtEl>
                                        <p:attrNameLst>
                                          <p:attrName>style.visibility</p:attrName>
                                        </p:attrNameLst>
                                      </p:cBhvr>
                                      <p:to>
                                        <p:strVal val="visible"/>
                                      </p:to>
                                    </p:set>
                                    <p:anim calcmode="lin" valueType="num">
                                      <p:cBhvr>
                                        <p:cTn id="14" dur="500" fill="hold"/>
                                        <p:tgtEl>
                                          <p:spTgt spid="7168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7168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71682">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71682">
                                            <p:txEl>
                                              <p:pRg st="3" end="3"/>
                                            </p:txEl>
                                          </p:spTgt>
                                        </p:tgtEl>
                                        <p:attrNameLst>
                                          <p:attrName>style.visibility</p:attrName>
                                        </p:attrNameLst>
                                      </p:cBhvr>
                                      <p:to>
                                        <p:strVal val="visible"/>
                                      </p:to>
                                    </p:set>
                                    <p:anim calcmode="lin" valueType="num">
                                      <p:cBhvr>
                                        <p:cTn id="21" dur="500" fill="hold"/>
                                        <p:tgtEl>
                                          <p:spTgt spid="7168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7168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71682">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71682">
                                            <p:txEl>
                                              <p:pRg st="4" end="4"/>
                                            </p:txEl>
                                          </p:spTgt>
                                        </p:tgtEl>
                                        <p:attrNameLst>
                                          <p:attrName>style.visibility</p:attrName>
                                        </p:attrNameLst>
                                      </p:cBhvr>
                                      <p:to>
                                        <p:strVal val="visible"/>
                                      </p:to>
                                    </p:set>
                                    <p:anim calcmode="lin" valueType="num">
                                      <p:cBhvr>
                                        <p:cTn id="28" dur="500" fill="hold"/>
                                        <p:tgtEl>
                                          <p:spTgt spid="7168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7168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71682">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nodeType="clickEffect">
                                  <p:stCondLst>
                                    <p:cond delay="0"/>
                                  </p:stCondLst>
                                  <p:childTnLst>
                                    <p:set>
                                      <p:cBhvr>
                                        <p:cTn id="34" dur="1" fill="hold">
                                          <p:stCondLst>
                                            <p:cond delay="0"/>
                                          </p:stCondLst>
                                        </p:cTn>
                                        <p:tgtEl>
                                          <p:spTgt spid="71682">
                                            <p:txEl>
                                              <p:pRg st="5" end="5"/>
                                            </p:txEl>
                                          </p:spTgt>
                                        </p:tgtEl>
                                        <p:attrNameLst>
                                          <p:attrName>style.visibility</p:attrName>
                                        </p:attrNameLst>
                                      </p:cBhvr>
                                      <p:to>
                                        <p:strVal val="visible"/>
                                      </p:to>
                                    </p:set>
                                    <p:anim calcmode="lin" valueType="num">
                                      <p:cBhvr>
                                        <p:cTn id="35" dur="500" fill="hold"/>
                                        <p:tgtEl>
                                          <p:spTgt spid="71682">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71682">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7168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16" fill="hold" nodeType="clickEffect">
                                  <p:stCondLst>
                                    <p:cond delay="0"/>
                                  </p:stCondLst>
                                  <p:childTnLst>
                                    <p:set>
                                      <p:cBhvr>
                                        <p:cTn id="41" dur="1" fill="hold">
                                          <p:stCondLst>
                                            <p:cond delay="0"/>
                                          </p:stCondLst>
                                        </p:cTn>
                                        <p:tgtEl>
                                          <p:spTgt spid="71682">
                                            <p:txEl>
                                              <p:pRg st="6" end="6"/>
                                            </p:txEl>
                                          </p:spTgt>
                                        </p:tgtEl>
                                        <p:attrNameLst>
                                          <p:attrName>style.visibility</p:attrName>
                                        </p:attrNameLst>
                                      </p:cBhvr>
                                      <p:to>
                                        <p:strVal val="visible"/>
                                      </p:to>
                                    </p:set>
                                    <p:anim calcmode="lin" valueType="num">
                                      <p:cBhvr>
                                        <p:cTn id="42" dur="500" fill="hold"/>
                                        <p:tgtEl>
                                          <p:spTgt spid="71682">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71682">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7168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a:xfrm>
            <a:off x="152400" y="914400"/>
            <a:ext cx="7543800" cy="4572000"/>
          </a:xfrm>
        </p:spPr>
        <p:txBody>
          <a:bodyPr wrap="square" numCol="1" anchorCtr="0" compatLnSpc="1">
            <a:prstTxWarp prst="textNoShape">
              <a:avLst/>
            </a:prstTxWarp>
          </a:bodyPr>
          <a:lstStyle/>
          <a:p>
            <a:pPr>
              <a:buFontTx/>
              <a:buNone/>
            </a:pPr>
            <a:r>
              <a:rPr lang="en-US" sz="2800">
                <a:effectLst>
                  <a:outerShdw blurRad="38100" dist="38100" dir="2700000" algn="tl">
                    <a:srgbClr val="242852"/>
                  </a:outerShdw>
                </a:effectLst>
                <a:latin typeface="Palatino Linotype" charset="0"/>
                <a:ea typeface="ＭＳ Ｐゴシック" charset="0"/>
              </a:rPr>
              <a:t>B</a:t>
            </a:r>
            <a:r>
              <a:rPr lang="en-US" sz="2800">
                <a:solidFill>
                  <a:srgbClr val="FFFF00"/>
                </a:solidFill>
                <a:effectLst>
                  <a:outerShdw blurRad="38100" dist="38100" dir="2700000" algn="tl">
                    <a:srgbClr val="FFFFFF"/>
                  </a:outerShdw>
                </a:effectLst>
                <a:latin typeface="Palatino Linotype" charset="0"/>
                <a:ea typeface="ＭＳ Ｐゴシック" charset="0"/>
              </a:rPr>
              <a:t>. Republicans nominated Thomas Dewey</a:t>
            </a:r>
          </a:p>
          <a:p>
            <a:pPr>
              <a:buFontTx/>
              <a:buNone/>
            </a:pPr>
            <a:r>
              <a:rPr lang="en-US" sz="2800">
                <a:effectLst>
                  <a:outerShdw blurRad="38100" dist="38100" dir="2700000" algn="tl">
                    <a:srgbClr val="242852"/>
                  </a:outerShdw>
                </a:effectLst>
                <a:latin typeface="Palatino Linotype" charset="0"/>
                <a:ea typeface="ＭＳ Ｐゴシック" charset="0"/>
              </a:rPr>
              <a:t>	     -- Anti-labor plank; sought to reduce the New Deal</a:t>
            </a:r>
          </a:p>
          <a:p>
            <a:pPr>
              <a:buFontTx/>
              <a:buNone/>
            </a:pPr>
            <a:r>
              <a:rPr lang="en-US" sz="2800">
                <a:effectLst>
                  <a:outerShdw blurRad="38100" dist="38100" dir="2700000" algn="tl">
                    <a:srgbClr val="242852"/>
                  </a:outerShdw>
                </a:effectLst>
                <a:latin typeface="Palatino Linotype" charset="0"/>
                <a:ea typeface="ＭＳ Ｐゴシック" charset="0"/>
              </a:rPr>
              <a:t>	C. Truman’s victory came with support  from farmers, workers, and African Americans</a:t>
            </a:r>
          </a:p>
          <a:p>
            <a:pPr>
              <a:buFontTx/>
              <a:buNone/>
            </a:pPr>
            <a:r>
              <a:rPr lang="en-US" sz="2800">
                <a:effectLst>
                  <a:outerShdw blurRad="38100" dist="38100" dir="2700000" algn="tl">
                    <a:srgbClr val="242852"/>
                  </a:outerShdw>
                </a:effectLst>
                <a:latin typeface="Palatino Linotype" charset="0"/>
                <a:ea typeface="ＭＳ Ｐゴシック" charset="0"/>
              </a:rPr>
              <a:t>	D. Democrats established a clear majority in Congress</a:t>
            </a:r>
          </a:p>
        </p:txBody>
      </p:sp>
    </p:spTree>
  </p:cSld>
  <p:clrMapOvr>
    <a:masterClrMapping/>
  </p:clrMapOvr>
  <p:transition xmlns:p14="http://schemas.microsoft.com/office/powerpoint/2010/main" spd="slow">
    <p:push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1682">
                                            <p:txEl>
                                              <p:pRg st="2" end="2"/>
                                            </p:txEl>
                                          </p:spTgt>
                                        </p:tgtEl>
                                        <p:attrNameLst>
                                          <p:attrName>style.visibility</p:attrName>
                                        </p:attrNameLst>
                                      </p:cBhvr>
                                      <p:to>
                                        <p:strVal val="visible"/>
                                      </p:to>
                                    </p:set>
                                    <p:anim calcmode="lin" valueType="num">
                                      <p:cBhvr>
                                        <p:cTn id="7" dur="500" fill="hold"/>
                                        <p:tgtEl>
                                          <p:spTgt spid="7168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7168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71682">
                                            <p:txEl>
                                              <p:pRg st="2" end="2"/>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71682">
                                            <p:txEl>
                                              <p:pRg st="3" end="3"/>
                                            </p:txEl>
                                          </p:spTgt>
                                        </p:tgtEl>
                                        <p:attrNameLst>
                                          <p:attrName>style.visibility</p:attrName>
                                        </p:attrNameLst>
                                      </p:cBhvr>
                                      <p:to>
                                        <p:strVal val="visible"/>
                                      </p:to>
                                    </p:set>
                                    <p:anim calcmode="lin" valueType="num">
                                      <p:cBhvr>
                                        <p:cTn id="14" dur="500" fill="hold"/>
                                        <p:tgtEl>
                                          <p:spTgt spid="71682">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71682">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7168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Grp="1" noChangeArrowheads="1"/>
          </p:cNvSpPr>
          <p:nvPr>
            <p:ph type="title"/>
          </p:nvPr>
        </p:nvSpPr>
        <p:spPr>
          <a:xfrm>
            <a:off x="685800" y="80963"/>
            <a:ext cx="7772400" cy="1143000"/>
          </a:xfrm>
        </p:spPr>
        <p:txBody>
          <a:bodyPr wrap="square" numCol="1" anchorCtr="0" compatLnSpc="1">
            <a:prstTxWarp prst="textNoShape">
              <a:avLst/>
            </a:prstTxWarp>
          </a:bodyPr>
          <a:lstStyle/>
          <a:p>
            <a:r>
              <a:rPr lang="en-US" b="1">
                <a:effectLst>
                  <a:outerShdw blurRad="38100" dist="38100" dir="2700000" algn="tl">
                    <a:srgbClr val="242852"/>
                  </a:outerShdw>
                </a:effectLst>
                <a:latin typeface="Palatino Linotype" charset="0"/>
                <a:ea typeface="ＭＳ Ｐゴシック" charset="0"/>
              </a:rPr>
              <a:t>Election of 1948</a:t>
            </a:r>
          </a:p>
        </p:txBody>
      </p:sp>
      <p:pic>
        <p:nvPicPr>
          <p:cNvPr id="14339" name="Picture 2" descr="File:ElectoralCollege1948.sv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914400"/>
            <a:ext cx="81280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Box 1"/>
          <p:cNvSpPr txBox="1">
            <a:spLocks noChangeArrowheads="1"/>
          </p:cNvSpPr>
          <p:nvPr/>
        </p:nvSpPr>
        <p:spPr bwMode="auto">
          <a:xfrm>
            <a:off x="533400" y="4953000"/>
            <a:ext cx="2362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r>
              <a:rPr lang="en-US" sz="2400" b="1">
                <a:latin typeface="Calibri" charset="0"/>
              </a:rPr>
              <a:t>Truman       303</a:t>
            </a:r>
          </a:p>
          <a:p>
            <a:r>
              <a:rPr lang="en-US" sz="2400" b="1">
                <a:latin typeface="Calibri" charset="0"/>
              </a:rPr>
              <a:t>Dewey        189</a:t>
            </a:r>
          </a:p>
          <a:p>
            <a:r>
              <a:rPr lang="en-US" sz="2400" b="1">
                <a:latin typeface="Calibri" charset="0"/>
              </a:rPr>
              <a:t>Thurmond    39</a:t>
            </a:r>
          </a:p>
        </p:txBody>
      </p:sp>
      <p:sp>
        <p:nvSpPr>
          <p:cNvPr id="3" name="TextBox 2"/>
          <p:cNvSpPr txBox="1"/>
          <p:nvPr/>
        </p:nvSpPr>
        <p:spPr>
          <a:xfrm>
            <a:off x="4495800" y="5638800"/>
            <a:ext cx="4470400" cy="1200150"/>
          </a:xfrm>
          <a:prstGeom prst="rect">
            <a:avLst/>
          </a:prstGeom>
          <a:solidFill>
            <a:schemeClr val="bg1">
              <a:lumMod val="85000"/>
            </a:schemeClr>
          </a:solidFill>
        </p:spPr>
        <p:txBody>
          <a:bodyPr>
            <a:spAutoFit/>
          </a:bodyPr>
          <a:lstStyle/>
          <a:p>
            <a:pPr fontAlgn="auto">
              <a:spcBef>
                <a:spcPts val="0"/>
              </a:spcBef>
              <a:spcAft>
                <a:spcPts val="0"/>
              </a:spcAft>
              <a:defRPr/>
            </a:pPr>
            <a:r>
              <a:rPr lang="en-US" dirty="0">
                <a:latin typeface="+mn-lt"/>
                <a:ea typeface="ＭＳ Ｐゴシック" pitchFamily="34" charset="-128"/>
                <a:cs typeface="+mn-cs"/>
              </a:rPr>
              <a:t>Southern support for Thurmond foreshadowed the eventual loss of the Deep South for Democrats in the 60s, 70s, 80s, and 90s.</a:t>
            </a:r>
          </a:p>
        </p:txBody>
      </p:sp>
      <p:cxnSp>
        <p:nvCxnSpPr>
          <p:cNvPr id="5" name="Straight Arrow Connector 4"/>
          <p:cNvCxnSpPr/>
          <p:nvPr/>
        </p:nvCxnSpPr>
        <p:spPr>
          <a:xfrm flipV="1">
            <a:off x="5410200" y="4495800"/>
            <a:ext cx="76200" cy="1057275"/>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spd="slow">
    <p:circl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a:xfrm>
            <a:off x="533400" y="152400"/>
            <a:ext cx="7467600" cy="6400800"/>
          </a:xfrm>
        </p:spPr>
        <p:txBody>
          <a:bodyPr wrap="square" numCol="1" anchorCtr="0" compatLnSpc="1">
            <a:prstTxWarp prst="textNoShape">
              <a:avLst/>
            </a:prstTxWarp>
          </a:bodyPr>
          <a:lstStyle/>
          <a:p>
            <a:pPr>
              <a:buFontTx/>
              <a:buNone/>
            </a:pPr>
            <a:r>
              <a:rPr lang="en-US" sz="2800">
                <a:effectLst>
                  <a:outerShdw blurRad="38100" dist="38100" dir="2700000" algn="tl">
                    <a:srgbClr val="242852"/>
                  </a:outerShdw>
                </a:effectLst>
                <a:latin typeface="Palatino Linotype" charset="0"/>
                <a:ea typeface="ＭＳ Ｐゴシック" charset="0"/>
              </a:rPr>
              <a:t>VIII. </a:t>
            </a:r>
            <a:r>
              <a:rPr lang="ja-JP" altLang="en-US" sz="2800">
                <a:solidFill>
                  <a:srgbClr val="FFFF00"/>
                </a:solidFill>
                <a:effectLst>
                  <a:outerShdw blurRad="38100" dist="38100" dir="2700000" algn="tl">
                    <a:srgbClr val="FFFFFF"/>
                  </a:outerShdw>
                </a:effectLst>
                <a:latin typeface="Palatino Linotype" charset="0"/>
                <a:ea typeface="ＭＳ Ｐゴシック" charset="0"/>
              </a:rPr>
              <a:t>“</a:t>
            </a:r>
            <a:r>
              <a:rPr lang="en-US" sz="2800" b="1">
                <a:solidFill>
                  <a:srgbClr val="FFFF00"/>
                </a:solidFill>
                <a:effectLst>
                  <a:outerShdw blurRad="38100" dist="38100" dir="2700000" algn="tl">
                    <a:srgbClr val="FFFFFF"/>
                  </a:outerShdw>
                </a:effectLst>
                <a:latin typeface="Palatino Linotype" charset="0"/>
                <a:ea typeface="ＭＳ Ｐゴシック" charset="0"/>
              </a:rPr>
              <a:t>Fair Deal</a:t>
            </a:r>
            <a:r>
              <a:rPr lang="ja-JP" altLang="en-US" sz="2800" b="1">
                <a:solidFill>
                  <a:srgbClr val="FFFF00"/>
                </a:solidFill>
                <a:effectLst>
                  <a:outerShdw blurRad="38100" dist="38100" dir="2700000" algn="tl">
                    <a:srgbClr val="FFFFFF"/>
                  </a:outerShdw>
                </a:effectLst>
                <a:latin typeface="Palatino Linotype" charset="0"/>
                <a:ea typeface="ＭＳ Ｐゴシック" charset="0"/>
              </a:rPr>
              <a:t>”</a:t>
            </a:r>
            <a:endParaRPr lang="en-US" sz="2800">
              <a:solidFill>
                <a:srgbClr val="FFFF00"/>
              </a:solidFill>
              <a:effectLst>
                <a:outerShdw blurRad="38100" dist="38100" dir="2700000" algn="tl">
                  <a:srgbClr val="FFFFFF"/>
                </a:outerShdw>
              </a:effectLst>
              <a:latin typeface="Palatino Linotype" charset="0"/>
              <a:ea typeface="ＭＳ Ｐゴシック" charset="0"/>
            </a:endParaRPr>
          </a:p>
          <a:p>
            <a:pPr>
              <a:buFontTx/>
              <a:buNone/>
            </a:pPr>
            <a:r>
              <a:rPr lang="en-US" sz="2800">
                <a:effectLst>
                  <a:outerShdw blurRad="38100" dist="38100" dir="2700000" algn="tl">
                    <a:srgbClr val="242852"/>
                  </a:outerShdw>
                </a:effectLst>
                <a:latin typeface="Palatino Linotype" charset="0"/>
                <a:ea typeface="ＭＳ Ｐゴシック" charset="0"/>
              </a:rPr>
              <a:t>	 A. </a:t>
            </a:r>
            <a:r>
              <a:rPr lang="en-US" sz="2800">
                <a:solidFill>
                  <a:srgbClr val="FFFF00"/>
                </a:solidFill>
                <a:effectLst>
                  <a:outerShdw blurRad="38100" dist="38100" dir="2700000" algn="tl">
                    <a:srgbClr val="FFFFFF"/>
                  </a:outerShdw>
                </a:effectLst>
                <a:latin typeface="Palatino Linotype" charset="0"/>
                <a:ea typeface="ＭＳ Ｐゴシック" charset="0"/>
              </a:rPr>
              <a:t>Goal: </a:t>
            </a:r>
            <a:r>
              <a:rPr lang="en-US" sz="2800">
                <a:effectLst>
                  <a:outerShdw blurRad="38100" dist="38100" dir="2700000" algn="tl">
                    <a:srgbClr val="242852"/>
                  </a:outerShdw>
                </a:effectLst>
                <a:latin typeface="Palatino Linotype" charset="0"/>
                <a:ea typeface="ＭＳ Ｐゴシック" charset="0"/>
              </a:rPr>
              <a:t>Extension of New Deal programs</a:t>
            </a:r>
          </a:p>
          <a:p>
            <a:pPr>
              <a:buFontTx/>
              <a:buNone/>
            </a:pPr>
            <a:r>
              <a:rPr lang="en-US" sz="2800">
                <a:effectLst>
                  <a:outerShdw blurRad="38100" dist="38100" dir="2700000" algn="tl">
                    <a:srgbClr val="242852"/>
                  </a:outerShdw>
                </a:effectLst>
                <a:latin typeface="Palatino Linotype" charset="0"/>
                <a:ea typeface="ＭＳ Ｐゴシック" charset="0"/>
              </a:rPr>
              <a:t>	 B. </a:t>
            </a:r>
            <a:r>
              <a:rPr lang="en-US" sz="2800">
                <a:solidFill>
                  <a:srgbClr val="FFFF00"/>
                </a:solidFill>
                <a:effectLst>
                  <a:outerShdw blurRad="38100" dist="38100" dir="2700000" algn="tl">
                    <a:srgbClr val="FFFFFF"/>
                  </a:outerShdw>
                </a:effectLst>
                <a:latin typeface="Palatino Linotype" charset="0"/>
                <a:ea typeface="ＭＳ Ｐゴシック" charset="0"/>
              </a:rPr>
              <a:t>Results</a:t>
            </a:r>
            <a:r>
              <a:rPr lang="en-US" sz="2800">
                <a:effectLst>
                  <a:outerShdw blurRad="38100" dist="38100" dir="2700000" algn="tl">
                    <a:srgbClr val="242852"/>
                  </a:outerShdw>
                </a:effectLst>
                <a:latin typeface="Palatino Linotype" charset="0"/>
                <a:ea typeface="ＭＳ Ｐゴシック" charset="0"/>
              </a:rPr>
              <a:t>: modest gains in raising 	minimum wage, public housing and 	extending Social Security.</a:t>
            </a:r>
          </a:p>
          <a:p>
            <a:pPr>
              <a:buFontTx/>
              <a:buNone/>
            </a:pPr>
            <a:r>
              <a:rPr lang="en-US" sz="2800">
                <a:effectLst>
                  <a:outerShdw blurRad="38100" dist="38100" dir="2700000" algn="tl">
                    <a:srgbClr val="242852"/>
                  </a:outerShdw>
                </a:effectLst>
                <a:latin typeface="Palatino Linotype" charset="0"/>
                <a:ea typeface="ＭＳ Ｐゴシック" charset="0"/>
              </a:rPr>
              <a:t>     C. Truman was able to maintain, but not expand New Deal programs</a:t>
            </a:r>
          </a:p>
          <a:p>
            <a:pPr>
              <a:buFontTx/>
              <a:buNone/>
            </a:pPr>
            <a:r>
              <a:rPr lang="en-US" sz="2800">
                <a:effectLst>
                  <a:outerShdw blurRad="38100" dist="38100" dir="2700000" algn="tl">
                    <a:srgbClr val="242852"/>
                  </a:outerShdw>
                </a:effectLst>
                <a:latin typeface="Palatino Linotype" charset="0"/>
                <a:ea typeface="ＭＳ Ｐゴシック" charset="0"/>
              </a:rPr>
              <a:t>	       -- Coalition of Republicans and conservative southern Democrats blocked Truman</a:t>
            </a:r>
            <a:r>
              <a:rPr lang="ja-JP" altLang="en-US" sz="2800">
                <a:effectLst>
                  <a:outerShdw blurRad="38100" dist="38100" dir="2700000" algn="tl">
                    <a:srgbClr val="242852"/>
                  </a:outerShdw>
                </a:effectLst>
                <a:latin typeface="Palatino Linotype" charset="0"/>
                <a:ea typeface="ＭＳ Ｐゴシック" charset="0"/>
              </a:rPr>
              <a:t>’</a:t>
            </a:r>
            <a:r>
              <a:rPr lang="en-US" sz="2800">
                <a:effectLst>
                  <a:outerShdw blurRad="38100" dist="38100" dir="2700000" algn="tl">
                    <a:srgbClr val="242852"/>
                  </a:outerShdw>
                </a:effectLst>
                <a:latin typeface="Palatino Linotype" charset="0"/>
                <a:ea typeface="ＭＳ Ｐゴシック" charset="0"/>
              </a:rPr>
              <a:t>s initiatives</a:t>
            </a:r>
          </a:p>
          <a:p>
            <a:pPr>
              <a:buFontTx/>
              <a:buNone/>
            </a:pPr>
            <a:r>
              <a:rPr lang="en-US" sz="2800">
                <a:effectLst>
                  <a:outerShdw blurRad="38100" dist="38100" dir="2700000" algn="tl">
                    <a:srgbClr val="242852"/>
                  </a:outerShdw>
                </a:effectLst>
                <a:latin typeface="Palatino Linotype" charset="0"/>
                <a:ea typeface="ＭＳ Ｐゴシック" charset="0"/>
              </a:rPr>
              <a:t>	  D. Truman did not run for re-election in 1952</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4754">
                                            <p:txEl>
                                              <p:pRg st="1" end="1"/>
                                            </p:txEl>
                                          </p:spTgt>
                                        </p:tgtEl>
                                        <p:attrNameLst>
                                          <p:attrName>style.visibility</p:attrName>
                                        </p:attrNameLst>
                                      </p:cBhvr>
                                      <p:to>
                                        <p:strVal val="visible"/>
                                      </p:to>
                                    </p:set>
                                    <p:anim calcmode="lin" valueType="num">
                                      <p:cBhvr>
                                        <p:cTn id="7" dur="500" fill="hold"/>
                                        <p:tgtEl>
                                          <p:spTgt spid="7475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7475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74754">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74754">
                                            <p:txEl>
                                              <p:pRg st="2" end="2"/>
                                            </p:txEl>
                                          </p:spTgt>
                                        </p:tgtEl>
                                        <p:attrNameLst>
                                          <p:attrName>style.visibility</p:attrName>
                                        </p:attrNameLst>
                                      </p:cBhvr>
                                      <p:to>
                                        <p:strVal val="visible"/>
                                      </p:to>
                                    </p:set>
                                    <p:anim calcmode="lin" valueType="num">
                                      <p:cBhvr>
                                        <p:cTn id="14" dur="500" fill="hold"/>
                                        <p:tgtEl>
                                          <p:spTgt spid="7475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7475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74754">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74754">
                                            <p:txEl>
                                              <p:pRg st="3" end="3"/>
                                            </p:txEl>
                                          </p:spTgt>
                                        </p:tgtEl>
                                        <p:attrNameLst>
                                          <p:attrName>style.visibility</p:attrName>
                                        </p:attrNameLst>
                                      </p:cBhvr>
                                      <p:to>
                                        <p:strVal val="visible"/>
                                      </p:to>
                                    </p:set>
                                    <p:anim calcmode="lin" valueType="num">
                                      <p:cBhvr>
                                        <p:cTn id="21" dur="500" fill="hold"/>
                                        <p:tgtEl>
                                          <p:spTgt spid="74754">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74754">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74754">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74754">
                                            <p:txEl>
                                              <p:pRg st="4" end="4"/>
                                            </p:txEl>
                                          </p:spTgt>
                                        </p:tgtEl>
                                        <p:attrNameLst>
                                          <p:attrName>style.visibility</p:attrName>
                                        </p:attrNameLst>
                                      </p:cBhvr>
                                      <p:to>
                                        <p:strVal val="visible"/>
                                      </p:to>
                                    </p:set>
                                    <p:anim calcmode="lin" valueType="num">
                                      <p:cBhvr>
                                        <p:cTn id="28" dur="500" fill="hold"/>
                                        <p:tgtEl>
                                          <p:spTgt spid="74754">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74754">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74754">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nodeType="clickEffect">
                                  <p:stCondLst>
                                    <p:cond delay="0"/>
                                  </p:stCondLst>
                                  <p:childTnLst>
                                    <p:set>
                                      <p:cBhvr>
                                        <p:cTn id="34" dur="1" fill="hold">
                                          <p:stCondLst>
                                            <p:cond delay="0"/>
                                          </p:stCondLst>
                                        </p:cTn>
                                        <p:tgtEl>
                                          <p:spTgt spid="74754">
                                            <p:txEl>
                                              <p:pRg st="5" end="5"/>
                                            </p:txEl>
                                          </p:spTgt>
                                        </p:tgtEl>
                                        <p:attrNameLst>
                                          <p:attrName>style.visibility</p:attrName>
                                        </p:attrNameLst>
                                      </p:cBhvr>
                                      <p:to>
                                        <p:strVal val="visible"/>
                                      </p:to>
                                    </p:set>
                                    <p:anim calcmode="lin" valueType="num">
                                      <p:cBhvr>
                                        <p:cTn id="35" dur="500" fill="hold"/>
                                        <p:tgtEl>
                                          <p:spTgt spid="74754">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74754">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7475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609600" y="304800"/>
            <a:ext cx="7391400" cy="5562600"/>
          </a:xfrm>
        </p:spPr>
        <p:txBody>
          <a:bodyPr/>
          <a:lstStyle/>
          <a:p>
            <a:pPr>
              <a:buFontTx/>
              <a:buNone/>
              <a:defRPr/>
            </a:pPr>
            <a:r>
              <a:rPr lang="en-US" altLang="en-US" sz="3200" dirty="0" smtClean="0">
                <a:cs typeface="+mn-cs"/>
              </a:rPr>
              <a:t>IX. Election of 1952</a:t>
            </a:r>
          </a:p>
          <a:p>
            <a:pPr>
              <a:buFontTx/>
              <a:buNone/>
              <a:defRPr/>
            </a:pPr>
            <a:r>
              <a:rPr lang="en-US" altLang="en-US" sz="3200" dirty="0" smtClean="0">
                <a:cs typeface="+mn-cs"/>
              </a:rPr>
              <a:t>	  A.  </a:t>
            </a:r>
            <a:r>
              <a:rPr lang="en-US" altLang="en-US" sz="3200" dirty="0" err="1" smtClean="0">
                <a:cs typeface="+mn-cs"/>
              </a:rPr>
              <a:t>Adelai</a:t>
            </a:r>
            <a:r>
              <a:rPr lang="en-US" altLang="en-US" sz="3200" dirty="0" smtClean="0">
                <a:cs typeface="+mn-cs"/>
              </a:rPr>
              <a:t> Stevenson nominated by 	 	 Democrats</a:t>
            </a:r>
          </a:p>
          <a:p>
            <a:pPr>
              <a:buFontTx/>
              <a:buNone/>
              <a:defRPr/>
            </a:pPr>
            <a:r>
              <a:rPr lang="en-US" altLang="en-US" sz="3200" dirty="0" smtClean="0">
                <a:cs typeface="+mn-cs"/>
              </a:rPr>
              <a:t>	  B.  Dwight D. Eisenhower nominated by 	 Republicans</a:t>
            </a:r>
          </a:p>
          <a:p>
            <a:pPr>
              <a:buFontTx/>
              <a:buNone/>
              <a:defRPr/>
            </a:pPr>
            <a:r>
              <a:rPr lang="en-US" altLang="en-US" sz="3200" dirty="0" smtClean="0">
                <a:cs typeface="+mn-cs"/>
              </a:rPr>
              <a:t>	  	 -- Richard Nixon selected as vice 	  	     presidential running mate</a:t>
            </a:r>
          </a:p>
          <a:p>
            <a:pPr>
              <a:buFontTx/>
              <a:buNone/>
              <a:defRPr/>
            </a:pPr>
            <a:r>
              <a:rPr lang="en-US" altLang="en-US" sz="3200" dirty="0" smtClean="0">
                <a:cs typeface="+mn-cs"/>
              </a:rPr>
              <a:t>	  C. Results: Eisenhower defeated 	Stevenson  442-89</a:t>
            </a:r>
          </a:p>
          <a:p>
            <a:pPr>
              <a:buFontTx/>
              <a:buNone/>
              <a:defRPr/>
            </a:pPr>
            <a:endParaRPr lang="en-US" altLang="en-US" dirty="0" smtClean="0">
              <a:cs typeface="+mn-cs"/>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5778">
                                            <p:txEl>
                                              <p:pRg st="1" end="1"/>
                                            </p:txEl>
                                          </p:spTgt>
                                        </p:tgtEl>
                                        <p:attrNameLst>
                                          <p:attrName>style.visibility</p:attrName>
                                        </p:attrNameLst>
                                      </p:cBhvr>
                                      <p:to>
                                        <p:strVal val="visible"/>
                                      </p:to>
                                    </p:set>
                                    <p:anim calcmode="lin" valueType="num">
                                      <p:cBhvr>
                                        <p:cTn id="7" dur="500" fill="hold"/>
                                        <p:tgtEl>
                                          <p:spTgt spid="75778">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75778">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75778">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75778">
                                            <p:txEl>
                                              <p:pRg st="2" end="2"/>
                                            </p:txEl>
                                          </p:spTgt>
                                        </p:tgtEl>
                                        <p:attrNameLst>
                                          <p:attrName>style.visibility</p:attrName>
                                        </p:attrNameLst>
                                      </p:cBhvr>
                                      <p:to>
                                        <p:strVal val="visible"/>
                                      </p:to>
                                    </p:set>
                                    <p:anim calcmode="lin" valueType="num">
                                      <p:cBhvr>
                                        <p:cTn id="14" dur="500" fill="hold"/>
                                        <p:tgtEl>
                                          <p:spTgt spid="75778">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75778">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75778">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75778">
                                            <p:txEl>
                                              <p:pRg st="3" end="3"/>
                                            </p:txEl>
                                          </p:spTgt>
                                        </p:tgtEl>
                                        <p:attrNameLst>
                                          <p:attrName>style.visibility</p:attrName>
                                        </p:attrNameLst>
                                      </p:cBhvr>
                                      <p:to>
                                        <p:strVal val="visible"/>
                                      </p:to>
                                    </p:set>
                                    <p:anim calcmode="lin" valueType="num">
                                      <p:cBhvr>
                                        <p:cTn id="21" dur="500" fill="hold"/>
                                        <p:tgtEl>
                                          <p:spTgt spid="75778">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75778">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75778">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75778">
                                            <p:txEl>
                                              <p:pRg st="4" end="4"/>
                                            </p:txEl>
                                          </p:spTgt>
                                        </p:tgtEl>
                                        <p:attrNameLst>
                                          <p:attrName>style.visibility</p:attrName>
                                        </p:attrNameLst>
                                      </p:cBhvr>
                                      <p:to>
                                        <p:strVal val="visible"/>
                                      </p:to>
                                    </p:set>
                                    <p:anim calcmode="lin" valueType="num">
                                      <p:cBhvr>
                                        <p:cTn id="28" dur="500" fill="hold"/>
                                        <p:tgtEl>
                                          <p:spTgt spid="75778">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75778">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757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upload.wikimedia.org/wikipedia/commons/f/f5/ElectoralCollege1952-Lar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275" y="690563"/>
            <a:ext cx="895191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304800" y="304800"/>
            <a:ext cx="7391400" cy="6400800"/>
          </a:xfrm>
        </p:spPr>
        <p:txBody>
          <a:bodyPr wrap="square" numCol="1" anchorCtr="0" compatLnSpc="1">
            <a:prstTxWarp prst="textNoShape">
              <a:avLst/>
            </a:prstTxWarp>
          </a:bodyPr>
          <a:lstStyle/>
          <a:p>
            <a:pPr>
              <a:buFontTx/>
              <a:buNone/>
            </a:pPr>
            <a:r>
              <a:rPr lang="en-US" sz="2800">
                <a:effectLst>
                  <a:outerShdw blurRad="38100" dist="38100" dir="2700000" algn="tl">
                    <a:srgbClr val="242852"/>
                  </a:outerShdw>
                </a:effectLst>
                <a:latin typeface="Palatino Linotype" charset="0"/>
                <a:ea typeface="ＭＳ Ｐゴシック" charset="0"/>
              </a:rPr>
              <a:t>X. </a:t>
            </a:r>
            <a:r>
              <a:rPr lang="en-US" sz="2800">
                <a:solidFill>
                  <a:srgbClr val="FFFF00"/>
                </a:solidFill>
                <a:effectLst>
                  <a:outerShdw blurRad="38100" dist="38100" dir="2700000" algn="tl">
                    <a:srgbClr val="FFFFFF"/>
                  </a:outerShdw>
                </a:effectLst>
                <a:latin typeface="Palatino Linotype" charset="0"/>
                <a:ea typeface="ＭＳ Ｐゴシック" charset="0"/>
              </a:rPr>
              <a:t>The </a:t>
            </a:r>
            <a:r>
              <a:rPr lang="ja-JP" altLang="en-US" sz="2800" b="1">
                <a:solidFill>
                  <a:srgbClr val="FFFF00"/>
                </a:solidFill>
                <a:effectLst>
                  <a:outerShdw blurRad="38100" dist="38100" dir="2700000" algn="tl">
                    <a:srgbClr val="FFFFFF"/>
                  </a:outerShdw>
                </a:effectLst>
                <a:latin typeface="Palatino Linotype" charset="0"/>
                <a:ea typeface="ＭＳ Ｐゴシック" charset="0"/>
              </a:rPr>
              <a:t>“</a:t>
            </a:r>
            <a:r>
              <a:rPr lang="en-US" sz="2800" b="1">
                <a:solidFill>
                  <a:srgbClr val="FFFF00"/>
                </a:solidFill>
                <a:effectLst>
                  <a:outerShdw blurRad="38100" dist="38100" dir="2700000" algn="tl">
                    <a:srgbClr val="FFFFFF"/>
                  </a:outerShdw>
                </a:effectLst>
                <a:latin typeface="Palatino Linotype" charset="0"/>
                <a:ea typeface="ＭＳ Ｐゴシック" charset="0"/>
              </a:rPr>
              <a:t>Vital Center</a:t>
            </a:r>
            <a:r>
              <a:rPr lang="ja-JP" altLang="en-US" sz="2800" b="1">
                <a:solidFill>
                  <a:srgbClr val="FFFF00"/>
                </a:solidFill>
                <a:effectLst>
                  <a:outerShdw blurRad="38100" dist="38100" dir="2700000" algn="tl">
                    <a:srgbClr val="FFFFFF"/>
                  </a:outerShdw>
                </a:effectLst>
                <a:latin typeface="Palatino Linotype" charset="0"/>
                <a:ea typeface="ＭＳ Ｐゴシック" charset="0"/>
              </a:rPr>
              <a:t>”</a:t>
            </a:r>
            <a:r>
              <a:rPr lang="en-US" sz="2800">
                <a:solidFill>
                  <a:srgbClr val="FFFF00"/>
                </a:solidFill>
                <a:effectLst>
                  <a:outerShdw blurRad="38100" dist="38100" dir="2700000" algn="tl">
                    <a:srgbClr val="FFFFFF"/>
                  </a:outerShdw>
                </a:effectLst>
                <a:latin typeface="Palatino Linotype" charset="0"/>
                <a:ea typeface="ＭＳ Ｐゴシック" charset="0"/>
              </a:rPr>
              <a:t>: 1948-1968</a:t>
            </a:r>
          </a:p>
          <a:p>
            <a:pPr>
              <a:buFontTx/>
              <a:buNone/>
            </a:pPr>
            <a:r>
              <a:rPr lang="en-US" sz="2800">
                <a:effectLst>
                  <a:outerShdw blurRad="38100" dist="38100" dir="2700000" algn="tl">
                    <a:srgbClr val="242852"/>
                  </a:outerShdw>
                </a:effectLst>
                <a:latin typeface="Palatino Linotype" charset="0"/>
                <a:ea typeface="ＭＳ Ｐゴシック" charset="0"/>
              </a:rPr>
              <a:t>	  A.  A political consensus developed in 	  America</a:t>
            </a:r>
          </a:p>
          <a:p>
            <a:pPr>
              <a:buFontTx/>
              <a:buNone/>
            </a:pPr>
            <a:r>
              <a:rPr lang="en-US" sz="2800">
                <a:effectLst>
                  <a:outerShdw blurRad="38100" dist="38100" dir="2700000" algn="tl">
                    <a:srgbClr val="242852"/>
                  </a:outerShdw>
                </a:effectLst>
                <a:latin typeface="Palatino Linotype" charset="0"/>
                <a:ea typeface="ＭＳ Ｐゴシック" charset="0"/>
              </a:rPr>
              <a:t>	  B.  </a:t>
            </a:r>
            <a:r>
              <a:rPr lang="en-US" sz="2800">
                <a:solidFill>
                  <a:srgbClr val="FFFF00"/>
                </a:solidFill>
                <a:effectLst>
                  <a:outerShdw blurRad="38100" dist="38100" dir="2700000" algn="tl">
                    <a:srgbClr val="FFFFFF"/>
                  </a:outerShdw>
                </a:effectLst>
                <a:latin typeface="Palatino Linotype" charset="0"/>
                <a:ea typeface="ＭＳ Ｐゴシック" charset="0"/>
              </a:rPr>
              <a:t>Components</a:t>
            </a:r>
          </a:p>
          <a:p>
            <a:pPr>
              <a:buFontTx/>
              <a:buNone/>
            </a:pPr>
            <a:r>
              <a:rPr lang="en-US" sz="2800">
                <a:effectLst>
                  <a:outerShdw blurRad="38100" dist="38100" dir="2700000" algn="tl">
                    <a:srgbClr val="242852"/>
                  </a:outerShdw>
                </a:effectLst>
                <a:latin typeface="Palatino Linotype" charset="0"/>
                <a:ea typeface="ＭＳ Ｐゴシック" charset="0"/>
              </a:rPr>
              <a:t>	        1. Anti-communism; containment</a:t>
            </a:r>
          </a:p>
          <a:p>
            <a:pPr>
              <a:buFontTx/>
              <a:buNone/>
            </a:pPr>
            <a:r>
              <a:rPr lang="en-US" sz="2800">
                <a:effectLst>
                  <a:outerShdw blurRad="38100" dist="38100" dir="2700000" algn="tl">
                    <a:srgbClr val="242852"/>
                  </a:outerShdw>
                </a:effectLst>
                <a:latin typeface="Palatino Linotype" charset="0"/>
                <a:ea typeface="ＭＳ Ｐゴシック" charset="0"/>
              </a:rPr>
              <a:t>		  2. Belief that economic growth could 	       solve all society</a:t>
            </a:r>
            <a:r>
              <a:rPr lang="ja-JP" altLang="en-US" sz="2800">
                <a:effectLst>
                  <a:outerShdw blurRad="38100" dist="38100" dir="2700000" algn="tl">
                    <a:srgbClr val="242852"/>
                  </a:outerShdw>
                </a:effectLst>
                <a:latin typeface="Palatino Linotype" charset="0"/>
                <a:ea typeface="ＭＳ Ｐゴシック" charset="0"/>
              </a:rPr>
              <a:t>’</a:t>
            </a:r>
            <a:r>
              <a:rPr lang="en-US" sz="2800">
                <a:effectLst>
                  <a:outerShdw blurRad="38100" dist="38100" dir="2700000" algn="tl">
                    <a:srgbClr val="242852"/>
                  </a:outerShdw>
                </a:effectLst>
                <a:latin typeface="Palatino Linotype" charset="0"/>
                <a:ea typeface="ＭＳ Ｐゴシック" charset="0"/>
              </a:rPr>
              <a:t>s problems</a:t>
            </a:r>
          </a:p>
          <a:p>
            <a:pPr>
              <a:buFontTx/>
              <a:buNone/>
            </a:pPr>
            <a:r>
              <a:rPr lang="en-US" sz="2800">
                <a:effectLst>
                  <a:outerShdw blurRad="38100" dist="38100" dir="2700000" algn="tl">
                    <a:srgbClr val="242852"/>
                  </a:outerShdw>
                </a:effectLst>
                <a:latin typeface="Palatino Linotype" charset="0"/>
                <a:ea typeface="ＭＳ Ｐゴシック" charset="0"/>
              </a:rPr>
              <a:t>		  3. Political pluralism</a:t>
            </a:r>
          </a:p>
          <a:p>
            <a:pPr>
              <a:buFontTx/>
              <a:buNone/>
            </a:pPr>
            <a:r>
              <a:rPr lang="en-US" sz="2800">
                <a:effectLst>
                  <a:outerShdw blurRad="38100" dist="38100" dir="2700000" algn="tl">
                    <a:srgbClr val="242852"/>
                  </a:outerShdw>
                </a:effectLst>
                <a:latin typeface="Palatino Linotype" charset="0"/>
                <a:ea typeface="ＭＳ Ｐゴシック" charset="0"/>
              </a:rPr>
              <a:t>	  C. </a:t>
            </a:r>
            <a:r>
              <a:rPr lang="ja-JP" altLang="en-US" sz="2800">
                <a:effectLst>
                  <a:outerShdw blurRad="38100" dist="38100" dir="2700000" algn="tl">
                    <a:srgbClr val="242852"/>
                  </a:outerShdw>
                </a:effectLst>
                <a:latin typeface="Palatino Linotype" charset="0"/>
                <a:ea typeface="ＭＳ Ｐゴシック" charset="0"/>
              </a:rPr>
              <a:t>“</a:t>
            </a:r>
            <a:r>
              <a:rPr lang="en-US" sz="2800">
                <a:effectLst>
                  <a:outerShdw blurRad="38100" dist="38100" dir="2700000" algn="tl">
                    <a:srgbClr val="242852"/>
                  </a:outerShdw>
                </a:effectLst>
                <a:latin typeface="Palatino Linotype" charset="0"/>
                <a:ea typeface="ＭＳ Ｐゴシック" charset="0"/>
              </a:rPr>
              <a:t>Vital Center</a:t>
            </a:r>
            <a:r>
              <a:rPr lang="ja-JP" altLang="en-US" sz="2800">
                <a:effectLst>
                  <a:outerShdw blurRad="38100" dist="38100" dir="2700000" algn="tl">
                    <a:srgbClr val="242852"/>
                  </a:outerShdw>
                </a:effectLst>
                <a:latin typeface="Palatino Linotype" charset="0"/>
                <a:ea typeface="ＭＳ Ｐゴシック" charset="0"/>
              </a:rPr>
              <a:t>”</a:t>
            </a:r>
            <a:r>
              <a:rPr lang="en-US" sz="2800">
                <a:effectLst>
                  <a:outerShdw blurRad="38100" dist="38100" dir="2700000" algn="tl">
                    <a:srgbClr val="242852"/>
                  </a:outerShdw>
                </a:effectLst>
                <a:latin typeface="Palatino Linotype" charset="0"/>
                <a:ea typeface="ＭＳ Ｐゴシック" charset="0"/>
              </a:rPr>
              <a:t> elected Truman in </a:t>
            </a:r>
            <a:r>
              <a:rPr lang="ja-JP" altLang="en-US" sz="2800">
                <a:effectLst>
                  <a:outerShdw blurRad="38100" dist="38100" dir="2700000" algn="tl">
                    <a:srgbClr val="242852"/>
                  </a:outerShdw>
                </a:effectLst>
                <a:latin typeface="Palatino Linotype" charset="0"/>
                <a:ea typeface="ＭＳ Ｐゴシック" charset="0"/>
              </a:rPr>
              <a:t>‘</a:t>
            </a:r>
            <a:r>
              <a:rPr lang="en-US" sz="2800">
                <a:effectLst>
                  <a:outerShdw blurRad="38100" dist="38100" dir="2700000" algn="tl">
                    <a:srgbClr val="242852"/>
                  </a:outerShdw>
                </a:effectLst>
                <a:latin typeface="Palatino Linotype" charset="0"/>
                <a:ea typeface="ＭＳ Ｐゴシック" charset="0"/>
              </a:rPr>
              <a:t>48, 	 Eisenhower in </a:t>
            </a:r>
            <a:r>
              <a:rPr lang="ja-JP" altLang="en-US" sz="2800">
                <a:effectLst>
                  <a:outerShdw blurRad="38100" dist="38100" dir="2700000" algn="tl">
                    <a:srgbClr val="242852"/>
                  </a:outerShdw>
                </a:effectLst>
                <a:latin typeface="Palatino Linotype" charset="0"/>
                <a:ea typeface="ＭＳ Ｐゴシック" charset="0"/>
              </a:rPr>
              <a:t>‘</a:t>
            </a:r>
            <a:r>
              <a:rPr lang="en-US" sz="2800">
                <a:effectLst>
                  <a:outerShdw blurRad="38100" dist="38100" dir="2700000" algn="tl">
                    <a:srgbClr val="242852"/>
                  </a:outerShdw>
                </a:effectLst>
                <a:latin typeface="Palatino Linotype" charset="0"/>
                <a:ea typeface="ＭＳ Ｐゴシック" charset="0"/>
              </a:rPr>
              <a:t>52 and </a:t>
            </a:r>
            <a:r>
              <a:rPr lang="ja-JP" altLang="en-US" sz="2800">
                <a:effectLst>
                  <a:outerShdw blurRad="38100" dist="38100" dir="2700000" algn="tl">
                    <a:srgbClr val="242852"/>
                  </a:outerShdw>
                </a:effectLst>
                <a:latin typeface="Palatino Linotype" charset="0"/>
                <a:ea typeface="ＭＳ Ｐゴシック" charset="0"/>
              </a:rPr>
              <a:t>‘</a:t>
            </a:r>
            <a:r>
              <a:rPr lang="en-US" sz="2800">
                <a:effectLst>
                  <a:outerShdw blurRad="38100" dist="38100" dir="2700000" algn="tl">
                    <a:srgbClr val="242852"/>
                  </a:outerShdw>
                </a:effectLst>
                <a:latin typeface="Palatino Linotype" charset="0"/>
                <a:ea typeface="ＭＳ Ｐゴシック" charset="0"/>
              </a:rPr>
              <a:t>56,			 Kennedy in </a:t>
            </a:r>
            <a:r>
              <a:rPr lang="ja-JP" altLang="en-US" sz="2800">
                <a:effectLst>
                  <a:outerShdw blurRad="38100" dist="38100" dir="2700000" algn="tl">
                    <a:srgbClr val="242852"/>
                  </a:outerShdw>
                </a:effectLst>
                <a:latin typeface="Palatino Linotype" charset="0"/>
                <a:ea typeface="ＭＳ Ｐゴシック" charset="0"/>
              </a:rPr>
              <a:t>‘</a:t>
            </a:r>
            <a:r>
              <a:rPr lang="en-US" sz="2800">
                <a:effectLst>
                  <a:outerShdw blurRad="38100" dist="38100" dir="2700000" algn="tl">
                    <a:srgbClr val="242852"/>
                  </a:outerShdw>
                </a:effectLst>
                <a:latin typeface="Palatino Linotype" charset="0"/>
                <a:ea typeface="ＭＳ Ｐゴシック" charset="0"/>
              </a:rPr>
              <a:t>60, and 			 	 Johnson in </a:t>
            </a:r>
            <a:r>
              <a:rPr lang="ja-JP" altLang="en-US" sz="2800">
                <a:effectLst>
                  <a:outerShdw blurRad="38100" dist="38100" dir="2700000" algn="tl">
                    <a:srgbClr val="242852"/>
                  </a:outerShdw>
                </a:effectLst>
                <a:latin typeface="Palatino Linotype" charset="0"/>
                <a:ea typeface="ＭＳ Ｐゴシック" charset="0"/>
              </a:rPr>
              <a:t>‘</a:t>
            </a:r>
            <a:r>
              <a:rPr lang="en-US" sz="2800">
                <a:effectLst>
                  <a:outerShdw blurRad="38100" dist="38100" dir="2700000" algn="tl">
                    <a:srgbClr val="242852"/>
                  </a:outerShdw>
                </a:effectLst>
                <a:latin typeface="Palatino Linotype" charset="0"/>
                <a:ea typeface="ＭＳ Ｐゴシック" charset="0"/>
              </a:rPr>
              <a:t>64</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5778">
                                            <p:txEl>
                                              <p:pRg st="1" end="1"/>
                                            </p:txEl>
                                          </p:spTgt>
                                        </p:tgtEl>
                                        <p:attrNameLst>
                                          <p:attrName>style.visibility</p:attrName>
                                        </p:attrNameLst>
                                      </p:cBhvr>
                                      <p:to>
                                        <p:strVal val="visible"/>
                                      </p:to>
                                    </p:set>
                                    <p:anim calcmode="lin" valueType="num">
                                      <p:cBhvr additive="base">
                                        <p:cTn id="7" dur="500" fill="hold"/>
                                        <p:tgtEl>
                                          <p:spTgt spid="7577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77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5778">
                                            <p:txEl>
                                              <p:pRg st="2" end="2"/>
                                            </p:txEl>
                                          </p:spTgt>
                                        </p:tgtEl>
                                        <p:attrNameLst>
                                          <p:attrName>style.visibility</p:attrName>
                                        </p:attrNameLst>
                                      </p:cBhvr>
                                      <p:to>
                                        <p:strVal val="visible"/>
                                      </p:to>
                                    </p:set>
                                    <p:anim calcmode="lin" valueType="num">
                                      <p:cBhvr additive="base">
                                        <p:cTn id="13" dur="500" fill="hold"/>
                                        <p:tgtEl>
                                          <p:spTgt spid="7577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77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5778">
                                            <p:txEl>
                                              <p:pRg st="3" end="3"/>
                                            </p:txEl>
                                          </p:spTgt>
                                        </p:tgtEl>
                                        <p:attrNameLst>
                                          <p:attrName>style.visibility</p:attrName>
                                        </p:attrNameLst>
                                      </p:cBhvr>
                                      <p:to>
                                        <p:strVal val="visible"/>
                                      </p:to>
                                    </p:set>
                                    <p:anim calcmode="lin" valueType="num">
                                      <p:cBhvr additive="base">
                                        <p:cTn id="19" dur="500" fill="hold"/>
                                        <p:tgtEl>
                                          <p:spTgt spid="7577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577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5778">
                                            <p:txEl>
                                              <p:pRg st="4" end="4"/>
                                            </p:txEl>
                                          </p:spTgt>
                                        </p:tgtEl>
                                        <p:attrNameLst>
                                          <p:attrName>style.visibility</p:attrName>
                                        </p:attrNameLst>
                                      </p:cBhvr>
                                      <p:to>
                                        <p:strVal val="visible"/>
                                      </p:to>
                                    </p:set>
                                    <p:anim calcmode="lin" valueType="num">
                                      <p:cBhvr additive="base">
                                        <p:cTn id="25" dur="500" fill="hold"/>
                                        <p:tgtEl>
                                          <p:spTgt spid="7577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577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75778">
                                            <p:txEl>
                                              <p:pRg st="5" end="5"/>
                                            </p:txEl>
                                          </p:spTgt>
                                        </p:tgtEl>
                                        <p:attrNameLst>
                                          <p:attrName>style.visibility</p:attrName>
                                        </p:attrNameLst>
                                      </p:cBhvr>
                                      <p:to>
                                        <p:strVal val="visible"/>
                                      </p:to>
                                    </p:set>
                                    <p:anim calcmode="lin" valueType="num">
                                      <p:cBhvr additive="base">
                                        <p:cTn id="31" dur="500" fill="hold"/>
                                        <p:tgtEl>
                                          <p:spTgt spid="7577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577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75778">
                                            <p:txEl>
                                              <p:pRg st="6" end="6"/>
                                            </p:txEl>
                                          </p:spTgt>
                                        </p:tgtEl>
                                        <p:attrNameLst>
                                          <p:attrName>style.visibility</p:attrName>
                                        </p:attrNameLst>
                                      </p:cBhvr>
                                      <p:to>
                                        <p:strVal val="visible"/>
                                      </p:to>
                                    </p:set>
                                    <p:anim calcmode="lin" valueType="num">
                                      <p:cBhvr additive="base">
                                        <p:cTn id="37" dur="500" fill="hold"/>
                                        <p:tgtEl>
                                          <p:spTgt spid="75778">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577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76200" y="304800"/>
            <a:ext cx="7391400" cy="6400800"/>
          </a:xfrm>
        </p:spPr>
        <p:txBody>
          <a:bodyPr wrap="square" numCol="1" anchorCtr="0" compatLnSpc="1">
            <a:prstTxWarp prst="textNoShape">
              <a:avLst/>
            </a:prstTxWarp>
          </a:bodyPr>
          <a:lstStyle/>
          <a:p>
            <a:pPr>
              <a:buFontTx/>
              <a:buNone/>
            </a:pPr>
            <a:r>
              <a:rPr lang="en-US">
                <a:effectLst>
                  <a:outerShdw blurRad="38100" dist="38100" dir="2700000" algn="tl">
                    <a:srgbClr val="242852"/>
                  </a:outerShdw>
                </a:effectLst>
                <a:latin typeface="Palatino Linotype" charset="0"/>
                <a:ea typeface="ＭＳ Ｐゴシック" charset="0"/>
              </a:rPr>
              <a:t>	  </a:t>
            </a:r>
            <a:r>
              <a:rPr lang="en-US" sz="2800">
                <a:effectLst>
                  <a:outerShdw blurRad="38100" dist="38100" dir="2700000" algn="tl">
                    <a:srgbClr val="242852"/>
                  </a:outerShdw>
                </a:effectLst>
                <a:latin typeface="Palatino Linotype" charset="0"/>
                <a:ea typeface="ＭＳ Ｐゴシック" charset="0"/>
              </a:rPr>
              <a:t>D.  </a:t>
            </a:r>
            <a:r>
              <a:rPr lang="en-US" sz="2800">
                <a:solidFill>
                  <a:srgbClr val="FFFF00"/>
                </a:solidFill>
                <a:effectLst>
                  <a:outerShdw blurRad="38100" dist="38100" dir="2700000" algn="tl">
                    <a:srgbClr val="FFFFFF"/>
                  </a:outerShdw>
                </a:effectLst>
                <a:latin typeface="Palatino Linotype" charset="0"/>
                <a:ea typeface="ＭＳ Ｐゴシック" charset="0"/>
              </a:rPr>
              <a:t>Flaws in the “vital center”</a:t>
            </a:r>
          </a:p>
          <a:p>
            <a:pPr>
              <a:buFontTx/>
              <a:buNone/>
            </a:pPr>
            <a:r>
              <a:rPr lang="en-US" sz="2800">
                <a:effectLst>
                  <a:outerShdw blurRad="38100" dist="38100" dir="2700000" algn="tl">
                    <a:srgbClr val="242852"/>
                  </a:outerShdw>
                </a:effectLst>
                <a:latin typeface="Palatino Linotype" charset="0"/>
                <a:ea typeface="ＭＳ Ｐゴシック" charset="0"/>
              </a:rPr>
              <a:t>		 1. Vietnam War exposed problems 	     with “containment”</a:t>
            </a:r>
          </a:p>
          <a:p>
            <a:pPr>
              <a:buFontTx/>
              <a:buNone/>
            </a:pPr>
            <a:r>
              <a:rPr lang="en-US" sz="2800">
                <a:effectLst>
                  <a:outerShdw blurRad="38100" dist="38100" dir="2700000" algn="tl">
                    <a:srgbClr val="242852"/>
                  </a:outerShdw>
                </a:effectLst>
                <a:latin typeface="Palatino Linotype" charset="0"/>
                <a:ea typeface="ＭＳ Ｐゴシック" charset="0"/>
              </a:rPr>
              <a:t>		 2. Poverty rate reached 25% in 1950s</a:t>
            </a:r>
          </a:p>
          <a:p>
            <a:pPr>
              <a:buFontTx/>
              <a:buNone/>
            </a:pPr>
            <a:r>
              <a:rPr lang="en-US" sz="2800">
                <a:effectLst>
                  <a:outerShdw blurRad="38100" dist="38100" dir="2700000" algn="tl">
                    <a:srgbClr val="242852"/>
                  </a:outerShdw>
                </a:effectLst>
                <a:latin typeface="Palatino Linotype" charset="0"/>
                <a:ea typeface="ＭＳ Ｐゴシック" charset="0"/>
              </a:rPr>
              <a:t>	       3. Jim Crow demonstrated lack of 	     true pluralism in America</a:t>
            </a:r>
          </a:p>
          <a:p>
            <a:pPr>
              <a:buFontTx/>
              <a:buNone/>
            </a:pPr>
            <a:r>
              <a:rPr lang="en-US" sz="2800">
                <a:effectLst>
                  <a:outerShdw blurRad="38100" dist="38100" dir="2700000" algn="tl">
                    <a:srgbClr val="242852"/>
                  </a:outerShdw>
                </a:effectLst>
                <a:latin typeface="Palatino Linotype" charset="0"/>
                <a:ea typeface="ＭＳ Ｐゴシック" charset="0"/>
              </a:rPr>
              <a:t>	  E. </a:t>
            </a:r>
            <a:r>
              <a:rPr lang="en-US" sz="2800">
                <a:solidFill>
                  <a:srgbClr val="FFFF00"/>
                </a:solidFill>
                <a:effectLst>
                  <a:outerShdw blurRad="38100" dist="38100" dir="2700000" algn="tl">
                    <a:srgbClr val="FFFFFF"/>
                  </a:outerShdw>
                </a:effectLst>
                <a:latin typeface="Palatino Linotype" charset="0"/>
                <a:ea typeface="ＭＳ Ｐゴシック" charset="0"/>
              </a:rPr>
              <a:t>“Vital Center” shattered in 1968</a:t>
            </a:r>
          </a:p>
          <a:p>
            <a:pPr>
              <a:buFontTx/>
              <a:buNone/>
            </a:pPr>
            <a:r>
              <a:rPr lang="en-US" sz="2800">
                <a:effectLst>
                  <a:outerShdw blurRad="38100" dist="38100" dir="2700000" algn="tl">
                    <a:srgbClr val="242852"/>
                  </a:outerShdw>
                </a:effectLst>
                <a:latin typeface="Palatino Linotype" charset="0"/>
                <a:ea typeface="ＭＳ Ｐゴシック" charset="0"/>
              </a:rPr>
              <a:t>	 	 1. Vietnam War pit hawks against 	     doves</a:t>
            </a:r>
          </a:p>
          <a:p>
            <a:pPr>
              <a:buFontTx/>
              <a:buNone/>
            </a:pPr>
            <a:r>
              <a:rPr lang="en-US" sz="2800">
                <a:effectLst>
                  <a:outerShdw blurRad="38100" dist="38100" dir="2700000" algn="tl">
                    <a:srgbClr val="242852"/>
                  </a:outerShdw>
                </a:effectLst>
                <a:latin typeface="Palatino Linotype" charset="0"/>
                <a:ea typeface="ＭＳ Ｐゴシック" charset="0"/>
              </a:rPr>
              <a:t>		 2. White conservative backlash 	  	     against liberalism emerged</a:t>
            </a:r>
          </a:p>
        </p:txBody>
      </p:sp>
    </p:spTree>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5778">
                                            <p:txEl>
                                              <p:pRg st="1" end="1"/>
                                            </p:txEl>
                                          </p:spTgt>
                                        </p:tgtEl>
                                        <p:attrNameLst>
                                          <p:attrName>style.visibility</p:attrName>
                                        </p:attrNameLst>
                                      </p:cBhvr>
                                      <p:to>
                                        <p:strVal val="visible"/>
                                      </p:to>
                                    </p:set>
                                    <p:anim calcmode="lin" valueType="num">
                                      <p:cBhvr>
                                        <p:cTn id="7" dur="500" fill="hold"/>
                                        <p:tgtEl>
                                          <p:spTgt spid="75778">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75778">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75778">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75778">
                                            <p:txEl>
                                              <p:pRg st="2" end="2"/>
                                            </p:txEl>
                                          </p:spTgt>
                                        </p:tgtEl>
                                        <p:attrNameLst>
                                          <p:attrName>style.visibility</p:attrName>
                                        </p:attrNameLst>
                                      </p:cBhvr>
                                      <p:to>
                                        <p:strVal val="visible"/>
                                      </p:to>
                                    </p:set>
                                    <p:anim calcmode="lin" valueType="num">
                                      <p:cBhvr>
                                        <p:cTn id="14" dur="500" fill="hold"/>
                                        <p:tgtEl>
                                          <p:spTgt spid="75778">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75778">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75778">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75778">
                                            <p:txEl>
                                              <p:pRg st="3" end="3"/>
                                            </p:txEl>
                                          </p:spTgt>
                                        </p:tgtEl>
                                        <p:attrNameLst>
                                          <p:attrName>style.visibility</p:attrName>
                                        </p:attrNameLst>
                                      </p:cBhvr>
                                      <p:to>
                                        <p:strVal val="visible"/>
                                      </p:to>
                                    </p:set>
                                    <p:anim calcmode="lin" valueType="num">
                                      <p:cBhvr>
                                        <p:cTn id="21" dur="500" fill="hold"/>
                                        <p:tgtEl>
                                          <p:spTgt spid="75778">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75778">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75778">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75778">
                                            <p:txEl>
                                              <p:pRg st="4" end="4"/>
                                            </p:txEl>
                                          </p:spTgt>
                                        </p:tgtEl>
                                        <p:attrNameLst>
                                          <p:attrName>style.visibility</p:attrName>
                                        </p:attrNameLst>
                                      </p:cBhvr>
                                      <p:to>
                                        <p:strVal val="visible"/>
                                      </p:to>
                                    </p:set>
                                    <p:anim calcmode="lin" valueType="num">
                                      <p:cBhvr>
                                        <p:cTn id="28" dur="500" fill="hold"/>
                                        <p:tgtEl>
                                          <p:spTgt spid="75778">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75778">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75778">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nodeType="clickEffect">
                                  <p:stCondLst>
                                    <p:cond delay="0"/>
                                  </p:stCondLst>
                                  <p:childTnLst>
                                    <p:set>
                                      <p:cBhvr>
                                        <p:cTn id="34" dur="1" fill="hold">
                                          <p:stCondLst>
                                            <p:cond delay="0"/>
                                          </p:stCondLst>
                                        </p:cTn>
                                        <p:tgtEl>
                                          <p:spTgt spid="75778">
                                            <p:txEl>
                                              <p:pRg st="5" end="5"/>
                                            </p:txEl>
                                          </p:spTgt>
                                        </p:tgtEl>
                                        <p:attrNameLst>
                                          <p:attrName>style.visibility</p:attrName>
                                        </p:attrNameLst>
                                      </p:cBhvr>
                                      <p:to>
                                        <p:strVal val="visible"/>
                                      </p:to>
                                    </p:set>
                                    <p:anim calcmode="lin" valueType="num">
                                      <p:cBhvr>
                                        <p:cTn id="35" dur="500" fill="hold"/>
                                        <p:tgtEl>
                                          <p:spTgt spid="75778">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75778">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75778">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16" fill="hold" nodeType="clickEffect">
                                  <p:stCondLst>
                                    <p:cond delay="0"/>
                                  </p:stCondLst>
                                  <p:childTnLst>
                                    <p:set>
                                      <p:cBhvr>
                                        <p:cTn id="41" dur="1" fill="hold">
                                          <p:stCondLst>
                                            <p:cond delay="0"/>
                                          </p:stCondLst>
                                        </p:cTn>
                                        <p:tgtEl>
                                          <p:spTgt spid="75778">
                                            <p:txEl>
                                              <p:pRg st="6" end="6"/>
                                            </p:txEl>
                                          </p:spTgt>
                                        </p:tgtEl>
                                        <p:attrNameLst>
                                          <p:attrName>style.visibility</p:attrName>
                                        </p:attrNameLst>
                                      </p:cBhvr>
                                      <p:to>
                                        <p:strVal val="visible"/>
                                      </p:to>
                                    </p:set>
                                    <p:anim calcmode="lin" valueType="num">
                                      <p:cBhvr>
                                        <p:cTn id="42" dur="500" fill="hold"/>
                                        <p:tgtEl>
                                          <p:spTgt spid="75778">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75778">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7577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6" name="Rectangle 4"/>
          <p:cNvSpPr>
            <a:spLocks noGrp="1" noChangeArrowheads="1"/>
          </p:cNvSpPr>
          <p:nvPr>
            <p:ph type="title"/>
          </p:nvPr>
        </p:nvSpPr>
        <p:spPr>
          <a:xfrm>
            <a:off x="990600" y="0"/>
            <a:ext cx="8153400" cy="6858000"/>
          </a:xfrm>
        </p:spPr>
        <p:txBody>
          <a:bodyPr wrap="square" numCol="1" anchorCtr="0" compatLnSpc="1">
            <a:prstTxWarp prst="textNoShape">
              <a:avLst/>
            </a:prstTxWarp>
          </a:bodyPr>
          <a:lstStyle/>
          <a:p>
            <a:pPr eaLnBrk="1" hangingPunct="1"/>
            <a:r>
              <a:rPr lang="en-US" sz="5400">
                <a:effectLst>
                  <a:outerShdw blurRad="38100" dist="38100" dir="2700000" algn="tl">
                    <a:srgbClr val="242852"/>
                  </a:outerShdw>
                </a:effectLst>
                <a:latin typeface="Palatino Linotype" charset="0"/>
                <a:ea typeface="ＭＳ Ｐゴシック" charset="0"/>
              </a:rPr>
              <a:t>1950s: President Eisenhower’s Modern Republicanism</a:t>
            </a:r>
            <a:br>
              <a:rPr lang="en-US" sz="5400">
                <a:effectLst>
                  <a:outerShdw blurRad="38100" dist="38100" dir="2700000" algn="tl">
                    <a:srgbClr val="242852"/>
                  </a:outerShdw>
                </a:effectLst>
                <a:latin typeface="Palatino Linotype" charset="0"/>
                <a:ea typeface="ＭＳ Ｐゴシック" charset="0"/>
              </a:rPr>
            </a:br>
            <a:r>
              <a:rPr lang="en-US" sz="5400">
                <a:effectLst>
                  <a:outerShdw blurRad="38100" dist="38100" dir="2700000" algn="tl">
                    <a:srgbClr val="242852"/>
                  </a:outerShdw>
                </a:effectLst>
                <a:latin typeface="Palatino Linotype" charset="0"/>
                <a:ea typeface="ＭＳ Ｐゴシック" charset="0"/>
              </a:rPr>
              <a:t/>
            </a:r>
            <a:br>
              <a:rPr lang="en-US" sz="5400">
                <a:effectLst>
                  <a:outerShdw blurRad="38100" dist="38100" dir="2700000" algn="tl">
                    <a:srgbClr val="242852"/>
                  </a:outerShdw>
                </a:effectLst>
                <a:latin typeface="Palatino Linotype" charset="0"/>
                <a:ea typeface="ＭＳ Ｐゴシック" charset="0"/>
              </a:rPr>
            </a:br>
            <a:endParaRPr lang="en-US" sz="5400">
              <a:effectLst>
                <a:outerShdw blurRad="38100" dist="38100" dir="2700000" algn="tl">
                  <a:srgbClr val="242852"/>
                </a:outerShdw>
              </a:effectLst>
              <a:latin typeface="Palatino Linotype" charset="0"/>
              <a:ea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wrap="square" numCol="1" anchorCtr="0" compatLnSpc="1">
            <a:prstTxWarp prst="textNoShape">
              <a:avLst/>
            </a:prstTxWarp>
          </a:bodyPr>
          <a:lstStyle/>
          <a:p>
            <a:r>
              <a:rPr lang="en-US" b="1">
                <a:effectLst>
                  <a:outerShdw blurRad="38100" dist="38100" dir="2700000" algn="tl">
                    <a:srgbClr val="242852"/>
                  </a:outerShdw>
                </a:effectLst>
                <a:latin typeface="Palatino Linotype" charset="0"/>
                <a:ea typeface="ＭＳ Ｐゴシック" charset="0"/>
              </a:rPr>
              <a:t>Theme</a:t>
            </a:r>
          </a:p>
        </p:txBody>
      </p:sp>
      <p:sp>
        <p:nvSpPr>
          <p:cNvPr id="90115" name="Rectangle 3"/>
          <p:cNvSpPr>
            <a:spLocks noGrp="1" noChangeArrowheads="1"/>
          </p:cNvSpPr>
          <p:nvPr>
            <p:ph type="body" idx="1"/>
          </p:nvPr>
        </p:nvSpPr>
        <p:spPr>
          <a:xfrm>
            <a:off x="1371600" y="762000"/>
            <a:ext cx="7162800" cy="4495800"/>
          </a:xfrm>
        </p:spPr>
        <p:txBody>
          <a:bodyPr wrap="square" numCol="1" anchorCtr="0" compatLnSpc="1">
            <a:prstTxWarp prst="textNoShape">
              <a:avLst/>
            </a:prstTxWarp>
          </a:bodyPr>
          <a:lstStyle/>
          <a:p>
            <a:pPr>
              <a:buFontTx/>
              <a:buNone/>
            </a:pPr>
            <a:r>
              <a:rPr lang="en-US">
                <a:effectLst>
                  <a:outerShdw blurRad="38100" dist="38100" dir="2700000" algn="tl">
                    <a:srgbClr val="242852"/>
                  </a:outerShdw>
                </a:effectLst>
                <a:latin typeface="Palatino Linotype" charset="0"/>
                <a:ea typeface="ＭＳ Ｐゴシック" charset="0"/>
              </a:rPr>
              <a:t>		</a:t>
            </a:r>
            <a:r>
              <a:rPr lang="en-US" sz="2400" b="1">
                <a:effectLst>
                  <a:outerShdw blurRad="38100" dist="38100" dir="2700000" algn="tl">
                    <a:srgbClr val="242852"/>
                  </a:outerShdw>
                </a:effectLst>
                <a:latin typeface="Palatino Linotype" charset="0"/>
                <a:ea typeface="ＭＳ Ｐゴシック" charset="0"/>
              </a:rPr>
              <a:t>American society emerged in the years following World War II as the world’s most productive and affluent society. Dramatic  demographic changes occurred throughout the country as a result of a booming economy and a “baby boom.”</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7" name="Rectangle 5"/>
          <p:cNvSpPr>
            <a:spLocks noGrp="1" noChangeArrowheads="1"/>
          </p:cNvSpPr>
          <p:nvPr>
            <p:ph idx="1"/>
          </p:nvPr>
        </p:nvSpPr>
        <p:spPr>
          <a:xfrm>
            <a:off x="304800" y="152400"/>
            <a:ext cx="8153400" cy="6324600"/>
          </a:xfrm>
        </p:spPr>
        <p:txBody>
          <a:bodyPr wrap="square" numCol="1" anchorCtr="0" compatLnSpc="1">
            <a:prstTxWarp prst="textNoShape">
              <a:avLst/>
            </a:prstTxWarp>
          </a:bodyPr>
          <a:lstStyle/>
          <a:p>
            <a:pPr eaLnBrk="1" hangingPunct="1"/>
            <a:r>
              <a:rPr lang="en-US" sz="3200">
                <a:effectLst>
                  <a:outerShdw blurRad="38100" dist="38100" dir="2700000" algn="tl">
                    <a:srgbClr val="242852"/>
                  </a:outerShdw>
                </a:effectLst>
                <a:latin typeface="Palatino Linotype" charset="0"/>
                <a:ea typeface="ＭＳ Ｐゴシック" charset="0"/>
              </a:rPr>
              <a:t>To what extent did the decade of the 1950’s deserve its reputation as an age of  political, social, and cultural conformity? </a:t>
            </a:r>
            <a:endParaRPr lang="en-US" sz="3000" u="sng">
              <a:solidFill>
                <a:srgbClr val="FF0000"/>
              </a:solidFill>
              <a:effectLst>
                <a:outerShdw blurRad="38100" dist="38100" dir="2700000" algn="tl">
                  <a:srgbClr val="FFFFFF"/>
                </a:outerShdw>
              </a:effectLst>
              <a:latin typeface="Palatino Linotype" charset="0"/>
              <a:ea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3"/>
          <p:cNvSpPr>
            <a:spLocks noGrp="1" noChangeArrowheads="1"/>
          </p:cNvSpPr>
          <p:nvPr>
            <p:ph idx="1"/>
          </p:nvPr>
        </p:nvSpPr>
        <p:spPr>
          <a:xfrm>
            <a:off x="914400" y="914400"/>
            <a:ext cx="8229600" cy="5943600"/>
          </a:xfrm>
        </p:spPr>
        <p:txBody>
          <a:bodyPr wrap="square" numCol="1" anchorCtr="0" compatLnSpc="1">
            <a:prstTxWarp prst="textNoShape">
              <a:avLst/>
            </a:prstTxWarp>
          </a:bodyPr>
          <a:lstStyle/>
          <a:p>
            <a:pPr eaLnBrk="1" hangingPunct="1">
              <a:lnSpc>
                <a:spcPct val="90000"/>
              </a:lnSpc>
            </a:pPr>
            <a:r>
              <a:rPr lang="en-US">
                <a:effectLst>
                  <a:outerShdw blurRad="38100" dist="38100" dir="2700000" algn="tl">
                    <a:srgbClr val="242852"/>
                  </a:outerShdw>
                </a:effectLst>
                <a:latin typeface="Palatino Linotype" charset="0"/>
                <a:ea typeface="ＭＳ Ｐゴシック" charset="0"/>
              </a:rPr>
              <a:t>Frustration with the stalemate in Korea &amp; the Red Scare led to a Republican presidential takeover in the 1952</a:t>
            </a:r>
          </a:p>
          <a:p>
            <a:pPr eaLnBrk="1" hangingPunct="1">
              <a:lnSpc>
                <a:spcPct val="90000"/>
              </a:lnSpc>
              <a:spcAft>
                <a:spcPct val="10000"/>
              </a:spcAft>
            </a:pPr>
            <a:r>
              <a:rPr lang="en-US">
                <a:effectLst>
                  <a:outerShdw blurRad="38100" dist="38100" dir="2700000" algn="tl">
                    <a:srgbClr val="242852"/>
                  </a:outerShdw>
                </a:effectLst>
                <a:latin typeface="Palatino Linotype" charset="0"/>
                <a:ea typeface="ＭＳ Ｐゴシック" charset="0"/>
              </a:rPr>
              <a:t>WW2 hero Dwight Eisenhower provided an antidote for “K</a:t>
            </a:r>
            <a:r>
              <a:rPr lang="en-US" baseline="-25000">
                <a:effectLst>
                  <a:outerShdw blurRad="38100" dist="38100" dir="2700000" algn="tl">
                    <a:srgbClr val="242852"/>
                  </a:outerShdw>
                </a:effectLst>
                <a:latin typeface="Palatino Linotype" charset="0"/>
                <a:ea typeface="ＭＳ Ｐゴシック" charset="0"/>
              </a:rPr>
              <a:t>1</a:t>
            </a:r>
            <a:r>
              <a:rPr lang="en-US">
                <a:effectLst>
                  <a:outerShdw blurRad="38100" dist="38100" dir="2700000" algn="tl">
                    <a:srgbClr val="242852"/>
                  </a:outerShdw>
                </a:effectLst>
                <a:latin typeface="Palatino Linotype" charset="0"/>
                <a:ea typeface="ＭＳ Ｐゴシック" charset="0"/>
              </a:rPr>
              <a:t>C</a:t>
            </a:r>
            <a:r>
              <a:rPr lang="en-US" baseline="-25000">
                <a:effectLst>
                  <a:outerShdw blurRad="38100" dist="38100" dir="2700000" algn="tl">
                    <a:srgbClr val="242852"/>
                  </a:outerShdw>
                </a:effectLst>
                <a:latin typeface="Palatino Linotype" charset="0"/>
                <a:ea typeface="ＭＳ Ｐゴシック" charset="0"/>
              </a:rPr>
              <a:t>2</a:t>
            </a:r>
            <a:r>
              <a:rPr lang="en-US">
                <a:effectLst>
                  <a:outerShdw blurRad="38100" dist="38100" dir="2700000" algn="tl">
                    <a:srgbClr val="242852"/>
                  </a:outerShdw>
                </a:effectLst>
                <a:latin typeface="Palatino Linotype" charset="0"/>
                <a:ea typeface="ＭＳ Ｐゴシック" charset="0"/>
              </a:rPr>
              <a:t>”</a:t>
            </a:r>
          </a:p>
          <a:p>
            <a:pPr lvl="1" eaLnBrk="1" hangingPunct="1">
              <a:lnSpc>
                <a:spcPct val="90000"/>
              </a:lnSpc>
            </a:pPr>
            <a:r>
              <a:rPr lang="en-US">
                <a:effectLst>
                  <a:outerShdw blurRad="38100" dist="38100" dir="2700000" algn="tl">
                    <a:srgbClr val="242852"/>
                  </a:outerShdw>
                </a:effectLst>
                <a:latin typeface="Palatino Linotype" charset="0"/>
                <a:ea typeface="ＭＳ Ｐゴシック" charset="0"/>
              </a:rPr>
              <a:t>VP Richard Nixon attacked communism &amp; corruption </a:t>
            </a:r>
          </a:p>
          <a:p>
            <a:pPr lvl="1" eaLnBrk="1" hangingPunct="1">
              <a:lnSpc>
                <a:spcPct val="90000"/>
              </a:lnSpc>
            </a:pPr>
            <a:r>
              <a:rPr lang="en-US">
                <a:effectLst>
                  <a:outerShdw blurRad="38100" dist="38100" dir="2700000" algn="tl">
                    <a:srgbClr val="242852"/>
                  </a:outerShdw>
                </a:effectLst>
                <a:latin typeface="Palatino Linotype" charset="0"/>
                <a:ea typeface="ＭＳ Ｐゴシック" charset="0"/>
              </a:rPr>
              <a:t>Eisenhower vowed to go to Korea &amp; personally end the war</a:t>
            </a:r>
          </a:p>
        </p:txBody>
      </p:sp>
      <p:sp>
        <p:nvSpPr>
          <p:cNvPr id="149506" name="Rectangle 2"/>
          <p:cNvSpPr>
            <a:spLocks noGrp="1" noChangeArrowheads="1"/>
          </p:cNvSpPr>
          <p:nvPr>
            <p:ph type="title"/>
          </p:nvPr>
        </p:nvSpPr>
        <p:spPr>
          <a:xfrm>
            <a:off x="838200" y="76200"/>
            <a:ext cx="8305800" cy="1143000"/>
          </a:xfrm>
        </p:spPr>
        <p:txBody>
          <a:bodyPr wrap="square" numCol="1" anchorCtr="0" compatLnSpc="1">
            <a:prstTxWarp prst="textNoShape">
              <a:avLst/>
            </a:prstTxWarp>
          </a:bodyPr>
          <a:lstStyle/>
          <a:p>
            <a:pPr eaLnBrk="1" hangingPunct="1"/>
            <a:r>
              <a:rPr lang="en-US" sz="4000">
                <a:effectLst>
                  <a:outerShdw blurRad="38100" dist="38100" dir="2700000" algn="tl">
                    <a:srgbClr val="242852"/>
                  </a:outerShdw>
                </a:effectLst>
                <a:latin typeface="Palatino Linotype" charset="0"/>
                <a:ea typeface="ＭＳ Ｐゴシック" charset="0"/>
              </a:rPr>
              <a:t>Eisenhower’s Modern Republicanism</a:t>
            </a:r>
          </a:p>
        </p:txBody>
      </p:sp>
      <p:sp>
        <p:nvSpPr>
          <p:cNvPr id="149508" name="AutoShape 4"/>
          <p:cNvSpPr>
            <a:spLocks noChangeArrowheads="1"/>
          </p:cNvSpPr>
          <p:nvPr/>
        </p:nvSpPr>
        <p:spPr bwMode="auto">
          <a:xfrm>
            <a:off x="838200" y="2057400"/>
            <a:ext cx="2667000" cy="533400"/>
          </a:xfrm>
          <a:prstGeom prst="wedgeRectCallout">
            <a:avLst>
              <a:gd name="adj1" fmla="val 171787"/>
              <a:gd name="adj2" fmla="val 284819"/>
            </a:avLst>
          </a:prstGeom>
          <a:solidFill>
            <a:srgbClr val="FFCC99"/>
          </a:solidFill>
          <a:ln w="38100">
            <a:solidFill>
              <a:schemeClr val="tx1"/>
            </a:solidFill>
            <a:miter lim="800000"/>
            <a:headEnd/>
            <a:tailEnd/>
          </a:ln>
        </p:spPr>
        <p:txBody>
          <a:bodyPr/>
          <a:lstStyle/>
          <a:p>
            <a:pPr algn="ctr">
              <a:lnSpc>
                <a:spcPct val="80000"/>
              </a:lnSpc>
            </a:pPr>
            <a:r>
              <a:rPr lang="en-US" sz="3600" b="1" u="sng">
                <a:solidFill>
                  <a:schemeClr val="bg1"/>
                </a:solidFill>
              </a:rPr>
              <a:t>K</a:t>
            </a:r>
            <a:r>
              <a:rPr lang="en-US" sz="3600">
                <a:solidFill>
                  <a:schemeClr val="bg1"/>
                </a:solidFill>
              </a:rPr>
              <a:t>orean War</a:t>
            </a:r>
          </a:p>
        </p:txBody>
      </p:sp>
      <p:sp>
        <p:nvSpPr>
          <p:cNvPr id="149509" name="AutoShape 5"/>
          <p:cNvSpPr>
            <a:spLocks noChangeArrowheads="1"/>
          </p:cNvSpPr>
          <p:nvPr/>
        </p:nvSpPr>
        <p:spPr bwMode="auto">
          <a:xfrm>
            <a:off x="6477000" y="1981200"/>
            <a:ext cx="2438400" cy="990600"/>
          </a:xfrm>
          <a:prstGeom prst="wedgeRectCallout">
            <a:avLst>
              <a:gd name="adj1" fmla="val -11329"/>
              <a:gd name="adj2" fmla="val 131889"/>
            </a:avLst>
          </a:prstGeom>
          <a:solidFill>
            <a:srgbClr val="CCFFCC"/>
          </a:solidFill>
          <a:ln w="38100">
            <a:solidFill>
              <a:schemeClr val="tx1"/>
            </a:solidFill>
            <a:miter lim="800000"/>
            <a:headEnd/>
            <a:tailEnd/>
          </a:ln>
        </p:spPr>
        <p:txBody>
          <a:bodyPr/>
          <a:lstStyle/>
          <a:p>
            <a:pPr algn="ctr">
              <a:lnSpc>
                <a:spcPct val="80000"/>
              </a:lnSpc>
            </a:pPr>
            <a:r>
              <a:rPr lang="en-US" sz="3600">
                <a:solidFill>
                  <a:schemeClr val="bg1"/>
                </a:solidFill>
              </a:rPr>
              <a:t>Gov’t </a:t>
            </a:r>
            <a:r>
              <a:rPr lang="en-US" sz="3600" b="1" u="sng">
                <a:solidFill>
                  <a:schemeClr val="bg1"/>
                </a:solidFill>
              </a:rPr>
              <a:t>C</a:t>
            </a:r>
            <a:r>
              <a:rPr lang="en-US" sz="3600">
                <a:solidFill>
                  <a:schemeClr val="bg1"/>
                </a:solidFill>
              </a:rPr>
              <a:t>orruption</a:t>
            </a:r>
          </a:p>
        </p:txBody>
      </p:sp>
      <p:sp>
        <p:nvSpPr>
          <p:cNvPr id="149510" name="AutoShape 6"/>
          <p:cNvSpPr>
            <a:spLocks noChangeArrowheads="1"/>
          </p:cNvSpPr>
          <p:nvPr/>
        </p:nvSpPr>
        <p:spPr bwMode="auto">
          <a:xfrm>
            <a:off x="3657600" y="2057400"/>
            <a:ext cx="2667000" cy="685800"/>
          </a:xfrm>
          <a:prstGeom prst="wedgeRectCallout">
            <a:avLst>
              <a:gd name="adj1" fmla="val 81903"/>
              <a:gd name="adj2" fmla="val 199306"/>
            </a:avLst>
          </a:prstGeom>
          <a:solidFill>
            <a:srgbClr val="FF99CC"/>
          </a:solidFill>
          <a:ln w="38100">
            <a:solidFill>
              <a:schemeClr val="tx1"/>
            </a:solidFill>
            <a:miter lim="800000"/>
            <a:headEnd/>
            <a:tailEnd/>
          </a:ln>
        </p:spPr>
        <p:txBody>
          <a:bodyPr/>
          <a:lstStyle/>
          <a:p>
            <a:pPr algn="ctr"/>
            <a:r>
              <a:rPr lang="en-US" sz="3600" b="1" u="sng">
                <a:solidFill>
                  <a:schemeClr val="bg1"/>
                </a:solidFill>
              </a:rPr>
              <a:t>C</a:t>
            </a:r>
            <a:r>
              <a:rPr lang="en-US" sz="3600">
                <a:solidFill>
                  <a:schemeClr val="bg1"/>
                </a:solidFill>
              </a:rPr>
              <a:t>ommunism</a:t>
            </a:r>
          </a:p>
        </p:txBody>
      </p:sp>
      <p:sp>
        <p:nvSpPr>
          <p:cNvPr id="149521" name="AutoShape 17"/>
          <p:cNvSpPr>
            <a:spLocks noChangeArrowheads="1"/>
          </p:cNvSpPr>
          <p:nvPr/>
        </p:nvSpPr>
        <p:spPr bwMode="auto">
          <a:xfrm>
            <a:off x="339725" y="4038600"/>
            <a:ext cx="8839200" cy="1447800"/>
          </a:xfrm>
          <a:prstGeom prst="wedgeRectCallout">
            <a:avLst>
              <a:gd name="adj1" fmla="val 5028"/>
              <a:gd name="adj2" fmla="val 77194"/>
            </a:avLst>
          </a:prstGeom>
          <a:solidFill>
            <a:srgbClr val="CCCCFF"/>
          </a:solidFill>
          <a:ln w="38100">
            <a:solidFill>
              <a:schemeClr val="tx1"/>
            </a:solidFill>
            <a:miter lim="800000"/>
            <a:headEnd/>
            <a:tailEnd/>
          </a:ln>
        </p:spPr>
        <p:txBody>
          <a:bodyPr/>
          <a:lstStyle/>
          <a:p>
            <a:pPr algn="ctr">
              <a:lnSpc>
                <a:spcPct val="80000"/>
              </a:lnSpc>
            </a:pPr>
            <a:r>
              <a:rPr lang="en-US" sz="3600">
                <a:solidFill>
                  <a:schemeClr val="bg1"/>
                </a:solidFill>
              </a:rPr>
              <a:t>Once elected, Ike did go to Korea, overturned the U.N. battle plan, &amp; threatened China with nuclear war to get an armistice signed in 1953</a:t>
            </a:r>
          </a:p>
        </p:txBody>
      </p:sp>
      <p:pic>
        <p:nvPicPr>
          <p:cNvPr id="149523" name="Picture 19" descr="1952_Electoral_Map"/>
          <p:cNvPicPr>
            <a:picLocks noChangeAspect="1" noChangeArrowheads="1"/>
          </p:cNvPicPr>
          <p:nvPr/>
        </p:nvPicPr>
        <p:blipFill>
          <a:blip r:embed="rId2">
            <a:lum bright="12000"/>
            <a:extLst>
              <a:ext uri="{28A0092B-C50C-407E-A947-70E740481C1C}">
                <a14:useLocalDpi xmlns:a14="http://schemas.microsoft.com/office/drawing/2010/main" val="0"/>
              </a:ext>
            </a:extLst>
          </a:blip>
          <a:srcRect l="6458"/>
          <a:stretch>
            <a:fillRect/>
          </a:stretch>
        </p:blipFill>
        <p:spPr bwMode="auto">
          <a:xfrm>
            <a:off x="685800" y="1676400"/>
            <a:ext cx="7816850" cy="44926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9508"/>
                                        </p:tgtEl>
                                        <p:attrNameLst>
                                          <p:attrName>style.visibility</p:attrName>
                                        </p:attrNameLst>
                                      </p:cBhvr>
                                      <p:to>
                                        <p:strVal val="visible"/>
                                      </p:to>
                                    </p:set>
                                    <p:anim calcmode="lin" valueType="num">
                                      <p:cBhvr>
                                        <p:cTn id="7" dur="500" fill="hold"/>
                                        <p:tgtEl>
                                          <p:spTgt spid="149508"/>
                                        </p:tgtEl>
                                        <p:attrNameLst>
                                          <p:attrName>ppt_w</p:attrName>
                                        </p:attrNameLst>
                                      </p:cBhvr>
                                      <p:tavLst>
                                        <p:tav tm="0">
                                          <p:val>
                                            <p:fltVal val="0"/>
                                          </p:val>
                                        </p:tav>
                                        <p:tav tm="100000">
                                          <p:val>
                                            <p:strVal val="#ppt_w"/>
                                          </p:val>
                                        </p:tav>
                                      </p:tavLst>
                                    </p:anim>
                                    <p:anim calcmode="lin" valueType="num">
                                      <p:cBhvr>
                                        <p:cTn id="8" dur="500" fill="hold"/>
                                        <p:tgtEl>
                                          <p:spTgt spid="149508"/>
                                        </p:tgtEl>
                                        <p:attrNameLst>
                                          <p:attrName>ppt_h</p:attrName>
                                        </p:attrNameLst>
                                      </p:cBhvr>
                                      <p:tavLst>
                                        <p:tav tm="0">
                                          <p:val>
                                            <p:fltVal val="0"/>
                                          </p:val>
                                        </p:tav>
                                        <p:tav tm="100000">
                                          <p:val>
                                            <p:strVal val="#ppt_h"/>
                                          </p:val>
                                        </p:tav>
                                      </p:tavLst>
                                    </p:anim>
                                    <p:animEffect transition="in" filter="fade">
                                      <p:cBhvr>
                                        <p:cTn id="9" dur="500"/>
                                        <p:tgtEl>
                                          <p:spTgt spid="149508"/>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149510"/>
                                        </p:tgtEl>
                                        <p:attrNameLst>
                                          <p:attrName>style.visibility</p:attrName>
                                        </p:attrNameLst>
                                      </p:cBhvr>
                                      <p:to>
                                        <p:strVal val="visible"/>
                                      </p:to>
                                    </p:set>
                                    <p:anim calcmode="lin" valueType="num">
                                      <p:cBhvr>
                                        <p:cTn id="13" dur="500" fill="hold"/>
                                        <p:tgtEl>
                                          <p:spTgt spid="149510"/>
                                        </p:tgtEl>
                                        <p:attrNameLst>
                                          <p:attrName>ppt_w</p:attrName>
                                        </p:attrNameLst>
                                      </p:cBhvr>
                                      <p:tavLst>
                                        <p:tav tm="0">
                                          <p:val>
                                            <p:fltVal val="0"/>
                                          </p:val>
                                        </p:tav>
                                        <p:tav tm="100000">
                                          <p:val>
                                            <p:strVal val="#ppt_w"/>
                                          </p:val>
                                        </p:tav>
                                      </p:tavLst>
                                    </p:anim>
                                    <p:anim calcmode="lin" valueType="num">
                                      <p:cBhvr>
                                        <p:cTn id="14" dur="500" fill="hold"/>
                                        <p:tgtEl>
                                          <p:spTgt spid="149510"/>
                                        </p:tgtEl>
                                        <p:attrNameLst>
                                          <p:attrName>ppt_h</p:attrName>
                                        </p:attrNameLst>
                                      </p:cBhvr>
                                      <p:tavLst>
                                        <p:tav tm="0">
                                          <p:val>
                                            <p:fltVal val="0"/>
                                          </p:val>
                                        </p:tav>
                                        <p:tav tm="100000">
                                          <p:val>
                                            <p:strVal val="#ppt_h"/>
                                          </p:val>
                                        </p:tav>
                                      </p:tavLst>
                                    </p:anim>
                                    <p:animEffect transition="in" filter="fade">
                                      <p:cBhvr>
                                        <p:cTn id="15" dur="500"/>
                                        <p:tgtEl>
                                          <p:spTgt spid="149510"/>
                                        </p:tgtEl>
                                      </p:cBhvr>
                                    </p:animEffect>
                                  </p:childTnLst>
                                </p:cTn>
                              </p:par>
                            </p:childTnLst>
                          </p:cTn>
                        </p:par>
                        <p:par>
                          <p:cTn id="16" fill="hold" nodeType="afterGroup">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49509"/>
                                        </p:tgtEl>
                                        <p:attrNameLst>
                                          <p:attrName>style.visibility</p:attrName>
                                        </p:attrNameLst>
                                      </p:cBhvr>
                                      <p:to>
                                        <p:strVal val="visible"/>
                                      </p:to>
                                    </p:set>
                                    <p:anim calcmode="lin" valueType="num">
                                      <p:cBhvr>
                                        <p:cTn id="19" dur="500" fill="hold"/>
                                        <p:tgtEl>
                                          <p:spTgt spid="149509"/>
                                        </p:tgtEl>
                                        <p:attrNameLst>
                                          <p:attrName>ppt_w</p:attrName>
                                        </p:attrNameLst>
                                      </p:cBhvr>
                                      <p:tavLst>
                                        <p:tav tm="0">
                                          <p:val>
                                            <p:fltVal val="0"/>
                                          </p:val>
                                        </p:tav>
                                        <p:tav tm="100000">
                                          <p:val>
                                            <p:strVal val="#ppt_w"/>
                                          </p:val>
                                        </p:tav>
                                      </p:tavLst>
                                    </p:anim>
                                    <p:anim calcmode="lin" valueType="num">
                                      <p:cBhvr>
                                        <p:cTn id="20" dur="500" fill="hold"/>
                                        <p:tgtEl>
                                          <p:spTgt spid="149509"/>
                                        </p:tgtEl>
                                        <p:attrNameLst>
                                          <p:attrName>ppt_h</p:attrName>
                                        </p:attrNameLst>
                                      </p:cBhvr>
                                      <p:tavLst>
                                        <p:tav tm="0">
                                          <p:val>
                                            <p:fltVal val="0"/>
                                          </p:val>
                                        </p:tav>
                                        <p:tav tm="100000">
                                          <p:val>
                                            <p:strVal val="#ppt_h"/>
                                          </p:val>
                                        </p:tav>
                                      </p:tavLst>
                                    </p:anim>
                                    <p:animEffect transition="in" filter="fade">
                                      <p:cBhvr>
                                        <p:cTn id="21" dur="500"/>
                                        <p:tgtEl>
                                          <p:spTgt spid="14950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xit" presetSubtype="0" fill="hold" grpId="1" nodeType="clickEffect">
                                  <p:stCondLst>
                                    <p:cond delay="0"/>
                                  </p:stCondLst>
                                  <p:childTnLst>
                                    <p:anim calcmode="lin" valueType="num">
                                      <p:cBhvr>
                                        <p:cTn id="25" dur="500"/>
                                        <p:tgtEl>
                                          <p:spTgt spid="149508"/>
                                        </p:tgtEl>
                                        <p:attrNameLst>
                                          <p:attrName>ppt_w</p:attrName>
                                        </p:attrNameLst>
                                      </p:cBhvr>
                                      <p:tavLst>
                                        <p:tav tm="0">
                                          <p:val>
                                            <p:strVal val="ppt_w"/>
                                          </p:val>
                                        </p:tav>
                                        <p:tav tm="100000">
                                          <p:val>
                                            <p:fltVal val="0"/>
                                          </p:val>
                                        </p:tav>
                                      </p:tavLst>
                                    </p:anim>
                                    <p:anim calcmode="lin" valueType="num">
                                      <p:cBhvr>
                                        <p:cTn id="26" dur="500"/>
                                        <p:tgtEl>
                                          <p:spTgt spid="149508"/>
                                        </p:tgtEl>
                                        <p:attrNameLst>
                                          <p:attrName>ppt_h</p:attrName>
                                        </p:attrNameLst>
                                      </p:cBhvr>
                                      <p:tavLst>
                                        <p:tav tm="0">
                                          <p:val>
                                            <p:strVal val="ppt_h"/>
                                          </p:val>
                                        </p:tav>
                                        <p:tav tm="100000">
                                          <p:val>
                                            <p:fltVal val="0"/>
                                          </p:val>
                                        </p:tav>
                                      </p:tavLst>
                                    </p:anim>
                                    <p:animEffect transition="out" filter="fade">
                                      <p:cBhvr>
                                        <p:cTn id="27" dur="500"/>
                                        <p:tgtEl>
                                          <p:spTgt spid="149508"/>
                                        </p:tgtEl>
                                      </p:cBhvr>
                                    </p:animEffect>
                                    <p:set>
                                      <p:cBhvr>
                                        <p:cTn id="28" dur="1" fill="hold">
                                          <p:stCondLst>
                                            <p:cond delay="499"/>
                                          </p:stCondLst>
                                        </p:cTn>
                                        <p:tgtEl>
                                          <p:spTgt spid="149508"/>
                                        </p:tgtEl>
                                        <p:attrNameLst>
                                          <p:attrName>style.visibility</p:attrName>
                                        </p:attrNameLst>
                                      </p:cBhvr>
                                      <p:to>
                                        <p:strVal val="hidden"/>
                                      </p:to>
                                    </p:set>
                                  </p:childTnLst>
                                </p:cTn>
                              </p:par>
                              <p:par>
                                <p:cTn id="29" presetID="53" presetClass="exit" presetSubtype="0" fill="hold" grpId="1" nodeType="withEffect">
                                  <p:stCondLst>
                                    <p:cond delay="0"/>
                                  </p:stCondLst>
                                  <p:childTnLst>
                                    <p:anim calcmode="lin" valueType="num">
                                      <p:cBhvr>
                                        <p:cTn id="30" dur="500"/>
                                        <p:tgtEl>
                                          <p:spTgt spid="149510"/>
                                        </p:tgtEl>
                                        <p:attrNameLst>
                                          <p:attrName>ppt_w</p:attrName>
                                        </p:attrNameLst>
                                      </p:cBhvr>
                                      <p:tavLst>
                                        <p:tav tm="0">
                                          <p:val>
                                            <p:strVal val="ppt_w"/>
                                          </p:val>
                                        </p:tav>
                                        <p:tav tm="100000">
                                          <p:val>
                                            <p:fltVal val="0"/>
                                          </p:val>
                                        </p:tav>
                                      </p:tavLst>
                                    </p:anim>
                                    <p:anim calcmode="lin" valueType="num">
                                      <p:cBhvr>
                                        <p:cTn id="31" dur="500"/>
                                        <p:tgtEl>
                                          <p:spTgt spid="149510"/>
                                        </p:tgtEl>
                                        <p:attrNameLst>
                                          <p:attrName>ppt_h</p:attrName>
                                        </p:attrNameLst>
                                      </p:cBhvr>
                                      <p:tavLst>
                                        <p:tav tm="0">
                                          <p:val>
                                            <p:strVal val="ppt_h"/>
                                          </p:val>
                                        </p:tav>
                                        <p:tav tm="100000">
                                          <p:val>
                                            <p:fltVal val="0"/>
                                          </p:val>
                                        </p:tav>
                                      </p:tavLst>
                                    </p:anim>
                                    <p:animEffect transition="out" filter="fade">
                                      <p:cBhvr>
                                        <p:cTn id="32" dur="500"/>
                                        <p:tgtEl>
                                          <p:spTgt spid="149510"/>
                                        </p:tgtEl>
                                      </p:cBhvr>
                                    </p:animEffect>
                                    <p:set>
                                      <p:cBhvr>
                                        <p:cTn id="33" dur="1" fill="hold">
                                          <p:stCondLst>
                                            <p:cond delay="499"/>
                                          </p:stCondLst>
                                        </p:cTn>
                                        <p:tgtEl>
                                          <p:spTgt spid="149510"/>
                                        </p:tgtEl>
                                        <p:attrNameLst>
                                          <p:attrName>style.visibility</p:attrName>
                                        </p:attrNameLst>
                                      </p:cBhvr>
                                      <p:to>
                                        <p:strVal val="hidden"/>
                                      </p:to>
                                    </p:set>
                                  </p:childTnLst>
                                </p:cTn>
                              </p:par>
                              <p:par>
                                <p:cTn id="34" presetID="53" presetClass="exit" presetSubtype="0" fill="hold" grpId="1" nodeType="withEffect">
                                  <p:stCondLst>
                                    <p:cond delay="0"/>
                                  </p:stCondLst>
                                  <p:childTnLst>
                                    <p:anim calcmode="lin" valueType="num">
                                      <p:cBhvr>
                                        <p:cTn id="35" dur="500"/>
                                        <p:tgtEl>
                                          <p:spTgt spid="149509"/>
                                        </p:tgtEl>
                                        <p:attrNameLst>
                                          <p:attrName>ppt_w</p:attrName>
                                        </p:attrNameLst>
                                      </p:cBhvr>
                                      <p:tavLst>
                                        <p:tav tm="0">
                                          <p:val>
                                            <p:strVal val="ppt_w"/>
                                          </p:val>
                                        </p:tav>
                                        <p:tav tm="100000">
                                          <p:val>
                                            <p:fltVal val="0"/>
                                          </p:val>
                                        </p:tav>
                                      </p:tavLst>
                                    </p:anim>
                                    <p:anim calcmode="lin" valueType="num">
                                      <p:cBhvr>
                                        <p:cTn id="36" dur="500"/>
                                        <p:tgtEl>
                                          <p:spTgt spid="149509"/>
                                        </p:tgtEl>
                                        <p:attrNameLst>
                                          <p:attrName>ppt_h</p:attrName>
                                        </p:attrNameLst>
                                      </p:cBhvr>
                                      <p:tavLst>
                                        <p:tav tm="0">
                                          <p:val>
                                            <p:strVal val="ppt_h"/>
                                          </p:val>
                                        </p:tav>
                                        <p:tav tm="100000">
                                          <p:val>
                                            <p:fltVal val="0"/>
                                          </p:val>
                                        </p:tav>
                                      </p:tavLst>
                                    </p:anim>
                                    <p:animEffect transition="out" filter="fade">
                                      <p:cBhvr>
                                        <p:cTn id="37" dur="500"/>
                                        <p:tgtEl>
                                          <p:spTgt spid="149509"/>
                                        </p:tgtEl>
                                      </p:cBhvr>
                                    </p:animEffect>
                                    <p:set>
                                      <p:cBhvr>
                                        <p:cTn id="38" dur="1" fill="hold">
                                          <p:stCondLst>
                                            <p:cond delay="499"/>
                                          </p:stCondLst>
                                        </p:cTn>
                                        <p:tgtEl>
                                          <p:spTgt spid="149509"/>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53" presetClass="entr" presetSubtype="0" fill="hold" grpId="0" nodeType="clickEffect">
                                  <p:stCondLst>
                                    <p:cond delay="0"/>
                                  </p:stCondLst>
                                  <p:childTnLst>
                                    <p:set>
                                      <p:cBhvr>
                                        <p:cTn id="42" dur="1" fill="hold">
                                          <p:stCondLst>
                                            <p:cond delay="0"/>
                                          </p:stCondLst>
                                        </p:cTn>
                                        <p:tgtEl>
                                          <p:spTgt spid="149521"/>
                                        </p:tgtEl>
                                        <p:attrNameLst>
                                          <p:attrName>style.visibility</p:attrName>
                                        </p:attrNameLst>
                                      </p:cBhvr>
                                      <p:to>
                                        <p:strVal val="visible"/>
                                      </p:to>
                                    </p:set>
                                    <p:anim calcmode="lin" valueType="num">
                                      <p:cBhvr>
                                        <p:cTn id="43" dur="500" fill="hold"/>
                                        <p:tgtEl>
                                          <p:spTgt spid="149521"/>
                                        </p:tgtEl>
                                        <p:attrNameLst>
                                          <p:attrName>ppt_w</p:attrName>
                                        </p:attrNameLst>
                                      </p:cBhvr>
                                      <p:tavLst>
                                        <p:tav tm="0">
                                          <p:val>
                                            <p:fltVal val="0"/>
                                          </p:val>
                                        </p:tav>
                                        <p:tav tm="100000">
                                          <p:val>
                                            <p:strVal val="#ppt_w"/>
                                          </p:val>
                                        </p:tav>
                                      </p:tavLst>
                                    </p:anim>
                                    <p:anim calcmode="lin" valueType="num">
                                      <p:cBhvr>
                                        <p:cTn id="44" dur="500" fill="hold"/>
                                        <p:tgtEl>
                                          <p:spTgt spid="149521"/>
                                        </p:tgtEl>
                                        <p:attrNameLst>
                                          <p:attrName>ppt_h</p:attrName>
                                        </p:attrNameLst>
                                      </p:cBhvr>
                                      <p:tavLst>
                                        <p:tav tm="0">
                                          <p:val>
                                            <p:fltVal val="0"/>
                                          </p:val>
                                        </p:tav>
                                        <p:tav tm="100000">
                                          <p:val>
                                            <p:strVal val="#ppt_h"/>
                                          </p:val>
                                        </p:tav>
                                      </p:tavLst>
                                    </p:anim>
                                    <p:animEffect transition="in" filter="fade">
                                      <p:cBhvr>
                                        <p:cTn id="45" dur="500"/>
                                        <p:tgtEl>
                                          <p:spTgt spid="14952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53" presetClass="entr" presetSubtype="0" fill="hold" nodeType="clickEffect">
                                  <p:stCondLst>
                                    <p:cond delay="0"/>
                                  </p:stCondLst>
                                  <p:childTnLst>
                                    <p:set>
                                      <p:cBhvr>
                                        <p:cTn id="49" dur="1" fill="hold">
                                          <p:stCondLst>
                                            <p:cond delay="0"/>
                                          </p:stCondLst>
                                        </p:cTn>
                                        <p:tgtEl>
                                          <p:spTgt spid="149523"/>
                                        </p:tgtEl>
                                        <p:attrNameLst>
                                          <p:attrName>style.visibility</p:attrName>
                                        </p:attrNameLst>
                                      </p:cBhvr>
                                      <p:to>
                                        <p:strVal val="visible"/>
                                      </p:to>
                                    </p:set>
                                    <p:anim calcmode="lin" valueType="num">
                                      <p:cBhvr>
                                        <p:cTn id="50" dur="500" fill="hold"/>
                                        <p:tgtEl>
                                          <p:spTgt spid="149523"/>
                                        </p:tgtEl>
                                        <p:attrNameLst>
                                          <p:attrName>ppt_w</p:attrName>
                                        </p:attrNameLst>
                                      </p:cBhvr>
                                      <p:tavLst>
                                        <p:tav tm="0">
                                          <p:val>
                                            <p:fltVal val="0"/>
                                          </p:val>
                                        </p:tav>
                                        <p:tav tm="100000">
                                          <p:val>
                                            <p:strVal val="#ppt_w"/>
                                          </p:val>
                                        </p:tav>
                                      </p:tavLst>
                                    </p:anim>
                                    <p:anim calcmode="lin" valueType="num">
                                      <p:cBhvr>
                                        <p:cTn id="51" dur="500" fill="hold"/>
                                        <p:tgtEl>
                                          <p:spTgt spid="149523"/>
                                        </p:tgtEl>
                                        <p:attrNameLst>
                                          <p:attrName>ppt_h</p:attrName>
                                        </p:attrNameLst>
                                      </p:cBhvr>
                                      <p:tavLst>
                                        <p:tav tm="0">
                                          <p:val>
                                            <p:fltVal val="0"/>
                                          </p:val>
                                        </p:tav>
                                        <p:tav tm="100000">
                                          <p:val>
                                            <p:strVal val="#ppt_h"/>
                                          </p:val>
                                        </p:tav>
                                      </p:tavLst>
                                    </p:anim>
                                    <p:animEffect transition="in" filter="fade">
                                      <p:cBhvr>
                                        <p:cTn id="52" dur="500"/>
                                        <p:tgtEl>
                                          <p:spTgt spid="1495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8" grpId="0" animBg="1"/>
      <p:bldP spid="149508" grpId="1" animBg="1"/>
      <p:bldP spid="149509" grpId="0" animBg="1"/>
      <p:bldP spid="149509" grpId="1" animBg="1"/>
      <p:bldP spid="149510" grpId="0" animBg="1"/>
      <p:bldP spid="149510" grpId="1" animBg="1"/>
      <p:bldP spid="149521"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57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7157" name="Rectangle 5"/>
          <p:cNvSpPr>
            <a:spLocks noGrp="1" noChangeArrowheads="1"/>
          </p:cNvSpPr>
          <p:nvPr>
            <p:ph idx="1"/>
          </p:nvPr>
        </p:nvSpPr>
        <p:spPr bwMode="auto">
          <a:xfrm>
            <a:off x="762000" y="762000"/>
            <a:ext cx="8382000" cy="6096000"/>
          </a:xfrm>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Eisenhower labeled his politics “</a:t>
            </a:r>
            <a:r>
              <a:rPr lang="en-US" u="sng">
                <a:effectLst>
                  <a:outerShdw blurRad="38100" dist="38100" dir="2700000" algn="tl">
                    <a:srgbClr val="242852"/>
                  </a:outerShdw>
                </a:effectLst>
                <a:latin typeface="Palatino Linotype" charset="0"/>
                <a:ea typeface="ＭＳ Ｐゴシック" charset="0"/>
              </a:rPr>
              <a:t>Modern Republicanism</a:t>
            </a:r>
            <a:r>
              <a:rPr lang="en-US">
                <a:effectLst>
                  <a:outerShdw blurRad="38100" dist="38100" dir="2700000" algn="tl">
                    <a:srgbClr val="242852"/>
                  </a:outerShdw>
                </a:effectLst>
                <a:latin typeface="Palatino Linotype" charset="0"/>
                <a:ea typeface="ＭＳ Ｐゴシック" charset="0"/>
              </a:rPr>
              <a:t>”:</a:t>
            </a:r>
          </a:p>
          <a:p>
            <a:pPr lvl="1" eaLnBrk="1" hangingPunct="1"/>
            <a:r>
              <a:rPr lang="en-US">
                <a:effectLst>
                  <a:outerShdw blurRad="38100" dist="38100" dir="2700000" algn="tl">
                    <a:srgbClr val="242852"/>
                  </a:outerShdw>
                </a:effectLst>
                <a:latin typeface="Palatino Linotype" charset="0"/>
                <a:ea typeface="ＭＳ Ｐゴシック" charset="0"/>
              </a:rPr>
              <a:t>“Ike” believed in conservative gov’t spending &amp; a balanced budget but he had no desire to end New Deal programs</a:t>
            </a:r>
          </a:p>
          <a:p>
            <a:pPr lvl="1" eaLnBrk="1" hangingPunct="1"/>
            <a:r>
              <a:rPr lang="en-US">
                <a:effectLst>
                  <a:outerShdw blurRad="38100" dist="38100" dir="2700000" algn="tl">
                    <a:srgbClr val="242852"/>
                  </a:outerShdw>
                </a:effectLst>
                <a:latin typeface="Palatino Linotype" charset="0"/>
                <a:ea typeface="ＭＳ Ｐゴシック" charset="0"/>
              </a:rPr>
              <a:t>The affluent, postwar “good life” at home was dependent upon a strong Cold War foreign policy</a:t>
            </a:r>
          </a:p>
        </p:txBody>
      </p:sp>
      <p:sp>
        <p:nvSpPr>
          <p:cNvPr id="177156" name="Rectangle 4"/>
          <p:cNvSpPr>
            <a:spLocks noGrp="1" noChangeArrowheads="1"/>
          </p:cNvSpPr>
          <p:nvPr>
            <p:ph type="title"/>
          </p:nvPr>
        </p:nvSpPr>
        <p:spPr bwMode="auto">
          <a:xfrm>
            <a:off x="990600" y="0"/>
            <a:ext cx="8153400" cy="838200"/>
          </a:xfrm>
        </p:spPr>
        <p:txBody>
          <a:bodyPr wrap="square" lIns="90488" tIns="44450" rIns="90488" bIns="44450" numCol="1" anchorCtr="0" compatLnSpc="1">
            <a:prstTxWarp prst="textNoShape">
              <a:avLst/>
            </a:prstTxWarp>
          </a:bodyPr>
          <a:lstStyle/>
          <a:p>
            <a:pPr eaLnBrk="1" hangingPunct="1"/>
            <a:r>
              <a:rPr lang="en-US" sz="3600">
                <a:effectLst>
                  <a:outerShdw blurRad="38100" dist="38100" dir="2700000" algn="tl">
                    <a:srgbClr val="242852"/>
                  </a:outerShdw>
                </a:effectLst>
                <a:latin typeface="Palatino Linotype" charset="0"/>
                <a:ea typeface="ＭＳ Ｐゴシック" charset="0"/>
              </a:rPr>
              <a:t>Eisenhower’s Modern Republicanism</a:t>
            </a:r>
          </a:p>
        </p:txBody>
      </p:sp>
      <p:sp>
        <p:nvSpPr>
          <p:cNvPr id="177161" name="AutoShape 9"/>
          <p:cNvSpPr>
            <a:spLocks noChangeArrowheads="1"/>
          </p:cNvSpPr>
          <p:nvPr/>
        </p:nvSpPr>
        <p:spPr bwMode="auto">
          <a:xfrm>
            <a:off x="309563" y="1143000"/>
            <a:ext cx="8610600" cy="1066800"/>
          </a:xfrm>
          <a:prstGeom prst="wedgeRectCallout">
            <a:avLst>
              <a:gd name="adj1" fmla="val -33019"/>
              <a:gd name="adj2" fmla="val 108931"/>
            </a:avLst>
          </a:prstGeom>
          <a:solidFill>
            <a:srgbClr val="CCECFF"/>
          </a:solidFill>
          <a:ln w="38100">
            <a:solidFill>
              <a:schemeClr val="tx1"/>
            </a:solidFill>
            <a:miter lim="800000"/>
            <a:headEnd/>
            <a:tailEnd/>
          </a:ln>
        </p:spPr>
        <p:txBody>
          <a:bodyPr/>
          <a:lstStyle/>
          <a:p>
            <a:pPr algn="ctr">
              <a:lnSpc>
                <a:spcPct val="80000"/>
              </a:lnSpc>
            </a:pPr>
            <a:r>
              <a:rPr kumimoji="1" lang="en-US" sz="3600">
                <a:solidFill>
                  <a:schemeClr val="bg1"/>
                </a:solidFill>
              </a:rPr>
              <a:t>“</a:t>
            </a:r>
            <a:r>
              <a:rPr kumimoji="1" lang="en-US" sz="3600" i="1">
                <a:solidFill>
                  <a:schemeClr val="bg1"/>
                </a:solidFill>
              </a:rPr>
              <a:t>I’m conservative when it comes to money and liberal when it comes to  human beings</a:t>
            </a:r>
            <a:r>
              <a:rPr kumimoji="1" lang="en-US" sz="3600">
                <a:solidFill>
                  <a:schemeClr val="bg1"/>
                </a:solidFill>
              </a:rPr>
              <a:t>”</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77161"/>
                                        </p:tgtEl>
                                        <p:attrNameLst>
                                          <p:attrName>style.visibility</p:attrName>
                                        </p:attrNameLst>
                                      </p:cBhvr>
                                      <p:to>
                                        <p:strVal val="visible"/>
                                      </p:to>
                                    </p:set>
                                    <p:anim calcmode="lin" valueType="num">
                                      <p:cBhvr>
                                        <p:cTn id="7" dur="500" fill="hold"/>
                                        <p:tgtEl>
                                          <p:spTgt spid="177161"/>
                                        </p:tgtEl>
                                        <p:attrNameLst>
                                          <p:attrName>ppt_w</p:attrName>
                                        </p:attrNameLst>
                                      </p:cBhvr>
                                      <p:tavLst>
                                        <p:tav tm="0">
                                          <p:val>
                                            <p:fltVal val="0"/>
                                          </p:val>
                                        </p:tav>
                                        <p:tav tm="100000">
                                          <p:val>
                                            <p:strVal val="#ppt_w"/>
                                          </p:val>
                                        </p:tav>
                                      </p:tavLst>
                                    </p:anim>
                                    <p:anim calcmode="lin" valueType="num">
                                      <p:cBhvr>
                                        <p:cTn id="8" dur="500" fill="hold"/>
                                        <p:tgtEl>
                                          <p:spTgt spid="177161"/>
                                        </p:tgtEl>
                                        <p:attrNameLst>
                                          <p:attrName>ppt_h</p:attrName>
                                        </p:attrNameLst>
                                      </p:cBhvr>
                                      <p:tavLst>
                                        <p:tav tm="0">
                                          <p:val>
                                            <p:fltVal val="0"/>
                                          </p:val>
                                        </p:tav>
                                        <p:tav tm="100000">
                                          <p:val>
                                            <p:strVal val="#ppt_h"/>
                                          </p:val>
                                        </p:tav>
                                      </p:tavLst>
                                    </p:anim>
                                    <p:animEffect transition="in" filter="fade">
                                      <p:cBhvr>
                                        <p:cTn id="9" dur="500"/>
                                        <p:tgtEl>
                                          <p:spTgt spid="177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6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9" name="Rectangle 3"/>
          <p:cNvSpPr>
            <a:spLocks noGrp="1" noChangeArrowheads="1"/>
          </p:cNvSpPr>
          <p:nvPr>
            <p:ph idx="1"/>
          </p:nvPr>
        </p:nvSpPr>
        <p:spPr>
          <a:xfrm>
            <a:off x="914400" y="762000"/>
            <a:ext cx="8229600" cy="6096000"/>
          </a:xfrm>
        </p:spPr>
        <p:txBody>
          <a:bodyPr wrap="square" numCol="1" anchorCtr="0" compatLnSpc="1">
            <a:prstTxWarp prst="textNoShape">
              <a:avLst/>
            </a:prstTxWarp>
          </a:bodyPr>
          <a:lstStyle/>
          <a:p>
            <a:pPr eaLnBrk="1" hangingPunct="1">
              <a:lnSpc>
                <a:spcPct val="90000"/>
              </a:lnSpc>
            </a:pPr>
            <a:r>
              <a:rPr lang="en-US" sz="2400">
                <a:effectLst>
                  <a:outerShdw blurRad="38100" dist="38100" dir="2700000" algn="tl">
                    <a:srgbClr val="242852"/>
                  </a:outerShdw>
                </a:effectLst>
                <a:latin typeface="Palatino Linotype" charset="0"/>
                <a:ea typeface="ＭＳ Ｐゴシック" charset="0"/>
              </a:rPr>
              <a:t>In his 8 years as president, Ike had a modest domestic record:</a:t>
            </a:r>
          </a:p>
          <a:p>
            <a:pPr lvl="1" eaLnBrk="1" hangingPunct="1">
              <a:lnSpc>
                <a:spcPct val="90000"/>
              </a:lnSpc>
            </a:pPr>
            <a:r>
              <a:rPr lang="en-US" sz="2400">
                <a:effectLst>
                  <a:outerShdw blurRad="38100" dist="38100" dir="2700000" algn="tl">
                    <a:srgbClr val="242852"/>
                  </a:outerShdw>
                </a:effectLst>
                <a:latin typeface="Palatino Linotype" charset="0"/>
                <a:ea typeface="ＭＳ Ｐゴシック" charset="0"/>
              </a:rPr>
              <a:t>Instead of ending New Deal programs, Eisenhower added to social security &amp; minimum wage</a:t>
            </a:r>
          </a:p>
          <a:p>
            <a:pPr lvl="1" eaLnBrk="1" hangingPunct="1">
              <a:lnSpc>
                <a:spcPct val="90000"/>
              </a:lnSpc>
            </a:pPr>
            <a:r>
              <a:rPr lang="en-US" sz="2400">
                <a:effectLst>
                  <a:outerShdw blurRad="38100" dist="38100" dir="2700000" algn="tl">
                    <a:srgbClr val="242852"/>
                  </a:outerShdw>
                </a:effectLst>
                <a:latin typeface="Palatino Linotype" charset="0"/>
                <a:ea typeface="ＭＳ Ｐゴシック" charset="0"/>
              </a:rPr>
              <a:t>Used FDR’s Federal Housing Admin to help finance building &amp; purchasing of suburban homes</a:t>
            </a:r>
          </a:p>
          <a:p>
            <a:pPr lvl="1" eaLnBrk="1" hangingPunct="1">
              <a:lnSpc>
                <a:spcPct val="90000"/>
              </a:lnSpc>
            </a:pPr>
            <a:r>
              <a:rPr lang="en-US" sz="2400">
                <a:effectLst>
                  <a:outerShdw blurRad="38100" dist="38100" dir="2700000" algn="tl">
                    <a:srgbClr val="242852"/>
                  </a:outerShdw>
                </a:effectLst>
                <a:latin typeface="Palatino Linotype" charset="0"/>
                <a:ea typeface="ＭＳ Ｐゴシック" charset="0"/>
              </a:rPr>
              <a:t>Created the Depts of Health, Education, &amp; Welfare</a:t>
            </a:r>
          </a:p>
        </p:txBody>
      </p:sp>
      <p:sp>
        <p:nvSpPr>
          <p:cNvPr id="183298" name="Rectangle 2"/>
          <p:cNvSpPr>
            <a:spLocks noGrp="1" noChangeArrowheads="1"/>
          </p:cNvSpPr>
          <p:nvPr>
            <p:ph type="title"/>
          </p:nvPr>
        </p:nvSpPr>
        <p:spPr>
          <a:xfrm>
            <a:off x="838200" y="0"/>
            <a:ext cx="8305800" cy="838200"/>
          </a:xfrm>
        </p:spPr>
        <p:txBody>
          <a:bodyPr wrap="square" numCol="1" anchorCtr="0" compatLnSpc="1">
            <a:prstTxWarp prst="textNoShape">
              <a:avLst/>
            </a:prstTxWarp>
          </a:bodyPr>
          <a:lstStyle/>
          <a:p>
            <a:pPr eaLnBrk="1" hangingPunct="1"/>
            <a:r>
              <a:rPr lang="en-US" sz="2400">
                <a:effectLst>
                  <a:outerShdw blurRad="38100" dist="38100" dir="2700000" algn="tl">
                    <a:srgbClr val="242852"/>
                  </a:outerShdw>
                </a:effectLst>
                <a:latin typeface="Palatino Linotype" charset="0"/>
                <a:ea typeface="ＭＳ Ｐゴシック" charset="0"/>
              </a:rPr>
              <a:t>Eisenhower’s Modern Republicanism</a:t>
            </a:r>
          </a:p>
        </p:txBody>
      </p:sp>
      <p:sp>
        <p:nvSpPr>
          <p:cNvPr id="183300" name="Rectangle 4"/>
          <p:cNvSpPr>
            <a:spLocks noChangeArrowheads="1"/>
          </p:cNvSpPr>
          <p:nvPr/>
        </p:nvSpPr>
        <p:spPr bwMode="auto">
          <a:xfrm>
            <a:off x="228600" y="379413"/>
            <a:ext cx="8763000" cy="1449387"/>
          </a:xfrm>
          <a:prstGeom prst="rect">
            <a:avLst/>
          </a:prstGeom>
          <a:solidFill>
            <a:srgbClr val="CCFF99"/>
          </a:solidFill>
          <a:ln w="38100">
            <a:solidFill>
              <a:schemeClr val="tx1"/>
            </a:solidFill>
            <a:miter lim="800000"/>
            <a:headEnd/>
            <a:tailEnd/>
          </a:ln>
        </p:spPr>
        <p:txBody>
          <a:bodyPr>
            <a:spAutoFit/>
          </a:bodyPr>
          <a:lstStyle/>
          <a:p>
            <a:pPr algn="ctr">
              <a:lnSpc>
                <a:spcPct val="80000"/>
              </a:lnSpc>
              <a:spcBef>
                <a:spcPct val="20000"/>
              </a:spcBef>
              <a:buClr>
                <a:schemeClr val="accent1"/>
              </a:buClr>
              <a:buFont typeface="Arial" charset="0"/>
              <a:buNone/>
            </a:pPr>
            <a:r>
              <a:rPr kumimoji="1" lang="en-US" sz="3600">
                <a:solidFill>
                  <a:schemeClr val="bg1"/>
                </a:solidFill>
              </a:rPr>
              <a:t>During the Eisenhower era, the U.S. economy avoided spiraling inflation &amp; brought   middle-class prosperity to more Americans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83300"/>
                                        </p:tgtEl>
                                        <p:attrNameLst>
                                          <p:attrName>style.visibility</p:attrName>
                                        </p:attrNameLst>
                                      </p:cBhvr>
                                      <p:to>
                                        <p:strVal val="visible"/>
                                      </p:to>
                                    </p:set>
                                    <p:anim calcmode="lin" valueType="num">
                                      <p:cBhvr>
                                        <p:cTn id="7" dur="500" fill="hold"/>
                                        <p:tgtEl>
                                          <p:spTgt spid="183300"/>
                                        </p:tgtEl>
                                        <p:attrNameLst>
                                          <p:attrName>ppt_w</p:attrName>
                                        </p:attrNameLst>
                                      </p:cBhvr>
                                      <p:tavLst>
                                        <p:tav tm="0">
                                          <p:val>
                                            <p:fltVal val="0"/>
                                          </p:val>
                                        </p:tav>
                                        <p:tav tm="100000">
                                          <p:val>
                                            <p:strVal val="#ppt_w"/>
                                          </p:val>
                                        </p:tav>
                                      </p:tavLst>
                                    </p:anim>
                                    <p:anim calcmode="lin" valueType="num">
                                      <p:cBhvr>
                                        <p:cTn id="8" dur="500" fill="hold"/>
                                        <p:tgtEl>
                                          <p:spTgt spid="183300"/>
                                        </p:tgtEl>
                                        <p:attrNameLst>
                                          <p:attrName>ppt_h</p:attrName>
                                        </p:attrNameLst>
                                      </p:cBhvr>
                                      <p:tavLst>
                                        <p:tav tm="0">
                                          <p:val>
                                            <p:fltVal val="0"/>
                                          </p:val>
                                        </p:tav>
                                        <p:tav tm="100000">
                                          <p:val>
                                            <p:strVal val="#ppt_h"/>
                                          </p:val>
                                        </p:tav>
                                      </p:tavLst>
                                    </p:anim>
                                    <p:animEffect transition="in" filter="fade">
                                      <p:cBhvr>
                                        <p:cTn id="9" dur="500"/>
                                        <p:tgtEl>
                                          <p:spTgt spid="183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Rectangle 3"/>
          <p:cNvSpPr>
            <a:spLocks noGrp="1" noChangeArrowheads="1"/>
          </p:cNvSpPr>
          <p:nvPr>
            <p:ph idx="1"/>
          </p:nvPr>
        </p:nvSpPr>
        <p:spPr>
          <a:xfrm>
            <a:off x="838200" y="914400"/>
            <a:ext cx="8305800" cy="5943600"/>
          </a:xfrm>
        </p:spPr>
        <p:txBody>
          <a:bodyPr wrap="square" numCol="1" anchorCtr="0" compatLnSpc="1">
            <a:prstTxWarp prst="textNoShape">
              <a:avLst/>
            </a:prstTxWarp>
          </a:bodyPr>
          <a:lstStyle/>
          <a:p>
            <a:pPr eaLnBrk="1" hangingPunct="1">
              <a:spcBef>
                <a:spcPct val="15000"/>
              </a:spcBef>
            </a:pPr>
            <a:r>
              <a:rPr lang="en-US" u="sng">
                <a:effectLst>
                  <a:outerShdw blurRad="38100" dist="38100" dir="2700000" algn="tl">
                    <a:srgbClr val="242852"/>
                  </a:outerShdw>
                </a:effectLst>
                <a:latin typeface="Palatino Linotype" charset="0"/>
                <a:ea typeface="ＭＳ Ｐゴシック" charset="0"/>
              </a:rPr>
              <a:t>Interstate Highway System</a:t>
            </a:r>
            <a:r>
              <a:rPr lang="en-US">
                <a:effectLst>
                  <a:outerShdw blurRad="38100" dist="38100" dir="2700000" algn="tl">
                    <a:srgbClr val="242852"/>
                  </a:outerShdw>
                </a:effectLst>
                <a:latin typeface="Palatino Linotype" charset="0"/>
                <a:ea typeface="ＭＳ Ｐゴシック" charset="0"/>
              </a:rPr>
              <a:t>:</a:t>
            </a:r>
          </a:p>
          <a:p>
            <a:pPr lvl="1" eaLnBrk="1" hangingPunct="1">
              <a:spcBef>
                <a:spcPct val="15000"/>
              </a:spcBef>
            </a:pPr>
            <a:r>
              <a:rPr lang="en-US">
                <a:effectLst>
                  <a:outerShdw blurRad="38100" dist="38100" dir="2700000" algn="tl">
                    <a:srgbClr val="242852"/>
                  </a:outerShdw>
                </a:effectLst>
                <a:latin typeface="Palatino Linotype" charset="0"/>
                <a:ea typeface="ＭＳ Ｐゴシック" charset="0"/>
              </a:rPr>
              <a:t>Highway Act of 1956 created 41,000 miles of divided highway to connect major U.S. cities</a:t>
            </a:r>
          </a:p>
          <a:p>
            <a:pPr lvl="1" eaLnBrk="1" hangingPunct="1">
              <a:spcBef>
                <a:spcPct val="15000"/>
              </a:spcBef>
            </a:pPr>
            <a:r>
              <a:rPr lang="en-US">
                <a:effectLst>
                  <a:outerShdw blurRad="38100" dist="38100" dir="2700000" algn="tl">
                    <a:srgbClr val="242852"/>
                  </a:outerShdw>
                </a:effectLst>
                <a:latin typeface="Palatino Linotype" charset="0"/>
                <a:ea typeface="ＭＳ Ｐゴシック" charset="0"/>
              </a:rPr>
              <a:t>These highways helped promote national defense, interstate trade, &amp; vacation travel </a:t>
            </a:r>
          </a:p>
          <a:p>
            <a:pPr lvl="1" eaLnBrk="1" hangingPunct="1">
              <a:spcBef>
                <a:spcPct val="15000"/>
              </a:spcBef>
            </a:pPr>
            <a:r>
              <a:rPr lang="en-US">
                <a:effectLst>
                  <a:outerShdw blurRad="38100" dist="38100" dir="2700000" algn="tl">
                    <a:srgbClr val="242852"/>
                  </a:outerShdw>
                </a:effectLst>
                <a:latin typeface="Palatino Linotype" charset="0"/>
                <a:ea typeface="ＭＳ Ｐゴシック" charset="0"/>
              </a:rPr>
              <a:t>All funds were raised exclusively through gas, tire, &amp; car taxes</a:t>
            </a:r>
          </a:p>
        </p:txBody>
      </p:sp>
      <p:sp>
        <p:nvSpPr>
          <p:cNvPr id="179202" name="Rectangle 2"/>
          <p:cNvSpPr>
            <a:spLocks noGrp="1" noChangeArrowheads="1"/>
          </p:cNvSpPr>
          <p:nvPr>
            <p:ph type="title"/>
          </p:nvPr>
        </p:nvSpPr>
        <p:spPr>
          <a:xfrm>
            <a:off x="838200" y="0"/>
            <a:ext cx="8305800" cy="914400"/>
          </a:xfrm>
        </p:spPr>
        <p:txBody>
          <a:bodyPr wrap="square" numCol="1" anchorCtr="0" compatLnSpc="1">
            <a:prstTxWarp prst="textNoShape">
              <a:avLst/>
            </a:prstTxWarp>
          </a:bodyPr>
          <a:lstStyle/>
          <a:p>
            <a:pPr eaLnBrk="1" hangingPunct="1"/>
            <a:r>
              <a:rPr lang="en-US" sz="2400">
                <a:effectLst>
                  <a:outerShdw blurRad="38100" dist="38100" dir="2700000" algn="tl">
                    <a:srgbClr val="242852"/>
                  </a:outerShdw>
                </a:effectLst>
                <a:latin typeface="Palatino Linotype" charset="0"/>
                <a:ea typeface="ＭＳ Ｐゴシック" charset="0"/>
              </a:rPr>
              <a:t>Eisenhower’s Modern Republicanism</a:t>
            </a:r>
          </a:p>
        </p:txBody>
      </p:sp>
      <p:pic>
        <p:nvPicPr>
          <p:cNvPr id="179206" name="Picture 6" descr="DIVI72336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76313"/>
            <a:ext cx="834231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79206"/>
                                        </p:tgtEl>
                                        <p:attrNameLst>
                                          <p:attrName>style.visibility</p:attrName>
                                        </p:attrNameLst>
                                      </p:cBhvr>
                                      <p:to>
                                        <p:strVal val="visible"/>
                                      </p:to>
                                    </p:set>
                                    <p:anim calcmode="lin" valueType="num">
                                      <p:cBhvr>
                                        <p:cTn id="7" dur="500" fill="hold"/>
                                        <p:tgtEl>
                                          <p:spTgt spid="179206"/>
                                        </p:tgtEl>
                                        <p:attrNameLst>
                                          <p:attrName>ppt_w</p:attrName>
                                        </p:attrNameLst>
                                      </p:cBhvr>
                                      <p:tavLst>
                                        <p:tav tm="0">
                                          <p:val>
                                            <p:fltVal val="0"/>
                                          </p:val>
                                        </p:tav>
                                        <p:tav tm="100000">
                                          <p:val>
                                            <p:strVal val="#ppt_w"/>
                                          </p:val>
                                        </p:tav>
                                      </p:tavLst>
                                    </p:anim>
                                    <p:anim calcmode="lin" valueType="num">
                                      <p:cBhvr>
                                        <p:cTn id="8" dur="500" fill="hold"/>
                                        <p:tgtEl>
                                          <p:spTgt spid="179206"/>
                                        </p:tgtEl>
                                        <p:attrNameLst>
                                          <p:attrName>ppt_h</p:attrName>
                                        </p:attrNameLst>
                                      </p:cBhvr>
                                      <p:tavLst>
                                        <p:tav tm="0">
                                          <p:val>
                                            <p:fltVal val="0"/>
                                          </p:val>
                                        </p:tav>
                                        <p:tav tm="100000">
                                          <p:val>
                                            <p:strVal val="#ppt_h"/>
                                          </p:val>
                                        </p:tav>
                                      </p:tavLst>
                                    </p:anim>
                                    <p:animEffect transition="in" filter="fade">
                                      <p:cBhvr>
                                        <p:cTn id="9" dur="500"/>
                                        <p:tgtEl>
                                          <p:spTgt spid="179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3"/>
          <p:cNvSpPr>
            <a:spLocks noGrp="1" noChangeArrowheads="1"/>
          </p:cNvSpPr>
          <p:nvPr>
            <p:ph idx="1"/>
          </p:nvPr>
        </p:nvSpPr>
        <p:spPr>
          <a:xfrm>
            <a:off x="838200" y="914400"/>
            <a:ext cx="8305800" cy="5943600"/>
          </a:xfrm>
        </p:spPr>
        <p:txBody>
          <a:bodyPr wrap="square"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Regarding McCarthyism, Ike provided McCarthy “just enough rope to hang himself” in 1954</a:t>
            </a:r>
          </a:p>
          <a:p>
            <a:pPr lvl="1" eaLnBrk="1" hangingPunct="1"/>
            <a:r>
              <a:rPr lang="en-US">
                <a:effectLst>
                  <a:outerShdw blurRad="38100" dist="38100" dir="2700000" algn="tl">
                    <a:srgbClr val="242852"/>
                  </a:outerShdw>
                </a:effectLst>
                <a:latin typeface="Palatino Linotype" charset="0"/>
                <a:ea typeface="ＭＳ Ｐゴシック" charset="0"/>
              </a:rPr>
              <a:t>In the televised “Army hearings,” the nation saw McCarthy’s style &amp; fact-less attacks</a:t>
            </a:r>
          </a:p>
          <a:p>
            <a:pPr lvl="1" eaLnBrk="1" hangingPunct="1"/>
            <a:r>
              <a:rPr lang="en-US">
                <a:effectLst>
                  <a:outerShdw blurRad="38100" dist="38100" dir="2700000" algn="tl">
                    <a:srgbClr val="242852"/>
                  </a:outerShdw>
                </a:effectLst>
                <a:latin typeface="Palatino Linotype" charset="0"/>
                <a:ea typeface="ＭＳ Ｐゴシック" charset="0"/>
              </a:rPr>
              <a:t>The Senate censured McCarthy &amp; his “communist” attacks quickly died </a:t>
            </a:r>
          </a:p>
        </p:txBody>
      </p:sp>
      <p:sp>
        <p:nvSpPr>
          <p:cNvPr id="150530" name="Rectangle 2"/>
          <p:cNvSpPr>
            <a:spLocks noGrp="1" noChangeArrowheads="1"/>
          </p:cNvSpPr>
          <p:nvPr>
            <p:ph type="title"/>
          </p:nvPr>
        </p:nvSpPr>
        <p:spPr/>
        <p:txBody>
          <a:bodyPr wrap="square"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The Republicans in Power</a:t>
            </a:r>
          </a:p>
        </p:txBody>
      </p:sp>
      <p:sp>
        <p:nvSpPr>
          <p:cNvPr id="150532" name="AutoShape 4"/>
          <p:cNvSpPr>
            <a:spLocks noChangeArrowheads="1"/>
          </p:cNvSpPr>
          <p:nvPr/>
        </p:nvSpPr>
        <p:spPr bwMode="auto">
          <a:xfrm>
            <a:off x="2743200" y="3124200"/>
            <a:ext cx="5943600" cy="990600"/>
          </a:xfrm>
          <a:prstGeom prst="wedgeRectCallout">
            <a:avLst>
              <a:gd name="adj1" fmla="val 37556"/>
              <a:gd name="adj2" fmla="val -239102"/>
            </a:avLst>
          </a:prstGeom>
          <a:solidFill>
            <a:srgbClr val="CCFFCC"/>
          </a:solidFill>
          <a:ln w="38100">
            <a:solidFill>
              <a:schemeClr val="tx1"/>
            </a:solidFill>
            <a:miter lim="800000"/>
            <a:headEnd/>
            <a:tailEnd/>
          </a:ln>
        </p:spPr>
        <p:txBody>
          <a:bodyPr/>
          <a:lstStyle/>
          <a:p>
            <a:pPr algn="ctr">
              <a:lnSpc>
                <a:spcPct val="80000"/>
              </a:lnSpc>
            </a:pPr>
            <a:r>
              <a:rPr lang="en-US" sz="3600">
                <a:solidFill>
                  <a:schemeClr val="bg1"/>
                </a:solidFill>
              </a:rPr>
              <a:t>“I am not going to get into a [peeing] contest with a skunk”</a:t>
            </a:r>
          </a:p>
        </p:txBody>
      </p:sp>
      <p:pic>
        <p:nvPicPr>
          <p:cNvPr id="150534" name="Picture 6" descr="welch-mccarthy-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685800"/>
            <a:ext cx="4572000" cy="271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5" name="AutoShape 7"/>
          <p:cNvSpPr>
            <a:spLocks noChangeArrowheads="1"/>
          </p:cNvSpPr>
          <p:nvPr/>
        </p:nvSpPr>
        <p:spPr bwMode="auto">
          <a:xfrm>
            <a:off x="228600" y="381000"/>
            <a:ext cx="4572000" cy="990600"/>
          </a:xfrm>
          <a:prstGeom prst="wedgeRectCallout">
            <a:avLst>
              <a:gd name="adj1" fmla="val 56079"/>
              <a:gd name="adj2" fmla="val 52722"/>
            </a:avLst>
          </a:prstGeom>
          <a:solidFill>
            <a:srgbClr val="CCCCFF"/>
          </a:solidFill>
          <a:ln w="38100">
            <a:solidFill>
              <a:schemeClr val="tx1"/>
            </a:solidFill>
            <a:miter lim="800000"/>
            <a:headEnd/>
            <a:tailEnd/>
          </a:ln>
        </p:spPr>
        <p:txBody>
          <a:bodyPr/>
          <a:lstStyle/>
          <a:p>
            <a:pPr algn="ctr">
              <a:lnSpc>
                <a:spcPct val="80000"/>
              </a:lnSpc>
            </a:pPr>
            <a:r>
              <a:rPr lang="en-US" sz="3600"/>
              <a:t>“Have you no decency, Mr. McCarthy?”</a:t>
            </a:r>
          </a:p>
        </p:txBody>
      </p:sp>
      <p:pic>
        <p:nvPicPr>
          <p:cNvPr id="150536" name="Picture 8" descr="JoeMc5"/>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t="14429" b="21857"/>
          <a:stretch>
            <a:fillRect/>
          </a:stretch>
        </p:blipFill>
        <p:spPr bwMode="auto">
          <a:xfrm>
            <a:off x="1219200" y="304800"/>
            <a:ext cx="6889750" cy="63769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8" name="Picture 10" descr="JoeMc5"/>
          <p:cNvPicPr>
            <a:picLocks noChangeAspect="1" noChangeArrowheads="1"/>
          </p:cNvPicPr>
          <p:nvPr/>
        </p:nvPicPr>
        <p:blipFill>
          <a:blip r:embed="rId3">
            <a:extLst>
              <a:ext uri="{28A0092B-C50C-407E-A947-70E740481C1C}">
                <a14:useLocalDpi xmlns:a14="http://schemas.microsoft.com/office/drawing/2010/main" val="0"/>
              </a:ext>
            </a:extLst>
          </a:blip>
          <a:srcRect t="84000" b="2000"/>
          <a:stretch>
            <a:fillRect/>
          </a:stretch>
        </p:blipFill>
        <p:spPr bwMode="auto">
          <a:xfrm>
            <a:off x="1295400" y="5486400"/>
            <a:ext cx="7467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50532"/>
                                        </p:tgtEl>
                                        <p:attrNameLst>
                                          <p:attrName>style.visibility</p:attrName>
                                        </p:attrNameLst>
                                      </p:cBhvr>
                                      <p:to>
                                        <p:strVal val="visible"/>
                                      </p:to>
                                    </p:set>
                                    <p:anim calcmode="lin" valueType="num">
                                      <p:cBhvr>
                                        <p:cTn id="7" dur="500" fill="hold"/>
                                        <p:tgtEl>
                                          <p:spTgt spid="150532"/>
                                        </p:tgtEl>
                                        <p:attrNameLst>
                                          <p:attrName>ppt_w</p:attrName>
                                        </p:attrNameLst>
                                      </p:cBhvr>
                                      <p:tavLst>
                                        <p:tav tm="0">
                                          <p:val>
                                            <p:fltVal val="0"/>
                                          </p:val>
                                        </p:tav>
                                        <p:tav tm="100000">
                                          <p:val>
                                            <p:strVal val="#ppt_w"/>
                                          </p:val>
                                        </p:tav>
                                      </p:tavLst>
                                    </p:anim>
                                    <p:anim calcmode="lin" valueType="num">
                                      <p:cBhvr>
                                        <p:cTn id="8" dur="500" fill="hold"/>
                                        <p:tgtEl>
                                          <p:spTgt spid="150532"/>
                                        </p:tgtEl>
                                        <p:attrNameLst>
                                          <p:attrName>ppt_h</p:attrName>
                                        </p:attrNameLst>
                                      </p:cBhvr>
                                      <p:tavLst>
                                        <p:tav tm="0">
                                          <p:val>
                                            <p:fltVal val="0"/>
                                          </p:val>
                                        </p:tav>
                                        <p:tav tm="100000">
                                          <p:val>
                                            <p:strVal val="#ppt_h"/>
                                          </p:val>
                                        </p:tav>
                                      </p:tavLst>
                                    </p:anim>
                                    <p:animEffect transition="in" filter="fade">
                                      <p:cBhvr>
                                        <p:cTn id="9" dur="500"/>
                                        <p:tgtEl>
                                          <p:spTgt spid="15053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xit" presetSubtype="0" fill="hold" grpId="1" nodeType="clickEffect">
                                  <p:stCondLst>
                                    <p:cond delay="0"/>
                                  </p:stCondLst>
                                  <p:childTnLst>
                                    <p:anim calcmode="lin" valueType="num">
                                      <p:cBhvr>
                                        <p:cTn id="13" dur="500"/>
                                        <p:tgtEl>
                                          <p:spTgt spid="150532"/>
                                        </p:tgtEl>
                                        <p:attrNameLst>
                                          <p:attrName>ppt_w</p:attrName>
                                        </p:attrNameLst>
                                      </p:cBhvr>
                                      <p:tavLst>
                                        <p:tav tm="0">
                                          <p:val>
                                            <p:strVal val="ppt_w"/>
                                          </p:val>
                                        </p:tav>
                                        <p:tav tm="100000">
                                          <p:val>
                                            <p:fltVal val="0"/>
                                          </p:val>
                                        </p:tav>
                                      </p:tavLst>
                                    </p:anim>
                                    <p:anim calcmode="lin" valueType="num">
                                      <p:cBhvr>
                                        <p:cTn id="14" dur="500"/>
                                        <p:tgtEl>
                                          <p:spTgt spid="150532"/>
                                        </p:tgtEl>
                                        <p:attrNameLst>
                                          <p:attrName>ppt_h</p:attrName>
                                        </p:attrNameLst>
                                      </p:cBhvr>
                                      <p:tavLst>
                                        <p:tav tm="0">
                                          <p:val>
                                            <p:strVal val="ppt_h"/>
                                          </p:val>
                                        </p:tav>
                                        <p:tav tm="100000">
                                          <p:val>
                                            <p:fltVal val="0"/>
                                          </p:val>
                                        </p:tav>
                                      </p:tavLst>
                                    </p:anim>
                                    <p:animEffect transition="out" filter="fade">
                                      <p:cBhvr>
                                        <p:cTn id="15" dur="500"/>
                                        <p:tgtEl>
                                          <p:spTgt spid="150532"/>
                                        </p:tgtEl>
                                      </p:cBhvr>
                                    </p:animEffect>
                                    <p:set>
                                      <p:cBhvr>
                                        <p:cTn id="16" dur="1" fill="hold">
                                          <p:stCondLst>
                                            <p:cond delay="499"/>
                                          </p:stCondLst>
                                        </p:cTn>
                                        <p:tgtEl>
                                          <p:spTgt spid="150532"/>
                                        </p:tgtEl>
                                        <p:attrNameLst>
                                          <p:attrName>style.visibility</p:attrName>
                                        </p:attrNameLst>
                                      </p:cBhvr>
                                      <p:to>
                                        <p:strVal val="hidden"/>
                                      </p:to>
                                    </p:set>
                                  </p:childTnLst>
                                </p:cTn>
                              </p:par>
                              <p:par>
                                <p:cTn id="17" presetID="53" presetClass="entr" presetSubtype="0" fill="hold" nodeType="withEffect">
                                  <p:stCondLst>
                                    <p:cond delay="0"/>
                                  </p:stCondLst>
                                  <p:childTnLst>
                                    <p:set>
                                      <p:cBhvr>
                                        <p:cTn id="18" dur="1" fill="hold">
                                          <p:stCondLst>
                                            <p:cond delay="0"/>
                                          </p:stCondLst>
                                        </p:cTn>
                                        <p:tgtEl>
                                          <p:spTgt spid="150534"/>
                                        </p:tgtEl>
                                        <p:attrNameLst>
                                          <p:attrName>style.visibility</p:attrName>
                                        </p:attrNameLst>
                                      </p:cBhvr>
                                      <p:to>
                                        <p:strVal val="visible"/>
                                      </p:to>
                                    </p:set>
                                    <p:anim calcmode="lin" valueType="num">
                                      <p:cBhvr>
                                        <p:cTn id="19" dur="500" fill="hold"/>
                                        <p:tgtEl>
                                          <p:spTgt spid="150534"/>
                                        </p:tgtEl>
                                        <p:attrNameLst>
                                          <p:attrName>ppt_w</p:attrName>
                                        </p:attrNameLst>
                                      </p:cBhvr>
                                      <p:tavLst>
                                        <p:tav tm="0">
                                          <p:val>
                                            <p:fltVal val="0"/>
                                          </p:val>
                                        </p:tav>
                                        <p:tav tm="100000">
                                          <p:val>
                                            <p:strVal val="#ppt_w"/>
                                          </p:val>
                                        </p:tav>
                                      </p:tavLst>
                                    </p:anim>
                                    <p:anim calcmode="lin" valueType="num">
                                      <p:cBhvr>
                                        <p:cTn id="20" dur="500" fill="hold"/>
                                        <p:tgtEl>
                                          <p:spTgt spid="150534"/>
                                        </p:tgtEl>
                                        <p:attrNameLst>
                                          <p:attrName>ppt_h</p:attrName>
                                        </p:attrNameLst>
                                      </p:cBhvr>
                                      <p:tavLst>
                                        <p:tav tm="0">
                                          <p:val>
                                            <p:fltVal val="0"/>
                                          </p:val>
                                        </p:tav>
                                        <p:tav tm="100000">
                                          <p:val>
                                            <p:strVal val="#ppt_h"/>
                                          </p:val>
                                        </p:tav>
                                      </p:tavLst>
                                    </p:anim>
                                    <p:animEffect transition="in" filter="fade">
                                      <p:cBhvr>
                                        <p:cTn id="21" dur="500"/>
                                        <p:tgtEl>
                                          <p:spTgt spid="150534"/>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150535"/>
                                        </p:tgtEl>
                                        <p:attrNameLst>
                                          <p:attrName>style.visibility</p:attrName>
                                        </p:attrNameLst>
                                      </p:cBhvr>
                                      <p:to>
                                        <p:strVal val="visible"/>
                                      </p:to>
                                    </p:set>
                                    <p:anim calcmode="lin" valueType="num">
                                      <p:cBhvr>
                                        <p:cTn id="24" dur="500" fill="hold"/>
                                        <p:tgtEl>
                                          <p:spTgt spid="150535"/>
                                        </p:tgtEl>
                                        <p:attrNameLst>
                                          <p:attrName>ppt_w</p:attrName>
                                        </p:attrNameLst>
                                      </p:cBhvr>
                                      <p:tavLst>
                                        <p:tav tm="0">
                                          <p:val>
                                            <p:fltVal val="0"/>
                                          </p:val>
                                        </p:tav>
                                        <p:tav tm="100000">
                                          <p:val>
                                            <p:strVal val="#ppt_w"/>
                                          </p:val>
                                        </p:tav>
                                      </p:tavLst>
                                    </p:anim>
                                    <p:anim calcmode="lin" valueType="num">
                                      <p:cBhvr>
                                        <p:cTn id="25" dur="500" fill="hold"/>
                                        <p:tgtEl>
                                          <p:spTgt spid="150535"/>
                                        </p:tgtEl>
                                        <p:attrNameLst>
                                          <p:attrName>ppt_h</p:attrName>
                                        </p:attrNameLst>
                                      </p:cBhvr>
                                      <p:tavLst>
                                        <p:tav tm="0">
                                          <p:val>
                                            <p:fltVal val="0"/>
                                          </p:val>
                                        </p:tav>
                                        <p:tav tm="100000">
                                          <p:val>
                                            <p:strVal val="#ppt_h"/>
                                          </p:val>
                                        </p:tav>
                                      </p:tavLst>
                                    </p:anim>
                                    <p:animEffect transition="in" filter="fade">
                                      <p:cBhvr>
                                        <p:cTn id="26" dur="500"/>
                                        <p:tgtEl>
                                          <p:spTgt spid="15053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0" fill="hold" nodeType="clickEffect">
                                  <p:stCondLst>
                                    <p:cond delay="0"/>
                                  </p:stCondLst>
                                  <p:childTnLst>
                                    <p:set>
                                      <p:cBhvr>
                                        <p:cTn id="30" dur="1" fill="hold">
                                          <p:stCondLst>
                                            <p:cond delay="0"/>
                                          </p:stCondLst>
                                        </p:cTn>
                                        <p:tgtEl>
                                          <p:spTgt spid="150536"/>
                                        </p:tgtEl>
                                        <p:attrNameLst>
                                          <p:attrName>style.visibility</p:attrName>
                                        </p:attrNameLst>
                                      </p:cBhvr>
                                      <p:to>
                                        <p:strVal val="visible"/>
                                      </p:to>
                                    </p:set>
                                    <p:anim calcmode="lin" valueType="num">
                                      <p:cBhvr>
                                        <p:cTn id="31" dur="500" fill="hold"/>
                                        <p:tgtEl>
                                          <p:spTgt spid="150536"/>
                                        </p:tgtEl>
                                        <p:attrNameLst>
                                          <p:attrName>ppt_w</p:attrName>
                                        </p:attrNameLst>
                                      </p:cBhvr>
                                      <p:tavLst>
                                        <p:tav tm="0">
                                          <p:val>
                                            <p:fltVal val="0"/>
                                          </p:val>
                                        </p:tav>
                                        <p:tav tm="100000">
                                          <p:val>
                                            <p:strVal val="#ppt_w"/>
                                          </p:val>
                                        </p:tav>
                                      </p:tavLst>
                                    </p:anim>
                                    <p:anim calcmode="lin" valueType="num">
                                      <p:cBhvr>
                                        <p:cTn id="32" dur="500" fill="hold"/>
                                        <p:tgtEl>
                                          <p:spTgt spid="150536"/>
                                        </p:tgtEl>
                                        <p:attrNameLst>
                                          <p:attrName>ppt_h</p:attrName>
                                        </p:attrNameLst>
                                      </p:cBhvr>
                                      <p:tavLst>
                                        <p:tav tm="0">
                                          <p:val>
                                            <p:fltVal val="0"/>
                                          </p:val>
                                        </p:tav>
                                        <p:tav tm="100000">
                                          <p:val>
                                            <p:strVal val="#ppt_h"/>
                                          </p:val>
                                        </p:tav>
                                      </p:tavLst>
                                    </p:anim>
                                    <p:animEffect transition="in" filter="fade">
                                      <p:cBhvr>
                                        <p:cTn id="33" dur="500"/>
                                        <p:tgtEl>
                                          <p:spTgt spid="150536"/>
                                        </p:tgtEl>
                                      </p:cBhvr>
                                    </p:animEffect>
                                  </p:childTnLst>
                                </p:cTn>
                              </p:par>
                              <p:par>
                                <p:cTn id="34" presetID="53" presetClass="entr" presetSubtype="0" fill="hold" nodeType="withEffect">
                                  <p:stCondLst>
                                    <p:cond delay="0"/>
                                  </p:stCondLst>
                                  <p:childTnLst>
                                    <p:set>
                                      <p:cBhvr>
                                        <p:cTn id="35" dur="1" fill="hold">
                                          <p:stCondLst>
                                            <p:cond delay="0"/>
                                          </p:stCondLst>
                                        </p:cTn>
                                        <p:tgtEl>
                                          <p:spTgt spid="150538"/>
                                        </p:tgtEl>
                                        <p:attrNameLst>
                                          <p:attrName>style.visibility</p:attrName>
                                        </p:attrNameLst>
                                      </p:cBhvr>
                                      <p:to>
                                        <p:strVal val="visible"/>
                                      </p:to>
                                    </p:set>
                                    <p:anim calcmode="lin" valueType="num">
                                      <p:cBhvr>
                                        <p:cTn id="36" dur="500" fill="hold"/>
                                        <p:tgtEl>
                                          <p:spTgt spid="150538"/>
                                        </p:tgtEl>
                                        <p:attrNameLst>
                                          <p:attrName>ppt_w</p:attrName>
                                        </p:attrNameLst>
                                      </p:cBhvr>
                                      <p:tavLst>
                                        <p:tav tm="0">
                                          <p:val>
                                            <p:fltVal val="0"/>
                                          </p:val>
                                        </p:tav>
                                        <p:tav tm="100000">
                                          <p:val>
                                            <p:strVal val="#ppt_w"/>
                                          </p:val>
                                        </p:tav>
                                      </p:tavLst>
                                    </p:anim>
                                    <p:anim calcmode="lin" valueType="num">
                                      <p:cBhvr>
                                        <p:cTn id="37" dur="500" fill="hold"/>
                                        <p:tgtEl>
                                          <p:spTgt spid="150538"/>
                                        </p:tgtEl>
                                        <p:attrNameLst>
                                          <p:attrName>ppt_h</p:attrName>
                                        </p:attrNameLst>
                                      </p:cBhvr>
                                      <p:tavLst>
                                        <p:tav tm="0">
                                          <p:val>
                                            <p:fltVal val="0"/>
                                          </p:val>
                                        </p:tav>
                                        <p:tav tm="100000">
                                          <p:val>
                                            <p:strVal val="#ppt_h"/>
                                          </p:val>
                                        </p:tav>
                                      </p:tavLst>
                                    </p:anim>
                                    <p:animEffect transition="in" filter="fade">
                                      <p:cBhvr>
                                        <p:cTn id="38" dur="500"/>
                                        <p:tgtEl>
                                          <p:spTgt spid="150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animBg="1"/>
      <p:bldP spid="150532" grpId="1" animBg="1"/>
      <p:bldP spid="150535"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685800" y="304800"/>
            <a:ext cx="7010400" cy="4953000"/>
          </a:xfrm>
        </p:spPr>
        <p:txBody>
          <a:bodyPr wrap="square" numCol="1" anchorCtr="0" compatLnSpc="1">
            <a:prstTxWarp prst="textNoShape">
              <a:avLst/>
            </a:prstTxWarp>
          </a:bodyPr>
          <a:lstStyle/>
          <a:p>
            <a:pPr eaLnBrk="1" hangingPunct="1"/>
            <a:r>
              <a:rPr lang="en-US" sz="6600">
                <a:effectLst>
                  <a:outerShdw blurRad="38100" dist="38100" dir="2700000" algn="tl">
                    <a:srgbClr val="242852"/>
                  </a:outerShdw>
                </a:effectLst>
                <a:latin typeface="Palatino Linotype" charset="0"/>
                <a:ea typeface="ＭＳ Ｐゴシック" charset="0"/>
              </a:rPr>
              <a:t>Postwar American Society </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969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18789" name="Rectangle 5"/>
          <p:cNvSpPr>
            <a:spLocks noGrp="1" noChangeArrowheads="1"/>
          </p:cNvSpPr>
          <p:nvPr>
            <p:ph idx="1"/>
          </p:nvPr>
        </p:nvSpPr>
        <p:spPr bwMode="auto">
          <a:xfrm>
            <a:off x="838200" y="762000"/>
            <a:ext cx="8305800" cy="6096000"/>
          </a:xfrm>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The postwar boom was caused by</a:t>
            </a:r>
          </a:p>
          <a:p>
            <a:pPr lvl="1" eaLnBrk="1" hangingPunct="1"/>
            <a:r>
              <a:rPr lang="en-US">
                <a:effectLst>
                  <a:outerShdw blurRad="38100" dist="38100" dir="2700000" algn="tl">
                    <a:srgbClr val="242852"/>
                  </a:outerShdw>
                </a:effectLst>
                <a:latin typeface="Palatino Linotype" charset="0"/>
                <a:ea typeface="ＭＳ Ｐゴシック" charset="0"/>
              </a:rPr>
              <a:t>A desire for consumer goods (suppressed in the 1930s </a:t>
            </a:r>
            <a:r>
              <a:rPr lang="en-US" u="sng">
                <a:effectLst>
                  <a:outerShdw blurRad="38100" dist="38100" dir="2700000" algn="tl">
                    <a:srgbClr val="242852"/>
                  </a:outerShdw>
                </a:effectLst>
                <a:latin typeface="Palatino Linotype" charset="0"/>
                <a:ea typeface="ＭＳ Ｐゴシック" charset="0"/>
              </a:rPr>
              <a:t>&amp;</a:t>
            </a:r>
            <a:r>
              <a:rPr lang="en-US">
                <a:effectLst>
                  <a:outerShdw blurRad="38100" dist="38100" dir="2700000" algn="tl">
                    <a:srgbClr val="242852"/>
                  </a:outerShdw>
                </a:effectLst>
                <a:latin typeface="Palatino Linotype" charset="0"/>
                <a:ea typeface="ＭＳ Ｐゴシック" charset="0"/>
              </a:rPr>
              <a:t> 40s) </a:t>
            </a:r>
          </a:p>
          <a:p>
            <a:pPr lvl="1" eaLnBrk="1" hangingPunct="1"/>
            <a:r>
              <a:rPr lang="en-US">
                <a:effectLst>
                  <a:outerShdw blurRad="38100" dist="38100" dir="2700000" algn="tl">
                    <a:srgbClr val="242852"/>
                  </a:outerShdw>
                </a:effectLst>
                <a:latin typeface="Palatino Linotype" charset="0"/>
                <a:ea typeface="ＭＳ Ｐゴシック" charset="0"/>
              </a:rPr>
              <a:t>Gov’t spending during Cold War</a:t>
            </a:r>
          </a:p>
          <a:p>
            <a:pPr lvl="1" eaLnBrk="1" hangingPunct="1"/>
            <a:r>
              <a:rPr lang="en-US">
                <a:effectLst>
                  <a:outerShdw blurRad="38100" dist="38100" dir="2700000" algn="tl">
                    <a:srgbClr val="242852"/>
                  </a:outerShdw>
                </a:effectLst>
                <a:latin typeface="Palatino Linotype" charset="0"/>
                <a:ea typeface="ＭＳ Ｐゴシック" charset="0"/>
              </a:rPr>
              <a:t>Baby boom &amp; movement to the suburbs increased the demand for consumer goods</a:t>
            </a:r>
          </a:p>
          <a:p>
            <a:pPr eaLnBrk="1" hangingPunct="1"/>
            <a:r>
              <a:rPr lang="en-US">
                <a:effectLst>
                  <a:outerShdw blurRad="38100" dist="38100" dir="2700000" algn="tl">
                    <a:srgbClr val="242852"/>
                  </a:outerShdw>
                </a:effectLst>
                <a:latin typeface="Palatino Linotype" charset="0"/>
                <a:ea typeface="ＭＳ Ｐゴシック" charset="0"/>
              </a:rPr>
              <a:t>But, this affluence led to a shift from individualism to conformity </a:t>
            </a:r>
          </a:p>
        </p:txBody>
      </p:sp>
      <p:sp>
        <p:nvSpPr>
          <p:cNvPr id="118788" name="Rectangle 4"/>
          <p:cNvSpPr>
            <a:spLocks noGrp="1" noChangeArrowheads="1"/>
          </p:cNvSpPr>
          <p:nvPr>
            <p:ph type="title"/>
          </p:nvPr>
        </p:nvSpPr>
        <p:spPr bwMode="auto">
          <a:xfrm>
            <a:off x="1143000" y="0"/>
            <a:ext cx="7772400" cy="762000"/>
          </a:xfrm>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An Affluent Society</a:t>
            </a:r>
          </a:p>
        </p:txBody>
      </p:sp>
      <p:sp>
        <p:nvSpPr>
          <p:cNvPr id="118790" name="AutoShape 6"/>
          <p:cNvSpPr>
            <a:spLocks noChangeArrowheads="1"/>
          </p:cNvSpPr>
          <p:nvPr/>
        </p:nvSpPr>
        <p:spPr bwMode="auto">
          <a:xfrm>
            <a:off x="4953000" y="381000"/>
            <a:ext cx="3657600" cy="609600"/>
          </a:xfrm>
          <a:prstGeom prst="wedgeRectCallout">
            <a:avLst>
              <a:gd name="adj1" fmla="val 18579"/>
              <a:gd name="adj2" fmla="val 361718"/>
            </a:avLst>
          </a:prstGeom>
          <a:solidFill>
            <a:srgbClr val="CCFFFF"/>
          </a:solidFill>
          <a:ln w="38100">
            <a:solidFill>
              <a:schemeClr val="tx1"/>
            </a:solidFill>
            <a:miter lim="800000"/>
            <a:headEnd/>
            <a:tailEnd/>
          </a:ln>
        </p:spPr>
        <p:txBody>
          <a:bodyPr/>
          <a:lstStyle/>
          <a:p>
            <a:pPr algn="ctr">
              <a:lnSpc>
                <a:spcPct val="80000"/>
              </a:lnSpc>
            </a:pPr>
            <a:r>
              <a:rPr lang="en-US" sz="3600">
                <a:solidFill>
                  <a:schemeClr val="bg1"/>
                </a:solidFill>
              </a:rPr>
              <a:t>The Marshall Plan</a:t>
            </a:r>
          </a:p>
        </p:txBody>
      </p:sp>
      <p:sp>
        <p:nvSpPr>
          <p:cNvPr id="118791" name="AutoShape 7"/>
          <p:cNvSpPr>
            <a:spLocks noChangeArrowheads="1"/>
          </p:cNvSpPr>
          <p:nvPr/>
        </p:nvSpPr>
        <p:spPr bwMode="auto">
          <a:xfrm>
            <a:off x="5334000" y="1066800"/>
            <a:ext cx="3429000" cy="609600"/>
          </a:xfrm>
          <a:prstGeom prst="wedgeRectCallout">
            <a:avLst>
              <a:gd name="adj1" fmla="val 15926"/>
              <a:gd name="adj2" fmla="val 255731"/>
            </a:avLst>
          </a:prstGeom>
          <a:solidFill>
            <a:srgbClr val="FFFF99"/>
          </a:solidFill>
          <a:ln w="38100">
            <a:solidFill>
              <a:schemeClr val="tx1"/>
            </a:solidFill>
            <a:miter lim="800000"/>
            <a:headEnd/>
            <a:tailEnd/>
          </a:ln>
        </p:spPr>
        <p:txBody>
          <a:bodyPr/>
          <a:lstStyle/>
          <a:p>
            <a:pPr algn="ctr">
              <a:lnSpc>
                <a:spcPct val="80000"/>
              </a:lnSpc>
            </a:pPr>
            <a:r>
              <a:rPr lang="en-US" sz="3600">
                <a:solidFill>
                  <a:schemeClr val="bg1"/>
                </a:solidFill>
              </a:rPr>
              <a:t>The Korean War</a:t>
            </a:r>
          </a:p>
        </p:txBody>
      </p:sp>
      <p:sp>
        <p:nvSpPr>
          <p:cNvPr id="118792" name="AutoShape 8"/>
          <p:cNvSpPr>
            <a:spLocks noChangeArrowheads="1"/>
          </p:cNvSpPr>
          <p:nvPr/>
        </p:nvSpPr>
        <p:spPr bwMode="auto">
          <a:xfrm>
            <a:off x="762000" y="3657600"/>
            <a:ext cx="2895600" cy="1524000"/>
          </a:xfrm>
          <a:prstGeom prst="wedgeRectCallout">
            <a:avLst>
              <a:gd name="adj1" fmla="val 93532"/>
              <a:gd name="adj2" fmla="val -149481"/>
            </a:avLst>
          </a:prstGeom>
          <a:solidFill>
            <a:srgbClr val="FFFF99"/>
          </a:solidFill>
          <a:ln w="38100">
            <a:solidFill>
              <a:schemeClr val="tx1"/>
            </a:solidFill>
            <a:miter lim="800000"/>
            <a:headEnd/>
            <a:tailEnd/>
          </a:ln>
        </p:spPr>
        <p:txBody>
          <a:bodyPr/>
          <a:lstStyle/>
          <a:p>
            <a:pPr algn="ctr">
              <a:lnSpc>
                <a:spcPct val="80000"/>
              </a:lnSpc>
            </a:pPr>
            <a:r>
              <a:rPr lang="en-US" sz="3600"/>
              <a:t>Cars with </a:t>
            </a:r>
            <a:r>
              <a:rPr lang="en-US" sz="3600">
                <a:solidFill>
                  <a:schemeClr val="bg1"/>
                </a:solidFill>
              </a:rPr>
              <a:t>automatic transmissions</a:t>
            </a:r>
          </a:p>
        </p:txBody>
      </p:sp>
      <p:sp>
        <p:nvSpPr>
          <p:cNvPr id="118793" name="AutoShape 9"/>
          <p:cNvSpPr>
            <a:spLocks noChangeArrowheads="1"/>
          </p:cNvSpPr>
          <p:nvPr/>
        </p:nvSpPr>
        <p:spPr bwMode="auto">
          <a:xfrm>
            <a:off x="5486400" y="3810000"/>
            <a:ext cx="2362200" cy="990600"/>
          </a:xfrm>
          <a:prstGeom prst="wedgeRectCallout">
            <a:avLst>
              <a:gd name="adj1" fmla="val -74866"/>
              <a:gd name="adj2" fmla="val -213782"/>
            </a:avLst>
          </a:prstGeom>
          <a:solidFill>
            <a:srgbClr val="FFCC99"/>
          </a:solidFill>
          <a:ln w="38100">
            <a:solidFill>
              <a:schemeClr val="tx1"/>
            </a:solidFill>
            <a:miter lim="800000"/>
            <a:headEnd/>
            <a:tailEnd/>
          </a:ln>
        </p:spPr>
        <p:txBody>
          <a:bodyPr/>
          <a:lstStyle/>
          <a:p>
            <a:pPr algn="ctr">
              <a:lnSpc>
                <a:spcPct val="80000"/>
              </a:lnSpc>
            </a:pPr>
            <a:r>
              <a:rPr lang="en-US" sz="3600">
                <a:solidFill>
                  <a:schemeClr val="bg1"/>
                </a:solidFill>
              </a:rPr>
              <a:t>Filter cigarettes </a:t>
            </a:r>
          </a:p>
        </p:txBody>
      </p:sp>
      <p:sp>
        <p:nvSpPr>
          <p:cNvPr id="118794" name="AutoShape 10"/>
          <p:cNvSpPr>
            <a:spLocks noChangeArrowheads="1"/>
          </p:cNvSpPr>
          <p:nvPr/>
        </p:nvSpPr>
        <p:spPr bwMode="auto">
          <a:xfrm>
            <a:off x="3733800" y="4267200"/>
            <a:ext cx="1295400" cy="609600"/>
          </a:xfrm>
          <a:prstGeom prst="wedgeRectCallout">
            <a:avLst>
              <a:gd name="adj1" fmla="val 39218"/>
              <a:gd name="adj2" fmla="val -383333"/>
            </a:avLst>
          </a:prstGeom>
          <a:solidFill>
            <a:srgbClr val="CCCCFF"/>
          </a:solidFill>
          <a:ln w="38100">
            <a:solidFill>
              <a:schemeClr val="tx1"/>
            </a:solidFill>
            <a:miter lim="800000"/>
            <a:headEnd/>
            <a:tailEnd/>
          </a:ln>
        </p:spPr>
        <p:txBody>
          <a:bodyPr/>
          <a:lstStyle/>
          <a:p>
            <a:pPr algn="ctr">
              <a:lnSpc>
                <a:spcPct val="80000"/>
              </a:lnSpc>
            </a:pPr>
            <a:r>
              <a:rPr lang="en-US" sz="3600">
                <a:solidFill>
                  <a:schemeClr val="bg1"/>
                </a:solidFill>
              </a:rPr>
              <a:t>TVs</a:t>
            </a:r>
          </a:p>
        </p:txBody>
      </p:sp>
      <p:sp>
        <p:nvSpPr>
          <p:cNvPr id="118795" name="AutoShape 11"/>
          <p:cNvSpPr>
            <a:spLocks noChangeArrowheads="1"/>
          </p:cNvSpPr>
          <p:nvPr/>
        </p:nvSpPr>
        <p:spPr bwMode="auto">
          <a:xfrm>
            <a:off x="6324600" y="3048000"/>
            <a:ext cx="2743200" cy="609600"/>
          </a:xfrm>
          <a:prstGeom prst="wedgeRectCallout">
            <a:avLst>
              <a:gd name="adj1" fmla="val -96241"/>
              <a:gd name="adj2" fmla="val -192190"/>
            </a:avLst>
          </a:prstGeom>
          <a:solidFill>
            <a:srgbClr val="FF99CC"/>
          </a:solidFill>
          <a:ln w="38100">
            <a:solidFill>
              <a:schemeClr val="tx1"/>
            </a:solidFill>
            <a:miter lim="800000"/>
            <a:headEnd/>
            <a:tailEnd/>
          </a:ln>
        </p:spPr>
        <p:txBody>
          <a:bodyPr/>
          <a:lstStyle/>
          <a:p>
            <a:pPr algn="ctr">
              <a:lnSpc>
                <a:spcPct val="80000"/>
              </a:lnSpc>
            </a:pPr>
            <a:r>
              <a:rPr lang="en-US" sz="3600"/>
              <a:t>Refrigerators</a:t>
            </a:r>
          </a:p>
        </p:txBody>
      </p:sp>
      <p:sp>
        <p:nvSpPr>
          <p:cNvPr id="118796" name="AutoShape 12"/>
          <p:cNvSpPr>
            <a:spLocks noChangeArrowheads="1"/>
          </p:cNvSpPr>
          <p:nvPr/>
        </p:nvSpPr>
        <p:spPr bwMode="auto">
          <a:xfrm>
            <a:off x="511175" y="2286000"/>
            <a:ext cx="2590800" cy="1066800"/>
          </a:xfrm>
          <a:prstGeom prst="wedgeRectCallout">
            <a:avLst>
              <a:gd name="adj1" fmla="val 115565"/>
              <a:gd name="adj2" fmla="val -61458"/>
            </a:avLst>
          </a:prstGeom>
          <a:solidFill>
            <a:srgbClr val="99FF66"/>
          </a:solidFill>
          <a:ln w="38100">
            <a:solidFill>
              <a:schemeClr val="tx1"/>
            </a:solidFill>
            <a:miter lim="800000"/>
            <a:headEnd/>
            <a:tailEnd/>
          </a:ln>
        </p:spPr>
        <p:txBody>
          <a:bodyPr/>
          <a:lstStyle/>
          <a:p>
            <a:pPr algn="ctr">
              <a:lnSpc>
                <a:spcPct val="80000"/>
              </a:lnSpc>
            </a:pPr>
            <a:r>
              <a:rPr lang="en-US" sz="3600">
                <a:solidFill>
                  <a:schemeClr val="bg1"/>
                </a:solidFill>
              </a:rPr>
              <a:t>Hi-fi record players</a:t>
            </a:r>
          </a:p>
        </p:txBody>
      </p:sp>
      <p:sp>
        <p:nvSpPr>
          <p:cNvPr id="118797" name="AutoShape 13"/>
          <p:cNvSpPr>
            <a:spLocks noChangeArrowheads="1"/>
          </p:cNvSpPr>
          <p:nvPr/>
        </p:nvSpPr>
        <p:spPr bwMode="auto">
          <a:xfrm>
            <a:off x="304800" y="2590800"/>
            <a:ext cx="8610600" cy="1447800"/>
          </a:xfrm>
          <a:prstGeom prst="wedgeRectCallout">
            <a:avLst>
              <a:gd name="adj1" fmla="val -2102"/>
              <a:gd name="adj2" fmla="val -133662"/>
            </a:avLst>
          </a:prstGeom>
          <a:solidFill>
            <a:srgbClr val="CCECFF"/>
          </a:solidFill>
          <a:ln w="38100">
            <a:solidFill>
              <a:schemeClr val="tx1"/>
            </a:solidFill>
            <a:miter lim="800000"/>
            <a:headEnd/>
            <a:tailEnd/>
          </a:ln>
        </p:spPr>
        <p:txBody>
          <a:bodyPr/>
          <a:lstStyle/>
          <a:p>
            <a:pPr algn="ctr">
              <a:lnSpc>
                <a:spcPct val="80000"/>
              </a:lnSpc>
              <a:spcBef>
                <a:spcPct val="30000"/>
              </a:spcBef>
            </a:pPr>
            <a:r>
              <a:rPr lang="en-US" sz="3600">
                <a:solidFill>
                  <a:schemeClr val="bg1"/>
                </a:solidFill>
              </a:rPr>
              <a:t>The American economy grew from crippling depression to the highest standard of living in all of world history in just 1 generation</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8796"/>
                                        </p:tgtEl>
                                        <p:attrNameLst>
                                          <p:attrName>style.visibility</p:attrName>
                                        </p:attrNameLst>
                                      </p:cBhvr>
                                      <p:to>
                                        <p:strVal val="visible"/>
                                      </p:to>
                                    </p:set>
                                    <p:anim calcmode="lin" valueType="num">
                                      <p:cBhvr>
                                        <p:cTn id="7" dur="500" fill="hold"/>
                                        <p:tgtEl>
                                          <p:spTgt spid="118796"/>
                                        </p:tgtEl>
                                        <p:attrNameLst>
                                          <p:attrName>ppt_w</p:attrName>
                                        </p:attrNameLst>
                                      </p:cBhvr>
                                      <p:tavLst>
                                        <p:tav tm="0">
                                          <p:val>
                                            <p:fltVal val="0"/>
                                          </p:val>
                                        </p:tav>
                                        <p:tav tm="100000">
                                          <p:val>
                                            <p:strVal val="#ppt_w"/>
                                          </p:val>
                                        </p:tav>
                                      </p:tavLst>
                                    </p:anim>
                                    <p:anim calcmode="lin" valueType="num">
                                      <p:cBhvr>
                                        <p:cTn id="8" dur="500" fill="hold"/>
                                        <p:tgtEl>
                                          <p:spTgt spid="118796"/>
                                        </p:tgtEl>
                                        <p:attrNameLst>
                                          <p:attrName>ppt_h</p:attrName>
                                        </p:attrNameLst>
                                      </p:cBhvr>
                                      <p:tavLst>
                                        <p:tav tm="0">
                                          <p:val>
                                            <p:fltVal val="0"/>
                                          </p:val>
                                        </p:tav>
                                        <p:tav tm="100000">
                                          <p:val>
                                            <p:strVal val="#ppt_h"/>
                                          </p:val>
                                        </p:tav>
                                      </p:tavLst>
                                    </p:anim>
                                    <p:animEffect transition="in" filter="fade">
                                      <p:cBhvr>
                                        <p:cTn id="9" dur="500"/>
                                        <p:tgtEl>
                                          <p:spTgt spid="118796"/>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118792"/>
                                        </p:tgtEl>
                                        <p:attrNameLst>
                                          <p:attrName>style.visibility</p:attrName>
                                        </p:attrNameLst>
                                      </p:cBhvr>
                                      <p:to>
                                        <p:strVal val="visible"/>
                                      </p:to>
                                    </p:set>
                                    <p:anim calcmode="lin" valueType="num">
                                      <p:cBhvr>
                                        <p:cTn id="13" dur="500" fill="hold"/>
                                        <p:tgtEl>
                                          <p:spTgt spid="118792"/>
                                        </p:tgtEl>
                                        <p:attrNameLst>
                                          <p:attrName>ppt_w</p:attrName>
                                        </p:attrNameLst>
                                      </p:cBhvr>
                                      <p:tavLst>
                                        <p:tav tm="0">
                                          <p:val>
                                            <p:fltVal val="0"/>
                                          </p:val>
                                        </p:tav>
                                        <p:tav tm="100000">
                                          <p:val>
                                            <p:strVal val="#ppt_w"/>
                                          </p:val>
                                        </p:tav>
                                      </p:tavLst>
                                    </p:anim>
                                    <p:anim calcmode="lin" valueType="num">
                                      <p:cBhvr>
                                        <p:cTn id="14" dur="500" fill="hold"/>
                                        <p:tgtEl>
                                          <p:spTgt spid="118792"/>
                                        </p:tgtEl>
                                        <p:attrNameLst>
                                          <p:attrName>ppt_h</p:attrName>
                                        </p:attrNameLst>
                                      </p:cBhvr>
                                      <p:tavLst>
                                        <p:tav tm="0">
                                          <p:val>
                                            <p:fltVal val="0"/>
                                          </p:val>
                                        </p:tav>
                                        <p:tav tm="100000">
                                          <p:val>
                                            <p:strVal val="#ppt_h"/>
                                          </p:val>
                                        </p:tav>
                                      </p:tavLst>
                                    </p:anim>
                                    <p:animEffect transition="in" filter="fade">
                                      <p:cBhvr>
                                        <p:cTn id="15" dur="500"/>
                                        <p:tgtEl>
                                          <p:spTgt spid="118792"/>
                                        </p:tgtEl>
                                      </p:cBhvr>
                                    </p:animEffect>
                                  </p:childTnLst>
                                </p:cTn>
                              </p:par>
                            </p:childTnLst>
                          </p:cTn>
                        </p:par>
                        <p:par>
                          <p:cTn id="16" fill="hold" nodeType="afterGroup">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18794"/>
                                        </p:tgtEl>
                                        <p:attrNameLst>
                                          <p:attrName>style.visibility</p:attrName>
                                        </p:attrNameLst>
                                      </p:cBhvr>
                                      <p:to>
                                        <p:strVal val="visible"/>
                                      </p:to>
                                    </p:set>
                                    <p:anim calcmode="lin" valueType="num">
                                      <p:cBhvr>
                                        <p:cTn id="19" dur="500" fill="hold"/>
                                        <p:tgtEl>
                                          <p:spTgt spid="118794"/>
                                        </p:tgtEl>
                                        <p:attrNameLst>
                                          <p:attrName>ppt_w</p:attrName>
                                        </p:attrNameLst>
                                      </p:cBhvr>
                                      <p:tavLst>
                                        <p:tav tm="0">
                                          <p:val>
                                            <p:fltVal val="0"/>
                                          </p:val>
                                        </p:tav>
                                        <p:tav tm="100000">
                                          <p:val>
                                            <p:strVal val="#ppt_w"/>
                                          </p:val>
                                        </p:tav>
                                      </p:tavLst>
                                    </p:anim>
                                    <p:anim calcmode="lin" valueType="num">
                                      <p:cBhvr>
                                        <p:cTn id="20" dur="500" fill="hold"/>
                                        <p:tgtEl>
                                          <p:spTgt spid="118794"/>
                                        </p:tgtEl>
                                        <p:attrNameLst>
                                          <p:attrName>ppt_h</p:attrName>
                                        </p:attrNameLst>
                                      </p:cBhvr>
                                      <p:tavLst>
                                        <p:tav tm="0">
                                          <p:val>
                                            <p:fltVal val="0"/>
                                          </p:val>
                                        </p:tav>
                                        <p:tav tm="100000">
                                          <p:val>
                                            <p:strVal val="#ppt_h"/>
                                          </p:val>
                                        </p:tav>
                                      </p:tavLst>
                                    </p:anim>
                                    <p:animEffect transition="in" filter="fade">
                                      <p:cBhvr>
                                        <p:cTn id="21" dur="500"/>
                                        <p:tgtEl>
                                          <p:spTgt spid="118794"/>
                                        </p:tgtEl>
                                      </p:cBhvr>
                                    </p:animEffect>
                                  </p:childTnLst>
                                </p:cTn>
                              </p:par>
                            </p:childTnLst>
                          </p:cTn>
                        </p:par>
                        <p:par>
                          <p:cTn id="22" fill="hold" nodeType="afterGroup">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118793"/>
                                        </p:tgtEl>
                                        <p:attrNameLst>
                                          <p:attrName>style.visibility</p:attrName>
                                        </p:attrNameLst>
                                      </p:cBhvr>
                                      <p:to>
                                        <p:strVal val="visible"/>
                                      </p:to>
                                    </p:set>
                                    <p:anim calcmode="lin" valueType="num">
                                      <p:cBhvr>
                                        <p:cTn id="25" dur="500" fill="hold"/>
                                        <p:tgtEl>
                                          <p:spTgt spid="118793"/>
                                        </p:tgtEl>
                                        <p:attrNameLst>
                                          <p:attrName>ppt_w</p:attrName>
                                        </p:attrNameLst>
                                      </p:cBhvr>
                                      <p:tavLst>
                                        <p:tav tm="0">
                                          <p:val>
                                            <p:fltVal val="0"/>
                                          </p:val>
                                        </p:tav>
                                        <p:tav tm="100000">
                                          <p:val>
                                            <p:strVal val="#ppt_w"/>
                                          </p:val>
                                        </p:tav>
                                      </p:tavLst>
                                    </p:anim>
                                    <p:anim calcmode="lin" valueType="num">
                                      <p:cBhvr>
                                        <p:cTn id="26" dur="500" fill="hold"/>
                                        <p:tgtEl>
                                          <p:spTgt spid="118793"/>
                                        </p:tgtEl>
                                        <p:attrNameLst>
                                          <p:attrName>ppt_h</p:attrName>
                                        </p:attrNameLst>
                                      </p:cBhvr>
                                      <p:tavLst>
                                        <p:tav tm="0">
                                          <p:val>
                                            <p:fltVal val="0"/>
                                          </p:val>
                                        </p:tav>
                                        <p:tav tm="100000">
                                          <p:val>
                                            <p:strVal val="#ppt_h"/>
                                          </p:val>
                                        </p:tav>
                                      </p:tavLst>
                                    </p:anim>
                                    <p:animEffect transition="in" filter="fade">
                                      <p:cBhvr>
                                        <p:cTn id="27" dur="500"/>
                                        <p:tgtEl>
                                          <p:spTgt spid="118793"/>
                                        </p:tgtEl>
                                      </p:cBhvr>
                                    </p:animEffect>
                                  </p:childTnLst>
                                </p:cTn>
                              </p:par>
                            </p:childTnLst>
                          </p:cTn>
                        </p:par>
                        <p:par>
                          <p:cTn id="28" fill="hold" nodeType="afterGroup">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118795"/>
                                        </p:tgtEl>
                                        <p:attrNameLst>
                                          <p:attrName>style.visibility</p:attrName>
                                        </p:attrNameLst>
                                      </p:cBhvr>
                                      <p:to>
                                        <p:strVal val="visible"/>
                                      </p:to>
                                    </p:set>
                                    <p:anim calcmode="lin" valueType="num">
                                      <p:cBhvr>
                                        <p:cTn id="31" dur="500" fill="hold"/>
                                        <p:tgtEl>
                                          <p:spTgt spid="118795"/>
                                        </p:tgtEl>
                                        <p:attrNameLst>
                                          <p:attrName>ppt_w</p:attrName>
                                        </p:attrNameLst>
                                      </p:cBhvr>
                                      <p:tavLst>
                                        <p:tav tm="0">
                                          <p:val>
                                            <p:fltVal val="0"/>
                                          </p:val>
                                        </p:tav>
                                        <p:tav tm="100000">
                                          <p:val>
                                            <p:strVal val="#ppt_w"/>
                                          </p:val>
                                        </p:tav>
                                      </p:tavLst>
                                    </p:anim>
                                    <p:anim calcmode="lin" valueType="num">
                                      <p:cBhvr>
                                        <p:cTn id="32" dur="500" fill="hold"/>
                                        <p:tgtEl>
                                          <p:spTgt spid="118795"/>
                                        </p:tgtEl>
                                        <p:attrNameLst>
                                          <p:attrName>ppt_h</p:attrName>
                                        </p:attrNameLst>
                                      </p:cBhvr>
                                      <p:tavLst>
                                        <p:tav tm="0">
                                          <p:val>
                                            <p:fltVal val="0"/>
                                          </p:val>
                                        </p:tav>
                                        <p:tav tm="100000">
                                          <p:val>
                                            <p:strVal val="#ppt_h"/>
                                          </p:val>
                                        </p:tav>
                                      </p:tavLst>
                                    </p:anim>
                                    <p:animEffect transition="in" filter="fade">
                                      <p:cBhvr>
                                        <p:cTn id="33" dur="500"/>
                                        <p:tgtEl>
                                          <p:spTgt spid="11879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3" presetClass="exit" presetSubtype="0" fill="hold" grpId="1" nodeType="clickEffect">
                                  <p:stCondLst>
                                    <p:cond delay="0"/>
                                  </p:stCondLst>
                                  <p:childTnLst>
                                    <p:anim calcmode="lin" valueType="num">
                                      <p:cBhvr>
                                        <p:cTn id="37" dur="500"/>
                                        <p:tgtEl>
                                          <p:spTgt spid="118796"/>
                                        </p:tgtEl>
                                        <p:attrNameLst>
                                          <p:attrName>ppt_w</p:attrName>
                                        </p:attrNameLst>
                                      </p:cBhvr>
                                      <p:tavLst>
                                        <p:tav tm="0">
                                          <p:val>
                                            <p:strVal val="ppt_w"/>
                                          </p:val>
                                        </p:tav>
                                        <p:tav tm="100000">
                                          <p:val>
                                            <p:fltVal val="0"/>
                                          </p:val>
                                        </p:tav>
                                      </p:tavLst>
                                    </p:anim>
                                    <p:anim calcmode="lin" valueType="num">
                                      <p:cBhvr>
                                        <p:cTn id="38" dur="500"/>
                                        <p:tgtEl>
                                          <p:spTgt spid="118796"/>
                                        </p:tgtEl>
                                        <p:attrNameLst>
                                          <p:attrName>ppt_h</p:attrName>
                                        </p:attrNameLst>
                                      </p:cBhvr>
                                      <p:tavLst>
                                        <p:tav tm="0">
                                          <p:val>
                                            <p:strVal val="ppt_h"/>
                                          </p:val>
                                        </p:tav>
                                        <p:tav tm="100000">
                                          <p:val>
                                            <p:fltVal val="0"/>
                                          </p:val>
                                        </p:tav>
                                      </p:tavLst>
                                    </p:anim>
                                    <p:animEffect transition="out" filter="fade">
                                      <p:cBhvr>
                                        <p:cTn id="39" dur="500"/>
                                        <p:tgtEl>
                                          <p:spTgt spid="118796"/>
                                        </p:tgtEl>
                                      </p:cBhvr>
                                    </p:animEffect>
                                    <p:set>
                                      <p:cBhvr>
                                        <p:cTn id="40" dur="1" fill="hold">
                                          <p:stCondLst>
                                            <p:cond delay="499"/>
                                          </p:stCondLst>
                                        </p:cTn>
                                        <p:tgtEl>
                                          <p:spTgt spid="118796"/>
                                        </p:tgtEl>
                                        <p:attrNameLst>
                                          <p:attrName>style.visibility</p:attrName>
                                        </p:attrNameLst>
                                      </p:cBhvr>
                                      <p:to>
                                        <p:strVal val="hidden"/>
                                      </p:to>
                                    </p:set>
                                  </p:childTnLst>
                                </p:cTn>
                              </p:par>
                              <p:par>
                                <p:cTn id="41" presetID="53" presetClass="exit" presetSubtype="0" fill="hold" grpId="1" nodeType="withEffect">
                                  <p:stCondLst>
                                    <p:cond delay="0"/>
                                  </p:stCondLst>
                                  <p:childTnLst>
                                    <p:anim calcmode="lin" valueType="num">
                                      <p:cBhvr>
                                        <p:cTn id="42" dur="500"/>
                                        <p:tgtEl>
                                          <p:spTgt spid="118792"/>
                                        </p:tgtEl>
                                        <p:attrNameLst>
                                          <p:attrName>ppt_w</p:attrName>
                                        </p:attrNameLst>
                                      </p:cBhvr>
                                      <p:tavLst>
                                        <p:tav tm="0">
                                          <p:val>
                                            <p:strVal val="ppt_w"/>
                                          </p:val>
                                        </p:tav>
                                        <p:tav tm="100000">
                                          <p:val>
                                            <p:fltVal val="0"/>
                                          </p:val>
                                        </p:tav>
                                      </p:tavLst>
                                    </p:anim>
                                    <p:anim calcmode="lin" valueType="num">
                                      <p:cBhvr>
                                        <p:cTn id="43" dur="500"/>
                                        <p:tgtEl>
                                          <p:spTgt spid="118792"/>
                                        </p:tgtEl>
                                        <p:attrNameLst>
                                          <p:attrName>ppt_h</p:attrName>
                                        </p:attrNameLst>
                                      </p:cBhvr>
                                      <p:tavLst>
                                        <p:tav tm="0">
                                          <p:val>
                                            <p:strVal val="ppt_h"/>
                                          </p:val>
                                        </p:tav>
                                        <p:tav tm="100000">
                                          <p:val>
                                            <p:fltVal val="0"/>
                                          </p:val>
                                        </p:tav>
                                      </p:tavLst>
                                    </p:anim>
                                    <p:animEffect transition="out" filter="fade">
                                      <p:cBhvr>
                                        <p:cTn id="44" dur="500"/>
                                        <p:tgtEl>
                                          <p:spTgt spid="118792"/>
                                        </p:tgtEl>
                                      </p:cBhvr>
                                    </p:animEffect>
                                    <p:set>
                                      <p:cBhvr>
                                        <p:cTn id="45" dur="1" fill="hold">
                                          <p:stCondLst>
                                            <p:cond delay="499"/>
                                          </p:stCondLst>
                                        </p:cTn>
                                        <p:tgtEl>
                                          <p:spTgt spid="118792"/>
                                        </p:tgtEl>
                                        <p:attrNameLst>
                                          <p:attrName>style.visibility</p:attrName>
                                        </p:attrNameLst>
                                      </p:cBhvr>
                                      <p:to>
                                        <p:strVal val="hidden"/>
                                      </p:to>
                                    </p:set>
                                  </p:childTnLst>
                                </p:cTn>
                              </p:par>
                              <p:par>
                                <p:cTn id="46" presetID="53" presetClass="exit" presetSubtype="0" fill="hold" grpId="1" nodeType="withEffect">
                                  <p:stCondLst>
                                    <p:cond delay="0"/>
                                  </p:stCondLst>
                                  <p:childTnLst>
                                    <p:anim calcmode="lin" valueType="num">
                                      <p:cBhvr>
                                        <p:cTn id="47" dur="500"/>
                                        <p:tgtEl>
                                          <p:spTgt spid="118794"/>
                                        </p:tgtEl>
                                        <p:attrNameLst>
                                          <p:attrName>ppt_w</p:attrName>
                                        </p:attrNameLst>
                                      </p:cBhvr>
                                      <p:tavLst>
                                        <p:tav tm="0">
                                          <p:val>
                                            <p:strVal val="ppt_w"/>
                                          </p:val>
                                        </p:tav>
                                        <p:tav tm="100000">
                                          <p:val>
                                            <p:fltVal val="0"/>
                                          </p:val>
                                        </p:tav>
                                      </p:tavLst>
                                    </p:anim>
                                    <p:anim calcmode="lin" valueType="num">
                                      <p:cBhvr>
                                        <p:cTn id="48" dur="500"/>
                                        <p:tgtEl>
                                          <p:spTgt spid="118794"/>
                                        </p:tgtEl>
                                        <p:attrNameLst>
                                          <p:attrName>ppt_h</p:attrName>
                                        </p:attrNameLst>
                                      </p:cBhvr>
                                      <p:tavLst>
                                        <p:tav tm="0">
                                          <p:val>
                                            <p:strVal val="ppt_h"/>
                                          </p:val>
                                        </p:tav>
                                        <p:tav tm="100000">
                                          <p:val>
                                            <p:fltVal val="0"/>
                                          </p:val>
                                        </p:tav>
                                      </p:tavLst>
                                    </p:anim>
                                    <p:animEffect transition="out" filter="fade">
                                      <p:cBhvr>
                                        <p:cTn id="49" dur="500"/>
                                        <p:tgtEl>
                                          <p:spTgt spid="118794"/>
                                        </p:tgtEl>
                                      </p:cBhvr>
                                    </p:animEffect>
                                    <p:set>
                                      <p:cBhvr>
                                        <p:cTn id="50" dur="1" fill="hold">
                                          <p:stCondLst>
                                            <p:cond delay="499"/>
                                          </p:stCondLst>
                                        </p:cTn>
                                        <p:tgtEl>
                                          <p:spTgt spid="118794"/>
                                        </p:tgtEl>
                                        <p:attrNameLst>
                                          <p:attrName>style.visibility</p:attrName>
                                        </p:attrNameLst>
                                      </p:cBhvr>
                                      <p:to>
                                        <p:strVal val="hidden"/>
                                      </p:to>
                                    </p:set>
                                  </p:childTnLst>
                                </p:cTn>
                              </p:par>
                              <p:par>
                                <p:cTn id="51" presetID="53" presetClass="exit" presetSubtype="0" fill="hold" grpId="1" nodeType="withEffect">
                                  <p:stCondLst>
                                    <p:cond delay="0"/>
                                  </p:stCondLst>
                                  <p:childTnLst>
                                    <p:anim calcmode="lin" valueType="num">
                                      <p:cBhvr>
                                        <p:cTn id="52" dur="500"/>
                                        <p:tgtEl>
                                          <p:spTgt spid="118793"/>
                                        </p:tgtEl>
                                        <p:attrNameLst>
                                          <p:attrName>ppt_w</p:attrName>
                                        </p:attrNameLst>
                                      </p:cBhvr>
                                      <p:tavLst>
                                        <p:tav tm="0">
                                          <p:val>
                                            <p:strVal val="ppt_w"/>
                                          </p:val>
                                        </p:tav>
                                        <p:tav tm="100000">
                                          <p:val>
                                            <p:fltVal val="0"/>
                                          </p:val>
                                        </p:tav>
                                      </p:tavLst>
                                    </p:anim>
                                    <p:anim calcmode="lin" valueType="num">
                                      <p:cBhvr>
                                        <p:cTn id="53" dur="500"/>
                                        <p:tgtEl>
                                          <p:spTgt spid="118793"/>
                                        </p:tgtEl>
                                        <p:attrNameLst>
                                          <p:attrName>ppt_h</p:attrName>
                                        </p:attrNameLst>
                                      </p:cBhvr>
                                      <p:tavLst>
                                        <p:tav tm="0">
                                          <p:val>
                                            <p:strVal val="ppt_h"/>
                                          </p:val>
                                        </p:tav>
                                        <p:tav tm="100000">
                                          <p:val>
                                            <p:fltVal val="0"/>
                                          </p:val>
                                        </p:tav>
                                      </p:tavLst>
                                    </p:anim>
                                    <p:animEffect transition="out" filter="fade">
                                      <p:cBhvr>
                                        <p:cTn id="54" dur="500"/>
                                        <p:tgtEl>
                                          <p:spTgt spid="118793"/>
                                        </p:tgtEl>
                                      </p:cBhvr>
                                    </p:animEffect>
                                    <p:set>
                                      <p:cBhvr>
                                        <p:cTn id="55" dur="1" fill="hold">
                                          <p:stCondLst>
                                            <p:cond delay="499"/>
                                          </p:stCondLst>
                                        </p:cTn>
                                        <p:tgtEl>
                                          <p:spTgt spid="118793"/>
                                        </p:tgtEl>
                                        <p:attrNameLst>
                                          <p:attrName>style.visibility</p:attrName>
                                        </p:attrNameLst>
                                      </p:cBhvr>
                                      <p:to>
                                        <p:strVal val="hidden"/>
                                      </p:to>
                                    </p:set>
                                  </p:childTnLst>
                                </p:cTn>
                              </p:par>
                              <p:par>
                                <p:cTn id="56" presetID="53" presetClass="exit" presetSubtype="0" fill="hold" grpId="1" nodeType="withEffect">
                                  <p:stCondLst>
                                    <p:cond delay="0"/>
                                  </p:stCondLst>
                                  <p:childTnLst>
                                    <p:anim calcmode="lin" valueType="num">
                                      <p:cBhvr>
                                        <p:cTn id="57" dur="500"/>
                                        <p:tgtEl>
                                          <p:spTgt spid="118795"/>
                                        </p:tgtEl>
                                        <p:attrNameLst>
                                          <p:attrName>ppt_w</p:attrName>
                                        </p:attrNameLst>
                                      </p:cBhvr>
                                      <p:tavLst>
                                        <p:tav tm="0">
                                          <p:val>
                                            <p:strVal val="ppt_w"/>
                                          </p:val>
                                        </p:tav>
                                        <p:tav tm="100000">
                                          <p:val>
                                            <p:fltVal val="0"/>
                                          </p:val>
                                        </p:tav>
                                      </p:tavLst>
                                    </p:anim>
                                    <p:anim calcmode="lin" valueType="num">
                                      <p:cBhvr>
                                        <p:cTn id="58" dur="500"/>
                                        <p:tgtEl>
                                          <p:spTgt spid="118795"/>
                                        </p:tgtEl>
                                        <p:attrNameLst>
                                          <p:attrName>ppt_h</p:attrName>
                                        </p:attrNameLst>
                                      </p:cBhvr>
                                      <p:tavLst>
                                        <p:tav tm="0">
                                          <p:val>
                                            <p:strVal val="ppt_h"/>
                                          </p:val>
                                        </p:tav>
                                        <p:tav tm="100000">
                                          <p:val>
                                            <p:fltVal val="0"/>
                                          </p:val>
                                        </p:tav>
                                      </p:tavLst>
                                    </p:anim>
                                    <p:animEffect transition="out" filter="fade">
                                      <p:cBhvr>
                                        <p:cTn id="59" dur="500"/>
                                        <p:tgtEl>
                                          <p:spTgt spid="118795"/>
                                        </p:tgtEl>
                                      </p:cBhvr>
                                    </p:animEffect>
                                    <p:set>
                                      <p:cBhvr>
                                        <p:cTn id="60" dur="1" fill="hold">
                                          <p:stCondLst>
                                            <p:cond delay="499"/>
                                          </p:stCondLst>
                                        </p:cTn>
                                        <p:tgtEl>
                                          <p:spTgt spid="118795"/>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53" presetClass="entr" presetSubtype="0" fill="hold" grpId="0" nodeType="clickEffect">
                                  <p:stCondLst>
                                    <p:cond delay="0"/>
                                  </p:stCondLst>
                                  <p:childTnLst>
                                    <p:set>
                                      <p:cBhvr>
                                        <p:cTn id="64" dur="1" fill="hold">
                                          <p:stCondLst>
                                            <p:cond delay="0"/>
                                          </p:stCondLst>
                                        </p:cTn>
                                        <p:tgtEl>
                                          <p:spTgt spid="118790"/>
                                        </p:tgtEl>
                                        <p:attrNameLst>
                                          <p:attrName>style.visibility</p:attrName>
                                        </p:attrNameLst>
                                      </p:cBhvr>
                                      <p:to>
                                        <p:strVal val="visible"/>
                                      </p:to>
                                    </p:set>
                                    <p:anim calcmode="lin" valueType="num">
                                      <p:cBhvr>
                                        <p:cTn id="65" dur="500" fill="hold"/>
                                        <p:tgtEl>
                                          <p:spTgt spid="118790"/>
                                        </p:tgtEl>
                                        <p:attrNameLst>
                                          <p:attrName>ppt_w</p:attrName>
                                        </p:attrNameLst>
                                      </p:cBhvr>
                                      <p:tavLst>
                                        <p:tav tm="0">
                                          <p:val>
                                            <p:fltVal val="0"/>
                                          </p:val>
                                        </p:tav>
                                        <p:tav tm="100000">
                                          <p:val>
                                            <p:strVal val="#ppt_w"/>
                                          </p:val>
                                        </p:tav>
                                      </p:tavLst>
                                    </p:anim>
                                    <p:anim calcmode="lin" valueType="num">
                                      <p:cBhvr>
                                        <p:cTn id="66" dur="500" fill="hold"/>
                                        <p:tgtEl>
                                          <p:spTgt spid="118790"/>
                                        </p:tgtEl>
                                        <p:attrNameLst>
                                          <p:attrName>ppt_h</p:attrName>
                                        </p:attrNameLst>
                                      </p:cBhvr>
                                      <p:tavLst>
                                        <p:tav tm="0">
                                          <p:val>
                                            <p:fltVal val="0"/>
                                          </p:val>
                                        </p:tav>
                                        <p:tav tm="100000">
                                          <p:val>
                                            <p:strVal val="#ppt_h"/>
                                          </p:val>
                                        </p:tav>
                                      </p:tavLst>
                                    </p:anim>
                                    <p:animEffect transition="in" filter="fade">
                                      <p:cBhvr>
                                        <p:cTn id="67" dur="500"/>
                                        <p:tgtEl>
                                          <p:spTgt spid="118790"/>
                                        </p:tgtEl>
                                      </p:cBhvr>
                                    </p:animEffect>
                                  </p:childTnLst>
                                </p:cTn>
                              </p:par>
                            </p:childTnLst>
                          </p:cTn>
                        </p:par>
                        <p:par>
                          <p:cTn id="68" fill="hold" nodeType="afterGroup">
                            <p:stCondLst>
                              <p:cond delay="500"/>
                            </p:stCondLst>
                            <p:childTnLst>
                              <p:par>
                                <p:cTn id="69" presetID="53" presetClass="entr" presetSubtype="0" fill="hold" grpId="0" nodeType="afterEffect">
                                  <p:stCondLst>
                                    <p:cond delay="0"/>
                                  </p:stCondLst>
                                  <p:childTnLst>
                                    <p:set>
                                      <p:cBhvr>
                                        <p:cTn id="70" dur="1" fill="hold">
                                          <p:stCondLst>
                                            <p:cond delay="0"/>
                                          </p:stCondLst>
                                        </p:cTn>
                                        <p:tgtEl>
                                          <p:spTgt spid="118791"/>
                                        </p:tgtEl>
                                        <p:attrNameLst>
                                          <p:attrName>style.visibility</p:attrName>
                                        </p:attrNameLst>
                                      </p:cBhvr>
                                      <p:to>
                                        <p:strVal val="visible"/>
                                      </p:to>
                                    </p:set>
                                    <p:anim calcmode="lin" valueType="num">
                                      <p:cBhvr>
                                        <p:cTn id="71" dur="500" fill="hold"/>
                                        <p:tgtEl>
                                          <p:spTgt spid="118791"/>
                                        </p:tgtEl>
                                        <p:attrNameLst>
                                          <p:attrName>ppt_w</p:attrName>
                                        </p:attrNameLst>
                                      </p:cBhvr>
                                      <p:tavLst>
                                        <p:tav tm="0">
                                          <p:val>
                                            <p:fltVal val="0"/>
                                          </p:val>
                                        </p:tav>
                                        <p:tav tm="100000">
                                          <p:val>
                                            <p:strVal val="#ppt_w"/>
                                          </p:val>
                                        </p:tav>
                                      </p:tavLst>
                                    </p:anim>
                                    <p:anim calcmode="lin" valueType="num">
                                      <p:cBhvr>
                                        <p:cTn id="72" dur="500" fill="hold"/>
                                        <p:tgtEl>
                                          <p:spTgt spid="118791"/>
                                        </p:tgtEl>
                                        <p:attrNameLst>
                                          <p:attrName>ppt_h</p:attrName>
                                        </p:attrNameLst>
                                      </p:cBhvr>
                                      <p:tavLst>
                                        <p:tav tm="0">
                                          <p:val>
                                            <p:fltVal val="0"/>
                                          </p:val>
                                        </p:tav>
                                        <p:tav tm="100000">
                                          <p:val>
                                            <p:strVal val="#ppt_h"/>
                                          </p:val>
                                        </p:tav>
                                      </p:tavLst>
                                    </p:anim>
                                    <p:animEffect transition="in" filter="fade">
                                      <p:cBhvr>
                                        <p:cTn id="73" dur="500"/>
                                        <p:tgtEl>
                                          <p:spTgt spid="118791"/>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53" presetClass="entr" presetSubtype="0" fill="hold" grpId="0" nodeType="clickEffect">
                                  <p:stCondLst>
                                    <p:cond delay="0"/>
                                  </p:stCondLst>
                                  <p:childTnLst>
                                    <p:set>
                                      <p:cBhvr>
                                        <p:cTn id="77" dur="1" fill="hold">
                                          <p:stCondLst>
                                            <p:cond delay="0"/>
                                          </p:stCondLst>
                                        </p:cTn>
                                        <p:tgtEl>
                                          <p:spTgt spid="118797"/>
                                        </p:tgtEl>
                                        <p:attrNameLst>
                                          <p:attrName>style.visibility</p:attrName>
                                        </p:attrNameLst>
                                      </p:cBhvr>
                                      <p:to>
                                        <p:strVal val="visible"/>
                                      </p:to>
                                    </p:set>
                                    <p:anim calcmode="lin" valueType="num">
                                      <p:cBhvr>
                                        <p:cTn id="78" dur="500" fill="hold"/>
                                        <p:tgtEl>
                                          <p:spTgt spid="118797"/>
                                        </p:tgtEl>
                                        <p:attrNameLst>
                                          <p:attrName>ppt_w</p:attrName>
                                        </p:attrNameLst>
                                      </p:cBhvr>
                                      <p:tavLst>
                                        <p:tav tm="0">
                                          <p:val>
                                            <p:fltVal val="0"/>
                                          </p:val>
                                        </p:tav>
                                        <p:tav tm="100000">
                                          <p:val>
                                            <p:strVal val="#ppt_w"/>
                                          </p:val>
                                        </p:tav>
                                      </p:tavLst>
                                    </p:anim>
                                    <p:anim calcmode="lin" valueType="num">
                                      <p:cBhvr>
                                        <p:cTn id="79" dur="500" fill="hold"/>
                                        <p:tgtEl>
                                          <p:spTgt spid="118797"/>
                                        </p:tgtEl>
                                        <p:attrNameLst>
                                          <p:attrName>ppt_h</p:attrName>
                                        </p:attrNameLst>
                                      </p:cBhvr>
                                      <p:tavLst>
                                        <p:tav tm="0">
                                          <p:val>
                                            <p:fltVal val="0"/>
                                          </p:val>
                                        </p:tav>
                                        <p:tav tm="100000">
                                          <p:val>
                                            <p:strVal val="#ppt_h"/>
                                          </p:val>
                                        </p:tav>
                                      </p:tavLst>
                                    </p:anim>
                                    <p:animEffect transition="in" filter="fade">
                                      <p:cBhvr>
                                        <p:cTn id="80" dur="500"/>
                                        <p:tgtEl>
                                          <p:spTgt spid="118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0" grpId="0" animBg="1"/>
      <p:bldP spid="118791" grpId="0" animBg="1"/>
      <p:bldP spid="118792" grpId="0" animBg="1"/>
      <p:bldP spid="118792" grpId="1" animBg="1"/>
      <p:bldP spid="118793" grpId="0" animBg="1"/>
      <p:bldP spid="118793" grpId="1" animBg="1"/>
      <p:bldP spid="118794" grpId="0" animBg="1"/>
      <p:bldP spid="118794" grpId="1" animBg="1"/>
      <p:bldP spid="118795" grpId="0" animBg="1"/>
      <p:bldP spid="118795" grpId="1" animBg="1"/>
      <p:bldP spid="118796" grpId="0" animBg="1"/>
      <p:bldP spid="118796" grpId="1" animBg="1"/>
      <p:bldP spid="11879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FFFCC"/>
        </a:solidFill>
        <a:effectLst/>
      </p:bgPr>
    </p:bg>
    <p:spTree>
      <p:nvGrpSpPr>
        <p:cNvPr id="1" name=""/>
        <p:cNvGrpSpPr/>
        <p:nvPr/>
      </p:nvGrpSpPr>
      <p:grpSpPr>
        <a:xfrm>
          <a:off x="0" y="0"/>
          <a:ext cx="0" cy="0"/>
          <a:chOff x="0" y="0"/>
          <a:chExt cx="0" cy="0"/>
        </a:xfrm>
      </p:grpSpPr>
      <p:sp>
        <p:nvSpPr>
          <p:cNvPr id="185347" name="Rectangle 3"/>
          <p:cNvSpPr>
            <a:spLocks noGrp="1" noChangeArrowheads="1"/>
          </p:cNvSpPr>
          <p:nvPr>
            <p:ph idx="1"/>
          </p:nvPr>
        </p:nvSpPr>
        <p:spPr/>
        <p:txBody>
          <a:bodyPr wrap="square" numCol="1" anchorCtr="0" compatLnSpc="1">
            <a:prstTxWarp prst="textNoShape">
              <a:avLst/>
            </a:prstTxWarp>
          </a:bodyPr>
          <a:lstStyle/>
          <a:p>
            <a:pPr eaLnBrk="1" hangingPunct="1"/>
            <a:r>
              <a:rPr lang="en-US" i="1">
                <a:effectLst>
                  <a:outerShdw blurRad="38100" dist="38100" dir="2700000" algn="tl">
                    <a:srgbClr val="000000"/>
                  </a:outerShdw>
                </a:effectLst>
                <a:latin typeface="Palatino Linotype" charset="0"/>
                <a:ea typeface="ＭＳ Ｐゴシック" charset="0"/>
              </a:rPr>
              <a:t>$64,000 Question</a:t>
            </a:r>
          </a:p>
          <a:p>
            <a:pPr eaLnBrk="1" hangingPunct="1"/>
            <a:r>
              <a:rPr lang="en-US" i="1">
                <a:effectLst>
                  <a:outerShdw blurRad="38100" dist="38100" dir="2700000" algn="tl">
                    <a:srgbClr val="000000"/>
                  </a:outerShdw>
                </a:effectLst>
                <a:latin typeface="Palatino Linotype" charset="0"/>
                <a:ea typeface="ＭＳ Ｐゴシック" charset="0"/>
              </a:rPr>
              <a:t>21 Questions</a:t>
            </a:r>
          </a:p>
          <a:p>
            <a:pPr eaLnBrk="1" hangingPunct="1"/>
            <a:r>
              <a:rPr lang="en-US" i="1">
                <a:effectLst>
                  <a:outerShdw blurRad="38100" dist="38100" dir="2700000" algn="tl">
                    <a:srgbClr val="000000"/>
                  </a:outerShdw>
                </a:effectLst>
                <a:latin typeface="Palatino Linotype" charset="0"/>
                <a:ea typeface="ＭＳ Ｐゴシック" charset="0"/>
              </a:rPr>
              <a:t>Bonanza</a:t>
            </a:r>
          </a:p>
          <a:p>
            <a:pPr eaLnBrk="1" hangingPunct="1"/>
            <a:r>
              <a:rPr lang="en-US" i="1">
                <a:effectLst>
                  <a:outerShdw blurRad="38100" dist="38100" dir="2700000" algn="tl">
                    <a:srgbClr val="000000"/>
                  </a:outerShdw>
                </a:effectLst>
                <a:latin typeface="Palatino Linotype" charset="0"/>
                <a:ea typeface="ＭＳ Ｐゴシック" charset="0"/>
              </a:rPr>
              <a:t>The Untouchables </a:t>
            </a:r>
          </a:p>
          <a:p>
            <a:pPr eaLnBrk="1" hangingPunct="1"/>
            <a:r>
              <a:rPr lang="en-US" i="1">
                <a:effectLst>
                  <a:outerShdw blurRad="38100" dist="38100" dir="2700000" algn="tl">
                    <a:srgbClr val="000000"/>
                  </a:outerShdw>
                </a:effectLst>
                <a:latin typeface="Palatino Linotype" charset="0"/>
                <a:ea typeface="ＭＳ Ｐゴシック" charset="0"/>
              </a:rPr>
              <a:t>I Love Lucy</a:t>
            </a:r>
          </a:p>
          <a:p>
            <a:pPr eaLnBrk="1" hangingPunct="1"/>
            <a:r>
              <a:rPr lang="en-US">
                <a:effectLst>
                  <a:outerShdw blurRad="38100" dist="38100" dir="2700000" algn="tl">
                    <a:srgbClr val="000000"/>
                  </a:outerShdw>
                </a:effectLst>
                <a:latin typeface="Palatino Linotype" charset="0"/>
                <a:ea typeface="ＭＳ Ｐゴシック" charset="0"/>
              </a:rPr>
              <a:t>1950s TV networks </a:t>
            </a:r>
          </a:p>
        </p:txBody>
      </p:sp>
      <p:sp>
        <p:nvSpPr>
          <p:cNvPr id="185346" name="Rectangle 2"/>
          <p:cNvSpPr>
            <a:spLocks noGrp="1" noChangeArrowheads="1"/>
          </p:cNvSpPr>
          <p:nvPr>
            <p:ph type="title"/>
          </p:nvPr>
        </p:nvSpPr>
        <p:spPr/>
        <p:txBody>
          <a:bodyPr wrap="square" numCol="1" anchorCtr="0" compatLnSpc="1">
            <a:prstTxWarp prst="textNoShape">
              <a:avLst/>
            </a:prstTxWarp>
          </a:bodyPr>
          <a:lstStyle/>
          <a:p>
            <a:pPr eaLnBrk="1" hangingPunct="1"/>
            <a:r>
              <a:rPr lang="en-US">
                <a:effectLst>
                  <a:outerShdw blurRad="38100" dist="38100" dir="2700000" algn="tl">
                    <a:srgbClr val="000000"/>
                  </a:outerShdw>
                </a:effectLst>
                <a:latin typeface="Palatino Linotype" charset="0"/>
                <a:ea typeface="ＭＳ Ｐゴシック" charset="0"/>
              </a:rPr>
              <a:t>TV in the 1950s</a:t>
            </a:r>
          </a:p>
        </p:txBody>
      </p:sp>
      <p:pic>
        <p:nvPicPr>
          <p:cNvPr id="30724" name="Picture 4" descr="TV lady--1950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27113"/>
            <a:ext cx="9144000" cy="58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354" name="Picture 10" descr="Image:Lucy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800"/>
            <a:ext cx="4410075" cy="592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5" name="Text Box 11"/>
          <p:cNvSpPr txBox="1">
            <a:spLocks noChangeArrowheads="1"/>
          </p:cNvSpPr>
          <p:nvPr/>
        </p:nvSpPr>
        <p:spPr bwMode="auto">
          <a:xfrm>
            <a:off x="838200" y="192088"/>
            <a:ext cx="3429000" cy="534987"/>
          </a:xfrm>
          <a:prstGeom prst="rect">
            <a:avLst/>
          </a:prstGeom>
          <a:solidFill>
            <a:srgbClr val="FFFF99"/>
          </a:solidFill>
          <a:ln w="38100">
            <a:solidFill>
              <a:schemeClr val="tx1"/>
            </a:solidFill>
            <a:miter lim="800000"/>
            <a:headEnd/>
            <a:tailEnd/>
          </a:ln>
        </p:spPr>
        <p:txBody>
          <a:bodyPr>
            <a:spAutoFit/>
          </a:bodyPr>
          <a:lstStyle>
            <a:lvl1pPr>
              <a:defRPr>
                <a:solidFill>
                  <a:schemeClr val="tx1"/>
                </a:solidFill>
                <a:latin typeface="Times New Roman" charset="0"/>
                <a:ea typeface="ＭＳ Ｐゴシック" charset="0"/>
                <a:cs typeface="ＭＳ Ｐゴシック" charset="0"/>
              </a:defRPr>
            </a:lvl1pPr>
            <a:lvl2pPr marL="37931725" indent="-37474525">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pPr algn="ctr">
              <a:lnSpc>
                <a:spcPct val="80000"/>
              </a:lnSpc>
              <a:spcBef>
                <a:spcPct val="50000"/>
              </a:spcBef>
            </a:pPr>
            <a:r>
              <a:rPr lang="en-US" sz="3600">
                <a:solidFill>
                  <a:schemeClr val="bg1"/>
                </a:solidFill>
              </a:rPr>
              <a:t>“I Love Lucy”</a:t>
            </a:r>
          </a:p>
        </p:txBody>
      </p:sp>
      <p:pic>
        <p:nvPicPr>
          <p:cNvPr id="185357" name="Picture 13" descr="vcvg5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685800"/>
            <a:ext cx="4787900" cy="592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8" name="Text Box 14"/>
          <p:cNvSpPr txBox="1">
            <a:spLocks noChangeArrowheads="1"/>
          </p:cNvSpPr>
          <p:nvPr/>
        </p:nvSpPr>
        <p:spPr bwMode="auto">
          <a:xfrm>
            <a:off x="5029200" y="0"/>
            <a:ext cx="3429000" cy="1009650"/>
          </a:xfrm>
          <a:prstGeom prst="rect">
            <a:avLst/>
          </a:prstGeom>
          <a:solidFill>
            <a:srgbClr val="CCFFCC"/>
          </a:solidFill>
          <a:ln w="38100">
            <a:solidFill>
              <a:schemeClr val="tx1"/>
            </a:solidFill>
            <a:miter lim="800000"/>
            <a:headEnd/>
            <a:tailEnd/>
          </a:ln>
        </p:spPr>
        <p:txBody>
          <a:bodyPr>
            <a:spAutoFit/>
          </a:bodyPr>
          <a:lstStyle>
            <a:lvl1pPr>
              <a:defRPr>
                <a:solidFill>
                  <a:schemeClr val="tx1"/>
                </a:solidFill>
                <a:latin typeface="Times New Roman" charset="0"/>
                <a:ea typeface="ＭＳ Ｐゴシック" charset="0"/>
                <a:cs typeface="ＭＳ Ｐゴシック" charset="0"/>
              </a:defRPr>
            </a:lvl1pPr>
            <a:lvl2pPr marL="37931725" indent="-37474525">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pPr algn="ctr">
              <a:lnSpc>
                <a:spcPct val="80000"/>
              </a:lnSpc>
              <a:spcBef>
                <a:spcPct val="50000"/>
              </a:spcBef>
            </a:pPr>
            <a:r>
              <a:rPr lang="en-US" sz="3600">
                <a:solidFill>
                  <a:schemeClr val="bg1"/>
                </a:solidFill>
              </a:rPr>
              <a:t>“The Milton Berle Show”</a:t>
            </a:r>
          </a:p>
        </p:txBody>
      </p:sp>
      <p:sp>
        <p:nvSpPr>
          <p:cNvPr id="185362" name="Rectangle 18"/>
          <p:cNvSpPr>
            <a:spLocks noChangeArrowheads="1"/>
          </p:cNvSpPr>
          <p:nvPr/>
        </p:nvSpPr>
        <p:spPr bwMode="auto">
          <a:xfrm>
            <a:off x="0" y="5267325"/>
            <a:ext cx="8839200" cy="1009650"/>
          </a:xfrm>
          <a:prstGeom prst="rect">
            <a:avLst/>
          </a:prstGeom>
          <a:solidFill>
            <a:srgbClr val="FFCCCC"/>
          </a:solidFill>
          <a:ln w="38100">
            <a:solidFill>
              <a:schemeClr val="tx1"/>
            </a:solidFill>
            <a:miter lim="800000"/>
            <a:headEnd/>
            <a:tailEnd/>
          </a:ln>
        </p:spPr>
        <p:txBody>
          <a:bodyPr>
            <a:spAutoFit/>
          </a:bodyPr>
          <a:lstStyle/>
          <a:p>
            <a:pPr algn="ctr">
              <a:lnSpc>
                <a:spcPct val="80000"/>
              </a:lnSpc>
              <a:spcBef>
                <a:spcPct val="10000"/>
              </a:spcBef>
              <a:buClr>
                <a:schemeClr val="accent1"/>
              </a:buClr>
              <a:buFont typeface="Arial" charset="0"/>
              <a:buNone/>
            </a:pPr>
            <a:r>
              <a:rPr kumimoji="1" lang="en-US" sz="3600">
                <a:solidFill>
                  <a:schemeClr val="bg1"/>
                </a:solidFill>
              </a:rPr>
              <a:t>TV replaced radio &amp; magazines as the primary conveyer of American consumer culture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85354"/>
                                        </p:tgtEl>
                                        <p:attrNameLst>
                                          <p:attrName>style.visibility</p:attrName>
                                        </p:attrNameLst>
                                      </p:cBhvr>
                                      <p:to>
                                        <p:strVal val="visible"/>
                                      </p:to>
                                    </p:set>
                                    <p:anim calcmode="lin" valueType="num">
                                      <p:cBhvr>
                                        <p:cTn id="7" dur="500" fill="hold"/>
                                        <p:tgtEl>
                                          <p:spTgt spid="185354"/>
                                        </p:tgtEl>
                                        <p:attrNameLst>
                                          <p:attrName>ppt_w</p:attrName>
                                        </p:attrNameLst>
                                      </p:cBhvr>
                                      <p:tavLst>
                                        <p:tav tm="0">
                                          <p:val>
                                            <p:fltVal val="0"/>
                                          </p:val>
                                        </p:tav>
                                        <p:tav tm="100000">
                                          <p:val>
                                            <p:strVal val="#ppt_w"/>
                                          </p:val>
                                        </p:tav>
                                      </p:tavLst>
                                    </p:anim>
                                    <p:anim calcmode="lin" valueType="num">
                                      <p:cBhvr>
                                        <p:cTn id="8" dur="500" fill="hold"/>
                                        <p:tgtEl>
                                          <p:spTgt spid="185354"/>
                                        </p:tgtEl>
                                        <p:attrNameLst>
                                          <p:attrName>ppt_h</p:attrName>
                                        </p:attrNameLst>
                                      </p:cBhvr>
                                      <p:tavLst>
                                        <p:tav tm="0">
                                          <p:val>
                                            <p:fltVal val="0"/>
                                          </p:val>
                                        </p:tav>
                                        <p:tav tm="100000">
                                          <p:val>
                                            <p:strVal val="#ppt_h"/>
                                          </p:val>
                                        </p:tav>
                                      </p:tavLst>
                                    </p:anim>
                                    <p:animEffect transition="in" filter="fade">
                                      <p:cBhvr>
                                        <p:cTn id="9" dur="500"/>
                                        <p:tgtEl>
                                          <p:spTgt spid="185354"/>
                                        </p:tgtEl>
                                      </p:cBhvr>
                                    </p:animEffect>
                                  </p:childTnLst>
                                </p:cTn>
                              </p:par>
                              <p:par>
                                <p:cTn id="10" presetID="53" presetClass="entr" presetSubtype="0" fill="hold" nodeType="withEffect">
                                  <p:stCondLst>
                                    <p:cond delay="0"/>
                                  </p:stCondLst>
                                  <p:childTnLst>
                                    <p:set>
                                      <p:cBhvr>
                                        <p:cTn id="11" dur="1" fill="hold">
                                          <p:stCondLst>
                                            <p:cond delay="0"/>
                                          </p:stCondLst>
                                        </p:cTn>
                                        <p:tgtEl>
                                          <p:spTgt spid="185357"/>
                                        </p:tgtEl>
                                        <p:attrNameLst>
                                          <p:attrName>style.visibility</p:attrName>
                                        </p:attrNameLst>
                                      </p:cBhvr>
                                      <p:to>
                                        <p:strVal val="visible"/>
                                      </p:to>
                                    </p:set>
                                    <p:anim calcmode="lin" valueType="num">
                                      <p:cBhvr>
                                        <p:cTn id="12" dur="500" fill="hold"/>
                                        <p:tgtEl>
                                          <p:spTgt spid="185357"/>
                                        </p:tgtEl>
                                        <p:attrNameLst>
                                          <p:attrName>ppt_w</p:attrName>
                                        </p:attrNameLst>
                                      </p:cBhvr>
                                      <p:tavLst>
                                        <p:tav tm="0">
                                          <p:val>
                                            <p:fltVal val="0"/>
                                          </p:val>
                                        </p:tav>
                                        <p:tav tm="100000">
                                          <p:val>
                                            <p:strVal val="#ppt_w"/>
                                          </p:val>
                                        </p:tav>
                                      </p:tavLst>
                                    </p:anim>
                                    <p:anim calcmode="lin" valueType="num">
                                      <p:cBhvr>
                                        <p:cTn id="13" dur="500" fill="hold"/>
                                        <p:tgtEl>
                                          <p:spTgt spid="185357"/>
                                        </p:tgtEl>
                                        <p:attrNameLst>
                                          <p:attrName>ppt_h</p:attrName>
                                        </p:attrNameLst>
                                      </p:cBhvr>
                                      <p:tavLst>
                                        <p:tav tm="0">
                                          <p:val>
                                            <p:fltVal val="0"/>
                                          </p:val>
                                        </p:tav>
                                        <p:tav tm="100000">
                                          <p:val>
                                            <p:strVal val="#ppt_h"/>
                                          </p:val>
                                        </p:tav>
                                      </p:tavLst>
                                    </p:anim>
                                    <p:animEffect transition="in" filter="fade">
                                      <p:cBhvr>
                                        <p:cTn id="14" dur="500"/>
                                        <p:tgtEl>
                                          <p:spTgt spid="185357"/>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85355"/>
                                        </p:tgtEl>
                                        <p:attrNameLst>
                                          <p:attrName>style.visibility</p:attrName>
                                        </p:attrNameLst>
                                      </p:cBhvr>
                                      <p:to>
                                        <p:strVal val="visible"/>
                                      </p:to>
                                    </p:set>
                                    <p:anim calcmode="lin" valueType="num">
                                      <p:cBhvr>
                                        <p:cTn id="17" dur="500" fill="hold"/>
                                        <p:tgtEl>
                                          <p:spTgt spid="185355"/>
                                        </p:tgtEl>
                                        <p:attrNameLst>
                                          <p:attrName>ppt_w</p:attrName>
                                        </p:attrNameLst>
                                      </p:cBhvr>
                                      <p:tavLst>
                                        <p:tav tm="0">
                                          <p:val>
                                            <p:fltVal val="0"/>
                                          </p:val>
                                        </p:tav>
                                        <p:tav tm="100000">
                                          <p:val>
                                            <p:strVal val="#ppt_w"/>
                                          </p:val>
                                        </p:tav>
                                      </p:tavLst>
                                    </p:anim>
                                    <p:anim calcmode="lin" valueType="num">
                                      <p:cBhvr>
                                        <p:cTn id="18" dur="500" fill="hold"/>
                                        <p:tgtEl>
                                          <p:spTgt spid="185355"/>
                                        </p:tgtEl>
                                        <p:attrNameLst>
                                          <p:attrName>ppt_h</p:attrName>
                                        </p:attrNameLst>
                                      </p:cBhvr>
                                      <p:tavLst>
                                        <p:tav tm="0">
                                          <p:val>
                                            <p:fltVal val="0"/>
                                          </p:val>
                                        </p:tav>
                                        <p:tav tm="100000">
                                          <p:val>
                                            <p:strVal val="#ppt_h"/>
                                          </p:val>
                                        </p:tav>
                                      </p:tavLst>
                                    </p:anim>
                                    <p:animEffect transition="in" filter="fade">
                                      <p:cBhvr>
                                        <p:cTn id="19" dur="500"/>
                                        <p:tgtEl>
                                          <p:spTgt spid="185355"/>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185358"/>
                                        </p:tgtEl>
                                        <p:attrNameLst>
                                          <p:attrName>style.visibility</p:attrName>
                                        </p:attrNameLst>
                                      </p:cBhvr>
                                      <p:to>
                                        <p:strVal val="visible"/>
                                      </p:to>
                                    </p:set>
                                    <p:anim calcmode="lin" valueType="num">
                                      <p:cBhvr>
                                        <p:cTn id="22" dur="500" fill="hold"/>
                                        <p:tgtEl>
                                          <p:spTgt spid="185358"/>
                                        </p:tgtEl>
                                        <p:attrNameLst>
                                          <p:attrName>ppt_w</p:attrName>
                                        </p:attrNameLst>
                                      </p:cBhvr>
                                      <p:tavLst>
                                        <p:tav tm="0">
                                          <p:val>
                                            <p:fltVal val="0"/>
                                          </p:val>
                                        </p:tav>
                                        <p:tav tm="100000">
                                          <p:val>
                                            <p:strVal val="#ppt_w"/>
                                          </p:val>
                                        </p:tav>
                                      </p:tavLst>
                                    </p:anim>
                                    <p:anim calcmode="lin" valueType="num">
                                      <p:cBhvr>
                                        <p:cTn id="23" dur="500" fill="hold"/>
                                        <p:tgtEl>
                                          <p:spTgt spid="185358"/>
                                        </p:tgtEl>
                                        <p:attrNameLst>
                                          <p:attrName>ppt_h</p:attrName>
                                        </p:attrNameLst>
                                      </p:cBhvr>
                                      <p:tavLst>
                                        <p:tav tm="0">
                                          <p:val>
                                            <p:fltVal val="0"/>
                                          </p:val>
                                        </p:tav>
                                        <p:tav tm="100000">
                                          <p:val>
                                            <p:strVal val="#ppt_h"/>
                                          </p:val>
                                        </p:tav>
                                      </p:tavLst>
                                    </p:anim>
                                    <p:animEffect transition="in" filter="fade">
                                      <p:cBhvr>
                                        <p:cTn id="24" dur="500"/>
                                        <p:tgtEl>
                                          <p:spTgt spid="18535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185362"/>
                                        </p:tgtEl>
                                        <p:attrNameLst>
                                          <p:attrName>style.visibility</p:attrName>
                                        </p:attrNameLst>
                                      </p:cBhvr>
                                      <p:to>
                                        <p:strVal val="visible"/>
                                      </p:to>
                                    </p:set>
                                    <p:anim calcmode="lin" valueType="num">
                                      <p:cBhvr>
                                        <p:cTn id="29" dur="500" fill="hold"/>
                                        <p:tgtEl>
                                          <p:spTgt spid="185362"/>
                                        </p:tgtEl>
                                        <p:attrNameLst>
                                          <p:attrName>ppt_w</p:attrName>
                                        </p:attrNameLst>
                                      </p:cBhvr>
                                      <p:tavLst>
                                        <p:tav tm="0">
                                          <p:val>
                                            <p:fltVal val="0"/>
                                          </p:val>
                                        </p:tav>
                                        <p:tav tm="100000">
                                          <p:val>
                                            <p:strVal val="#ppt_w"/>
                                          </p:val>
                                        </p:tav>
                                      </p:tavLst>
                                    </p:anim>
                                    <p:anim calcmode="lin" valueType="num">
                                      <p:cBhvr>
                                        <p:cTn id="30" dur="500" fill="hold"/>
                                        <p:tgtEl>
                                          <p:spTgt spid="185362"/>
                                        </p:tgtEl>
                                        <p:attrNameLst>
                                          <p:attrName>ppt_h</p:attrName>
                                        </p:attrNameLst>
                                      </p:cBhvr>
                                      <p:tavLst>
                                        <p:tav tm="0">
                                          <p:val>
                                            <p:fltVal val="0"/>
                                          </p:val>
                                        </p:tav>
                                        <p:tav tm="100000">
                                          <p:val>
                                            <p:strVal val="#ppt_h"/>
                                          </p:val>
                                        </p:tav>
                                      </p:tavLst>
                                    </p:anim>
                                    <p:animEffect transition="in" filter="fade">
                                      <p:cBhvr>
                                        <p:cTn id="31" dur="500"/>
                                        <p:tgtEl>
                                          <p:spTgt spid="18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55" grpId="0" animBg="1"/>
      <p:bldP spid="185358" grpId="0" animBg="1"/>
      <p:bldP spid="185362"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CCFF99"/>
        </a:solidFill>
        <a:effectLst/>
      </p:bgPr>
    </p:bg>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174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1860" name="Rectangle 4"/>
          <p:cNvSpPr>
            <a:spLocks noGrp="1" noChangeArrowheads="1"/>
          </p:cNvSpPr>
          <p:nvPr>
            <p:ph type="title"/>
          </p:nvPr>
        </p:nvSpPr>
        <p:spPr bwMode="auto">
          <a:xfrm>
            <a:off x="0" y="0"/>
            <a:ext cx="8915400" cy="762000"/>
          </a:xfrm>
        </p:spPr>
        <p:txBody>
          <a:bodyPr wrap="square" lIns="90488" tIns="44450" rIns="90488" bIns="44450" numCol="1" anchorCtr="0" compatLnSpc="1">
            <a:prstTxWarp prst="textNoShape">
              <a:avLst/>
            </a:prstTxWarp>
          </a:bodyPr>
          <a:lstStyle/>
          <a:p>
            <a:pPr eaLnBrk="1" hangingPunct="1"/>
            <a:r>
              <a:rPr lang="en-US">
                <a:solidFill>
                  <a:schemeClr val="bg1"/>
                </a:solidFill>
                <a:effectLst>
                  <a:outerShdw blurRad="38100" dist="38100" dir="2700000" algn="tl">
                    <a:srgbClr val="FFFFFF"/>
                  </a:outerShdw>
                </a:effectLst>
                <a:latin typeface="Palatino Linotype" charset="0"/>
                <a:ea typeface="ＭＳ Ｐゴシック" charset="0"/>
              </a:rPr>
              <a:t>Birthrate, 1940-1970</a:t>
            </a:r>
          </a:p>
        </p:txBody>
      </p:sp>
      <p:pic>
        <p:nvPicPr>
          <p:cNvPr id="31749" name="Picture 5" descr="DIVI6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9144000" cy="6019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1862" name="AutoShape 6"/>
          <p:cNvSpPr>
            <a:spLocks noChangeArrowheads="1"/>
          </p:cNvSpPr>
          <p:nvPr/>
        </p:nvSpPr>
        <p:spPr bwMode="auto">
          <a:xfrm>
            <a:off x="1752600" y="4724400"/>
            <a:ext cx="5791200" cy="1066800"/>
          </a:xfrm>
          <a:prstGeom prst="wedgeRectCallout">
            <a:avLst>
              <a:gd name="adj1" fmla="val -986"/>
              <a:gd name="adj2" fmla="val -296431"/>
            </a:avLst>
          </a:prstGeom>
          <a:solidFill>
            <a:srgbClr val="CCCCFF"/>
          </a:solidFill>
          <a:ln w="38100">
            <a:solidFill>
              <a:schemeClr val="tx1"/>
            </a:solidFill>
            <a:miter lim="800000"/>
            <a:headEnd/>
            <a:tailEnd/>
          </a:ln>
        </p:spPr>
        <p:txBody>
          <a:bodyPr/>
          <a:lstStyle/>
          <a:p>
            <a:pPr algn="ctr">
              <a:lnSpc>
                <a:spcPct val="80000"/>
              </a:lnSpc>
            </a:pPr>
            <a:r>
              <a:rPr lang="en-US" sz="3600">
                <a:solidFill>
                  <a:schemeClr val="bg1"/>
                </a:solidFill>
              </a:rPr>
              <a:t>The late 1940s &amp; 1950s experienced the “baby boom”</a:t>
            </a:r>
          </a:p>
        </p:txBody>
      </p:sp>
      <p:sp>
        <p:nvSpPr>
          <p:cNvPr id="121863" name="Line 7"/>
          <p:cNvSpPr>
            <a:spLocks noChangeShapeType="1"/>
          </p:cNvSpPr>
          <p:nvPr/>
        </p:nvSpPr>
        <p:spPr bwMode="auto">
          <a:xfrm flipV="1">
            <a:off x="2057400" y="1219200"/>
            <a:ext cx="3124200" cy="2743200"/>
          </a:xfrm>
          <a:prstGeom prst="line">
            <a:avLst/>
          </a:prstGeom>
          <a:noFill/>
          <a:ln w="2540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1862"/>
                                        </p:tgtEl>
                                        <p:attrNameLst>
                                          <p:attrName>style.visibility</p:attrName>
                                        </p:attrNameLst>
                                      </p:cBhvr>
                                      <p:to>
                                        <p:strVal val="visible"/>
                                      </p:to>
                                    </p:set>
                                    <p:anim calcmode="lin" valueType="num">
                                      <p:cBhvr>
                                        <p:cTn id="7" dur="500" fill="hold"/>
                                        <p:tgtEl>
                                          <p:spTgt spid="121862"/>
                                        </p:tgtEl>
                                        <p:attrNameLst>
                                          <p:attrName>ppt_w</p:attrName>
                                        </p:attrNameLst>
                                      </p:cBhvr>
                                      <p:tavLst>
                                        <p:tav tm="0">
                                          <p:val>
                                            <p:fltVal val="0"/>
                                          </p:val>
                                        </p:tav>
                                        <p:tav tm="100000">
                                          <p:val>
                                            <p:strVal val="#ppt_w"/>
                                          </p:val>
                                        </p:tav>
                                      </p:tavLst>
                                    </p:anim>
                                    <p:anim calcmode="lin" valueType="num">
                                      <p:cBhvr>
                                        <p:cTn id="8" dur="500" fill="hold"/>
                                        <p:tgtEl>
                                          <p:spTgt spid="121862"/>
                                        </p:tgtEl>
                                        <p:attrNameLst>
                                          <p:attrName>ppt_h</p:attrName>
                                        </p:attrNameLst>
                                      </p:cBhvr>
                                      <p:tavLst>
                                        <p:tav tm="0">
                                          <p:val>
                                            <p:fltVal val="0"/>
                                          </p:val>
                                        </p:tav>
                                        <p:tav tm="100000">
                                          <p:val>
                                            <p:strVal val="#ppt_h"/>
                                          </p:val>
                                        </p:tav>
                                      </p:tavLst>
                                    </p:anim>
                                    <p:animEffect transition="in" filter="fade">
                                      <p:cBhvr>
                                        <p:cTn id="9" dur="500"/>
                                        <p:tgtEl>
                                          <p:spTgt spid="121862"/>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21863"/>
                                        </p:tgtEl>
                                        <p:attrNameLst>
                                          <p:attrName>style.visibility</p:attrName>
                                        </p:attrNameLst>
                                      </p:cBhvr>
                                      <p:to>
                                        <p:strVal val="visible"/>
                                      </p:to>
                                    </p:set>
                                    <p:anim calcmode="lin" valueType="num">
                                      <p:cBhvr>
                                        <p:cTn id="12" dur="500" fill="hold"/>
                                        <p:tgtEl>
                                          <p:spTgt spid="121863"/>
                                        </p:tgtEl>
                                        <p:attrNameLst>
                                          <p:attrName>ppt_w</p:attrName>
                                        </p:attrNameLst>
                                      </p:cBhvr>
                                      <p:tavLst>
                                        <p:tav tm="0">
                                          <p:val>
                                            <p:fltVal val="0"/>
                                          </p:val>
                                        </p:tav>
                                        <p:tav tm="100000">
                                          <p:val>
                                            <p:strVal val="#ppt_w"/>
                                          </p:val>
                                        </p:tav>
                                      </p:tavLst>
                                    </p:anim>
                                    <p:anim calcmode="lin" valueType="num">
                                      <p:cBhvr>
                                        <p:cTn id="13" dur="500" fill="hold"/>
                                        <p:tgtEl>
                                          <p:spTgt spid="121863"/>
                                        </p:tgtEl>
                                        <p:attrNameLst>
                                          <p:attrName>ppt_h</p:attrName>
                                        </p:attrNameLst>
                                      </p:cBhvr>
                                      <p:tavLst>
                                        <p:tav tm="0">
                                          <p:val>
                                            <p:fltVal val="0"/>
                                          </p:val>
                                        </p:tav>
                                        <p:tav tm="100000">
                                          <p:val>
                                            <p:strVal val="#ppt_h"/>
                                          </p:val>
                                        </p:tav>
                                      </p:tavLst>
                                    </p:anim>
                                    <p:animEffect transition="in" filter="fade">
                                      <p:cBhvr>
                                        <p:cTn id="14" dur="500"/>
                                        <p:tgtEl>
                                          <p:spTgt spid="1218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2" grpId="0" animBg="1"/>
      <p:bldP spid="121863"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277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3909" name="Rectangle 5"/>
          <p:cNvSpPr>
            <a:spLocks noGrp="1" noChangeArrowheads="1"/>
          </p:cNvSpPr>
          <p:nvPr>
            <p:ph idx="1"/>
          </p:nvPr>
        </p:nvSpPr>
        <p:spPr bwMode="auto">
          <a:xfrm>
            <a:off x="838200" y="685800"/>
            <a:ext cx="8305800" cy="6172200"/>
          </a:xfrm>
        </p:spPr>
        <p:txBody>
          <a:bodyPr wrap="square" lIns="90488" tIns="44450" rIns="90488" bIns="44450" numCol="1" anchorCtr="0" compatLnSpc="1">
            <a:prstTxWarp prst="textNoShape">
              <a:avLst/>
            </a:prstTxWarp>
          </a:bodyPr>
          <a:lstStyle/>
          <a:p>
            <a:pPr eaLnBrk="1" hangingPunct="1">
              <a:lnSpc>
                <a:spcPct val="95000"/>
              </a:lnSpc>
              <a:spcBef>
                <a:spcPct val="10000"/>
              </a:spcBef>
            </a:pPr>
            <a:r>
              <a:rPr lang="en-US" sz="3200">
                <a:effectLst>
                  <a:outerShdw blurRad="38100" dist="38100" dir="2700000" algn="tl">
                    <a:srgbClr val="242852"/>
                  </a:outerShdw>
                </a:effectLst>
                <a:latin typeface="Palatino Linotype" charset="0"/>
                <a:ea typeface="ＭＳ Ｐゴシック" charset="0"/>
              </a:rPr>
              <a:t>The rapid growth of suburbs altered American life:</a:t>
            </a:r>
          </a:p>
          <a:p>
            <a:pPr lvl="1" eaLnBrk="1" hangingPunct="1">
              <a:lnSpc>
                <a:spcPct val="95000"/>
              </a:lnSpc>
              <a:spcBef>
                <a:spcPct val="10000"/>
              </a:spcBef>
            </a:pPr>
            <a:r>
              <a:rPr lang="en-US" sz="3200">
                <a:effectLst>
                  <a:outerShdw blurRad="38100" dist="38100" dir="2700000" algn="tl">
                    <a:srgbClr val="242852"/>
                  </a:outerShdw>
                </a:effectLst>
                <a:latin typeface="Palatino Linotype" charset="0"/>
                <a:ea typeface="ＭＳ Ｐゴシック" charset="0"/>
              </a:rPr>
              <a:t>“Blue” &amp; “white collar” workers lived in the same neighborhoods</a:t>
            </a:r>
          </a:p>
          <a:p>
            <a:pPr lvl="1" eaLnBrk="1" hangingPunct="1">
              <a:lnSpc>
                <a:spcPct val="95000"/>
              </a:lnSpc>
              <a:spcBef>
                <a:spcPct val="10000"/>
              </a:spcBef>
            </a:pPr>
            <a:r>
              <a:rPr lang="en-US" sz="3200">
                <a:effectLst>
                  <a:outerShdw blurRad="38100" dist="38100" dir="2700000" algn="tl">
                    <a:srgbClr val="242852"/>
                  </a:outerShdw>
                </a:effectLst>
                <a:latin typeface="Palatino Linotype" charset="0"/>
                <a:ea typeface="ＭＳ Ｐゴシック" charset="0"/>
              </a:rPr>
              <a:t>Suburbs depended upon cars, grocery stores, &amp; shopping malls </a:t>
            </a:r>
          </a:p>
          <a:p>
            <a:pPr lvl="1" eaLnBrk="1" hangingPunct="1">
              <a:lnSpc>
                <a:spcPct val="95000"/>
              </a:lnSpc>
              <a:spcBef>
                <a:spcPct val="10000"/>
              </a:spcBef>
            </a:pPr>
            <a:r>
              <a:rPr lang="en-US" sz="3200">
                <a:effectLst>
                  <a:outerShdw blurRad="38100" dist="38100" dir="2700000" algn="tl">
                    <a:srgbClr val="242852"/>
                  </a:outerShdw>
                </a:effectLst>
                <a:latin typeface="Palatino Linotype" charset="0"/>
                <a:ea typeface="ＭＳ Ｐゴシック" charset="0"/>
              </a:rPr>
              <a:t>Suburbs allowed for the nuclear-family, not the extended family</a:t>
            </a:r>
          </a:p>
          <a:p>
            <a:pPr lvl="1" eaLnBrk="1" hangingPunct="1">
              <a:lnSpc>
                <a:spcPct val="95000"/>
              </a:lnSpc>
              <a:spcBef>
                <a:spcPct val="10000"/>
              </a:spcBef>
            </a:pPr>
            <a:r>
              <a:rPr lang="en-US" sz="3200">
                <a:effectLst>
                  <a:outerShdw blurRad="38100" dist="38100" dir="2700000" algn="tl">
                    <a:srgbClr val="242852"/>
                  </a:outerShdw>
                </a:effectLst>
                <a:latin typeface="Palatino Linotype" charset="0"/>
                <a:ea typeface="ＭＳ Ｐゴシック" charset="0"/>
              </a:rPr>
              <a:t>“White-flight” to the suburbs left behind largely black urban cores</a:t>
            </a:r>
          </a:p>
        </p:txBody>
      </p:sp>
      <p:sp>
        <p:nvSpPr>
          <p:cNvPr id="123908" name="Rectangle 4"/>
          <p:cNvSpPr>
            <a:spLocks noGrp="1" noChangeArrowheads="1"/>
          </p:cNvSpPr>
          <p:nvPr>
            <p:ph type="title"/>
          </p:nvPr>
        </p:nvSpPr>
        <p:spPr bwMode="auto">
          <a:xfrm>
            <a:off x="1143000" y="0"/>
            <a:ext cx="7772400" cy="762000"/>
          </a:xfrm>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Life in the Suburbs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9" name="Rectangle 3"/>
          <p:cNvSpPr>
            <a:spLocks noGrp="1" noChangeArrowheads="1"/>
          </p:cNvSpPr>
          <p:nvPr>
            <p:ph idx="1"/>
          </p:nvPr>
        </p:nvSpPr>
        <p:spPr/>
        <p:txBody>
          <a:bodyPr/>
          <a:lstStyle/>
          <a:p>
            <a:pPr marL="274320" indent="-256032" eaLnBrk="1" fontAlgn="auto" hangingPunct="1">
              <a:spcAft>
                <a:spcPts val="0"/>
              </a:spcAft>
              <a:buFont typeface="Wingdings" pitchFamily="2" charset="2"/>
              <a:buChar char=""/>
              <a:defRPr/>
            </a:pPr>
            <a:endParaRPr lang="en-US">
              <a:ea typeface="+mn-ea"/>
              <a:cs typeface="+mn-cs"/>
            </a:endParaRPr>
          </a:p>
        </p:txBody>
      </p:sp>
      <p:sp>
        <p:nvSpPr>
          <p:cNvPr id="126978" name="Rectangle 2"/>
          <p:cNvSpPr>
            <a:spLocks noGrp="1" noChangeArrowheads="1"/>
          </p:cNvSpPr>
          <p:nvPr>
            <p:ph type="title"/>
          </p:nvPr>
        </p:nvSpPr>
        <p:spPr>
          <a:xfrm>
            <a:off x="0" y="0"/>
            <a:ext cx="9144000" cy="990600"/>
          </a:xfrm>
          <a:solidFill>
            <a:srgbClr val="FFFF99"/>
          </a:solidFill>
          <a:ln w="38100">
            <a:solidFill>
              <a:schemeClr val="tx1"/>
            </a:solidFill>
            <a:miter lim="800000"/>
            <a:headEnd/>
            <a:tailEnd/>
          </a:ln>
        </p:spPr>
        <p:txBody>
          <a:bodyPr wrap="square" numCol="1" anchorCtr="0" compatLnSpc="1">
            <a:prstTxWarp prst="textNoShape">
              <a:avLst/>
            </a:prstTxWarp>
          </a:bodyPr>
          <a:lstStyle/>
          <a:p>
            <a:pPr eaLnBrk="1" hangingPunct="1">
              <a:lnSpc>
                <a:spcPct val="80000"/>
              </a:lnSpc>
            </a:pPr>
            <a:r>
              <a:rPr lang="en-US" sz="3600">
                <a:effectLst>
                  <a:outerShdw blurRad="38100" dist="38100" dir="2700000" algn="tl">
                    <a:srgbClr val="000000"/>
                  </a:outerShdw>
                </a:effectLst>
                <a:latin typeface="Palatino Linotype" charset="0"/>
                <a:ea typeface="ＭＳ Ｐゴシック" charset="0"/>
              </a:rPr>
              <a:t>A Suburban Case Study: Levittown, New York</a:t>
            </a:r>
          </a:p>
        </p:txBody>
      </p:sp>
      <p:pic>
        <p:nvPicPr>
          <p:cNvPr id="33796" name="Picture 4" descr="subur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0913"/>
            <a:ext cx="9144000" cy="590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 Box 5"/>
          <p:cNvSpPr txBox="1">
            <a:spLocks noChangeArrowheads="1"/>
          </p:cNvSpPr>
          <p:nvPr/>
        </p:nvSpPr>
        <p:spPr bwMode="auto">
          <a:xfrm>
            <a:off x="381000" y="6278563"/>
            <a:ext cx="8763000" cy="579437"/>
          </a:xfrm>
          <a:prstGeom prst="rect">
            <a:avLst/>
          </a:prstGeom>
          <a:solidFill>
            <a:srgbClr val="CC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imes New Roman" charset="0"/>
                <a:ea typeface="ＭＳ Ｐゴシック" charset="0"/>
                <a:cs typeface="ＭＳ Ｐゴシック" charset="0"/>
              </a:defRPr>
            </a:lvl1pPr>
            <a:lvl2pPr marL="37931725" indent="-37474525">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pPr algn="ctr">
              <a:spcBef>
                <a:spcPct val="50000"/>
              </a:spcBef>
            </a:pPr>
            <a:r>
              <a:rPr lang="en-US" sz="3200"/>
              <a:t>Begin in 1947 with 4,000 rental homes to veterans</a:t>
            </a:r>
          </a:p>
        </p:txBody>
      </p:sp>
      <p:pic>
        <p:nvPicPr>
          <p:cNvPr id="126982" name="Picture 6" descr="b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3" name="Text Box 7"/>
          <p:cNvSpPr txBox="1">
            <a:spLocks noChangeArrowheads="1"/>
          </p:cNvSpPr>
          <p:nvPr/>
        </p:nvSpPr>
        <p:spPr bwMode="auto">
          <a:xfrm>
            <a:off x="1066800" y="6216650"/>
            <a:ext cx="7239000" cy="679450"/>
          </a:xfrm>
          <a:prstGeom prst="rect">
            <a:avLst/>
          </a:prstGeom>
          <a:solidFill>
            <a:srgbClr val="CCCCFF"/>
          </a:solidFill>
          <a:ln w="38100">
            <a:solidFill>
              <a:schemeClr val="tx1"/>
            </a:solidFill>
            <a:miter lim="800000"/>
            <a:headEnd/>
            <a:tailEnd/>
          </a:ln>
        </p:spPr>
        <p:txBody>
          <a:bodyPr>
            <a:spAutoFit/>
          </a:bodyPr>
          <a:lstStyle>
            <a:lvl1pPr>
              <a:defRPr>
                <a:solidFill>
                  <a:schemeClr val="tx1"/>
                </a:solidFill>
                <a:latin typeface="Times New Roman" charset="0"/>
                <a:ea typeface="ＭＳ Ｐゴシック" charset="0"/>
                <a:cs typeface="ＭＳ Ｐゴシック" charset="0"/>
              </a:defRPr>
            </a:lvl1pPr>
            <a:lvl2pPr marL="37931725" indent="-37474525">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pPr algn="ctr">
              <a:spcBef>
                <a:spcPct val="50000"/>
              </a:spcBef>
            </a:pPr>
            <a:r>
              <a:rPr lang="en-US" sz="3600"/>
              <a:t>Grew to 17,000 sold homes in 1951</a:t>
            </a:r>
          </a:p>
        </p:txBody>
      </p:sp>
      <p:pic>
        <p:nvPicPr>
          <p:cNvPr id="126984" name="Picture 8" descr="Levittown_house_1948"/>
          <p:cNvPicPr>
            <a:picLocks noChangeAspect="1" noChangeArrowheads="1"/>
          </p:cNvPicPr>
          <p:nvPr/>
        </p:nvPicPr>
        <p:blipFill>
          <a:blip r:embed="rId5">
            <a:lum contrast="-20000"/>
            <a:extLst>
              <a:ext uri="{28A0092B-C50C-407E-A947-70E740481C1C}">
                <a14:useLocalDpi xmlns:a14="http://schemas.microsoft.com/office/drawing/2010/main" val="0"/>
              </a:ext>
            </a:extLst>
          </a:blip>
          <a:srcRect/>
          <a:stretch>
            <a:fillRect/>
          </a:stretch>
        </p:blipFill>
        <p:spPr bwMode="auto">
          <a:xfrm>
            <a:off x="1447800" y="222250"/>
            <a:ext cx="6477000" cy="5726113"/>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6985" name="Picture 9" descr="glevi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525"/>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6983"/>
                                        </p:tgtEl>
                                        <p:attrNameLst>
                                          <p:attrName>style.visibility</p:attrName>
                                        </p:attrNameLst>
                                      </p:cBhvr>
                                      <p:to>
                                        <p:strVal val="visible"/>
                                      </p:to>
                                    </p:set>
                                    <p:anim calcmode="lin" valueType="num">
                                      <p:cBhvr>
                                        <p:cTn id="7" dur="500" fill="hold"/>
                                        <p:tgtEl>
                                          <p:spTgt spid="126983"/>
                                        </p:tgtEl>
                                        <p:attrNameLst>
                                          <p:attrName>ppt_w</p:attrName>
                                        </p:attrNameLst>
                                      </p:cBhvr>
                                      <p:tavLst>
                                        <p:tav tm="0">
                                          <p:val>
                                            <p:fltVal val="0"/>
                                          </p:val>
                                        </p:tav>
                                        <p:tav tm="100000">
                                          <p:val>
                                            <p:strVal val="#ppt_w"/>
                                          </p:val>
                                        </p:tav>
                                      </p:tavLst>
                                    </p:anim>
                                    <p:anim calcmode="lin" valueType="num">
                                      <p:cBhvr>
                                        <p:cTn id="8" dur="500" fill="hold"/>
                                        <p:tgtEl>
                                          <p:spTgt spid="126983"/>
                                        </p:tgtEl>
                                        <p:attrNameLst>
                                          <p:attrName>ppt_h</p:attrName>
                                        </p:attrNameLst>
                                      </p:cBhvr>
                                      <p:tavLst>
                                        <p:tav tm="0">
                                          <p:val>
                                            <p:fltVal val="0"/>
                                          </p:val>
                                        </p:tav>
                                        <p:tav tm="100000">
                                          <p:val>
                                            <p:strVal val="#ppt_h"/>
                                          </p:val>
                                        </p:tav>
                                      </p:tavLst>
                                    </p:anim>
                                    <p:animEffect transition="in" filter="fade">
                                      <p:cBhvr>
                                        <p:cTn id="9" dur="500"/>
                                        <p:tgtEl>
                                          <p:spTgt spid="126983"/>
                                        </p:tgtEl>
                                      </p:cBhvr>
                                    </p:animEffect>
                                  </p:childTnLst>
                                </p:cTn>
                              </p:par>
                              <p:par>
                                <p:cTn id="10" presetID="53" presetClass="entr" presetSubtype="0" fill="hold" nodeType="withEffect">
                                  <p:stCondLst>
                                    <p:cond delay="0"/>
                                  </p:stCondLst>
                                  <p:childTnLst>
                                    <p:set>
                                      <p:cBhvr>
                                        <p:cTn id="11" dur="1" fill="hold">
                                          <p:stCondLst>
                                            <p:cond delay="0"/>
                                          </p:stCondLst>
                                        </p:cTn>
                                        <p:tgtEl>
                                          <p:spTgt spid="126982"/>
                                        </p:tgtEl>
                                        <p:attrNameLst>
                                          <p:attrName>style.visibility</p:attrName>
                                        </p:attrNameLst>
                                      </p:cBhvr>
                                      <p:to>
                                        <p:strVal val="visible"/>
                                      </p:to>
                                    </p:set>
                                    <p:anim calcmode="lin" valueType="num">
                                      <p:cBhvr>
                                        <p:cTn id="12" dur="500" fill="hold"/>
                                        <p:tgtEl>
                                          <p:spTgt spid="126982"/>
                                        </p:tgtEl>
                                        <p:attrNameLst>
                                          <p:attrName>ppt_w</p:attrName>
                                        </p:attrNameLst>
                                      </p:cBhvr>
                                      <p:tavLst>
                                        <p:tav tm="0">
                                          <p:val>
                                            <p:fltVal val="0"/>
                                          </p:val>
                                        </p:tav>
                                        <p:tav tm="100000">
                                          <p:val>
                                            <p:strVal val="#ppt_w"/>
                                          </p:val>
                                        </p:tav>
                                      </p:tavLst>
                                    </p:anim>
                                    <p:anim calcmode="lin" valueType="num">
                                      <p:cBhvr>
                                        <p:cTn id="13" dur="500" fill="hold"/>
                                        <p:tgtEl>
                                          <p:spTgt spid="126982"/>
                                        </p:tgtEl>
                                        <p:attrNameLst>
                                          <p:attrName>ppt_h</p:attrName>
                                        </p:attrNameLst>
                                      </p:cBhvr>
                                      <p:tavLst>
                                        <p:tav tm="0">
                                          <p:val>
                                            <p:fltVal val="0"/>
                                          </p:val>
                                        </p:tav>
                                        <p:tav tm="100000">
                                          <p:val>
                                            <p:strVal val="#ppt_h"/>
                                          </p:val>
                                        </p:tav>
                                      </p:tavLst>
                                    </p:anim>
                                    <p:animEffect transition="in" filter="fade">
                                      <p:cBhvr>
                                        <p:cTn id="14" dur="500"/>
                                        <p:tgtEl>
                                          <p:spTgt spid="12698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nodeType="clickEffect">
                                  <p:stCondLst>
                                    <p:cond delay="0"/>
                                  </p:stCondLst>
                                  <p:childTnLst>
                                    <p:set>
                                      <p:cBhvr>
                                        <p:cTn id="18" dur="1" fill="hold">
                                          <p:stCondLst>
                                            <p:cond delay="0"/>
                                          </p:stCondLst>
                                        </p:cTn>
                                        <p:tgtEl>
                                          <p:spTgt spid="126984"/>
                                        </p:tgtEl>
                                        <p:attrNameLst>
                                          <p:attrName>style.visibility</p:attrName>
                                        </p:attrNameLst>
                                      </p:cBhvr>
                                      <p:to>
                                        <p:strVal val="visible"/>
                                      </p:to>
                                    </p:set>
                                    <p:anim calcmode="lin" valueType="num">
                                      <p:cBhvr>
                                        <p:cTn id="19" dur="500" fill="hold"/>
                                        <p:tgtEl>
                                          <p:spTgt spid="126984"/>
                                        </p:tgtEl>
                                        <p:attrNameLst>
                                          <p:attrName>ppt_w</p:attrName>
                                        </p:attrNameLst>
                                      </p:cBhvr>
                                      <p:tavLst>
                                        <p:tav tm="0">
                                          <p:val>
                                            <p:fltVal val="0"/>
                                          </p:val>
                                        </p:tav>
                                        <p:tav tm="100000">
                                          <p:val>
                                            <p:strVal val="#ppt_w"/>
                                          </p:val>
                                        </p:tav>
                                      </p:tavLst>
                                    </p:anim>
                                    <p:anim calcmode="lin" valueType="num">
                                      <p:cBhvr>
                                        <p:cTn id="20" dur="500" fill="hold"/>
                                        <p:tgtEl>
                                          <p:spTgt spid="126984"/>
                                        </p:tgtEl>
                                        <p:attrNameLst>
                                          <p:attrName>ppt_h</p:attrName>
                                        </p:attrNameLst>
                                      </p:cBhvr>
                                      <p:tavLst>
                                        <p:tav tm="0">
                                          <p:val>
                                            <p:fltVal val="0"/>
                                          </p:val>
                                        </p:tav>
                                        <p:tav tm="100000">
                                          <p:val>
                                            <p:strVal val="#ppt_h"/>
                                          </p:val>
                                        </p:tav>
                                      </p:tavLst>
                                    </p:anim>
                                    <p:animEffect transition="in" filter="fade">
                                      <p:cBhvr>
                                        <p:cTn id="21" dur="500"/>
                                        <p:tgtEl>
                                          <p:spTgt spid="12698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ntr" presetSubtype="0" fill="hold" nodeType="clickEffect">
                                  <p:stCondLst>
                                    <p:cond delay="0"/>
                                  </p:stCondLst>
                                  <p:childTnLst>
                                    <p:set>
                                      <p:cBhvr>
                                        <p:cTn id="25" dur="1" fill="hold">
                                          <p:stCondLst>
                                            <p:cond delay="0"/>
                                          </p:stCondLst>
                                        </p:cTn>
                                        <p:tgtEl>
                                          <p:spTgt spid="126985"/>
                                        </p:tgtEl>
                                        <p:attrNameLst>
                                          <p:attrName>style.visibility</p:attrName>
                                        </p:attrNameLst>
                                      </p:cBhvr>
                                      <p:to>
                                        <p:strVal val="visible"/>
                                      </p:to>
                                    </p:set>
                                    <p:anim calcmode="lin" valueType="num">
                                      <p:cBhvr>
                                        <p:cTn id="26" dur="500" fill="hold"/>
                                        <p:tgtEl>
                                          <p:spTgt spid="126985"/>
                                        </p:tgtEl>
                                        <p:attrNameLst>
                                          <p:attrName>ppt_w</p:attrName>
                                        </p:attrNameLst>
                                      </p:cBhvr>
                                      <p:tavLst>
                                        <p:tav tm="0">
                                          <p:val>
                                            <p:fltVal val="0"/>
                                          </p:val>
                                        </p:tav>
                                        <p:tav tm="100000">
                                          <p:val>
                                            <p:strVal val="#ppt_w"/>
                                          </p:val>
                                        </p:tav>
                                      </p:tavLst>
                                    </p:anim>
                                    <p:anim calcmode="lin" valueType="num">
                                      <p:cBhvr>
                                        <p:cTn id="27" dur="500" fill="hold"/>
                                        <p:tgtEl>
                                          <p:spTgt spid="126985"/>
                                        </p:tgtEl>
                                        <p:attrNameLst>
                                          <p:attrName>ppt_h</p:attrName>
                                        </p:attrNameLst>
                                      </p:cBhvr>
                                      <p:tavLst>
                                        <p:tav tm="0">
                                          <p:val>
                                            <p:fltVal val="0"/>
                                          </p:val>
                                        </p:tav>
                                        <p:tav tm="100000">
                                          <p:val>
                                            <p:strVal val="#ppt_h"/>
                                          </p:val>
                                        </p:tav>
                                      </p:tavLst>
                                    </p:anim>
                                    <p:animEffect transition="in" filter="fade">
                                      <p:cBhvr>
                                        <p:cTn id="28" dur="500"/>
                                        <p:tgtEl>
                                          <p:spTgt spid="1269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idx="1"/>
          </p:nvPr>
        </p:nvSpPr>
        <p:spPr/>
        <p:txBody>
          <a:bodyPr/>
          <a:lstStyle/>
          <a:p>
            <a:pPr marL="274320" indent="-256032" eaLnBrk="1" fontAlgn="auto" hangingPunct="1">
              <a:spcAft>
                <a:spcPts val="0"/>
              </a:spcAft>
              <a:buFont typeface="Wingdings" pitchFamily="2" charset="2"/>
              <a:buChar char=""/>
              <a:defRPr/>
            </a:pPr>
            <a:endParaRPr lang="en-US">
              <a:ea typeface="+mn-ea"/>
              <a:cs typeface="+mn-cs"/>
            </a:endParaRPr>
          </a:p>
        </p:txBody>
      </p:sp>
      <p:sp>
        <p:nvSpPr>
          <p:cNvPr id="34819" name="Rectangle 4"/>
          <p:cNvSpPr>
            <a:spLocks noGrp="1" noChangeArrowheads="1"/>
          </p:cNvSpPr>
          <p:nvPr>
            <p:ph type="title"/>
          </p:nvPr>
        </p:nvSpPr>
        <p:spPr bwMode="auto">
          <a:xfrm>
            <a:off x="0" y="0"/>
            <a:ext cx="9144000" cy="1066800"/>
          </a:xfrm>
          <a:solidFill>
            <a:srgbClr val="CCFFCC"/>
          </a:solidFill>
          <a:ln w="38100">
            <a:solidFill>
              <a:schemeClr val="tx1"/>
            </a:solidFill>
            <a:miter lim="800000"/>
            <a:headEnd/>
            <a:tailEnd/>
          </a:ln>
        </p:spPr>
        <p:txBody>
          <a:bodyPr wrap="square" numCol="1" anchorCtr="0" compatLnSpc="1">
            <a:prstTxWarp prst="textNoShape">
              <a:avLst/>
            </a:prstTxWarp>
          </a:bodyPr>
          <a:lstStyle/>
          <a:p>
            <a:pPr eaLnBrk="1" hangingPunct="1">
              <a:lnSpc>
                <a:spcPct val="80000"/>
              </a:lnSpc>
            </a:pPr>
            <a:r>
              <a:rPr lang="en-US" sz="3200">
                <a:solidFill>
                  <a:schemeClr val="bg1"/>
                </a:solidFill>
                <a:effectLst/>
                <a:latin typeface="Palatino Linotype" charset="0"/>
                <a:ea typeface="ＭＳ Ｐゴシック" charset="0"/>
              </a:rPr>
              <a:t>Southdale Shopping Center, Minnesota—the 1</a:t>
            </a:r>
            <a:r>
              <a:rPr lang="en-US" sz="3200" baseline="30000">
                <a:solidFill>
                  <a:schemeClr val="bg1"/>
                </a:solidFill>
                <a:effectLst/>
                <a:latin typeface="Palatino Linotype" charset="0"/>
                <a:ea typeface="ＭＳ Ｐゴシック" charset="0"/>
              </a:rPr>
              <a:t>st</a:t>
            </a:r>
            <a:r>
              <a:rPr lang="en-US" sz="3200">
                <a:solidFill>
                  <a:schemeClr val="bg1"/>
                </a:solidFill>
                <a:effectLst/>
                <a:latin typeface="Palatino Linotype" charset="0"/>
                <a:ea typeface="ＭＳ Ｐゴシック" charset="0"/>
              </a:rPr>
              <a:t> enclosed, air-conditioned shopping mall</a:t>
            </a:r>
          </a:p>
        </p:txBody>
      </p:sp>
      <p:pic>
        <p:nvPicPr>
          <p:cNvPr id="34820" name="Picture 3" descr="Southdale, Edi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5843"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31077" name="Rectangle 5"/>
          <p:cNvSpPr>
            <a:spLocks noGrp="1" noChangeArrowheads="1"/>
          </p:cNvSpPr>
          <p:nvPr>
            <p:ph idx="1"/>
          </p:nvPr>
        </p:nvSpPr>
        <p:spPr bwMode="auto">
          <a:xfrm>
            <a:off x="838200" y="914400"/>
            <a:ext cx="8305800" cy="5943600"/>
          </a:xfrm>
        </p:spPr>
        <p:txBody>
          <a:bodyPr wrap="square" lIns="90488" tIns="44450" rIns="90488" bIns="44450" numCol="1" anchorCtr="0" compatLnSpc="1">
            <a:prstTxWarp prst="textNoShape">
              <a:avLst/>
            </a:prstTxWarp>
          </a:bodyPr>
          <a:lstStyle/>
          <a:p>
            <a:pPr eaLnBrk="1" hangingPunct="1"/>
            <a:r>
              <a:rPr lang="en-US" sz="2400">
                <a:effectLst>
                  <a:outerShdw blurRad="38100" dist="38100" dir="2700000" algn="tl">
                    <a:srgbClr val="242852"/>
                  </a:outerShdw>
                </a:effectLst>
                <a:latin typeface="Palatino Linotype" charset="0"/>
                <a:ea typeface="ＭＳ Ｐゴシック" charset="0"/>
              </a:rPr>
              <a:t>The rapid growth of suburbs led to</a:t>
            </a:r>
          </a:p>
          <a:p>
            <a:pPr lvl="1" eaLnBrk="1" hangingPunct="1"/>
            <a:r>
              <a:rPr lang="en-US" sz="2400">
                <a:effectLst>
                  <a:outerShdw blurRad="38100" dist="38100" dir="2700000" algn="tl">
                    <a:srgbClr val="242852"/>
                  </a:outerShdw>
                </a:effectLst>
                <a:latin typeface="Palatino Linotype" charset="0"/>
                <a:ea typeface="ＭＳ Ｐゴシック" charset="0"/>
              </a:rPr>
              <a:t>Increased church membership; Religious preference became the primary identifying feature of the suburbs </a:t>
            </a:r>
          </a:p>
          <a:p>
            <a:pPr lvl="1" eaLnBrk="1" hangingPunct="1"/>
            <a:r>
              <a:rPr lang="en-US" sz="2400">
                <a:effectLst>
                  <a:outerShdw blurRad="38100" dist="38100" dir="2700000" algn="tl">
                    <a:srgbClr val="242852"/>
                  </a:outerShdw>
                </a:effectLst>
                <a:latin typeface="Palatino Linotype" charset="0"/>
                <a:ea typeface="ＭＳ Ｐゴシック" charset="0"/>
              </a:rPr>
              <a:t>Public schools grew &amp; a college education was a goal for middle class children</a:t>
            </a:r>
          </a:p>
        </p:txBody>
      </p:sp>
      <p:sp>
        <p:nvSpPr>
          <p:cNvPr id="131076" name="Rectangle 4"/>
          <p:cNvSpPr>
            <a:spLocks noGrp="1" noChangeArrowheads="1"/>
          </p:cNvSpPr>
          <p:nvPr>
            <p:ph type="title"/>
          </p:nvPr>
        </p:nvSpPr>
        <p:spPr bwMode="auto"/>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Areas of Greatest Growth</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CCECFF"/>
        </a:solidFill>
        <a:effectLst/>
      </p:bgPr>
    </p:bg>
    <p:spTree>
      <p:nvGrpSpPr>
        <p:cNvPr id="1" name=""/>
        <p:cNvGrpSpPr/>
        <p:nvPr/>
      </p:nvGrpSpPr>
      <p:grpSpPr>
        <a:xfrm>
          <a:off x="0" y="0"/>
          <a:ext cx="0" cy="0"/>
          <a:chOff x="0" y="0"/>
          <a:chExt cx="0" cy="0"/>
        </a:xfrm>
      </p:grpSpPr>
      <p:pic>
        <p:nvPicPr>
          <p:cNvPr id="133123" name="Picture 3" descr="gibi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9144000" cy="5334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3125" name="Picture 5" descr="JD Juvenile Delinquent &amp; Bad Girl Movies! Teen Movies! Teen Gangs in Leather Jackets &amp; Ducktai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9200"/>
            <a:ext cx="3276600" cy="5257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26" name="Text Box 6"/>
          <p:cNvSpPr txBox="1">
            <a:spLocks noChangeArrowheads="1"/>
          </p:cNvSpPr>
          <p:nvPr/>
        </p:nvSpPr>
        <p:spPr bwMode="auto">
          <a:xfrm>
            <a:off x="0" y="138113"/>
            <a:ext cx="9144000" cy="708025"/>
          </a:xfrm>
          <a:prstGeom prst="rect">
            <a:avLst/>
          </a:prstGeom>
          <a:solidFill>
            <a:srgbClr val="FFFF99"/>
          </a:solidFill>
          <a:ln w="38100">
            <a:solidFill>
              <a:schemeClr val="tx1"/>
            </a:solidFill>
            <a:miter lim="800000"/>
            <a:headEnd/>
            <a:tailEnd/>
          </a:ln>
        </p:spPr>
        <p:txBody>
          <a:bodyPr>
            <a:spAutoFit/>
          </a:bodyPr>
          <a:lstStyle>
            <a:lvl1pPr>
              <a:defRPr>
                <a:solidFill>
                  <a:schemeClr val="tx1"/>
                </a:solidFill>
                <a:latin typeface="Times New Roman" charset="0"/>
                <a:ea typeface="ＭＳ Ｐゴシック" charset="0"/>
                <a:cs typeface="ＭＳ Ｐゴシック" charset="0"/>
              </a:defRPr>
            </a:lvl1pPr>
            <a:lvl2pPr marL="37931725" indent="-37474525">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pPr algn="ctr">
              <a:spcBef>
                <a:spcPct val="50000"/>
              </a:spcBef>
            </a:pPr>
            <a:r>
              <a:rPr lang="en-US" sz="4000">
                <a:solidFill>
                  <a:schemeClr val="bg1"/>
                </a:solidFill>
              </a:rPr>
              <a:t>Juvenile Delinquency Movies of the 1950s</a:t>
            </a:r>
          </a:p>
        </p:txBody>
      </p:sp>
      <p:pic>
        <p:nvPicPr>
          <p:cNvPr id="133128" name="Picture 8" descr="Cool and the Crazy DVD mov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219200"/>
            <a:ext cx="3200400" cy="5410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3130" name="Picture 10" descr="Teen Hoods in Leather Jackets &amp; Ducktails!  It's time to slip on your leather jacket and slick back your ducktail!  We specialize in rare 1950s &amp; 1960s teenage exploitation films that feature greasy hoods, teen gangs, &amp; rockin' juvenile delinquent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1219200"/>
            <a:ext cx="2590800" cy="5410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26"/>
                                        </p:tgtEl>
                                        <p:attrNameLst>
                                          <p:attrName>style.visibility</p:attrName>
                                        </p:attrNameLst>
                                      </p:cBhvr>
                                      <p:to>
                                        <p:strVal val="visible"/>
                                      </p:to>
                                    </p:set>
                                    <p:anim calcmode="lin" valueType="num">
                                      <p:cBhvr>
                                        <p:cTn id="7" dur="500" fill="hold"/>
                                        <p:tgtEl>
                                          <p:spTgt spid="133126"/>
                                        </p:tgtEl>
                                        <p:attrNameLst>
                                          <p:attrName>ppt_w</p:attrName>
                                        </p:attrNameLst>
                                      </p:cBhvr>
                                      <p:tavLst>
                                        <p:tav tm="0">
                                          <p:val>
                                            <p:fltVal val="0"/>
                                          </p:val>
                                        </p:tav>
                                        <p:tav tm="100000">
                                          <p:val>
                                            <p:strVal val="#ppt_w"/>
                                          </p:val>
                                        </p:tav>
                                      </p:tavLst>
                                    </p:anim>
                                    <p:anim calcmode="lin" valueType="num">
                                      <p:cBhvr>
                                        <p:cTn id="8" dur="500" fill="hold"/>
                                        <p:tgtEl>
                                          <p:spTgt spid="133126"/>
                                        </p:tgtEl>
                                        <p:attrNameLst>
                                          <p:attrName>ppt_h</p:attrName>
                                        </p:attrNameLst>
                                      </p:cBhvr>
                                      <p:tavLst>
                                        <p:tav tm="0">
                                          <p:val>
                                            <p:fltVal val="0"/>
                                          </p:val>
                                        </p:tav>
                                        <p:tav tm="100000">
                                          <p:val>
                                            <p:strVal val="#ppt_h"/>
                                          </p:val>
                                        </p:tav>
                                      </p:tavLst>
                                    </p:anim>
                                    <p:animEffect transition="in" filter="fade">
                                      <p:cBhvr>
                                        <p:cTn id="9" dur="500"/>
                                        <p:tgtEl>
                                          <p:spTgt spid="133126"/>
                                        </p:tgtEl>
                                      </p:cBhvr>
                                    </p:animEffect>
                                  </p:childTnLst>
                                </p:cTn>
                              </p:par>
                              <p:par>
                                <p:cTn id="10" presetID="53" presetClass="exit" presetSubtype="0" fill="hold" nodeType="withEffect">
                                  <p:stCondLst>
                                    <p:cond delay="0"/>
                                  </p:stCondLst>
                                  <p:childTnLst>
                                    <p:anim calcmode="lin" valueType="num">
                                      <p:cBhvr>
                                        <p:cTn id="11" dur="500"/>
                                        <p:tgtEl>
                                          <p:spTgt spid="133123"/>
                                        </p:tgtEl>
                                        <p:attrNameLst>
                                          <p:attrName>ppt_w</p:attrName>
                                        </p:attrNameLst>
                                      </p:cBhvr>
                                      <p:tavLst>
                                        <p:tav tm="0">
                                          <p:val>
                                            <p:strVal val="ppt_w"/>
                                          </p:val>
                                        </p:tav>
                                        <p:tav tm="100000">
                                          <p:val>
                                            <p:fltVal val="0"/>
                                          </p:val>
                                        </p:tav>
                                      </p:tavLst>
                                    </p:anim>
                                    <p:anim calcmode="lin" valueType="num">
                                      <p:cBhvr>
                                        <p:cTn id="12" dur="500"/>
                                        <p:tgtEl>
                                          <p:spTgt spid="133123"/>
                                        </p:tgtEl>
                                        <p:attrNameLst>
                                          <p:attrName>ppt_h</p:attrName>
                                        </p:attrNameLst>
                                      </p:cBhvr>
                                      <p:tavLst>
                                        <p:tav tm="0">
                                          <p:val>
                                            <p:strVal val="ppt_h"/>
                                          </p:val>
                                        </p:tav>
                                        <p:tav tm="100000">
                                          <p:val>
                                            <p:fltVal val="0"/>
                                          </p:val>
                                        </p:tav>
                                      </p:tavLst>
                                    </p:anim>
                                    <p:animEffect transition="out" filter="fade">
                                      <p:cBhvr>
                                        <p:cTn id="13" dur="500"/>
                                        <p:tgtEl>
                                          <p:spTgt spid="133123"/>
                                        </p:tgtEl>
                                      </p:cBhvr>
                                    </p:animEffect>
                                    <p:set>
                                      <p:cBhvr>
                                        <p:cTn id="14" dur="1" fill="hold">
                                          <p:stCondLst>
                                            <p:cond delay="499"/>
                                          </p:stCondLst>
                                        </p:cTn>
                                        <p:tgtEl>
                                          <p:spTgt spid="133123"/>
                                        </p:tgtEl>
                                        <p:attrNameLst>
                                          <p:attrName>style.visibility</p:attrName>
                                        </p:attrNameLst>
                                      </p:cBhvr>
                                      <p:to>
                                        <p:strVal val="hidden"/>
                                      </p:to>
                                    </p:set>
                                  </p:childTnLst>
                                </p:cTn>
                              </p:par>
                              <p:par>
                                <p:cTn id="15" presetID="53" presetClass="entr" presetSubtype="0" fill="hold" nodeType="withEffect">
                                  <p:stCondLst>
                                    <p:cond delay="0"/>
                                  </p:stCondLst>
                                  <p:childTnLst>
                                    <p:set>
                                      <p:cBhvr>
                                        <p:cTn id="16" dur="1" fill="hold">
                                          <p:stCondLst>
                                            <p:cond delay="0"/>
                                          </p:stCondLst>
                                        </p:cTn>
                                        <p:tgtEl>
                                          <p:spTgt spid="133125"/>
                                        </p:tgtEl>
                                        <p:attrNameLst>
                                          <p:attrName>style.visibility</p:attrName>
                                        </p:attrNameLst>
                                      </p:cBhvr>
                                      <p:to>
                                        <p:strVal val="visible"/>
                                      </p:to>
                                    </p:set>
                                    <p:anim calcmode="lin" valueType="num">
                                      <p:cBhvr>
                                        <p:cTn id="17" dur="500" fill="hold"/>
                                        <p:tgtEl>
                                          <p:spTgt spid="133125"/>
                                        </p:tgtEl>
                                        <p:attrNameLst>
                                          <p:attrName>ppt_w</p:attrName>
                                        </p:attrNameLst>
                                      </p:cBhvr>
                                      <p:tavLst>
                                        <p:tav tm="0">
                                          <p:val>
                                            <p:fltVal val="0"/>
                                          </p:val>
                                        </p:tav>
                                        <p:tav tm="100000">
                                          <p:val>
                                            <p:strVal val="#ppt_w"/>
                                          </p:val>
                                        </p:tav>
                                      </p:tavLst>
                                    </p:anim>
                                    <p:anim calcmode="lin" valueType="num">
                                      <p:cBhvr>
                                        <p:cTn id="18" dur="500" fill="hold"/>
                                        <p:tgtEl>
                                          <p:spTgt spid="133125"/>
                                        </p:tgtEl>
                                        <p:attrNameLst>
                                          <p:attrName>ppt_h</p:attrName>
                                        </p:attrNameLst>
                                      </p:cBhvr>
                                      <p:tavLst>
                                        <p:tav tm="0">
                                          <p:val>
                                            <p:fltVal val="0"/>
                                          </p:val>
                                        </p:tav>
                                        <p:tav tm="100000">
                                          <p:val>
                                            <p:strVal val="#ppt_h"/>
                                          </p:val>
                                        </p:tav>
                                      </p:tavLst>
                                    </p:anim>
                                    <p:animEffect transition="in" filter="fade">
                                      <p:cBhvr>
                                        <p:cTn id="19" dur="500"/>
                                        <p:tgtEl>
                                          <p:spTgt spid="13312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0" fill="hold" nodeType="clickEffect">
                                  <p:stCondLst>
                                    <p:cond delay="0"/>
                                  </p:stCondLst>
                                  <p:childTnLst>
                                    <p:set>
                                      <p:cBhvr>
                                        <p:cTn id="23" dur="1" fill="hold">
                                          <p:stCondLst>
                                            <p:cond delay="0"/>
                                          </p:stCondLst>
                                        </p:cTn>
                                        <p:tgtEl>
                                          <p:spTgt spid="133128"/>
                                        </p:tgtEl>
                                        <p:attrNameLst>
                                          <p:attrName>style.visibility</p:attrName>
                                        </p:attrNameLst>
                                      </p:cBhvr>
                                      <p:to>
                                        <p:strVal val="visible"/>
                                      </p:to>
                                    </p:set>
                                    <p:anim calcmode="lin" valueType="num">
                                      <p:cBhvr>
                                        <p:cTn id="24" dur="500" fill="hold"/>
                                        <p:tgtEl>
                                          <p:spTgt spid="133128"/>
                                        </p:tgtEl>
                                        <p:attrNameLst>
                                          <p:attrName>ppt_w</p:attrName>
                                        </p:attrNameLst>
                                      </p:cBhvr>
                                      <p:tavLst>
                                        <p:tav tm="0">
                                          <p:val>
                                            <p:fltVal val="0"/>
                                          </p:val>
                                        </p:tav>
                                        <p:tav tm="100000">
                                          <p:val>
                                            <p:strVal val="#ppt_w"/>
                                          </p:val>
                                        </p:tav>
                                      </p:tavLst>
                                    </p:anim>
                                    <p:anim calcmode="lin" valueType="num">
                                      <p:cBhvr>
                                        <p:cTn id="25" dur="500" fill="hold"/>
                                        <p:tgtEl>
                                          <p:spTgt spid="133128"/>
                                        </p:tgtEl>
                                        <p:attrNameLst>
                                          <p:attrName>ppt_h</p:attrName>
                                        </p:attrNameLst>
                                      </p:cBhvr>
                                      <p:tavLst>
                                        <p:tav tm="0">
                                          <p:val>
                                            <p:fltVal val="0"/>
                                          </p:val>
                                        </p:tav>
                                        <p:tav tm="100000">
                                          <p:val>
                                            <p:strVal val="#ppt_h"/>
                                          </p:val>
                                        </p:tav>
                                      </p:tavLst>
                                    </p:anim>
                                    <p:animEffect transition="in" filter="fade">
                                      <p:cBhvr>
                                        <p:cTn id="26" dur="500"/>
                                        <p:tgtEl>
                                          <p:spTgt spid="13312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0" fill="hold" nodeType="clickEffect">
                                  <p:stCondLst>
                                    <p:cond delay="0"/>
                                  </p:stCondLst>
                                  <p:childTnLst>
                                    <p:set>
                                      <p:cBhvr>
                                        <p:cTn id="30" dur="1" fill="hold">
                                          <p:stCondLst>
                                            <p:cond delay="0"/>
                                          </p:stCondLst>
                                        </p:cTn>
                                        <p:tgtEl>
                                          <p:spTgt spid="133130"/>
                                        </p:tgtEl>
                                        <p:attrNameLst>
                                          <p:attrName>style.visibility</p:attrName>
                                        </p:attrNameLst>
                                      </p:cBhvr>
                                      <p:to>
                                        <p:strVal val="visible"/>
                                      </p:to>
                                    </p:set>
                                    <p:anim calcmode="lin" valueType="num">
                                      <p:cBhvr>
                                        <p:cTn id="31" dur="500" fill="hold"/>
                                        <p:tgtEl>
                                          <p:spTgt spid="133130"/>
                                        </p:tgtEl>
                                        <p:attrNameLst>
                                          <p:attrName>ppt_w</p:attrName>
                                        </p:attrNameLst>
                                      </p:cBhvr>
                                      <p:tavLst>
                                        <p:tav tm="0">
                                          <p:val>
                                            <p:fltVal val="0"/>
                                          </p:val>
                                        </p:tav>
                                        <p:tav tm="100000">
                                          <p:val>
                                            <p:strVal val="#ppt_w"/>
                                          </p:val>
                                        </p:tav>
                                      </p:tavLst>
                                    </p:anim>
                                    <p:anim calcmode="lin" valueType="num">
                                      <p:cBhvr>
                                        <p:cTn id="32" dur="500" fill="hold"/>
                                        <p:tgtEl>
                                          <p:spTgt spid="133130"/>
                                        </p:tgtEl>
                                        <p:attrNameLst>
                                          <p:attrName>ppt_h</p:attrName>
                                        </p:attrNameLst>
                                      </p:cBhvr>
                                      <p:tavLst>
                                        <p:tav tm="0">
                                          <p:val>
                                            <p:fltVal val="0"/>
                                          </p:val>
                                        </p:tav>
                                        <p:tav tm="100000">
                                          <p:val>
                                            <p:strVal val="#ppt_h"/>
                                          </p:val>
                                        </p:tav>
                                      </p:tavLst>
                                    </p:anim>
                                    <p:animEffect transition="in" filter="fade">
                                      <p:cBhvr>
                                        <p:cTn id="33" dur="500"/>
                                        <p:tgtEl>
                                          <p:spTgt spid="133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Rectangle 3"/>
          <p:cNvSpPr>
            <a:spLocks noGrp="1" noChangeArrowheads="1"/>
          </p:cNvSpPr>
          <p:nvPr>
            <p:ph idx="1"/>
          </p:nvPr>
        </p:nvSpPr>
        <p:spPr>
          <a:xfrm>
            <a:off x="914400" y="838200"/>
            <a:ext cx="8229600" cy="6019800"/>
          </a:xfrm>
        </p:spPr>
        <p:txBody>
          <a:bodyPr wrap="square" numCol="1" anchorCtr="0" compatLnSpc="1">
            <a:prstTxWarp prst="textNoShape">
              <a:avLst/>
            </a:prstTxWarp>
          </a:bodyPr>
          <a:lstStyle/>
          <a:p>
            <a:pPr eaLnBrk="1" hangingPunct="1">
              <a:lnSpc>
                <a:spcPct val="90000"/>
              </a:lnSpc>
            </a:pPr>
            <a:r>
              <a:rPr lang="en-US">
                <a:effectLst>
                  <a:outerShdw blurRad="38100" dist="38100" dir="2700000" algn="tl">
                    <a:srgbClr val="242852"/>
                  </a:outerShdw>
                </a:effectLst>
                <a:latin typeface="Palatino Linotype" charset="0"/>
                <a:ea typeface="ＭＳ Ｐゴシック" charset="0"/>
              </a:rPr>
              <a:t>The music of the early 50s was dominated by doo-wop</a:t>
            </a:r>
          </a:p>
          <a:p>
            <a:pPr eaLnBrk="1" hangingPunct="1">
              <a:lnSpc>
                <a:spcPct val="90000"/>
              </a:lnSpc>
            </a:pPr>
            <a:r>
              <a:rPr lang="en-US">
                <a:effectLst>
                  <a:outerShdw blurRad="38100" dist="38100" dir="2700000" algn="tl">
                    <a:srgbClr val="242852"/>
                  </a:outerShdw>
                </a:effectLst>
                <a:latin typeface="Palatino Linotype" charset="0"/>
                <a:ea typeface="ＭＳ Ｐゴシック" charset="0"/>
              </a:rPr>
              <a:t>But, rock n’ roll quickly struck a chord with young listeners:</a:t>
            </a:r>
          </a:p>
          <a:p>
            <a:pPr lvl="1" eaLnBrk="1" hangingPunct="1">
              <a:lnSpc>
                <a:spcPct val="90000"/>
              </a:lnSpc>
            </a:pPr>
            <a:r>
              <a:rPr lang="en-US">
                <a:effectLst>
                  <a:outerShdw blurRad="38100" dist="38100" dir="2700000" algn="tl">
                    <a:srgbClr val="242852"/>
                  </a:outerShdw>
                </a:effectLst>
                <a:latin typeface="Palatino Linotype" charset="0"/>
                <a:ea typeface="ＭＳ Ｐゴシック" charset="0"/>
              </a:rPr>
              <a:t>Black artists: Ray Charles,   Chuck Berry, Fats Domino, &amp; Little Richard</a:t>
            </a:r>
          </a:p>
          <a:p>
            <a:pPr lvl="1" eaLnBrk="1" hangingPunct="1">
              <a:lnSpc>
                <a:spcPct val="90000"/>
              </a:lnSpc>
            </a:pPr>
            <a:r>
              <a:rPr lang="en-US">
                <a:effectLst>
                  <a:outerShdw blurRad="38100" dist="38100" dir="2700000" algn="tl">
                    <a:srgbClr val="242852"/>
                  </a:outerShdw>
                </a:effectLst>
                <a:latin typeface="Palatino Linotype" charset="0"/>
                <a:ea typeface="ＭＳ Ｐゴシック" charset="0"/>
              </a:rPr>
              <a:t>White artists: Jerry Lee Lewis, Roy Orbison, Buddy Holly, &amp; Elvis Presley </a:t>
            </a:r>
          </a:p>
        </p:txBody>
      </p:sp>
      <p:sp>
        <p:nvSpPr>
          <p:cNvPr id="187394" name="Rectangle 2"/>
          <p:cNvSpPr>
            <a:spLocks noGrp="1" noChangeArrowheads="1"/>
          </p:cNvSpPr>
          <p:nvPr>
            <p:ph type="title"/>
          </p:nvPr>
        </p:nvSpPr>
        <p:spPr>
          <a:xfrm>
            <a:off x="1143000" y="0"/>
            <a:ext cx="7772400" cy="914400"/>
          </a:xfrm>
        </p:spPr>
        <p:txBody>
          <a:bodyPr wrap="square"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The Music of the 1950s </a:t>
            </a:r>
          </a:p>
        </p:txBody>
      </p:sp>
      <p:pic>
        <p:nvPicPr>
          <p:cNvPr id="187404" name="Picture 12" descr="Načítám obráze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0"/>
            <a:ext cx="4038600" cy="6781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87404"/>
                                        </p:tgtEl>
                                        <p:attrNameLst>
                                          <p:attrName>style.visibility</p:attrName>
                                        </p:attrNameLst>
                                      </p:cBhvr>
                                      <p:to>
                                        <p:strVal val="visible"/>
                                      </p:to>
                                    </p:set>
                                    <p:anim calcmode="lin" valueType="num">
                                      <p:cBhvr>
                                        <p:cTn id="7" dur="500" fill="hold"/>
                                        <p:tgtEl>
                                          <p:spTgt spid="187404"/>
                                        </p:tgtEl>
                                        <p:attrNameLst>
                                          <p:attrName>ppt_w</p:attrName>
                                        </p:attrNameLst>
                                      </p:cBhvr>
                                      <p:tavLst>
                                        <p:tav tm="0">
                                          <p:val>
                                            <p:fltVal val="0"/>
                                          </p:val>
                                        </p:tav>
                                        <p:tav tm="100000">
                                          <p:val>
                                            <p:strVal val="#ppt_w"/>
                                          </p:val>
                                        </p:tav>
                                      </p:tavLst>
                                    </p:anim>
                                    <p:anim calcmode="lin" valueType="num">
                                      <p:cBhvr>
                                        <p:cTn id="8" dur="500" fill="hold"/>
                                        <p:tgtEl>
                                          <p:spTgt spid="187404"/>
                                        </p:tgtEl>
                                        <p:attrNameLst>
                                          <p:attrName>ppt_h</p:attrName>
                                        </p:attrNameLst>
                                      </p:cBhvr>
                                      <p:tavLst>
                                        <p:tav tm="0">
                                          <p:val>
                                            <p:fltVal val="0"/>
                                          </p:val>
                                        </p:tav>
                                        <p:tav tm="100000">
                                          <p:val>
                                            <p:strVal val="#ppt_h"/>
                                          </p:val>
                                        </p:tav>
                                      </p:tavLst>
                                    </p:anim>
                                    <p:animEffect transition="in" filter="fade">
                                      <p:cBhvr>
                                        <p:cTn id="9" dur="500"/>
                                        <p:tgtEl>
                                          <p:spTgt spid="187404"/>
                                        </p:tgtEl>
                                      </p:cBhvr>
                                    </p:animEffect>
                                  </p:childTnLst>
                                  <p:subTnLst>
                                    <p:cmd type="evt" cmd="onstopaudio">
                                      <p:cBhvr>
                                        <p:cTn display="0" masterRel="sameClick">
                                          <p:stCondLst>
                                            <p:cond evt="begin" delay="0">
                                              <p:tn val="5"/>
                                            </p:cond>
                                          </p:stCondLst>
                                        </p:cTn>
                                        <p:tgtEl>
                                          <p:sldTgt/>
                                        </p:tgtEl>
                                      </p:cBhvr>
                                    </p:cmd>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891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35173" name="Rectangle 5"/>
          <p:cNvSpPr>
            <a:spLocks noGrp="1" noChangeArrowheads="1"/>
          </p:cNvSpPr>
          <p:nvPr>
            <p:ph idx="1"/>
          </p:nvPr>
        </p:nvSpPr>
        <p:spPr bwMode="auto">
          <a:xfrm>
            <a:off x="914400" y="914400"/>
            <a:ext cx="8229600" cy="5943600"/>
          </a:xfrm>
        </p:spPr>
        <p:txBody>
          <a:bodyPr wrap="square" lIns="90488" tIns="44450" rIns="90488" bIns="44450" numCol="1" anchorCtr="0" compatLnSpc="1">
            <a:prstTxWarp prst="textNoShape">
              <a:avLst/>
            </a:prstTxWarp>
          </a:bodyPr>
          <a:lstStyle/>
          <a:p>
            <a:pPr eaLnBrk="1" hangingPunct="1"/>
            <a:r>
              <a:rPr lang="en-US" sz="3200">
                <a:effectLst>
                  <a:outerShdw blurRad="38100" dist="38100" dir="2700000" algn="tl">
                    <a:srgbClr val="242852"/>
                  </a:outerShdw>
                </a:effectLst>
                <a:latin typeface="Palatino Linotype" charset="0"/>
                <a:ea typeface="ＭＳ Ｐゴシック" charset="0"/>
              </a:rPr>
              <a:t>Some criticized suburban culture:</a:t>
            </a:r>
          </a:p>
          <a:p>
            <a:pPr lvl="1" eaLnBrk="1" hangingPunct="1">
              <a:buSzPct val="75000"/>
            </a:pPr>
            <a:r>
              <a:rPr lang="en-US" sz="3200">
                <a:effectLst>
                  <a:outerShdw blurRad="38100" dist="38100" dir="2700000" algn="tl">
                    <a:srgbClr val="242852"/>
                  </a:outerShdw>
                </a:effectLst>
                <a:latin typeface="Palatino Linotype" charset="0"/>
                <a:ea typeface="ＭＳ Ｐゴシック" charset="0"/>
              </a:rPr>
              <a:t>William Whyte’s </a:t>
            </a:r>
            <a:r>
              <a:rPr lang="en-US" sz="3200" i="1">
                <a:effectLst>
                  <a:outerShdw blurRad="38100" dist="38100" dir="2700000" algn="tl">
                    <a:srgbClr val="242852"/>
                  </a:outerShdw>
                </a:effectLst>
                <a:latin typeface="Palatino Linotype" charset="0"/>
                <a:ea typeface="ＭＳ Ｐゴシック" charset="0"/>
              </a:rPr>
              <a:t>Organized Man</a:t>
            </a:r>
            <a:r>
              <a:rPr lang="en-US" sz="3200">
                <a:effectLst>
                  <a:outerShdw blurRad="38100" dist="38100" dir="2700000" algn="tl">
                    <a:srgbClr val="242852"/>
                  </a:outerShdw>
                </a:effectLst>
                <a:latin typeface="Palatino Linotype" charset="0"/>
                <a:ea typeface="ＭＳ Ｐゴシック" charset="0"/>
              </a:rPr>
              <a:t> &amp; David Riesman’s </a:t>
            </a:r>
            <a:r>
              <a:rPr lang="en-US" sz="3200" i="1">
                <a:effectLst>
                  <a:outerShdw blurRad="38100" dist="38100" dir="2700000" algn="tl">
                    <a:srgbClr val="242852"/>
                  </a:outerShdw>
                </a:effectLst>
                <a:latin typeface="Palatino Linotype" charset="0"/>
                <a:ea typeface="ＭＳ Ｐゴシック" charset="0"/>
              </a:rPr>
              <a:t>Lonely Crowd</a:t>
            </a:r>
            <a:r>
              <a:rPr lang="en-US" sz="3200">
                <a:effectLst>
                  <a:outerShdw blurRad="38100" dist="38100" dir="2700000" algn="tl">
                    <a:srgbClr val="242852"/>
                  </a:outerShdw>
                </a:effectLst>
                <a:latin typeface="Palatino Linotype" charset="0"/>
                <a:ea typeface="ＭＳ Ｐゴシック" charset="0"/>
              </a:rPr>
              <a:t> criticized American conformity to social pressures</a:t>
            </a:r>
          </a:p>
          <a:p>
            <a:pPr lvl="1" eaLnBrk="1" hangingPunct="1"/>
            <a:r>
              <a:rPr lang="en-US" sz="3200">
                <a:effectLst>
                  <a:outerShdw blurRad="38100" dist="38100" dir="2700000" algn="tl">
                    <a:srgbClr val="242852"/>
                  </a:outerShdw>
                </a:effectLst>
                <a:latin typeface="Palatino Linotype" charset="0"/>
                <a:ea typeface="ＭＳ Ｐゴシック" charset="0"/>
              </a:rPr>
              <a:t>Jack Kerouac &amp; the Beats (</a:t>
            </a:r>
            <a:r>
              <a:rPr lang="en-US" sz="3200" u="sng">
                <a:effectLst>
                  <a:outerShdw blurRad="38100" dist="38100" dir="2700000" algn="tl">
                    <a:srgbClr val="242852"/>
                  </a:outerShdw>
                </a:effectLst>
                <a:latin typeface="Palatino Linotype" charset="0"/>
                <a:ea typeface="ＭＳ Ｐゴシック" charset="0"/>
              </a:rPr>
              <a:t>Beatniks</a:t>
            </a:r>
            <a:r>
              <a:rPr lang="en-US" sz="3200">
                <a:effectLst>
                  <a:outerShdw blurRad="38100" dist="38100" dir="2700000" algn="tl">
                    <a:srgbClr val="242852"/>
                  </a:outerShdw>
                </a:effectLst>
                <a:latin typeface="Palatino Linotype" charset="0"/>
                <a:ea typeface="ＭＳ Ｐゴシック" charset="0"/>
              </a:rPr>
              <a:t>) emerged as a new counter-culture by refusing to conform to 1950s culture </a:t>
            </a:r>
          </a:p>
        </p:txBody>
      </p:sp>
      <p:sp>
        <p:nvSpPr>
          <p:cNvPr id="135172" name="Rectangle 4"/>
          <p:cNvSpPr>
            <a:spLocks noGrp="1" noChangeArrowheads="1"/>
          </p:cNvSpPr>
          <p:nvPr>
            <p:ph type="title"/>
          </p:nvPr>
        </p:nvSpPr>
        <p:spPr bwMode="auto">
          <a:xfrm>
            <a:off x="1143000" y="0"/>
            <a:ext cx="7772400" cy="914400"/>
          </a:xfrm>
        </p:spPr>
        <p:txBody>
          <a:bodyPr wrap="square" lIns="90488" tIns="44450" rIns="90488" bIns="44450" numCol="1" anchorCtr="0" compatLnSpc="1">
            <a:prstTxWarp prst="textNoShape">
              <a:avLst/>
            </a:prstTxWarp>
          </a:bodyPr>
          <a:lstStyle/>
          <a:p>
            <a:pPr eaLnBrk="1" hangingPunct="1"/>
            <a:r>
              <a:rPr lang="en-US" sz="3600">
                <a:effectLst>
                  <a:outerShdw blurRad="38100" dist="38100" dir="2700000" algn="tl">
                    <a:srgbClr val="242852"/>
                  </a:outerShdw>
                </a:effectLst>
                <a:latin typeface="Palatino Linotype" charset="0"/>
                <a:ea typeface="ＭＳ Ｐゴシック" charset="0"/>
              </a:rPr>
              <a:t>Critics of the Consumer Society</a:t>
            </a:r>
          </a:p>
        </p:txBody>
      </p:sp>
      <p:sp>
        <p:nvSpPr>
          <p:cNvPr id="135175" name="AutoShape 7"/>
          <p:cNvSpPr>
            <a:spLocks noChangeArrowheads="1"/>
          </p:cNvSpPr>
          <p:nvPr/>
        </p:nvSpPr>
        <p:spPr bwMode="auto">
          <a:xfrm>
            <a:off x="3124200" y="2133600"/>
            <a:ext cx="5410200" cy="1066800"/>
          </a:xfrm>
          <a:prstGeom prst="wedgeRectCallout">
            <a:avLst>
              <a:gd name="adj1" fmla="val 3287"/>
              <a:gd name="adj2" fmla="val 218005"/>
            </a:avLst>
          </a:prstGeom>
          <a:solidFill>
            <a:srgbClr val="CCFFCC"/>
          </a:solidFill>
          <a:ln w="38100">
            <a:solidFill>
              <a:schemeClr val="tx1"/>
            </a:solidFill>
            <a:miter lim="800000"/>
            <a:headEnd/>
            <a:tailEnd/>
          </a:ln>
        </p:spPr>
        <p:txBody>
          <a:bodyPr/>
          <a:lstStyle/>
          <a:p>
            <a:pPr algn="ctr">
              <a:lnSpc>
                <a:spcPct val="80000"/>
              </a:lnSpc>
            </a:pPr>
            <a:r>
              <a:rPr lang="en-US" sz="3600">
                <a:solidFill>
                  <a:schemeClr val="bg1"/>
                </a:solidFill>
              </a:rPr>
              <a:t>Gave rise to counter-culture reactionaries of 1960s</a:t>
            </a:r>
          </a:p>
        </p:txBody>
      </p:sp>
      <p:sp>
        <p:nvSpPr>
          <p:cNvPr id="135176" name="AutoShape 8"/>
          <p:cNvSpPr>
            <a:spLocks noChangeArrowheads="1"/>
          </p:cNvSpPr>
          <p:nvPr/>
        </p:nvSpPr>
        <p:spPr bwMode="auto">
          <a:xfrm>
            <a:off x="2667000" y="3352800"/>
            <a:ext cx="6400800" cy="1066800"/>
          </a:xfrm>
          <a:prstGeom prst="wedgeRectCallout">
            <a:avLst>
              <a:gd name="adj1" fmla="val 5755"/>
              <a:gd name="adj2" fmla="val 115181"/>
            </a:avLst>
          </a:prstGeom>
          <a:solidFill>
            <a:srgbClr val="FFFF99"/>
          </a:solidFill>
          <a:ln w="38100">
            <a:solidFill>
              <a:schemeClr val="tx1"/>
            </a:solidFill>
            <a:miter lim="800000"/>
            <a:headEnd/>
            <a:tailEnd/>
          </a:ln>
        </p:spPr>
        <p:txBody>
          <a:bodyPr/>
          <a:lstStyle/>
          <a:p>
            <a:pPr algn="ctr">
              <a:lnSpc>
                <a:spcPct val="80000"/>
              </a:lnSpc>
            </a:pPr>
            <a:r>
              <a:rPr lang="en-US" sz="3600">
                <a:solidFill>
                  <a:schemeClr val="bg1"/>
                </a:solidFill>
              </a:rPr>
              <a:t>Inspired by Zen Buddhist state of inner grace called “beatitude”</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5176"/>
                                        </p:tgtEl>
                                        <p:attrNameLst>
                                          <p:attrName>style.visibility</p:attrName>
                                        </p:attrNameLst>
                                      </p:cBhvr>
                                      <p:to>
                                        <p:strVal val="visible"/>
                                      </p:to>
                                    </p:set>
                                    <p:anim calcmode="lin" valueType="num">
                                      <p:cBhvr>
                                        <p:cTn id="7" dur="500" fill="hold"/>
                                        <p:tgtEl>
                                          <p:spTgt spid="135176"/>
                                        </p:tgtEl>
                                        <p:attrNameLst>
                                          <p:attrName>ppt_w</p:attrName>
                                        </p:attrNameLst>
                                      </p:cBhvr>
                                      <p:tavLst>
                                        <p:tav tm="0">
                                          <p:val>
                                            <p:fltVal val="0"/>
                                          </p:val>
                                        </p:tav>
                                        <p:tav tm="100000">
                                          <p:val>
                                            <p:strVal val="#ppt_w"/>
                                          </p:val>
                                        </p:tav>
                                      </p:tavLst>
                                    </p:anim>
                                    <p:anim calcmode="lin" valueType="num">
                                      <p:cBhvr>
                                        <p:cTn id="8" dur="500" fill="hold"/>
                                        <p:tgtEl>
                                          <p:spTgt spid="135176"/>
                                        </p:tgtEl>
                                        <p:attrNameLst>
                                          <p:attrName>ppt_h</p:attrName>
                                        </p:attrNameLst>
                                      </p:cBhvr>
                                      <p:tavLst>
                                        <p:tav tm="0">
                                          <p:val>
                                            <p:fltVal val="0"/>
                                          </p:val>
                                        </p:tav>
                                        <p:tav tm="100000">
                                          <p:val>
                                            <p:strVal val="#ppt_h"/>
                                          </p:val>
                                        </p:tav>
                                      </p:tavLst>
                                    </p:anim>
                                    <p:animEffect transition="in" filter="fade">
                                      <p:cBhvr>
                                        <p:cTn id="9" dur="500"/>
                                        <p:tgtEl>
                                          <p:spTgt spid="135176"/>
                                        </p:tgtEl>
                                      </p:cBhvr>
                                    </p:animEffect>
                                  </p:childTnLst>
                                </p:cTn>
                              </p:par>
                            </p:childTnLst>
                          </p:cTn>
                        </p:par>
                        <p:par>
                          <p:cTn id="10" fill="hold" nodeType="afterGroup">
                            <p:stCondLst>
                              <p:cond delay="500"/>
                            </p:stCondLst>
                            <p:childTnLst>
                              <p:par>
                                <p:cTn id="11" presetID="53" presetClass="entr" presetSubtype="0" fill="hold" grpId="0" nodeType="afterEffect">
                                  <p:stCondLst>
                                    <p:cond delay="1000"/>
                                  </p:stCondLst>
                                  <p:childTnLst>
                                    <p:set>
                                      <p:cBhvr>
                                        <p:cTn id="12" dur="1" fill="hold">
                                          <p:stCondLst>
                                            <p:cond delay="0"/>
                                          </p:stCondLst>
                                        </p:cTn>
                                        <p:tgtEl>
                                          <p:spTgt spid="135175"/>
                                        </p:tgtEl>
                                        <p:attrNameLst>
                                          <p:attrName>style.visibility</p:attrName>
                                        </p:attrNameLst>
                                      </p:cBhvr>
                                      <p:to>
                                        <p:strVal val="visible"/>
                                      </p:to>
                                    </p:set>
                                    <p:anim calcmode="lin" valueType="num">
                                      <p:cBhvr>
                                        <p:cTn id="13" dur="500" fill="hold"/>
                                        <p:tgtEl>
                                          <p:spTgt spid="135175"/>
                                        </p:tgtEl>
                                        <p:attrNameLst>
                                          <p:attrName>ppt_w</p:attrName>
                                        </p:attrNameLst>
                                      </p:cBhvr>
                                      <p:tavLst>
                                        <p:tav tm="0">
                                          <p:val>
                                            <p:fltVal val="0"/>
                                          </p:val>
                                        </p:tav>
                                        <p:tav tm="100000">
                                          <p:val>
                                            <p:strVal val="#ppt_w"/>
                                          </p:val>
                                        </p:tav>
                                      </p:tavLst>
                                    </p:anim>
                                    <p:anim calcmode="lin" valueType="num">
                                      <p:cBhvr>
                                        <p:cTn id="14" dur="500" fill="hold"/>
                                        <p:tgtEl>
                                          <p:spTgt spid="135175"/>
                                        </p:tgtEl>
                                        <p:attrNameLst>
                                          <p:attrName>ppt_h</p:attrName>
                                        </p:attrNameLst>
                                      </p:cBhvr>
                                      <p:tavLst>
                                        <p:tav tm="0">
                                          <p:val>
                                            <p:fltVal val="0"/>
                                          </p:val>
                                        </p:tav>
                                        <p:tav tm="100000">
                                          <p:val>
                                            <p:strVal val="#ppt_h"/>
                                          </p:val>
                                        </p:tav>
                                      </p:tavLst>
                                    </p:anim>
                                    <p:animEffect transition="in" filter="fade">
                                      <p:cBhvr>
                                        <p:cTn id="15" dur="500"/>
                                        <p:tgtEl>
                                          <p:spTgt spid="135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5" grpId="0" animBg="1"/>
      <p:bldP spid="13517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3"/>
          <p:cNvSpPr>
            <a:spLocks noGrp="1" noChangeArrowheads="1"/>
          </p:cNvSpPr>
          <p:nvPr>
            <p:ph type="body" sz="half" idx="1"/>
          </p:nvPr>
        </p:nvSpPr>
        <p:spPr/>
        <p:txBody>
          <a:bodyPr wrap="square" numCol="1" anchorCtr="0" compatLnSpc="1">
            <a:prstTxWarp prst="textNoShape">
              <a:avLst/>
            </a:prstTxWarp>
          </a:bodyPr>
          <a:lstStyle/>
          <a:p>
            <a:pPr eaLnBrk="1" hangingPunct="1"/>
            <a:r>
              <a:rPr lang="en-US" sz="3600">
                <a:effectLst>
                  <a:outerShdw blurRad="38100" dist="38100" dir="2700000" algn="tl">
                    <a:srgbClr val="242852"/>
                  </a:outerShdw>
                </a:effectLst>
                <a:latin typeface="Palatino Linotype" charset="0"/>
                <a:ea typeface="ＭＳ Ｐゴシック" charset="0"/>
              </a:rPr>
              <a:t>Find images</a:t>
            </a:r>
          </a:p>
        </p:txBody>
      </p:sp>
      <p:sp>
        <p:nvSpPr>
          <p:cNvPr id="39939" name="Rectangle 11"/>
          <p:cNvSpPr>
            <a:spLocks noChangeArrowheads="1"/>
          </p:cNvSpPr>
          <p:nvPr/>
        </p:nvSpPr>
        <p:spPr bwMode="auto">
          <a:xfrm>
            <a:off x="0" y="0"/>
            <a:ext cx="9144000" cy="6858000"/>
          </a:xfrm>
          <a:prstGeom prst="rect">
            <a:avLst/>
          </a:prstGeom>
          <a:solidFill>
            <a:srgbClr val="FFFFCC"/>
          </a:solidFill>
          <a:ln w="12700">
            <a:solidFill>
              <a:schemeClr val="tx1"/>
            </a:solidFill>
            <a:miter lim="800000"/>
            <a:headEnd/>
            <a:tailEnd/>
          </a:ln>
        </p:spPr>
        <p:txBody>
          <a:bodyPr wrap="none" anchor="ctr"/>
          <a:lstStyle/>
          <a:p>
            <a:endParaRPr lang="en-US"/>
          </a:p>
        </p:txBody>
      </p:sp>
      <p:sp>
        <p:nvSpPr>
          <p:cNvPr id="39940" name="Rectangle 14"/>
          <p:cNvSpPr>
            <a:spLocks noChangeArrowheads="1"/>
          </p:cNvSpPr>
          <p:nvPr/>
        </p:nvSpPr>
        <p:spPr bwMode="auto">
          <a:xfrm>
            <a:off x="1143000" y="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kumimoji="1" lang="en-US" sz="4000">
                <a:solidFill>
                  <a:schemeClr val="bg1"/>
                </a:solidFill>
              </a:rPr>
              <a:t>Beat Artists (Beatniks)</a:t>
            </a:r>
          </a:p>
        </p:txBody>
      </p:sp>
      <p:pic>
        <p:nvPicPr>
          <p:cNvPr id="39941" name="Picture 15" descr="img_gen_citylights_02"/>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85800"/>
            <a:ext cx="4724400" cy="4270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9942" name="Picture 16" descr="img_citylights"/>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9513" y="1066800"/>
            <a:ext cx="4154487" cy="5791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9943" name="AutoShape 17"/>
          <p:cNvSpPr>
            <a:spLocks noChangeArrowheads="1"/>
          </p:cNvSpPr>
          <p:nvPr/>
        </p:nvSpPr>
        <p:spPr bwMode="auto">
          <a:xfrm>
            <a:off x="3276600" y="685800"/>
            <a:ext cx="5867400" cy="1066800"/>
          </a:xfrm>
          <a:prstGeom prst="wedgeRectCallout">
            <a:avLst>
              <a:gd name="adj1" fmla="val 20537"/>
              <a:gd name="adj2" fmla="val 223810"/>
            </a:avLst>
          </a:prstGeom>
          <a:solidFill>
            <a:srgbClr val="CCFFCC"/>
          </a:solidFill>
          <a:ln w="38100">
            <a:solidFill>
              <a:schemeClr val="tx1"/>
            </a:solidFill>
            <a:miter lim="800000"/>
            <a:headEnd/>
            <a:tailEnd/>
          </a:ln>
        </p:spPr>
        <p:txBody>
          <a:bodyPr/>
          <a:lstStyle/>
          <a:p>
            <a:pPr algn="ctr">
              <a:lnSpc>
                <a:spcPct val="85000"/>
              </a:lnSpc>
            </a:pPr>
            <a:r>
              <a:rPr lang="en-US" sz="3600">
                <a:solidFill>
                  <a:schemeClr val="bg1"/>
                </a:solidFill>
              </a:rPr>
              <a:t>“City Lights” in San Francisco was a hotbed for Beat artists</a:t>
            </a:r>
          </a:p>
        </p:txBody>
      </p:sp>
      <p:pic>
        <p:nvPicPr>
          <p:cNvPr id="39944" name="Picture 19" descr="Image:Jack-Kerouac.jpg"/>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962400"/>
            <a:ext cx="2413000" cy="28956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51" name="Rectangle 11"/>
          <p:cNvSpPr>
            <a:spLocks noGrp="1" noChangeArrowheads="1"/>
          </p:cNvSpPr>
          <p:nvPr>
            <p:ph type="title"/>
          </p:nvPr>
        </p:nvSpPr>
        <p:spPr>
          <a:ln w="38100">
            <a:solidFill>
              <a:schemeClr val="tx1"/>
            </a:solidFill>
            <a:miter lim="800000"/>
            <a:headEnd/>
            <a:tailEnd/>
          </a:ln>
        </p:spPr>
        <p:txBody>
          <a:bodyPr wrap="square"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Mar</a:t>
            </a:r>
          </a:p>
        </p:txBody>
      </p:sp>
      <p:sp>
        <p:nvSpPr>
          <p:cNvPr id="40963" name="Rectangle 12"/>
          <p:cNvSpPr>
            <a:spLocks noChangeArrowheads="1"/>
          </p:cNvSpPr>
          <p:nvPr/>
        </p:nvSpPr>
        <p:spPr bwMode="auto">
          <a:xfrm>
            <a:off x="0" y="0"/>
            <a:ext cx="9144000" cy="6858000"/>
          </a:xfrm>
          <a:prstGeom prst="rect">
            <a:avLst/>
          </a:prstGeom>
          <a:solidFill>
            <a:srgbClr val="FFCCCC"/>
          </a:solidFill>
          <a:ln w="38100">
            <a:solidFill>
              <a:schemeClr val="tx1"/>
            </a:solidFill>
            <a:miter lim="800000"/>
            <a:headEnd/>
            <a:tailEnd/>
          </a:ln>
        </p:spPr>
        <p:txBody>
          <a:bodyPr wrap="none" anchor="ctr"/>
          <a:lstStyle/>
          <a:p>
            <a:endParaRPr lang="en-US"/>
          </a:p>
        </p:txBody>
      </p:sp>
      <p:sp>
        <p:nvSpPr>
          <p:cNvPr id="40964" name="Rectangle 13"/>
          <p:cNvSpPr>
            <a:spLocks noChangeArrowheads="1"/>
          </p:cNvSpPr>
          <p:nvPr/>
        </p:nvSpPr>
        <p:spPr bwMode="auto">
          <a:xfrm>
            <a:off x="0" y="0"/>
            <a:ext cx="9144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nchor="ctr"/>
          <a:lstStyle/>
          <a:p>
            <a:pPr algn="ctr"/>
            <a:r>
              <a:rPr kumimoji="1" lang="en-US" sz="4400"/>
              <a:t>Abstract Expressionism </a:t>
            </a:r>
          </a:p>
        </p:txBody>
      </p:sp>
      <p:pic>
        <p:nvPicPr>
          <p:cNvPr id="138254" name="Picture 14" descr="Jackson Pollack in his studio"/>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838200"/>
            <a:ext cx="5916613" cy="6019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8255" name="Text Box 15"/>
          <p:cNvSpPr txBox="1">
            <a:spLocks noChangeArrowheads="1"/>
          </p:cNvSpPr>
          <p:nvPr/>
        </p:nvSpPr>
        <p:spPr bwMode="auto">
          <a:xfrm>
            <a:off x="1981200" y="0"/>
            <a:ext cx="5791200" cy="800100"/>
          </a:xfrm>
          <a:prstGeom prst="rect">
            <a:avLst/>
          </a:prstGeom>
          <a:solidFill>
            <a:srgbClr val="CCECFF"/>
          </a:solidFill>
          <a:ln w="38100">
            <a:solidFill>
              <a:schemeClr val="tx1"/>
            </a:solidFill>
            <a:miter lim="800000"/>
            <a:headEnd/>
            <a:tailEnd/>
          </a:ln>
        </p:spPr>
        <p:txBody>
          <a:bodyPr>
            <a:spAutoFit/>
          </a:bodyPr>
          <a:lstStyle>
            <a:lvl1pPr>
              <a:defRPr>
                <a:solidFill>
                  <a:schemeClr val="tx1"/>
                </a:solidFill>
                <a:latin typeface="Times New Roman" charset="0"/>
                <a:ea typeface="ＭＳ Ｐゴシック" charset="0"/>
                <a:cs typeface="ＭＳ Ｐゴシック" charset="0"/>
              </a:defRPr>
            </a:lvl1pPr>
            <a:lvl2pPr marL="37931725" indent="-37474525">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pPr algn="ctr">
              <a:spcBef>
                <a:spcPct val="20000"/>
              </a:spcBef>
              <a:buFont typeface="Arial" charset="0"/>
              <a:buNone/>
            </a:pPr>
            <a:r>
              <a:rPr kumimoji="1" lang="en-US" sz="4400"/>
              <a:t>Jackson Pollock</a:t>
            </a:r>
            <a:endParaRPr lang="en-US" sz="4400"/>
          </a:p>
        </p:txBody>
      </p:sp>
      <p:pic>
        <p:nvPicPr>
          <p:cNvPr id="138256" name="Picture 16" descr="Jackson Pollock's Blue Poles, 195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40005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8257" name="Picture 17" descr="Untitled Art Print by Jackson Pollock"/>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838200"/>
            <a:ext cx="4305300" cy="6019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8258" name="Text Box 18"/>
          <p:cNvSpPr txBox="1">
            <a:spLocks noChangeArrowheads="1"/>
          </p:cNvSpPr>
          <p:nvPr/>
        </p:nvSpPr>
        <p:spPr bwMode="auto">
          <a:xfrm>
            <a:off x="2057400" y="0"/>
            <a:ext cx="5562600" cy="800100"/>
          </a:xfrm>
          <a:prstGeom prst="rect">
            <a:avLst/>
          </a:prstGeom>
          <a:solidFill>
            <a:srgbClr val="FFCC99"/>
          </a:solidFill>
          <a:ln w="38100">
            <a:solidFill>
              <a:schemeClr val="tx1"/>
            </a:solidFill>
            <a:miter lim="800000"/>
            <a:headEnd/>
            <a:tailEnd/>
          </a:ln>
        </p:spPr>
        <p:txBody>
          <a:bodyPr>
            <a:spAutoFit/>
          </a:bodyPr>
          <a:lstStyle>
            <a:lvl1pPr>
              <a:defRPr>
                <a:solidFill>
                  <a:schemeClr val="tx1"/>
                </a:solidFill>
                <a:latin typeface="Times New Roman" charset="0"/>
                <a:ea typeface="ＭＳ Ｐゴシック" charset="0"/>
                <a:cs typeface="ＭＳ Ｐゴシック" charset="0"/>
              </a:defRPr>
            </a:lvl1pPr>
            <a:lvl2pPr marL="37931725" indent="-37474525">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pPr algn="ctr">
              <a:spcBef>
                <a:spcPct val="50000"/>
              </a:spcBef>
            </a:pPr>
            <a:r>
              <a:rPr kumimoji="1" lang="en-US" sz="4400"/>
              <a:t>Mark Rothko</a:t>
            </a:r>
          </a:p>
        </p:txBody>
      </p:sp>
      <p:pic>
        <p:nvPicPr>
          <p:cNvPr id="138259" name="Picture 19" descr=" Mark Rothko: Rojo, blanco y marrón.">
            <a:hlinkClick r:id="rId5"/>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295400"/>
            <a:ext cx="3781425" cy="51435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8260" name="Picture 20" descr="f99scont3"/>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1295400"/>
            <a:ext cx="4279900" cy="510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8255"/>
                                        </p:tgtEl>
                                        <p:attrNameLst>
                                          <p:attrName>style.visibility</p:attrName>
                                        </p:attrNameLst>
                                      </p:cBhvr>
                                      <p:to>
                                        <p:strVal val="visible"/>
                                      </p:to>
                                    </p:set>
                                    <p:anim calcmode="lin" valueType="num">
                                      <p:cBhvr>
                                        <p:cTn id="7" dur="500" fill="hold"/>
                                        <p:tgtEl>
                                          <p:spTgt spid="138255"/>
                                        </p:tgtEl>
                                        <p:attrNameLst>
                                          <p:attrName>ppt_w</p:attrName>
                                        </p:attrNameLst>
                                      </p:cBhvr>
                                      <p:tavLst>
                                        <p:tav tm="0">
                                          <p:val>
                                            <p:fltVal val="0"/>
                                          </p:val>
                                        </p:tav>
                                        <p:tav tm="100000">
                                          <p:val>
                                            <p:strVal val="#ppt_w"/>
                                          </p:val>
                                        </p:tav>
                                      </p:tavLst>
                                    </p:anim>
                                    <p:anim calcmode="lin" valueType="num">
                                      <p:cBhvr>
                                        <p:cTn id="8" dur="500" fill="hold"/>
                                        <p:tgtEl>
                                          <p:spTgt spid="138255"/>
                                        </p:tgtEl>
                                        <p:attrNameLst>
                                          <p:attrName>ppt_h</p:attrName>
                                        </p:attrNameLst>
                                      </p:cBhvr>
                                      <p:tavLst>
                                        <p:tav tm="0">
                                          <p:val>
                                            <p:fltVal val="0"/>
                                          </p:val>
                                        </p:tav>
                                        <p:tav tm="100000">
                                          <p:val>
                                            <p:strVal val="#ppt_h"/>
                                          </p:val>
                                        </p:tav>
                                      </p:tavLst>
                                    </p:anim>
                                    <p:animEffect transition="in" filter="fade">
                                      <p:cBhvr>
                                        <p:cTn id="9" dur="500"/>
                                        <p:tgtEl>
                                          <p:spTgt spid="138255"/>
                                        </p:tgtEl>
                                      </p:cBhvr>
                                    </p:animEffect>
                                  </p:childTnLst>
                                </p:cTn>
                              </p:par>
                              <p:par>
                                <p:cTn id="10" presetID="53" presetClass="entr" presetSubtype="0" fill="hold" nodeType="withEffect">
                                  <p:stCondLst>
                                    <p:cond delay="0"/>
                                  </p:stCondLst>
                                  <p:childTnLst>
                                    <p:set>
                                      <p:cBhvr>
                                        <p:cTn id="11" dur="1" fill="hold">
                                          <p:stCondLst>
                                            <p:cond delay="0"/>
                                          </p:stCondLst>
                                        </p:cTn>
                                        <p:tgtEl>
                                          <p:spTgt spid="138256"/>
                                        </p:tgtEl>
                                        <p:attrNameLst>
                                          <p:attrName>style.visibility</p:attrName>
                                        </p:attrNameLst>
                                      </p:cBhvr>
                                      <p:to>
                                        <p:strVal val="visible"/>
                                      </p:to>
                                    </p:set>
                                    <p:anim calcmode="lin" valueType="num">
                                      <p:cBhvr>
                                        <p:cTn id="12" dur="500" fill="hold"/>
                                        <p:tgtEl>
                                          <p:spTgt spid="138256"/>
                                        </p:tgtEl>
                                        <p:attrNameLst>
                                          <p:attrName>ppt_w</p:attrName>
                                        </p:attrNameLst>
                                      </p:cBhvr>
                                      <p:tavLst>
                                        <p:tav tm="0">
                                          <p:val>
                                            <p:fltVal val="0"/>
                                          </p:val>
                                        </p:tav>
                                        <p:tav tm="100000">
                                          <p:val>
                                            <p:strVal val="#ppt_w"/>
                                          </p:val>
                                        </p:tav>
                                      </p:tavLst>
                                    </p:anim>
                                    <p:anim calcmode="lin" valueType="num">
                                      <p:cBhvr>
                                        <p:cTn id="13" dur="500" fill="hold"/>
                                        <p:tgtEl>
                                          <p:spTgt spid="138256"/>
                                        </p:tgtEl>
                                        <p:attrNameLst>
                                          <p:attrName>ppt_h</p:attrName>
                                        </p:attrNameLst>
                                      </p:cBhvr>
                                      <p:tavLst>
                                        <p:tav tm="0">
                                          <p:val>
                                            <p:fltVal val="0"/>
                                          </p:val>
                                        </p:tav>
                                        <p:tav tm="100000">
                                          <p:val>
                                            <p:strVal val="#ppt_h"/>
                                          </p:val>
                                        </p:tav>
                                      </p:tavLst>
                                    </p:anim>
                                    <p:animEffect transition="in" filter="fade">
                                      <p:cBhvr>
                                        <p:cTn id="14" dur="500"/>
                                        <p:tgtEl>
                                          <p:spTgt spid="138256"/>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nodeType="clickEffect">
                                  <p:stCondLst>
                                    <p:cond delay="0"/>
                                  </p:stCondLst>
                                  <p:childTnLst>
                                    <p:set>
                                      <p:cBhvr>
                                        <p:cTn id="18" dur="1" fill="hold">
                                          <p:stCondLst>
                                            <p:cond delay="0"/>
                                          </p:stCondLst>
                                        </p:cTn>
                                        <p:tgtEl>
                                          <p:spTgt spid="138257"/>
                                        </p:tgtEl>
                                        <p:attrNameLst>
                                          <p:attrName>style.visibility</p:attrName>
                                        </p:attrNameLst>
                                      </p:cBhvr>
                                      <p:to>
                                        <p:strVal val="visible"/>
                                      </p:to>
                                    </p:set>
                                    <p:anim calcmode="lin" valueType="num">
                                      <p:cBhvr>
                                        <p:cTn id="19" dur="500" fill="hold"/>
                                        <p:tgtEl>
                                          <p:spTgt spid="138257"/>
                                        </p:tgtEl>
                                        <p:attrNameLst>
                                          <p:attrName>ppt_w</p:attrName>
                                        </p:attrNameLst>
                                      </p:cBhvr>
                                      <p:tavLst>
                                        <p:tav tm="0">
                                          <p:val>
                                            <p:fltVal val="0"/>
                                          </p:val>
                                        </p:tav>
                                        <p:tav tm="100000">
                                          <p:val>
                                            <p:strVal val="#ppt_w"/>
                                          </p:val>
                                        </p:tav>
                                      </p:tavLst>
                                    </p:anim>
                                    <p:anim calcmode="lin" valueType="num">
                                      <p:cBhvr>
                                        <p:cTn id="20" dur="500" fill="hold"/>
                                        <p:tgtEl>
                                          <p:spTgt spid="138257"/>
                                        </p:tgtEl>
                                        <p:attrNameLst>
                                          <p:attrName>ppt_h</p:attrName>
                                        </p:attrNameLst>
                                      </p:cBhvr>
                                      <p:tavLst>
                                        <p:tav tm="0">
                                          <p:val>
                                            <p:fltVal val="0"/>
                                          </p:val>
                                        </p:tav>
                                        <p:tav tm="100000">
                                          <p:val>
                                            <p:strVal val="#ppt_h"/>
                                          </p:val>
                                        </p:tav>
                                      </p:tavLst>
                                    </p:anim>
                                    <p:animEffect transition="in" filter="fade">
                                      <p:cBhvr>
                                        <p:cTn id="21" dur="500"/>
                                        <p:tgtEl>
                                          <p:spTgt spid="13825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xit" presetSubtype="0" fill="hold" grpId="1" nodeType="clickEffect">
                                  <p:stCondLst>
                                    <p:cond delay="0"/>
                                  </p:stCondLst>
                                  <p:childTnLst>
                                    <p:anim calcmode="lin" valueType="num">
                                      <p:cBhvr>
                                        <p:cTn id="25" dur="500"/>
                                        <p:tgtEl>
                                          <p:spTgt spid="138255"/>
                                        </p:tgtEl>
                                        <p:attrNameLst>
                                          <p:attrName>ppt_w</p:attrName>
                                        </p:attrNameLst>
                                      </p:cBhvr>
                                      <p:tavLst>
                                        <p:tav tm="0">
                                          <p:val>
                                            <p:strVal val="ppt_w"/>
                                          </p:val>
                                        </p:tav>
                                        <p:tav tm="100000">
                                          <p:val>
                                            <p:fltVal val="0"/>
                                          </p:val>
                                        </p:tav>
                                      </p:tavLst>
                                    </p:anim>
                                    <p:anim calcmode="lin" valueType="num">
                                      <p:cBhvr>
                                        <p:cTn id="26" dur="500"/>
                                        <p:tgtEl>
                                          <p:spTgt spid="138255"/>
                                        </p:tgtEl>
                                        <p:attrNameLst>
                                          <p:attrName>ppt_h</p:attrName>
                                        </p:attrNameLst>
                                      </p:cBhvr>
                                      <p:tavLst>
                                        <p:tav tm="0">
                                          <p:val>
                                            <p:strVal val="ppt_h"/>
                                          </p:val>
                                        </p:tav>
                                        <p:tav tm="100000">
                                          <p:val>
                                            <p:fltVal val="0"/>
                                          </p:val>
                                        </p:tav>
                                      </p:tavLst>
                                    </p:anim>
                                    <p:animEffect transition="out" filter="fade">
                                      <p:cBhvr>
                                        <p:cTn id="27" dur="500"/>
                                        <p:tgtEl>
                                          <p:spTgt spid="138255"/>
                                        </p:tgtEl>
                                      </p:cBhvr>
                                    </p:animEffect>
                                    <p:set>
                                      <p:cBhvr>
                                        <p:cTn id="28" dur="1" fill="hold">
                                          <p:stCondLst>
                                            <p:cond delay="499"/>
                                          </p:stCondLst>
                                        </p:cTn>
                                        <p:tgtEl>
                                          <p:spTgt spid="138255"/>
                                        </p:tgtEl>
                                        <p:attrNameLst>
                                          <p:attrName>style.visibility</p:attrName>
                                        </p:attrNameLst>
                                      </p:cBhvr>
                                      <p:to>
                                        <p:strVal val="hidden"/>
                                      </p:to>
                                    </p:set>
                                  </p:childTnLst>
                                </p:cTn>
                              </p:par>
                              <p:par>
                                <p:cTn id="29" presetID="53" presetClass="exit" presetSubtype="0" fill="hold" nodeType="withEffect">
                                  <p:stCondLst>
                                    <p:cond delay="0"/>
                                  </p:stCondLst>
                                  <p:childTnLst>
                                    <p:anim calcmode="lin" valueType="num">
                                      <p:cBhvr>
                                        <p:cTn id="30" dur="500"/>
                                        <p:tgtEl>
                                          <p:spTgt spid="138254"/>
                                        </p:tgtEl>
                                        <p:attrNameLst>
                                          <p:attrName>ppt_w</p:attrName>
                                        </p:attrNameLst>
                                      </p:cBhvr>
                                      <p:tavLst>
                                        <p:tav tm="0">
                                          <p:val>
                                            <p:strVal val="ppt_w"/>
                                          </p:val>
                                        </p:tav>
                                        <p:tav tm="100000">
                                          <p:val>
                                            <p:fltVal val="0"/>
                                          </p:val>
                                        </p:tav>
                                      </p:tavLst>
                                    </p:anim>
                                    <p:anim calcmode="lin" valueType="num">
                                      <p:cBhvr>
                                        <p:cTn id="31" dur="500"/>
                                        <p:tgtEl>
                                          <p:spTgt spid="138254"/>
                                        </p:tgtEl>
                                        <p:attrNameLst>
                                          <p:attrName>ppt_h</p:attrName>
                                        </p:attrNameLst>
                                      </p:cBhvr>
                                      <p:tavLst>
                                        <p:tav tm="0">
                                          <p:val>
                                            <p:strVal val="ppt_h"/>
                                          </p:val>
                                        </p:tav>
                                        <p:tav tm="100000">
                                          <p:val>
                                            <p:fltVal val="0"/>
                                          </p:val>
                                        </p:tav>
                                      </p:tavLst>
                                    </p:anim>
                                    <p:animEffect transition="out" filter="fade">
                                      <p:cBhvr>
                                        <p:cTn id="32" dur="500"/>
                                        <p:tgtEl>
                                          <p:spTgt spid="138254"/>
                                        </p:tgtEl>
                                      </p:cBhvr>
                                    </p:animEffect>
                                    <p:set>
                                      <p:cBhvr>
                                        <p:cTn id="33" dur="1" fill="hold">
                                          <p:stCondLst>
                                            <p:cond delay="499"/>
                                          </p:stCondLst>
                                        </p:cTn>
                                        <p:tgtEl>
                                          <p:spTgt spid="138254"/>
                                        </p:tgtEl>
                                        <p:attrNameLst>
                                          <p:attrName>style.visibility</p:attrName>
                                        </p:attrNameLst>
                                      </p:cBhvr>
                                      <p:to>
                                        <p:strVal val="hidden"/>
                                      </p:to>
                                    </p:set>
                                  </p:childTnLst>
                                </p:cTn>
                              </p:par>
                              <p:par>
                                <p:cTn id="34" presetID="53" presetClass="exit" presetSubtype="0" fill="hold" nodeType="withEffect">
                                  <p:stCondLst>
                                    <p:cond delay="0"/>
                                  </p:stCondLst>
                                  <p:childTnLst>
                                    <p:anim calcmode="lin" valueType="num">
                                      <p:cBhvr>
                                        <p:cTn id="35" dur="500"/>
                                        <p:tgtEl>
                                          <p:spTgt spid="138256"/>
                                        </p:tgtEl>
                                        <p:attrNameLst>
                                          <p:attrName>ppt_w</p:attrName>
                                        </p:attrNameLst>
                                      </p:cBhvr>
                                      <p:tavLst>
                                        <p:tav tm="0">
                                          <p:val>
                                            <p:strVal val="ppt_w"/>
                                          </p:val>
                                        </p:tav>
                                        <p:tav tm="100000">
                                          <p:val>
                                            <p:fltVal val="0"/>
                                          </p:val>
                                        </p:tav>
                                      </p:tavLst>
                                    </p:anim>
                                    <p:anim calcmode="lin" valueType="num">
                                      <p:cBhvr>
                                        <p:cTn id="36" dur="500"/>
                                        <p:tgtEl>
                                          <p:spTgt spid="138256"/>
                                        </p:tgtEl>
                                        <p:attrNameLst>
                                          <p:attrName>ppt_h</p:attrName>
                                        </p:attrNameLst>
                                      </p:cBhvr>
                                      <p:tavLst>
                                        <p:tav tm="0">
                                          <p:val>
                                            <p:strVal val="ppt_h"/>
                                          </p:val>
                                        </p:tav>
                                        <p:tav tm="100000">
                                          <p:val>
                                            <p:fltVal val="0"/>
                                          </p:val>
                                        </p:tav>
                                      </p:tavLst>
                                    </p:anim>
                                    <p:animEffect transition="out" filter="fade">
                                      <p:cBhvr>
                                        <p:cTn id="37" dur="500"/>
                                        <p:tgtEl>
                                          <p:spTgt spid="138256"/>
                                        </p:tgtEl>
                                      </p:cBhvr>
                                    </p:animEffect>
                                    <p:set>
                                      <p:cBhvr>
                                        <p:cTn id="38" dur="1" fill="hold">
                                          <p:stCondLst>
                                            <p:cond delay="499"/>
                                          </p:stCondLst>
                                        </p:cTn>
                                        <p:tgtEl>
                                          <p:spTgt spid="138256"/>
                                        </p:tgtEl>
                                        <p:attrNameLst>
                                          <p:attrName>style.visibility</p:attrName>
                                        </p:attrNameLst>
                                      </p:cBhvr>
                                      <p:to>
                                        <p:strVal val="hidden"/>
                                      </p:to>
                                    </p:set>
                                  </p:childTnLst>
                                </p:cTn>
                              </p:par>
                              <p:par>
                                <p:cTn id="39" presetID="53" presetClass="exit" presetSubtype="0" fill="hold" nodeType="withEffect">
                                  <p:stCondLst>
                                    <p:cond delay="0"/>
                                  </p:stCondLst>
                                  <p:childTnLst>
                                    <p:anim calcmode="lin" valueType="num">
                                      <p:cBhvr>
                                        <p:cTn id="40" dur="500"/>
                                        <p:tgtEl>
                                          <p:spTgt spid="138257"/>
                                        </p:tgtEl>
                                        <p:attrNameLst>
                                          <p:attrName>ppt_w</p:attrName>
                                        </p:attrNameLst>
                                      </p:cBhvr>
                                      <p:tavLst>
                                        <p:tav tm="0">
                                          <p:val>
                                            <p:strVal val="ppt_w"/>
                                          </p:val>
                                        </p:tav>
                                        <p:tav tm="100000">
                                          <p:val>
                                            <p:fltVal val="0"/>
                                          </p:val>
                                        </p:tav>
                                      </p:tavLst>
                                    </p:anim>
                                    <p:anim calcmode="lin" valueType="num">
                                      <p:cBhvr>
                                        <p:cTn id="41" dur="500"/>
                                        <p:tgtEl>
                                          <p:spTgt spid="138257"/>
                                        </p:tgtEl>
                                        <p:attrNameLst>
                                          <p:attrName>ppt_h</p:attrName>
                                        </p:attrNameLst>
                                      </p:cBhvr>
                                      <p:tavLst>
                                        <p:tav tm="0">
                                          <p:val>
                                            <p:strVal val="ppt_h"/>
                                          </p:val>
                                        </p:tav>
                                        <p:tav tm="100000">
                                          <p:val>
                                            <p:fltVal val="0"/>
                                          </p:val>
                                        </p:tav>
                                      </p:tavLst>
                                    </p:anim>
                                    <p:animEffect transition="out" filter="fade">
                                      <p:cBhvr>
                                        <p:cTn id="42" dur="500"/>
                                        <p:tgtEl>
                                          <p:spTgt spid="138257"/>
                                        </p:tgtEl>
                                      </p:cBhvr>
                                    </p:animEffect>
                                    <p:set>
                                      <p:cBhvr>
                                        <p:cTn id="43" dur="1" fill="hold">
                                          <p:stCondLst>
                                            <p:cond delay="499"/>
                                          </p:stCondLst>
                                        </p:cTn>
                                        <p:tgtEl>
                                          <p:spTgt spid="138257"/>
                                        </p:tgtEl>
                                        <p:attrNameLst>
                                          <p:attrName>style.visibility</p:attrName>
                                        </p:attrNameLst>
                                      </p:cBhvr>
                                      <p:to>
                                        <p:strVal val="hidden"/>
                                      </p:to>
                                    </p:set>
                                  </p:childTnLst>
                                </p:cTn>
                              </p:par>
                              <p:par>
                                <p:cTn id="44" presetID="53" presetClass="exit" presetSubtype="0" fill="hold" nodeType="withEffect">
                                  <p:stCondLst>
                                    <p:cond delay="0"/>
                                  </p:stCondLst>
                                  <p:childTnLst>
                                    <p:anim calcmode="lin" valueType="num">
                                      <p:cBhvr>
                                        <p:cTn id="45" dur="500"/>
                                        <p:tgtEl>
                                          <p:spTgt spid="138256"/>
                                        </p:tgtEl>
                                        <p:attrNameLst>
                                          <p:attrName>ppt_w</p:attrName>
                                        </p:attrNameLst>
                                      </p:cBhvr>
                                      <p:tavLst>
                                        <p:tav tm="0">
                                          <p:val>
                                            <p:strVal val="ppt_w"/>
                                          </p:val>
                                        </p:tav>
                                        <p:tav tm="100000">
                                          <p:val>
                                            <p:fltVal val="0"/>
                                          </p:val>
                                        </p:tav>
                                      </p:tavLst>
                                    </p:anim>
                                    <p:anim calcmode="lin" valueType="num">
                                      <p:cBhvr>
                                        <p:cTn id="46" dur="500"/>
                                        <p:tgtEl>
                                          <p:spTgt spid="138256"/>
                                        </p:tgtEl>
                                        <p:attrNameLst>
                                          <p:attrName>ppt_h</p:attrName>
                                        </p:attrNameLst>
                                      </p:cBhvr>
                                      <p:tavLst>
                                        <p:tav tm="0">
                                          <p:val>
                                            <p:strVal val="ppt_h"/>
                                          </p:val>
                                        </p:tav>
                                        <p:tav tm="100000">
                                          <p:val>
                                            <p:fltVal val="0"/>
                                          </p:val>
                                        </p:tav>
                                      </p:tavLst>
                                    </p:anim>
                                    <p:animEffect transition="out" filter="fade">
                                      <p:cBhvr>
                                        <p:cTn id="47" dur="500"/>
                                        <p:tgtEl>
                                          <p:spTgt spid="138256"/>
                                        </p:tgtEl>
                                      </p:cBhvr>
                                    </p:animEffect>
                                    <p:set>
                                      <p:cBhvr>
                                        <p:cTn id="48" dur="1" fill="hold">
                                          <p:stCondLst>
                                            <p:cond delay="499"/>
                                          </p:stCondLst>
                                        </p:cTn>
                                        <p:tgtEl>
                                          <p:spTgt spid="138256"/>
                                        </p:tgtEl>
                                        <p:attrNameLst>
                                          <p:attrName>style.visibility</p:attrName>
                                        </p:attrNameLst>
                                      </p:cBhvr>
                                      <p:to>
                                        <p:strVal val="hidden"/>
                                      </p:to>
                                    </p:set>
                                  </p:childTnLst>
                                </p:cTn>
                              </p:par>
                              <p:par>
                                <p:cTn id="49" presetID="53" presetClass="entr" presetSubtype="0" fill="hold" grpId="0" nodeType="withEffect">
                                  <p:stCondLst>
                                    <p:cond delay="0"/>
                                  </p:stCondLst>
                                  <p:childTnLst>
                                    <p:set>
                                      <p:cBhvr>
                                        <p:cTn id="50" dur="1" fill="hold">
                                          <p:stCondLst>
                                            <p:cond delay="0"/>
                                          </p:stCondLst>
                                        </p:cTn>
                                        <p:tgtEl>
                                          <p:spTgt spid="138258"/>
                                        </p:tgtEl>
                                        <p:attrNameLst>
                                          <p:attrName>style.visibility</p:attrName>
                                        </p:attrNameLst>
                                      </p:cBhvr>
                                      <p:to>
                                        <p:strVal val="visible"/>
                                      </p:to>
                                    </p:set>
                                    <p:anim calcmode="lin" valueType="num">
                                      <p:cBhvr>
                                        <p:cTn id="51" dur="500" fill="hold"/>
                                        <p:tgtEl>
                                          <p:spTgt spid="138258"/>
                                        </p:tgtEl>
                                        <p:attrNameLst>
                                          <p:attrName>ppt_w</p:attrName>
                                        </p:attrNameLst>
                                      </p:cBhvr>
                                      <p:tavLst>
                                        <p:tav tm="0">
                                          <p:val>
                                            <p:fltVal val="0"/>
                                          </p:val>
                                        </p:tav>
                                        <p:tav tm="100000">
                                          <p:val>
                                            <p:strVal val="#ppt_w"/>
                                          </p:val>
                                        </p:tav>
                                      </p:tavLst>
                                    </p:anim>
                                    <p:anim calcmode="lin" valueType="num">
                                      <p:cBhvr>
                                        <p:cTn id="52" dur="500" fill="hold"/>
                                        <p:tgtEl>
                                          <p:spTgt spid="138258"/>
                                        </p:tgtEl>
                                        <p:attrNameLst>
                                          <p:attrName>ppt_h</p:attrName>
                                        </p:attrNameLst>
                                      </p:cBhvr>
                                      <p:tavLst>
                                        <p:tav tm="0">
                                          <p:val>
                                            <p:fltVal val="0"/>
                                          </p:val>
                                        </p:tav>
                                        <p:tav tm="100000">
                                          <p:val>
                                            <p:strVal val="#ppt_h"/>
                                          </p:val>
                                        </p:tav>
                                      </p:tavLst>
                                    </p:anim>
                                    <p:animEffect transition="in" filter="fade">
                                      <p:cBhvr>
                                        <p:cTn id="53" dur="500"/>
                                        <p:tgtEl>
                                          <p:spTgt spid="138258"/>
                                        </p:tgtEl>
                                      </p:cBhvr>
                                    </p:animEffect>
                                  </p:childTnLst>
                                </p:cTn>
                              </p:par>
                              <p:par>
                                <p:cTn id="54" presetID="53" presetClass="entr" presetSubtype="0" fill="hold" nodeType="withEffect">
                                  <p:stCondLst>
                                    <p:cond delay="0"/>
                                  </p:stCondLst>
                                  <p:childTnLst>
                                    <p:set>
                                      <p:cBhvr>
                                        <p:cTn id="55" dur="1" fill="hold">
                                          <p:stCondLst>
                                            <p:cond delay="0"/>
                                          </p:stCondLst>
                                        </p:cTn>
                                        <p:tgtEl>
                                          <p:spTgt spid="138259"/>
                                        </p:tgtEl>
                                        <p:attrNameLst>
                                          <p:attrName>style.visibility</p:attrName>
                                        </p:attrNameLst>
                                      </p:cBhvr>
                                      <p:to>
                                        <p:strVal val="visible"/>
                                      </p:to>
                                    </p:set>
                                    <p:anim calcmode="lin" valueType="num">
                                      <p:cBhvr>
                                        <p:cTn id="56" dur="500" fill="hold"/>
                                        <p:tgtEl>
                                          <p:spTgt spid="138259"/>
                                        </p:tgtEl>
                                        <p:attrNameLst>
                                          <p:attrName>ppt_w</p:attrName>
                                        </p:attrNameLst>
                                      </p:cBhvr>
                                      <p:tavLst>
                                        <p:tav tm="0">
                                          <p:val>
                                            <p:fltVal val="0"/>
                                          </p:val>
                                        </p:tav>
                                        <p:tav tm="100000">
                                          <p:val>
                                            <p:strVal val="#ppt_w"/>
                                          </p:val>
                                        </p:tav>
                                      </p:tavLst>
                                    </p:anim>
                                    <p:anim calcmode="lin" valueType="num">
                                      <p:cBhvr>
                                        <p:cTn id="57" dur="500" fill="hold"/>
                                        <p:tgtEl>
                                          <p:spTgt spid="138259"/>
                                        </p:tgtEl>
                                        <p:attrNameLst>
                                          <p:attrName>ppt_h</p:attrName>
                                        </p:attrNameLst>
                                      </p:cBhvr>
                                      <p:tavLst>
                                        <p:tav tm="0">
                                          <p:val>
                                            <p:fltVal val="0"/>
                                          </p:val>
                                        </p:tav>
                                        <p:tav tm="100000">
                                          <p:val>
                                            <p:strVal val="#ppt_h"/>
                                          </p:val>
                                        </p:tav>
                                      </p:tavLst>
                                    </p:anim>
                                    <p:animEffect transition="in" filter="fade">
                                      <p:cBhvr>
                                        <p:cTn id="58" dur="500"/>
                                        <p:tgtEl>
                                          <p:spTgt spid="138259"/>
                                        </p:tgtEl>
                                      </p:cBhvr>
                                    </p:animEffect>
                                  </p:childTnLst>
                                </p:cTn>
                              </p:par>
                              <p:par>
                                <p:cTn id="59" presetID="53" presetClass="entr" presetSubtype="0" fill="hold" nodeType="withEffect">
                                  <p:stCondLst>
                                    <p:cond delay="0"/>
                                  </p:stCondLst>
                                  <p:childTnLst>
                                    <p:set>
                                      <p:cBhvr>
                                        <p:cTn id="60" dur="1" fill="hold">
                                          <p:stCondLst>
                                            <p:cond delay="0"/>
                                          </p:stCondLst>
                                        </p:cTn>
                                        <p:tgtEl>
                                          <p:spTgt spid="138260"/>
                                        </p:tgtEl>
                                        <p:attrNameLst>
                                          <p:attrName>style.visibility</p:attrName>
                                        </p:attrNameLst>
                                      </p:cBhvr>
                                      <p:to>
                                        <p:strVal val="visible"/>
                                      </p:to>
                                    </p:set>
                                    <p:anim calcmode="lin" valueType="num">
                                      <p:cBhvr>
                                        <p:cTn id="61" dur="500" fill="hold"/>
                                        <p:tgtEl>
                                          <p:spTgt spid="138260"/>
                                        </p:tgtEl>
                                        <p:attrNameLst>
                                          <p:attrName>ppt_w</p:attrName>
                                        </p:attrNameLst>
                                      </p:cBhvr>
                                      <p:tavLst>
                                        <p:tav tm="0">
                                          <p:val>
                                            <p:fltVal val="0"/>
                                          </p:val>
                                        </p:tav>
                                        <p:tav tm="100000">
                                          <p:val>
                                            <p:strVal val="#ppt_w"/>
                                          </p:val>
                                        </p:tav>
                                      </p:tavLst>
                                    </p:anim>
                                    <p:anim calcmode="lin" valueType="num">
                                      <p:cBhvr>
                                        <p:cTn id="62" dur="500" fill="hold"/>
                                        <p:tgtEl>
                                          <p:spTgt spid="138260"/>
                                        </p:tgtEl>
                                        <p:attrNameLst>
                                          <p:attrName>ppt_h</p:attrName>
                                        </p:attrNameLst>
                                      </p:cBhvr>
                                      <p:tavLst>
                                        <p:tav tm="0">
                                          <p:val>
                                            <p:fltVal val="0"/>
                                          </p:val>
                                        </p:tav>
                                        <p:tav tm="100000">
                                          <p:val>
                                            <p:strVal val="#ppt_h"/>
                                          </p:val>
                                        </p:tav>
                                      </p:tavLst>
                                    </p:anim>
                                    <p:animEffect transition="in" filter="fade">
                                      <p:cBhvr>
                                        <p:cTn id="63" dur="500"/>
                                        <p:tgtEl>
                                          <p:spTgt spid="138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55" grpId="0" animBg="1"/>
      <p:bldP spid="138255" grpId="1" animBg="1"/>
      <p:bldP spid="138258"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61" name="Rectangle 5"/>
          <p:cNvSpPr>
            <a:spLocks noGrp="1" noChangeArrowheads="1"/>
          </p:cNvSpPr>
          <p:nvPr>
            <p:ph idx="1"/>
          </p:nvPr>
        </p:nvSpPr>
        <p:spPr bwMode="auto">
          <a:xfrm>
            <a:off x="914400" y="838200"/>
            <a:ext cx="8229600" cy="6019800"/>
          </a:xfrm>
        </p:spPr>
        <p:txBody>
          <a:bodyPr wrap="square" lIns="90488" tIns="44450" rIns="90488" bIns="44450" numCol="1" anchorCtr="0" compatLnSpc="1">
            <a:prstTxWarp prst="textNoShape">
              <a:avLst/>
            </a:prstTxWarp>
          </a:bodyPr>
          <a:lstStyle/>
          <a:p>
            <a:pPr eaLnBrk="1" hangingPunct="1"/>
            <a:r>
              <a:rPr lang="en-US" sz="3200">
                <a:effectLst>
                  <a:outerShdw blurRad="38100" dist="38100" dir="2700000" algn="tl">
                    <a:srgbClr val="242852"/>
                  </a:outerShdw>
                </a:effectLst>
                <a:latin typeface="Palatino Linotype" charset="0"/>
                <a:ea typeface="ＭＳ Ｐゴシック" charset="0"/>
              </a:rPr>
              <a:t>By 1960, the American people were more optimistic than in 1950</a:t>
            </a:r>
          </a:p>
          <a:p>
            <a:pPr lvl="1" eaLnBrk="1" hangingPunct="1"/>
            <a:r>
              <a:rPr lang="en-US" sz="3200">
                <a:effectLst>
                  <a:outerShdw blurRad="38100" dist="38100" dir="2700000" algn="tl">
                    <a:srgbClr val="242852"/>
                  </a:outerShdw>
                </a:effectLst>
                <a:latin typeface="Palatino Linotype" charset="0"/>
                <a:ea typeface="ＭＳ Ｐゴシック" charset="0"/>
              </a:rPr>
              <a:t>Americans were no longer afraid of a return of another Great Depression</a:t>
            </a:r>
          </a:p>
          <a:p>
            <a:pPr lvl="1" eaLnBrk="1" hangingPunct="1"/>
            <a:r>
              <a:rPr lang="en-US" sz="3200">
                <a:effectLst>
                  <a:outerShdw blurRad="38100" dist="38100" dir="2700000" algn="tl">
                    <a:srgbClr val="242852"/>
                  </a:outerShdw>
                </a:effectLst>
                <a:latin typeface="Palatino Linotype" charset="0"/>
                <a:ea typeface="ＭＳ Ｐゴシック" charset="0"/>
              </a:rPr>
              <a:t>Anxiety over the Cold War continued but was not as severe</a:t>
            </a:r>
          </a:p>
          <a:p>
            <a:pPr lvl="1" eaLnBrk="1" hangingPunct="1"/>
            <a:r>
              <a:rPr lang="en-US" sz="3200">
                <a:effectLst>
                  <a:outerShdw blurRad="38100" dist="38100" dir="2700000" algn="tl">
                    <a:srgbClr val="242852"/>
                  </a:outerShdw>
                </a:effectLst>
                <a:latin typeface="Palatino Linotype" charset="0"/>
                <a:ea typeface="ＭＳ Ｐゴシック" charset="0"/>
              </a:rPr>
              <a:t>But, American values &amp; race relations were areas of concern</a:t>
            </a:r>
          </a:p>
        </p:txBody>
      </p:sp>
      <p:sp>
        <p:nvSpPr>
          <p:cNvPr id="147460" name="Rectangle 4"/>
          <p:cNvSpPr>
            <a:spLocks noGrp="1" noChangeArrowheads="1"/>
          </p:cNvSpPr>
          <p:nvPr>
            <p:ph type="title"/>
          </p:nvPr>
        </p:nvSpPr>
        <p:spPr bwMode="auto">
          <a:xfrm>
            <a:off x="1143000" y="0"/>
            <a:ext cx="7772400" cy="762000"/>
          </a:xfrm>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Conclusions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The 1960s…</a:t>
            </a:r>
          </a:p>
        </p:txBody>
      </p:sp>
      <p:pic>
        <p:nvPicPr>
          <p:cNvPr id="43011" name="Picture 2" descr="http://media1.shmoop.com/media/images/medium/man-mo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3300" y="914400"/>
            <a:ext cx="3629025"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7" name="Rectangle 5"/>
          <p:cNvSpPr>
            <a:spLocks noGrp="1" noChangeArrowheads="1"/>
          </p:cNvSpPr>
          <p:nvPr>
            <p:ph idx="1"/>
          </p:nvPr>
        </p:nvSpPr>
        <p:spPr>
          <a:xfrm>
            <a:off x="304800" y="152400"/>
            <a:ext cx="8305800" cy="6629400"/>
          </a:xfrm>
        </p:spPr>
        <p:txBody>
          <a:bodyPr wrap="square" numCol="1" anchorCtr="0" compatLnSpc="1">
            <a:prstTxWarp prst="textNoShape">
              <a:avLst/>
            </a:prstTxWarp>
          </a:bodyPr>
          <a:lstStyle/>
          <a:p>
            <a:pPr eaLnBrk="1" hangingPunct="1"/>
            <a:r>
              <a:rPr lang="en-US" sz="2400" u="sng">
                <a:effectLst>
                  <a:outerShdw blurRad="38100" dist="38100" dir="2700000" algn="tl">
                    <a:srgbClr val="242852"/>
                  </a:outerShdw>
                </a:effectLst>
                <a:latin typeface="Palatino Linotype" charset="0"/>
                <a:ea typeface="ＭＳ Ｐゴシック" charset="0"/>
              </a:rPr>
              <a:t>Essential Question</a:t>
            </a:r>
            <a:r>
              <a:rPr lang="en-US" sz="2400">
                <a:effectLst>
                  <a:outerShdw blurRad="38100" dist="38100" dir="2700000" algn="tl">
                    <a:srgbClr val="242852"/>
                  </a:outerShdw>
                </a:effectLst>
                <a:latin typeface="Palatino Linotype" charset="0"/>
                <a:ea typeface="ＭＳ Ｐゴシック" charset="0"/>
              </a:rPr>
              <a:t>:</a:t>
            </a:r>
          </a:p>
          <a:p>
            <a:pPr lvl="1" eaLnBrk="1" hangingPunct="1"/>
            <a:r>
              <a:rPr lang="en-US" sz="2400">
                <a:effectLst>
                  <a:outerShdw blurRad="38100" dist="38100" dir="2700000" algn="tl">
                    <a:srgbClr val="242852"/>
                  </a:outerShdw>
                </a:effectLst>
                <a:latin typeface="Palatino Linotype" charset="0"/>
                <a:ea typeface="ＭＳ Ｐゴシック" charset="0"/>
              </a:rPr>
              <a:t>To what degree did Kennedy</a:t>
            </a:r>
            <a:r>
              <a:rPr lang="ja-JP" altLang="en-US" sz="2400">
                <a:effectLst>
                  <a:outerShdw blurRad="38100" dist="38100" dir="2700000" algn="tl">
                    <a:srgbClr val="242852"/>
                  </a:outerShdw>
                </a:effectLst>
                <a:latin typeface="Palatino Linotype" charset="0"/>
                <a:ea typeface="ＭＳ Ｐゴシック" charset="0"/>
              </a:rPr>
              <a:t>’</a:t>
            </a:r>
            <a:r>
              <a:rPr lang="en-US" sz="2400">
                <a:effectLst>
                  <a:outerShdw blurRad="38100" dist="38100" dir="2700000" algn="tl">
                    <a:srgbClr val="242852"/>
                  </a:outerShdw>
                </a:effectLst>
                <a:latin typeface="Palatino Linotype" charset="0"/>
                <a:ea typeface="ＭＳ Ｐゴシック" charset="0"/>
              </a:rPr>
              <a:t>s  </a:t>
            </a:r>
            <a:r>
              <a:rPr lang="ja-JP" altLang="en-US" sz="2400">
                <a:effectLst>
                  <a:outerShdw blurRad="38100" dist="38100" dir="2700000" algn="tl">
                    <a:srgbClr val="242852"/>
                  </a:outerShdw>
                </a:effectLst>
                <a:latin typeface="Palatino Linotype" charset="0"/>
                <a:ea typeface="ＭＳ Ｐゴシック" charset="0"/>
              </a:rPr>
              <a:t>“</a:t>
            </a:r>
            <a:r>
              <a:rPr lang="en-US" sz="2400">
                <a:effectLst>
                  <a:outerShdw blurRad="38100" dist="38100" dir="2700000" algn="tl">
                    <a:srgbClr val="242852"/>
                  </a:outerShdw>
                </a:effectLst>
                <a:latin typeface="Palatino Linotype" charset="0"/>
                <a:ea typeface="ＭＳ Ｐゴシック" charset="0"/>
              </a:rPr>
              <a:t>New Frontier</a:t>
            </a:r>
            <a:r>
              <a:rPr lang="ja-JP" altLang="en-US" sz="2400">
                <a:effectLst>
                  <a:outerShdw blurRad="38100" dist="38100" dir="2700000" algn="tl">
                    <a:srgbClr val="242852"/>
                  </a:outerShdw>
                </a:effectLst>
                <a:latin typeface="Palatino Linotype" charset="0"/>
                <a:ea typeface="ＭＳ Ｐゴシック" charset="0"/>
              </a:rPr>
              <a:t>”</a:t>
            </a:r>
            <a:r>
              <a:rPr lang="en-US" sz="2400">
                <a:effectLst>
                  <a:outerShdw blurRad="38100" dist="38100" dir="2700000" algn="tl">
                    <a:srgbClr val="242852"/>
                  </a:outerShdw>
                </a:effectLst>
                <a:latin typeface="Palatino Linotype" charset="0"/>
                <a:ea typeface="ＭＳ Ｐゴシック" charset="0"/>
              </a:rPr>
              <a:t> domestic &amp; foreign policy differ from Truman &amp; Eisenhower in the 1950s?</a:t>
            </a:r>
          </a:p>
          <a:p>
            <a:pPr eaLnBrk="1" hangingPunct="1"/>
            <a:endParaRPr lang="en-US" sz="2400" u="sng">
              <a:solidFill>
                <a:srgbClr val="CC0000"/>
              </a:solidFill>
              <a:effectLst>
                <a:outerShdw blurRad="38100" dist="38100" dir="2700000" algn="tl">
                  <a:srgbClr val="FFFFFF"/>
                </a:outerShdw>
              </a:effectLst>
              <a:latin typeface="Palatino Linotype" charset="0"/>
              <a:ea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idx="1"/>
          </p:nvPr>
        </p:nvSpPr>
        <p:spPr>
          <a:xfrm>
            <a:off x="304800" y="228600"/>
            <a:ext cx="8305800" cy="6629400"/>
          </a:xfrm>
        </p:spPr>
        <p:txBody>
          <a:bodyPr wrap="square" numCol="1" anchorCtr="0" compatLnSpc="1">
            <a:prstTxWarp prst="textNoShape">
              <a:avLst/>
            </a:prstTxWarp>
          </a:bodyPr>
          <a:lstStyle/>
          <a:p>
            <a:pPr eaLnBrk="1" hangingPunct="1"/>
            <a:r>
              <a:rPr lang="en-US" u="sng">
                <a:effectLst>
                  <a:outerShdw blurRad="38100" dist="38100" dir="2700000" algn="tl">
                    <a:srgbClr val="242852"/>
                  </a:outerShdw>
                </a:effectLst>
                <a:latin typeface="Palatino Linotype" charset="0"/>
                <a:ea typeface="ＭＳ Ｐゴシック" charset="0"/>
              </a:rPr>
              <a:t>Essential Question #2</a:t>
            </a:r>
            <a:r>
              <a:rPr lang="en-US">
                <a:effectLst>
                  <a:outerShdw blurRad="38100" dist="38100" dir="2700000" algn="tl">
                    <a:srgbClr val="242852"/>
                  </a:outerShdw>
                </a:effectLst>
                <a:latin typeface="Palatino Linotype" charset="0"/>
                <a:ea typeface="ＭＳ Ｐゴシック" charset="0"/>
              </a:rPr>
              <a:t>:</a:t>
            </a:r>
          </a:p>
          <a:p>
            <a:pPr lvl="1" eaLnBrk="1" hangingPunct="1"/>
            <a:r>
              <a:rPr lang="en-US">
                <a:effectLst>
                  <a:outerShdw blurRad="38100" dist="38100" dir="2700000" algn="tl">
                    <a:srgbClr val="242852"/>
                  </a:outerShdw>
                </a:effectLst>
                <a:latin typeface="Palatino Linotype" charset="0"/>
                <a:ea typeface="ＭＳ Ｐゴシック" charset="0"/>
              </a:rPr>
              <a:t>To what degree was Lyndon Johnson</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s </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Great Society</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 a continuation of JFK</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s </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New Frontier</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 domestic agenda?</a:t>
            </a:r>
          </a:p>
          <a:p>
            <a:pPr eaLnBrk="1" hangingPunct="1">
              <a:buFont typeface="Wingdings" charset="0"/>
              <a:buNone/>
            </a:pPr>
            <a:endParaRPr lang="en-US" u="sng">
              <a:solidFill>
                <a:srgbClr val="CC0000"/>
              </a:solidFill>
              <a:effectLst>
                <a:outerShdw blurRad="38100" dist="38100" dir="2700000" algn="tl">
                  <a:srgbClr val="FFFFFF"/>
                </a:outerShdw>
              </a:effectLst>
              <a:latin typeface="Palatino Linotype" charset="0"/>
              <a:ea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xfrm>
            <a:off x="762000" y="381000"/>
            <a:ext cx="6858000" cy="5334000"/>
          </a:xfrm>
        </p:spPr>
        <p:txBody>
          <a:bodyPr wrap="square" numCol="1" anchorCtr="0" compatLnSpc="1">
            <a:prstTxWarp prst="textNoShape">
              <a:avLst/>
            </a:prstTxWarp>
          </a:bodyPr>
          <a:lstStyle/>
          <a:p>
            <a:pPr eaLnBrk="1" hangingPunct="1"/>
            <a:r>
              <a:rPr lang="en-US" sz="3200">
                <a:effectLst>
                  <a:outerShdw blurRad="38100" dist="38100" dir="2700000" algn="tl">
                    <a:srgbClr val="242852"/>
                  </a:outerShdw>
                </a:effectLst>
                <a:latin typeface="Palatino Linotype" charset="0"/>
                <a:ea typeface="ＭＳ Ｐゴシック" charset="0"/>
              </a:rPr>
              <a:t>Essential Question #3</a:t>
            </a:r>
            <a:br>
              <a:rPr lang="en-US" sz="3200">
                <a:effectLst>
                  <a:outerShdw blurRad="38100" dist="38100" dir="2700000" algn="tl">
                    <a:srgbClr val="242852"/>
                  </a:outerShdw>
                </a:effectLst>
                <a:latin typeface="Palatino Linotype" charset="0"/>
                <a:ea typeface="ＭＳ Ｐゴシック" charset="0"/>
              </a:rPr>
            </a:br>
            <a:r>
              <a:rPr lang="en-US" sz="3200">
                <a:effectLst>
                  <a:outerShdw blurRad="38100" dist="38100" dir="2700000" algn="tl">
                    <a:srgbClr val="242852"/>
                  </a:outerShdw>
                </a:effectLst>
                <a:latin typeface="Palatino Linotype" charset="0"/>
                <a:ea typeface="ＭＳ Ｐゴシック" charset="0"/>
              </a:rPr>
              <a:t>Comparing FDR</a:t>
            </a:r>
            <a:r>
              <a:rPr lang="ja-JP" altLang="en-US" sz="3200">
                <a:effectLst>
                  <a:outerShdw blurRad="38100" dist="38100" dir="2700000" algn="tl">
                    <a:srgbClr val="242852"/>
                  </a:outerShdw>
                </a:effectLst>
                <a:latin typeface="Palatino Linotype" charset="0"/>
                <a:ea typeface="ＭＳ Ｐゴシック" charset="0"/>
              </a:rPr>
              <a:t>’</a:t>
            </a:r>
            <a:r>
              <a:rPr lang="en-US" sz="3200">
                <a:effectLst>
                  <a:outerShdw blurRad="38100" dist="38100" dir="2700000" algn="tl">
                    <a:srgbClr val="242852"/>
                  </a:outerShdw>
                </a:effectLst>
                <a:latin typeface="Palatino Linotype" charset="0"/>
                <a:ea typeface="ＭＳ Ｐゴシック" charset="0"/>
              </a:rPr>
              <a:t>s New Deal </a:t>
            </a:r>
            <a:r>
              <a:rPr lang="en-US" sz="3200" u="sng">
                <a:effectLst>
                  <a:outerShdw blurRad="38100" dist="38100" dir="2700000" algn="tl">
                    <a:srgbClr val="242852"/>
                  </a:outerShdw>
                </a:effectLst>
                <a:latin typeface="Palatino Linotype" charset="0"/>
                <a:ea typeface="ＭＳ Ｐゴシック" charset="0"/>
              </a:rPr>
              <a:t>with LBJ</a:t>
            </a:r>
            <a:r>
              <a:rPr lang="ja-JP" altLang="en-US" sz="3200" u="sng">
                <a:effectLst>
                  <a:outerShdw blurRad="38100" dist="38100" dir="2700000" algn="tl">
                    <a:srgbClr val="242852"/>
                  </a:outerShdw>
                </a:effectLst>
                <a:latin typeface="Palatino Linotype" charset="0"/>
                <a:ea typeface="ＭＳ Ｐゴシック" charset="0"/>
              </a:rPr>
              <a:t>’</a:t>
            </a:r>
            <a:r>
              <a:rPr lang="en-US" sz="3200" u="sng">
                <a:effectLst>
                  <a:outerShdw blurRad="38100" dist="38100" dir="2700000" algn="tl">
                    <a:srgbClr val="242852"/>
                  </a:outerShdw>
                </a:effectLst>
                <a:latin typeface="Palatino Linotype" charset="0"/>
                <a:ea typeface="ＭＳ Ｐゴシック" charset="0"/>
              </a:rPr>
              <a:t>s Great Society</a:t>
            </a:r>
            <a:r>
              <a:rPr lang="en-US" sz="3200">
                <a:effectLst>
                  <a:outerShdw blurRad="38100" dist="38100" dir="2700000" algn="tl">
                    <a:srgbClr val="242852"/>
                  </a:outerShdw>
                </a:effectLst>
                <a:latin typeface="Palatino Linotype" charset="0"/>
                <a:ea typeface="ＭＳ Ｐゴシック" charset="0"/>
              </a:rPr>
              <a:t/>
            </a:r>
            <a:br>
              <a:rPr lang="en-US" sz="3200">
                <a:effectLst>
                  <a:outerShdw blurRad="38100" dist="38100" dir="2700000" algn="tl">
                    <a:srgbClr val="242852"/>
                  </a:outerShdw>
                </a:effectLst>
                <a:latin typeface="Palatino Linotype" charset="0"/>
                <a:ea typeface="ＭＳ Ｐゴシック" charset="0"/>
              </a:rPr>
            </a:br>
            <a:r>
              <a:rPr lang="en-US" sz="3200" i="1">
                <a:effectLst>
                  <a:outerShdw blurRad="38100" dist="38100" dir="2700000" algn="tl">
                    <a:srgbClr val="242852"/>
                  </a:outerShdw>
                </a:effectLst>
                <a:latin typeface="Palatino Linotype" charset="0"/>
                <a:ea typeface="ＭＳ Ｐゴシック" charset="0"/>
              </a:rPr>
              <a:t>Which reform movement was more important?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8" name="Rectangle 4"/>
          <p:cNvSpPr>
            <a:spLocks noGrp="1" noChangeArrowheads="1"/>
          </p:cNvSpPr>
          <p:nvPr>
            <p:ph type="title"/>
          </p:nvPr>
        </p:nvSpPr>
        <p:spPr>
          <a:xfrm>
            <a:off x="533400" y="-1371600"/>
            <a:ext cx="8229600" cy="6858000"/>
          </a:xfrm>
        </p:spPr>
        <p:txBody>
          <a:bodyPr/>
          <a:lstStyle/>
          <a:p>
            <a:pPr eaLnBrk="1" fontAlgn="auto" hangingPunct="1">
              <a:spcAft>
                <a:spcPts val="0"/>
              </a:spcAft>
              <a:defRPr/>
            </a:pPr>
            <a:r>
              <a:rPr lang="en-US" sz="6600" dirty="0">
                <a:cs typeface="+mj-cs"/>
              </a:rPr>
              <a:t>Kennedy &amp; </a:t>
            </a:r>
            <a:br>
              <a:rPr lang="en-US" sz="6600" dirty="0">
                <a:cs typeface="+mj-cs"/>
              </a:rPr>
            </a:br>
            <a:r>
              <a:rPr lang="en-US" sz="6600" dirty="0">
                <a:cs typeface="+mj-cs"/>
              </a:rPr>
              <a:t>the </a:t>
            </a:r>
            <a:r>
              <a:rPr lang="en-US" sz="6600" dirty="0">
                <a:cs typeface="+mj-cs"/>
                <a:hlinkClick r:id="rId3"/>
              </a:rPr>
              <a:t>New Frontier </a:t>
            </a:r>
            <a:endParaRPr lang="en-US" sz="5000" dirty="0">
              <a:solidFill>
                <a:schemeClr val="folHlink"/>
              </a:solidFill>
              <a:cs typeface="+mj-cs"/>
            </a:endParaRP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6373" name="Rectangle 5"/>
          <p:cNvSpPr>
            <a:spLocks noGrp="1" noChangeArrowheads="1"/>
          </p:cNvSpPr>
          <p:nvPr>
            <p:ph idx="1"/>
          </p:nvPr>
        </p:nvSpPr>
        <p:spPr bwMode="auto">
          <a:xfrm>
            <a:off x="838200" y="685800"/>
            <a:ext cx="8305800" cy="61722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lnSpc>
                <a:spcPct val="95000"/>
              </a:lnSpc>
              <a:spcBef>
                <a:spcPct val="15000"/>
              </a:spcBef>
            </a:pPr>
            <a:r>
              <a:rPr lang="en-US">
                <a:effectLst>
                  <a:outerShdw blurRad="38100" dist="38100" dir="2700000" algn="tl">
                    <a:srgbClr val="242852"/>
                  </a:outerShdw>
                </a:effectLst>
                <a:latin typeface="Palatino Linotype" charset="0"/>
                <a:ea typeface="ＭＳ Ｐゴシック" charset="0"/>
              </a:rPr>
              <a:t>The election of 1960 between Richard Nixon &amp; John F. Kennedy was the 1</a:t>
            </a:r>
            <a:r>
              <a:rPr lang="en-US" baseline="30000">
                <a:effectLst>
                  <a:outerShdw blurRad="38100" dist="38100" dir="2700000" algn="tl">
                    <a:srgbClr val="242852"/>
                  </a:outerShdw>
                </a:effectLst>
                <a:latin typeface="Palatino Linotype" charset="0"/>
                <a:ea typeface="ＭＳ Ｐゴシック" charset="0"/>
              </a:rPr>
              <a:t>st</a:t>
            </a:r>
            <a:r>
              <a:rPr lang="en-US">
                <a:effectLst>
                  <a:outerShdw blurRad="38100" dist="38100" dir="2700000" algn="tl">
                    <a:srgbClr val="242852"/>
                  </a:outerShdw>
                </a:effectLst>
                <a:latin typeface="Palatino Linotype" charset="0"/>
                <a:ea typeface="ＭＳ Ｐゴシック" charset="0"/>
              </a:rPr>
              <a:t> to use TV debates:</a:t>
            </a:r>
          </a:p>
          <a:p>
            <a:pPr lvl="1" eaLnBrk="1" hangingPunct="1">
              <a:lnSpc>
                <a:spcPct val="95000"/>
              </a:lnSpc>
              <a:spcBef>
                <a:spcPct val="15000"/>
              </a:spcBef>
            </a:pPr>
            <a:r>
              <a:rPr lang="en-US">
                <a:effectLst>
                  <a:outerShdw blurRad="38100" dist="38100" dir="2700000" algn="tl">
                    <a:srgbClr val="242852"/>
                  </a:outerShdw>
                </a:effectLst>
                <a:latin typeface="Palatino Linotype" charset="0"/>
                <a:ea typeface="ＭＳ Ｐゴシック" charset="0"/>
              </a:rPr>
              <a:t>Nixon was much better known but</a:t>
            </a:r>
            <a:r>
              <a:rPr lang="en-US" sz="3800">
                <a:effectLst>
                  <a:outerShdw blurRad="38100" dist="38100" dir="2700000" algn="tl">
                    <a:srgbClr val="242852"/>
                  </a:outerShdw>
                </a:effectLst>
                <a:latin typeface="Palatino Linotype" charset="0"/>
                <a:ea typeface="ＭＳ Ｐゴシック" charset="0"/>
              </a:rPr>
              <a:t> </a:t>
            </a:r>
            <a:r>
              <a:rPr lang="en-US">
                <a:effectLst>
                  <a:outerShdw blurRad="38100" dist="38100" dir="2700000" algn="tl">
                    <a:srgbClr val="242852"/>
                  </a:outerShdw>
                </a:effectLst>
                <a:latin typeface="Palatino Linotype" charset="0"/>
                <a:ea typeface="ＭＳ Ｐゴシック" charset="0"/>
              </a:rPr>
              <a:t>the</a:t>
            </a:r>
            <a:r>
              <a:rPr lang="en-US" sz="3800">
                <a:effectLst>
                  <a:outerShdw blurRad="38100" dist="38100" dir="2700000" algn="tl">
                    <a:srgbClr val="242852"/>
                  </a:outerShdw>
                </a:effectLst>
                <a:latin typeface="Palatino Linotype" charset="0"/>
                <a:ea typeface="ＭＳ Ｐゴシック" charset="0"/>
              </a:rPr>
              <a:t> </a:t>
            </a:r>
            <a:r>
              <a:rPr lang="en-US">
                <a:effectLst>
                  <a:outerShdw blurRad="38100" dist="38100" dir="2700000" algn="tl">
                    <a:srgbClr val="242852"/>
                  </a:outerShdw>
                </a:effectLst>
                <a:latin typeface="Palatino Linotype" charset="0"/>
                <a:ea typeface="ＭＳ Ｐゴシック" charset="0"/>
              </a:rPr>
              <a:t>TV</a:t>
            </a:r>
            <a:r>
              <a:rPr lang="en-US" sz="3800">
                <a:effectLst>
                  <a:outerShdw blurRad="38100" dist="38100" dir="2700000" algn="tl">
                    <a:srgbClr val="242852"/>
                  </a:outerShdw>
                </a:effectLst>
                <a:latin typeface="Palatino Linotype" charset="0"/>
                <a:ea typeface="ＭＳ Ｐゴシック" charset="0"/>
              </a:rPr>
              <a:t> </a:t>
            </a:r>
            <a:r>
              <a:rPr lang="en-US">
                <a:effectLst>
                  <a:outerShdw blurRad="38100" dist="38100" dir="2700000" algn="tl">
                    <a:srgbClr val="242852"/>
                  </a:outerShdw>
                </a:effectLst>
                <a:latin typeface="Palatino Linotype" charset="0"/>
                <a:ea typeface="ＭＳ Ｐゴシック" charset="0"/>
              </a:rPr>
              <a:t>debates helped swing undecided voters towards JFK</a:t>
            </a:r>
          </a:p>
          <a:p>
            <a:pPr lvl="1" eaLnBrk="1" hangingPunct="1">
              <a:lnSpc>
                <a:spcPct val="95000"/>
              </a:lnSpc>
              <a:spcBef>
                <a:spcPct val="15000"/>
              </a:spcBef>
            </a:pPr>
            <a:r>
              <a:rPr lang="en-US">
                <a:effectLst>
                  <a:outerShdw blurRad="38100" dist="38100" dir="2700000" algn="tl">
                    <a:srgbClr val="242852"/>
                  </a:outerShdw>
                </a:effectLst>
                <a:latin typeface="Palatino Linotype" charset="0"/>
                <a:ea typeface="ＭＳ Ｐゴシック" charset="0"/>
              </a:rPr>
              <a:t>1960 marked the beginning of television dominance in politics </a:t>
            </a:r>
          </a:p>
          <a:p>
            <a:pPr lvl="1" eaLnBrk="1" hangingPunct="1">
              <a:lnSpc>
                <a:spcPct val="95000"/>
              </a:lnSpc>
              <a:spcBef>
                <a:spcPct val="15000"/>
              </a:spcBef>
            </a:pPr>
            <a:r>
              <a:rPr lang="en-US">
                <a:effectLst>
                  <a:outerShdw blurRad="38100" dist="38100" dir="2700000" algn="tl">
                    <a:srgbClr val="242852"/>
                  </a:outerShdw>
                </a:effectLst>
                <a:latin typeface="Palatino Linotype" charset="0"/>
                <a:ea typeface="ＭＳ Ｐゴシック" charset="0"/>
              </a:rPr>
              <a:t>Image &amp; appearance became essential traits for candidates </a:t>
            </a:r>
          </a:p>
        </p:txBody>
      </p:sp>
      <p:sp>
        <p:nvSpPr>
          <p:cNvPr id="186372" name="Rectangle 4"/>
          <p:cNvSpPr>
            <a:spLocks noGrp="1" noChangeArrowheads="1"/>
          </p:cNvSpPr>
          <p:nvPr>
            <p:ph type="title"/>
          </p:nvPr>
        </p:nvSpPr>
        <p:spPr bwMode="auto">
          <a:xfrm>
            <a:off x="914400" y="0"/>
            <a:ext cx="8229600" cy="7620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JFK</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s New Frontier</a:t>
            </a:r>
          </a:p>
        </p:txBody>
      </p:sp>
      <p:sp>
        <p:nvSpPr>
          <p:cNvPr id="186376" name="AutoShape 8"/>
          <p:cNvSpPr>
            <a:spLocks noChangeArrowheads="1"/>
          </p:cNvSpPr>
          <p:nvPr/>
        </p:nvSpPr>
        <p:spPr bwMode="auto">
          <a:xfrm>
            <a:off x="1828800" y="152400"/>
            <a:ext cx="5867400" cy="990600"/>
          </a:xfrm>
          <a:prstGeom prst="wedgeRectCallout">
            <a:avLst>
              <a:gd name="adj1" fmla="val 49565"/>
              <a:gd name="adj2" fmla="val 435736"/>
            </a:avLst>
          </a:prstGeom>
          <a:solidFill>
            <a:srgbClr val="FFCC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But, it was not the 1</a:t>
            </a:r>
            <a:r>
              <a:rPr lang="en-US" sz="3600" baseline="30000">
                <a:solidFill>
                  <a:schemeClr val="bg1"/>
                </a:solidFill>
              </a:rPr>
              <a:t>st</a:t>
            </a:r>
            <a:r>
              <a:rPr lang="en-US" sz="3600">
                <a:solidFill>
                  <a:schemeClr val="bg1"/>
                </a:solidFill>
              </a:rPr>
              <a:t> time TV </a:t>
            </a:r>
            <a:r>
              <a:rPr lang="en-US" sz="3600"/>
              <a:t>influenced politics…</a:t>
            </a:r>
          </a:p>
        </p:txBody>
      </p:sp>
      <p:sp>
        <p:nvSpPr>
          <p:cNvPr id="186377" name="AutoShape 9"/>
          <p:cNvSpPr>
            <a:spLocks noChangeArrowheads="1"/>
          </p:cNvSpPr>
          <p:nvPr/>
        </p:nvSpPr>
        <p:spPr bwMode="auto">
          <a:xfrm>
            <a:off x="0" y="1371600"/>
            <a:ext cx="3581400" cy="1371600"/>
          </a:xfrm>
          <a:prstGeom prst="wedgeRectCallout">
            <a:avLst>
              <a:gd name="adj1" fmla="val 160019"/>
              <a:gd name="adj2" fmla="val 219792"/>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Eisenhower used TV to campaign in 1952 &amp; 1956</a:t>
            </a:r>
          </a:p>
        </p:txBody>
      </p:sp>
      <p:sp>
        <p:nvSpPr>
          <p:cNvPr id="186378" name="AutoShape 10"/>
          <p:cNvSpPr>
            <a:spLocks noChangeArrowheads="1"/>
          </p:cNvSpPr>
          <p:nvPr/>
        </p:nvSpPr>
        <p:spPr bwMode="auto">
          <a:xfrm>
            <a:off x="3733800" y="1295400"/>
            <a:ext cx="5334000" cy="1447800"/>
          </a:xfrm>
          <a:prstGeom prst="wedgeRectCallout">
            <a:avLst>
              <a:gd name="adj1" fmla="val 28421"/>
              <a:gd name="adj2" fmla="val 211731"/>
            </a:avLst>
          </a:prstGeom>
          <a:solidFill>
            <a:srgbClr val="FF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McCarthy was destroyed by TV in the Army-Senate hearings</a:t>
            </a:r>
          </a:p>
        </p:txBody>
      </p:sp>
      <p:sp>
        <p:nvSpPr>
          <p:cNvPr id="186379" name="AutoShape 11"/>
          <p:cNvSpPr>
            <a:spLocks noChangeArrowheads="1"/>
          </p:cNvSpPr>
          <p:nvPr/>
        </p:nvSpPr>
        <p:spPr bwMode="auto">
          <a:xfrm>
            <a:off x="152400" y="2895600"/>
            <a:ext cx="4191000" cy="1447800"/>
          </a:xfrm>
          <a:prstGeom prst="wedgeRectCallout">
            <a:avLst>
              <a:gd name="adj1" fmla="val 120907"/>
              <a:gd name="adj2" fmla="val 96273"/>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Nixon used to TV to defend himself in the “Checkers” speech</a:t>
            </a:r>
          </a:p>
        </p:txBody>
      </p:sp>
      <p:sp>
        <p:nvSpPr>
          <p:cNvPr id="186380" name="AutoShape 12"/>
          <p:cNvSpPr>
            <a:spLocks noChangeArrowheads="1"/>
          </p:cNvSpPr>
          <p:nvPr/>
        </p:nvSpPr>
        <p:spPr bwMode="auto">
          <a:xfrm>
            <a:off x="4495800" y="2895600"/>
            <a:ext cx="4419600" cy="1447800"/>
          </a:xfrm>
          <a:prstGeom prst="wedgeRectCallout">
            <a:avLst>
              <a:gd name="adj1" fmla="val 32042"/>
              <a:gd name="adj2" fmla="val 97259"/>
            </a:avLst>
          </a:prstGeom>
          <a:solidFill>
            <a:srgbClr val="FFCC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TN Senator Kefauver used TV to investigate organized crime  </a:t>
            </a:r>
          </a:p>
        </p:txBody>
      </p:sp>
      <p:pic>
        <p:nvPicPr>
          <p:cNvPr id="186383" name="Picture 15" descr="debate_nixon_kenned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609600"/>
            <a:ext cx="7620000" cy="5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87" name="Picture 19" descr="1960_Electoral_Map"/>
          <p:cNvPicPr>
            <a:picLocks noChangeAspect="1" noChangeArrowheads="1"/>
          </p:cNvPicPr>
          <p:nvPr/>
        </p:nvPicPr>
        <p:blipFill>
          <a:blip r:embed="rId4">
            <a:lum bright="6000"/>
            <a:extLst>
              <a:ext uri="{28A0092B-C50C-407E-A947-70E740481C1C}">
                <a14:useLocalDpi xmlns:a14="http://schemas.microsoft.com/office/drawing/2010/main" val="0"/>
              </a:ext>
            </a:extLst>
          </a:blip>
          <a:srcRect l="2437"/>
          <a:stretch>
            <a:fillRect/>
          </a:stretch>
        </p:blipFill>
        <p:spPr bwMode="auto">
          <a:xfrm>
            <a:off x="-17463" y="914400"/>
            <a:ext cx="9144001" cy="50387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86376"/>
                                        </p:tgtEl>
                                        <p:attrNameLst>
                                          <p:attrName>style.visibility</p:attrName>
                                        </p:attrNameLst>
                                      </p:cBhvr>
                                      <p:to>
                                        <p:strVal val="visible"/>
                                      </p:to>
                                    </p:set>
                                    <p:anim calcmode="lin" valueType="num">
                                      <p:cBhvr>
                                        <p:cTn id="7" dur="500" fill="hold"/>
                                        <p:tgtEl>
                                          <p:spTgt spid="186376"/>
                                        </p:tgtEl>
                                        <p:attrNameLst>
                                          <p:attrName>ppt_w</p:attrName>
                                        </p:attrNameLst>
                                      </p:cBhvr>
                                      <p:tavLst>
                                        <p:tav tm="0">
                                          <p:val>
                                            <p:fltVal val="0"/>
                                          </p:val>
                                        </p:tav>
                                        <p:tav tm="100000">
                                          <p:val>
                                            <p:strVal val="#ppt_w"/>
                                          </p:val>
                                        </p:tav>
                                      </p:tavLst>
                                    </p:anim>
                                    <p:anim calcmode="lin" valueType="num">
                                      <p:cBhvr>
                                        <p:cTn id="8" dur="500" fill="hold"/>
                                        <p:tgtEl>
                                          <p:spTgt spid="186376"/>
                                        </p:tgtEl>
                                        <p:attrNameLst>
                                          <p:attrName>ppt_h</p:attrName>
                                        </p:attrNameLst>
                                      </p:cBhvr>
                                      <p:tavLst>
                                        <p:tav tm="0">
                                          <p:val>
                                            <p:fltVal val="0"/>
                                          </p:val>
                                        </p:tav>
                                        <p:tav tm="100000">
                                          <p:val>
                                            <p:strVal val="#ppt_h"/>
                                          </p:val>
                                        </p:tav>
                                      </p:tavLst>
                                    </p:anim>
                                    <p:animEffect transition="in" filter="fade">
                                      <p:cBhvr>
                                        <p:cTn id="9" dur="500"/>
                                        <p:tgtEl>
                                          <p:spTgt spid="186376"/>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186377"/>
                                        </p:tgtEl>
                                        <p:attrNameLst>
                                          <p:attrName>style.visibility</p:attrName>
                                        </p:attrNameLst>
                                      </p:cBhvr>
                                      <p:to>
                                        <p:strVal val="visible"/>
                                      </p:to>
                                    </p:set>
                                    <p:anim calcmode="lin" valueType="num">
                                      <p:cBhvr>
                                        <p:cTn id="13" dur="500" fill="hold"/>
                                        <p:tgtEl>
                                          <p:spTgt spid="186377"/>
                                        </p:tgtEl>
                                        <p:attrNameLst>
                                          <p:attrName>ppt_w</p:attrName>
                                        </p:attrNameLst>
                                      </p:cBhvr>
                                      <p:tavLst>
                                        <p:tav tm="0">
                                          <p:val>
                                            <p:fltVal val="0"/>
                                          </p:val>
                                        </p:tav>
                                        <p:tav tm="100000">
                                          <p:val>
                                            <p:strVal val="#ppt_w"/>
                                          </p:val>
                                        </p:tav>
                                      </p:tavLst>
                                    </p:anim>
                                    <p:anim calcmode="lin" valueType="num">
                                      <p:cBhvr>
                                        <p:cTn id="14" dur="500" fill="hold"/>
                                        <p:tgtEl>
                                          <p:spTgt spid="186377"/>
                                        </p:tgtEl>
                                        <p:attrNameLst>
                                          <p:attrName>ppt_h</p:attrName>
                                        </p:attrNameLst>
                                      </p:cBhvr>
                                      <p:tavLst>
                                        <p:tav tm="0">
                                          <p:val>
                                            <p:fltVal val="0"/>
                                          </p:val>
                                        </p:tav>
                                        <p:tav tm="100000">
                                          <p:val>
                                            <p:strVal val="#ppt_h"/>
                                          </p:val>
                                        </p:tav>
                                      </p:tavLst>
                                    </p:anim>
                                    <p:animEffect transition="in" filter="fade">
                                      <p:cBhvr>
                                        <p:cTn id="15" dur="500"/>
                                        <p:tgtEl>
                                          <p:spTgt spid="186377"/>
                                        </p:tgtEl>
                                      </p:cBhvr>
                                    </p:animEffect>
                                  </p:childTnLst>
                                </p:cTn>
                              </p:par>
                            </p:childTnLst>
                          </p:cTn>
                        </p:par>
                        <p:par>
                          <p:cTn id="16" fill="hold" nodeType="afterGroup">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86378"/>
                                        </p:tgtEl>
                                        <p:attrNameLst>
                                          <p:attrName>style.visibility</p:attrName>
                                        </p:attrNameLst>
                                      </p:cBhvr>
                                      <p:to>
                                        <p:strVal val="visible"/>
                                      </p:to>
                                    </p:set>
                                    <p:anim calcmode="lin" valueType="num">
                                      <p:cBhvr>
                                        <p:cTn id="19" dur="500" fill="hold"/>
                                        <p:tgtEl>
                                          <p:spTgt spid="186378"/>
                                        </p:tgtEl>
                                        <p:attrNameLst>
                                          <p:attrName>ppt_w</p:attrName>
                                        </p:attrNameLst>
                                      </p:cBhvr>
                                      <p:tavLst>
                                        <p:tav tm="0">
                                          <p:val>
                                            <p:fltVal val="0"/>
                                          </p:val>
                                        </p:tav>
                                        <p:tav tm="100000">
                                          <p:val>
                                            <p:strVal val="#ppt_w"/>
                                          </p:val>
                                        </p:tav>
                                      </p:tavLst>
                                    </p:anim>
                                    <p:anim calcmode="lin" valueType="num">
                                      <p:cBhvr>
                                        <p:cTn id="20" dur="500" fill="hold"/>
                                        <p:tgtEl>
                                          <p:spTgt spid="186378"/>
                                        </p:tgtEl>
                                        <p:attrNameLst>
                                          <p:attrName>ppt_h</p:attrName>
                                        </p:attrNameLst>
                                      </p:cBhvr>
                                      <p:tavLst>
                                        <p:tav tm="0">
                                          <p:val>
                                            <p:fltVal val="0"/>
                                          </p:val>
                                        </p:tav>
                                        <p:tav tm="100000">
                                          <p:val>
                                            <p:strVal val="#ppt_h"/>
                                          </p:val>
                                        </p:tav>
                                      </p:tavLst>
                                    </p:anim>
                                    <p:animEffect transition="in" filter="fade">
                                      <p:cBhvr>
                                        <p:cTn id="21" dur="500"/>
                                        <p:tgtEl>
                                          <p:spTgt spid="186378"/>
                                        </p:tgtEl>
                                      </p:cBhvr>
                                    </p:animEffect>
                                  </p:childTnLst>
                                </p:cTn>
                              </p:par>
                            </p:childTnLst>
                          </p:cTn>
                        </p:par>
                        <p:par>
                          <p:cTn id="22" fill="hold" nodeType="afterGroup">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186379"/>
                                        </p:tgtEl>
                                        <p:attrNameLst>
                                          <p:attrName>style.visibility</p:attrName>
                                        </p:attrNameLst>
                                      </p:cBhvr>
                                      <p:to>
                                        <p:strVal val="visible"/>
                                      </p:to>
                                    </p:set>
                                    <p:anim calcmode="lin" valueType="num">
                                      <p:cBhvr>
                                        <p:cTn id="25" dur="500" fill="hold"/>
                                        <p:tgtEl>
                                          <p:spTgt spid="186379"/>
                                        </p:tgtEl>
                                        <p:attrNameLst>
                                          <p:attrName>ppt_w</p:attrName>
                                        </p:attrNameLst>
                                      </p:cBhvr>
                                      <p:tavLst>
                                        <p:tav tm="0">
                                          <p:val>
                                            <p:fltVal val="0"/>
                                          </p:val>
                                        </p:tav>
                                        <p:tav tm="100000">
                                          <p:val>
                                            <p:strVal val="#ppt_w"/>
                                          </p:val>
                                        </p:tav>
                                      </p:tavLst>
                                    </p:anim>
                                    <p:anim calcmode="lin" valueType="num">
                                      <p:cBhvr>
                                        <p:cTn id="26" dur="500" fill="hold"/>
                                        <p:tgtEl>
                                          <p:spTgt spid="186379"/>
                                        </p:tgtEl>
                                        <p:attrNameLst>
                                          <p:attrName>ppt_h</p:attrName>
                                        </p:attrNameLst>
                                      </p:cBhvr>
                                      <p:tavLst>
                                        <p:tav tm="0">
                                          <p:val>
                                            <p:fltVal val="0"/>
                                          </p:val>
                                        </p:tav>
                                        <p:tav tm="100000">
                                          <p:val>
                                            <p:strVal val="#ppt_h"/>
                                          </p:val>
                                        </p:tav>
                                      </p:tavLst>
                                    </p:anim>
                                    <p:animEffect transition="in" filter="fade">
                                      <p:cBhvr>
                                        <p:cTn id="27" dur="500"/>
                                        <p:tgtEl>
                                          <p:spTgt spid="186379"/>
                                        </p:tgtEl>
                                      </p:cBhvr>
                                    </p:animEffect>
                                  </p:childTnLst>
                                </p:cTn>
                              </p:par>
                            </p:childTnLst>
                          </p:cTn>
                        </p:par>
                        <p:par>
                          <p:cTn id="28" fill="hold" nodeType="afterGroup">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186380"/>
                                        </p:tgtEl>
                                        <p:attrNameLst>
                                          <p:attrName>style.visibility</p:attrName>
                                        </p:attrNameLst>
                                      </p:cBhvr>
                                      <p:to>
                                        <p:strVal val="visible"/>
                                      </p:to>
                                    </p:set>
                                    <p:anim calcmode="lin" valueType="num">
                                      <p:cBhvr>
                                        <p:cTn id="31" dur="500" fill="hold"/>
                                        <p:tgtEl>
                                          <p:spTgt spid="186380"/>
                                        </p:tgtEl>
                                        <p:attrNameLst>
                                          <p:attrName>ppt_w</p:attrName>
                                        </p:attrNameLst>
                                      </p:cBhvr>
                                      <p:tavLst>
                                        <p:tav tm="0">
                                          <p:val>
                                            <p:fltVal val="0"/>
                                          </p:val>
                                        </p:tav>
                                        <p:tav tm="100000">
                                          <p:val>
                                            <p:strVal val="#ppt_w"/>
                                          </p:val>
                                        </p:tav>
                                      </p:tavLst>
                                    </p:anim>
                                    <p:anim calcmode="lin" valueType="num">
                                      <p:cBhvr>
                                        <p:cTn id="32" dur="500" fill="hold"/>
                                        <p:tgtEl>
                                          <p:spTgt spid="186380"/>
                                        </p:tgtEl>
                                        <p:attrNameLst>
                                          <p:attrName>ppt_h</p:attrName>
                                        </p:attrNameLst>
                                      </p:cBhvr>
                                      <p:tavLst>
                                        <p:tav tm="0">
                                          <p:val>
                                            <p:fltVal val="0"/>
                                          </p:val>
                                        </p:tav>
                                        <p:tav tm="100000">
                                          <p:val>
                                            <p:strVal val="#ppt_h"/>
                                          </p:val>
                                        </p:tav>
                                      </p:tavLst>
                                    </p:anim>
                                    <p:animEffect transition="in" filter="fade">
                                      <p:cBhvr>
                                        <p:cTn id="33" dur="500"/>
                                        <p:tgtEl>
                                          <p:spTgt spid="18638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3" presetClass="entr" presetSubtype="0" fill="hold" nodeType="clickEffect">
                                  <p:stCondLst>
                                    <p:cond delay="0"/>
                                  </p:stCondLst>
                                  <p:childTnLst>
                                    <p:set>
                                      <p:cBhvr>
                                        <p:cTn id="37" dur="1" fill="hold">
                                          <p:stCondLst>
                                            <p:cond delay="0"/>
                                          </p:stCondLst>
                                        </p:cTn>
                                        <p:tgtEl>
                                          <p:spTgt spid="186383"/>
                                        </p:tgtEl>
                                        <p:attrNameLst>
                                          <p:attrName>style.visibility</p:attrName>
                                        </p:attrNameLst>
                                      </p:cBhvr>
                                      <p:to>
                                        <p:strVal val="visible"/>
                                      </p:to>
                                    </p:set>
                                    <p:anim calcmode="lin" valueType="num">
                                      <p:cBhvr>
                                        <p:cTn id="38" dur="500" fill="hold"/>
                                        <p:tgtEl>
                                          <p:spTgt spid="186383"/>
                                        </p:tgtEl>
                                        <p:attrNameLst>
                                          <p:attrName>ppt_w</p:attrName>
                                        </p:attrNameLst>
                                      </p:cBhvr>
                                      <p:tavLst>
                                        <p:tav tm="0">
                                          <p:val>
                                            <p:fltVal val="0"/>
                                          </p:val>
                                        </p:tav>
                                        <p:tav tm="100000">
                                          <p:val>
                                            <p:strVal val="#ppt_w"/>
                                          </p:val>
                                        </p:tav>
                                      </p:tavLst>
                                    </p:anim>
                                    <p:anim calcmode="lin" valueType="num">
                                      <p:cBhvr>
                                        <p:cTn id="39" dur="500" fill="hold"/>
                                        <p:tgtEl>
                                          <p:spTgt spid="186383"/>
                                        </p:tgtEl>
                                        <p:attrNameLst>
                                          <p:attrName>ppt_h</p:attrName>
                                        </p:attrNameLst>
                                      </p:cBhvr>
                                      <p:tavLst>
                                        <p:tav tm="0">
                                          <p:val>
                                            <p:fltVal val="0"/>
                                          </p:val>
                                        </p:tav>
                                        <p:tav tm="100000">
                                          <p:val>
                                            <p:strVal val="#ppt_h"/>
                                          </p:val>
                                        </p:tav>
                                      </p:tavLst>
                                    </p:anim>
                                    <p:animEffect transition="in" filter="fade">
                                      <p:cBhvr>
                                        <p:cTn id="40" dur="500"/>
                                        <p:tgtEl>
                                          <p:spTgt spid="186383"/>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3" presetClass="entr" presetSubtype="0" fill="hold" nodeType="clickEffect">
                                  <p:stCondLst>
                                    <p:cond delay="0"/>
                                  </p:stCondLst>
                                  <p:childTnLst>
                                    <p:set>
                                      <p:cBhvr>
                                        <p:cTn id="44" dur="1" fill="hold">
                                          <p:stCondLst>
                                            <p:cond delay="0"/>
                                          </p:stCondLst>
                                        </p:cTn>
                                        <p:tgtEl>
                                          <p:spTgt spid="186387"/>
                                        </p:tgtEl>
                                        <p:attrNameLst>
                                          <p:attrName>style.visibility</p:attrName>
                                        </p:attrNameLst>
                                      </p:cBhvr>
                                      <p:to>
                                        <p:strVal val="visible"/>
                                      </p:to>
                                    </p:set>
                                    <p:anim calcmode="lin" valueType="num">
                                      <p:cBhvr>
                                        <p:cTn id="45" dur="500" fill="hold"/>
                                        <p:tgtEl>
                                          <p:spTgt spid="186387"/>
                                        </p:tgtEl>
                                        <p:attrNameLst>
                                          <p:attrName>ppt_w</p:attrName>
                                        </p:attrNameLst>
                                      </p:cBhvr>
                                      <p:tavLst>
                                        <p:tav tm="0">
                                          <p:val>
                                            <p:fltVal val="0"/>
                                          </p:val>
                                        </p:tav>
                                        <p:tav tm="100000">
                                          <p:val>
                                            <p:strVal val="#ppt_w"/>
                                          </p:val>
                                        </p:tav>
                                      </p:tavLst>
                                    </p:anim>
                                    <p:anim calcmode="lin" valueType="num">
                                      <p:cBhvr>
                                        <p:cTn id="46" dur="500" fill="hold"/>
                                        <p:tgtEl>
                                          <p:spTgt spid="186387"/>
                                        </p:tgtEl>
                                        <p:attrNameLst>
                                          <p:attrName>ppt_h</p:attrName>
                                        </p:attrNameLst>
                                      </p:cBhvr>
                                      <p:tavLst>
                                        <p:tav tm="0">
                                          <p:val>
                                            <p:fltVal val="0"/>
                                          </p:val>
                                        </p:tav>
                                        <p:tav tm="100000">
                                          <p:val>
                                            <p:strVal val="#ppt_h"/>
                                          </p:val>
                                        </p:tav>
                                      </p:tavLst>
                                    </p:anim>
                                    <p:animEffect transition="in" filter="fade">
                                      <p:cBhvr>
                                        <p:cTn id="47" dur="500"/>
                                        <p:tgtEl>
                                          <p:spTgt spid="18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6" grpId="0" animBg="1"/>
      <p:bldP spid="186377" grpId="0" animBg="1"/>
      <p:bldP spid="186378" grpId="0" animBg="1"/>
      <p:bldP spid="186379" grpId="0" animBg="1"/>
      <p:bldP spid="186380"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68293" name="Rectangle 5"/>
          <p:cNvSpPr>
            <a:spLocks noGrp="1" noChangeArrowheads="1"/>
          </p:cNvSpPr>
          <p:nvPr>
            <p:ph idx="1"/>
          </p:nvPr>
        </p:nvSpPr>
        <p:spPr bwMode="auto">
          <a:xfrm>
            <a:off x="649288" y="646113"/>
            <a:ext cx="8229600" cy="59436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spcBef>
                <a:spcPct val="10000"/>
              </a:spcBef>
            </a:pPr>
            <a:r>
              <a:rPr lang="en-US">
                <a:effectLst>
                  <a:outerShdw blurRad="38100" dist="38100" dir="2700000" algn="tl">
                    <a:srgbClr val="242852"/>
                  </a:outerShdw>
                </a:effectLst>
                <a:latin typeface="Palatino Linotype" charset="0"/>
                <a:ea typeface="ＭＳ Ｐゴシック" charset="0"/>
              </a:rPr>
              <a:t>Kennedy</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 administration reflected youth, energy, &amp; sharp break from Eisenhower</a:t>
            </a:r>
          </a:p>
          <a:p>
            <a:pPr eaLnBrk="1" hangingPunct="1">
              <a:spcBef>
                <a:spcPct val="10000"/>
              </a:spcBef>
            </a:pPr>
            <a:r>
              <a:rPr lang="en-US">
                <a:effectLst>
                  <a:outerShdw blurRad="38100" dist="38100" dir="2700000" algn="tl">
                    <a:srgbClr val="242852"/>
                  </a:outerShdw>
                </a:effectLst>
                <a:latin typeface="Palatino Linotype" charset="0"/>
                <a:ea typeface="ＭＳ Ｐゴシック" charset="0"/>
              </a:rPr>
              <a:t>JFK promised a </a:t>
            </a:r>
            <a:r>
              <a:rPr lang="en-US" u="sng">
                <a:effectLst>
                  <a:outerShdw blurRad="38100" dist="38100" dir="2700000" algn="tl">
                    <a:srgbClr val="242852"/>
                  </a:outerShdw>
                </a:effectLst>
                <a:latin typeface="Palatino Linotype" charset="0"/>
                <a:ea typeface="ＭＳ Ｐゴシック" charset="0"/>
              </a:rPr>
              <a:t>New Frontier</a:t>
            </a:r>
            <a:r>
              <a:rPr lang="en-US">
                <a:effectLst>
                  <a:outerShdw blurRad="38100" dist="38100" dir="2700000" algn="tl">
                    <a:srgbClr val="242852"/>
                  </a:outerShdw>
                </a:effectLst>
                <a:latin typeface="Palatino Linotype" charset="0"/>
                <a:ea typeface="ＭＳ Ｐゴシック" charset="0"/>
              </a:rPr>
              <a:t>:</a:t>
            </a:r>
          </a:p>
          <a:p>
            <a:pPr lvl="1" eaLnBrk="1" hangingPunct="1">
              <a:spcBef>
                <a:spcPct val="10000"/>
              </a:spcBef>
            </a:pPr>
            <a:r>
              <a:rPr lang="en-US">
                <a:effectLst>
                  <a:outerShdw blurRad="38100" dist="38100" dir="2700000" algn="tl">
                    <a:srgbClr val="242852"/>
                  </a:outerShdw>
                </a:effectLst>
                <a:latin typeface="Palatino Linotype" charset="0"/>
                <a:ea typeface="ＭＳ Ｐゴシック" charset="0"/>
              </a:rPr>
              <a:t>Domestic reforms in education, health care, &amp; civil rights</a:t>
            </a:r>
          </a:p>
          <a:p>
            <a:pPr lvl="1" eaLnBrk="1" hangingPunct="1">
              <a:spcBef>
                <a:spcPct val="10000"/>
              </a:spcBef>
            </a:pPr>
            <a:r>
              <a:rPr lang="en-US">
                <a:effectLst>
                  <a:outerShdw blurRad="38100" dist="38100" dir="2700000" algn="tl">
                    <a:srgbClr val="242852"/>
                  </a:outerShdw>
                </a:effectLst>
                <a:latin typeface="Palatino Linotype" charset="0"/>
                <a:ea typeface="ＭＳ Ｐゴシック" charset="0"/>
              </a:rPr>
              <a:t>A foreign policy committed to defeating the Soviet Union &amp; winning the Cold War</a:t>
            </a:r>
          </a:p>
        </p:txBody>
      </p:sp>
      <p:sp>
        <p:nvSpPr>
          <p:cNvPr id="268292" name="Rectangle 4"/>
          <p:cNvSpPr>
            <a:spLocks noGrp="1" noChangeArrowheads="1"/>
          </p:cNvSpPr>
          <p:nvPr>
            <p:ph type="title"/>
          </p:nvPr>
        </p:nvSpPr>
        <p:spPr bwMode="auto">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JFK</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s New Frontier</a:t>
            </a:r>
          </a:p>
        </p:txBody>
      </p:sp>
      <p:sp>
        <p:nvSpPr>
          <p:cNvPr id="268296" name="AutoShape 8"/>
          <p:cNvSpPr>
            <a:spLocks noChangeArrowheads="1"/>
          </p:cNvSpPr>
          <p:nvPr/>
        </p:nvSpPr>
        <p:spPr bwMode="auto">
          <a:xfrm>
            <a:off x="679450" y="1524000"/>
            <a:ext cx="8229600" cy="990600"/>
          </a:xfrm>
          <a:prstGeom prst="wedgeRectCallout">
            <a:avLst>
              <a:gd name="adj1" fmla="val -28222"/>
              <a:gd name="adj2" fmla="val -149838"/>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The JFK era began “Camelot” comparisons with JFK as a modern-day Lancelot</a:t>
            </a:r>
          </a:p>
        </p:txBody>
      </p:sp>
      <p:pic>
        <p:nvPicPr>
          <p:cNvPr id="268301" name="Picture 13" descr="photo"/>
          <p:cNvPicPr>
            <a:picLocks noChangeAspect="1" noChangeArrowheads="1"/>
          </p:cNvPicPr>
          <p:nvPr/>
        </p:nvPicPr>
        <p:blipFill>
          <a:blip r:embed="rId3">
            <a:extLst>
              <a:ext uri="{28A0092B-C50C-407E-A947-70E740481C1C}">
                <a14:useLocalDpi xmlns:a14="http://schemas.microsoft.com/office/drawing/2010/main" val="0"/>
              </a:ext>
            </a:extLst>
          </a:blip>
          <a:srcRect l="11290"/>
          <a:stretch>
            <a:fillRect/>
          </a:stretch>
        </p:blipFill>
        <p:spPr bwMode="auto">
          <a:xfrm>
            <a:off x="152400" y="3100388"/>
            <a:ext cx="4191000" cy="316388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8303" name="Picture 15" descr="kennedy-brothers"/>
          <p:cNvPicPr>
            <a:picLocks noChangeAspect="1" noChangeArrowheads="1"/>
          </p:cNvPicPr>
          <p:nvPr/>
        </p:nvPicPr>
        <p:blipFill>
          <a:blip r:embed="rId4">
            <a:extLst>
              <a:ext uri="{28A0092B-C50C-407E-A947-70E740481C1C}">
                <a14:useLocalDpi xmlns:a14="http://schemas.microsoft.com/office/drawing/2010/main" val="0"/>
              </a:ext>
            </a:extLst>
          </a:blip>
          <a:srcRect l="4762"/>
          <a:stretch>
            <a:fillRect/>
          </a:stretch>
        </p:blipFill>
        <p:spPr bwMode="auto">
          <a:xfrm>
            <a:off x="4381500" y="3100388"/>
            <a:ext cx="4572000" cy="319246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68296"/>
                                        </p:tgtEl>
                                        <p:attrNameLst>
                                          <p:attrName>style.visibility</p:attrName>
                                        </p:attrNameLst>
                                      </p:cBhvr>
                                      <p:to>
                                        <p:strVal val="visible"/>
                                      </p:to>
                                    </p:set>
                                    <p:anim calcmode="lin" valueType="num">
                                      <p:cBhvr>
                                        <p:cTn id="7" dur="500" fill="hold"/>
                                        <p:tgtEl>
                                          <p:spTgt spid="268296"/>
                                        </p:tgtEl>
                                        <p:attrNameLst>
                                          <p:attrName>ppt_w</p:attrName>
                                        </p:attrNameLst>
                                      </p:cBhvr>
                                      <p:tavLst>
                                        <p:tav tm="0">
                                          <p:val>
                                            <p:fltVal val="0"/>
                                          </p:val>
                                        </p:tav>
                                        <p:tav tm="100000">
                                          <p:val>
                                            <p:strVal val="#ppt_w"/>
                                          </p:val>
                                        </p:tav>
                                      </p:tavLst>
                                    </p:anim>
                                    <p:anim calcmode="lin" valueType="num">
                                      <p:cBhvr>
                                        <p:cTn id="8" dur="500" fill="hold"/>
                                        <p:tgtEl>
                                          <p:spTgt spid="268296"/>
                                        </p:tgtEl>
                                        <p:attrNameLst>
                                          <p:attrName>ppt_h</p:attrName>
                                        </p:attrNameLst>
                                      </p:cBhvr>
                                      <p:tavLst>
                                        <p:tav tm="0">
                                          <p:val>
                                            <p:fltVal val="0"/>
                                          </p:val>
                                        </p:tav>
                                        <p:tav tm="100000">
                                          <p:val>
                                            <p:strVal val="#ppt_h"/>
                                          </p:val>
                                        </p:tav>
                                      </p:tavLst>
                                    </p:anim>
                                    <p:animEffect transition="in" filter="fade">
                                      <p:cBhvr>
                                        <p:cTn id="9" dur="500"/>
                                        <p:tgtEl>
                                          <p:spTgt spid="268296"/>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268301"/>
                                        </p:tgtEl>
                                        <p:attrNameLst>
                                          <p:attrName>style.visibility</p:attrName>
                                        </p:attrNameLst>
                                      </p:cBhvr>
                                      <p:to>
                                        <p:strVal val="visible"/>
                                      </p:to>
                                    </p:set>
                                    <p:anim calcmode="lin" valueType="num">
                                      <p:cBhvr>
                                        <p:cTn id="13" dur="500" fill="hold"/>
                                        <p:tgtEl>
                                          <p:spTgt spid="268301"/>
                                        </p:tgtEl>
                                        <p:attrNameLst>
                                          <p:attrName>ppt_w</p:attrName>
                                        </p:attrNameLst>
                                      </p:cBhvr>
                                      <p:tavLst>
                                        <p:tav tm="0">
                                          <p:val>
                                            <p:fltVal val="0"/>
                                          </p:val>
                                        </p:tav>
                                        <p:tav tm="100000">
                                          <p:val>
                                            <p:strVal val="#ppt_w"/>
                                          </p:val>
                                        </p:tav>
                                      </p:tavLst>
                                    </p:anim>
                                    <p:anim calcmode="lin" valueType="num">
                                      <p:cBhvr>
                                        <p:cTn id="14" dur="500" fill="hold"/>
                                        <p:tgtEl>
                                          <p:spTgt spid="268301"/>
                                        </p:tgtEl>
                                        <p:attrNameLst>
                                          <p:attrName>ppt_h</p:attrName>
                                        </p:attrNameLst>
                                      </p:cBhvr>
                                      <p:tavLst>
                                        <p:tav tm="0">
                                          <p:val>
                                            <p:fltVal val="0"/>
                                          </p:val>
                                        </p:tav>
                                        <p:tav tm="100000">
                                          <p:val>
                                            <p:strVal val="#ppt_h"/>
                                          </p:val>
                                        </p:tav>
                                      </p:tavLst>
                                    </p:anim>
                                    <p:animEffect transition="in" filter="fade">
                                      <p:cBhvr>
                                        <p:cTn id="15" dur="500"/>
                                        <p:tgtEl>
                                          <p:spTgt spid="268301"/>
                                        </p:tgtEl>
                                      </p:cBhvr>
                                    </p:animEffect>
                                  </p:childTnLst>
                                </p:cTn>
                              </p:par>
                            </p:childTnLst>
                          </p:cTn>
                        </p:par>
                        <p:par>
                          <p:cTn id="16" fill="hold" nodeType="afterGroup">
                            <p:stCondLst>
                              <p:cond delay="1000"/>
                            </p:stCondLst>
                            <p:childTnLst>
                              <p:par>
                                <p:cTn id="17" presetID="53" presetClass="entr" presetSubtype="0" fill="hold" nodeType="afterEffect">
                                  <p:stCondLst>
                                    <p:cond delay="0"/>
                                  </p:stCondLst>
                                  <p:childTnLst>
                                    <p:set>
                                      <p:cBhvr>
                                        <p:cTn id="18" dur="1" fill="hold">
                                          <p:stCondLst>
                                            <p:cond delay="0"/>
                                          </p:stCondLst>
                                        </p:cTn>
                                        <p:tgtEl>
                                          <p:spTgt spid="268303"/>
                                        </p:tgtEl>
                                        <p:attrNameLst>
                                          <p:attrName>style.visibility</p:attrName>
                                        </p:attrNameLst>
                                      </p:cBhvr>
                                      <p:to>
                                        <p:strVal val="visible"/>
                                      </p:to>
                                    </p:set>
                                    <p:anim calcmode="lin" valueType="num">
                                      <p:cBhvr>
                                        <p:cTn id="19" dur="500" fill="hold"/>
                                        <p:tgtEl>
                                          <p:spTgt spid="268303"/>
                                        </p:tgtEl>
                                        <p:attrNameLst>
                                          <p:attrName>ppt_w</p:attrName>
                                        </p:attrNameLst>
                                      </p:cBhvr>
                                      <p:tavLst>
                                        <p:tav tm="0">
                                          <p:val>
                                            <p:fltVal val="0"/>
                                          </p:val>
                                        </p:tav>
                                        <p:tav tm="100000">
                                          <p:val>
                                            <p:strVal val="#ppt_w"/>
                                          </p:val>
                                        </p:tav>
                                      </p:tavLst>
                                    </p:anim>
                                    <p:anim calcmode="lin" valueType="num">
                                      <p:cBhvr>
                                        <p:cTn id="20" dur="500" fill="hold"/>
                                        <p:tgtEl>
                                          <p:spTgt spid="268303"/>
                                        </p:tgtEl>
                                        <p:attrNameLst>
                                          <p:attrName>ppt_h</p:attrName>
                                        </p:attrNameLst>
                                      </p:cBhvr>
                                      <p:tavLst>
                                        <p:tav tm="0">
                                          <p:val>
                                            <p:fltVal val="0"/>
                                          </p:val>
                                        </p:tav>
                                        <p:tav tm="100000">
                                          <p:val>
                                            <p:strVal val="#ppt_h"/>
                                          </p:val>
                                        </p:tav>
                                      </p:tavLst>
                                    </p:anim>
                                    <p:animEffect transition="in" filter="fade">
                                      <p:cBhvr>
                                        <p:cTn id="21" dur="500"/>
                                        <p:tgtEl>
                                          <p:spTgt spid="268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6"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017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70341" name="Rectangle 5"/>
          <p:cNvSpPr>
            <a:spLocks noGrp="1" noChangeArrowheads="1"/>
          </p:cNvSpPr>
          <p:nvPr>
            <p:ph idx="1"/>
          </p:nvPr>
        </p:nvSpPr>
        <p:spPr bwMode="auto">
          <a:xfrm>
            <a:off x="838200" y="285750"/>
            <a:ext cx="8229600" cy="59436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lnSpc>
                <a:spcPct val="90000"/>
              </a:lnSpc>
            </a:pPr>
            <a:r>
              <a:rPr lang="en-US" sz="2400">
                <a:effectLst>
                  <a:outerShdw blurRad="38100" dist="38100" dir="2700000" algn="tl">
                    <a:srgbClr val="242852"/>
                  </a:outerShdw>
                </a:effectLst>
                <a:latin typeface="Palatino Linotype" charset="0"/>
                <a:ea typeface="ＭＳ Ｐゴシック" charset="0"/>
              </a:rPr>
              <a:t>JFK</a:t>
            </a:r>
            <a:r>
              <a:rPr lang="ja-JP" altLang="en-US" sz="2400">
                <a:effectLst>
                  <a:outerShdw blurRad="38100" dist="38100" dir="2700000" algn="tl">
                    <a:srgbClr val="242852"/>
                  </a:outerShdw>
                </a:effectLst>
                <a:latin typeface="Palatino Linotype" charset="0"/>
                <a:ea typeface="ＭＳ Ｐゴシック" charset="0"/>
              </a:rPr>
              <a:t>’</a:t>
            </a:r>
            <a:r>
              <a:rPr lang="en-US" sz="2400">
                <a:effectLst>
                  <a:outerShdw blurRad="38100" dist="38100" dir="2700000" algn="tl">
                    <a:srgbClr val="242852"/>
                  </a:outerShdw>
                </a:effectLst>
                <a:latin typeface="Palatino Linotype" charset="0"/>
                <a:ea typeface="ＭＳ Ｐゴシック" charset="0"/>
              </a:rPr>
              <a:t>s New Frontier promised a return of FDR-era liberal policies:</a:t>
            </a:r>
          </a:p>
          <a:p>
            <a:pPr lvl="1" eaLnBrk="1" hangingPunct="1">
              <a:lnSpc>
                <a:spcPct val="90000"/>
              </a:lnSpc>
            </a:pPr>
            <a:r>
              <a:rPr lang="en-US" sz="2400">
                <a:effectLst>
                  <a:outerShdw blurRad="38100" dist="38100" dir="2700000" algn="tl">
                    <a:srgbClr val="242852"/>
                  </a:outerShdw>
                </a:effectLst>
                <a:latin typeface="Palatino Linotype" charset="0"/>
                <a:ea typeface="ＭＳ Ｐゴシック" charset="0"/>
              </a:rPr>
              <a:t>But, Conservatives in Congress opposed JFK</a:t>
            </a:r>
            <a:r>
              <a:rPr lang="ja-JP" altLang="en-US" sz="2400">
                <a:effectLst>
                  <a:outerShdw blurRad="38100" dist="38100" dir="2700000" algn="tl">
                    <a:srgbClr val="242852"/>
                  </a:outerShdw>
                </a:effectLst>
                <a:latin typeface="Palatino Linotype" charset="0"/>
                <a:ea typeface="ＭＳ Ｐゴシック" charset="0"/>
              </a:rPr>
              <a:t>’</a:t>
            </a:r>
            <a:r>
              <a:rPr lang="en-US" sz="2400">
                <a:effectLst>
                  <a:outerShdw blurRad="38100" dist="38100" dir="2700000" algn="tl">
                    <a:srgbClr val="242852"/>
                  </a:outerShdw>
                </a:effectLst>
                <a:latin typeface="Palatino Linotype" charset="0"/>
                <a:ea typeface="ＭＳ Ｐゴシック" charset="0"/>
              </a:rPr>
              <a:t>s social reforms in education &amp; health care</a:t>
            </a:r>
          </a:p>
          <a:p>
            <a:pPr lvl="1" eaLnBrk="1" hangingPunct="1">
              <a:lnSpc>
                <a:spcPct val="90000"/>
              </a:lnSpc>
            </a:pPr>
            <a:r>
              <a:rPr lang="en-US" sz="2400">
                <a:effectLst>
                  <a:outerShdw blurRad="38100" dist="38100" dir="2700000" algn="tl">
                    <a:srgbClr val="242852"/>
                  </a:outerShdw>
                </a:effectLst>
                <a:latin typeface="Palatino Linotype" charset="0"/>
                <a:ea typeface="ＭＳ Ｐゴシック" charset="0"/>
              </a:rPr>
              <a:t>Congress did help the poor</a:t>
            </a:r>
          </a:p>
          <a:p>
            <a:pPr lvl="1" eaLnBrk="1" hangingPunct="1">
              <a:lnSpc>
                <a:spcPct val="90000"/>
              </a:lnSpc>
            </a:pPr>
            <a:r>
              <a:rPr lang="en-US" sz="2400">
                <a:effectLst>
                  <a:outerShdw blurRad="38100" dist="38100" dir="2700000" algn="tl">
                    <a:srgbClr val="242852"/>
                  </a:outerShdw>
                </a:effectLst>
                <a:latin typeface="Palatino Linotype" charset="0"/>
                <a:ea typeface="ＭＳ Ｐゴシック" charset="0"/>
              </a:rPr>
              <a:t>The modernization of industry, gov</a:t>
            </a:r>
            <a:r>
              <a:rPr lang="ja-JP" altLang="en-US" sz="2400">
                <a:effectLst>
                  <a:outerShdw blurRad="38100" dist="38100" dir="2700000" algn="tl">
                    <a:srgbClr val="242852"/>
                  </a:outerShdw>
                </a:effectLst>
                <a:latin typeface="Palatino Linotype" charset="0"/>
                <a:ea typeface="ＭＳ Ｐゴシック" charset="0"/>
              </a:rPr>
              <a:t>’</a:t>
            </a:r>
            <a:r>
              <a:rPr lang="en-US" sz="2400">
                <a:effectLst>
                  <a:outerShdw blurRad="38100" dist="38100" dir="2700000" algn="tl">
                    <a:srgbClr val="242852"/>
                  </a:outerShdw>
                </a:effectLst>
                <a:latin typeface="Palatino Linotype" charset="0"/>
                <a:ea typeface="ＭＳ Ｐゴシック" charset="0"/>
              </a:rPr>
              <a:t>t spending, &amp; a major tax cut in 1963 stimulated the  economy &amp; created jobs </a:t>
            </a:r>
          </a:p>
        </p:txBody>
      </p:sp>
      <p:sp>
        <p:nvSpPr>
          <p:cNvPr id="270340" name="Rectangle 4"/>
          <p:cNvSpPr>
            <a:spLocks noGrp="1" noChangeArrowheads="1"/>
          </p:cNvSpPr>
          <p:nvPr>
            <p:ph type="title"/>
          </p:nvPr>
        </p:nvSpPr>
        <p:spPr bwMode="auto">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JFK</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s New Frontier</a:t>
            </a:r>
          </a:p>
        </p:txBody>
      </p:sp>
      <p:sp>
        <p:nvSpPr>
          <p:cNvPr id="270342" name="AutoShape 6"/>
          <p:cNvSpPr>
            <a:spLocks noChangeArrowheads="1"/>
          </p:cNvSpPr>
          <p:nvPr/>
        </p:nvSpPr>
        <p:spPr bwMode="auto">
          <a:xfrm>
            <a:off x="457200" y="304800"/>
            <a:ext cx="3733800" cy="990600"/>
          </a:xfrm>
          <a:prstGeom prst="wedgeRectCallout">
            <a:avLst>
              <a:gd name="adj1" fmla="val 4421"/>
              <a:gd name="adj2" fmla="val 257532"/>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Aid for public schools…</a:t>
            </a:r>
          </a:p>
        </p:txBody>
      </p:sp>
      <p:sp>
        <p:nvSpPr>
          <p:cNvPr id="270343" name="AutoShape 7"/>
          <p:cNvSpPr>
            <a:spLocks noChangeArrowheads="1"/>
          </p:cNvSpPr>
          <p:nvPr/>
        </p:nvSpPr>
        <p:spPr bwMode="auto">
          <a:xfrm>
            <a:off x="4648200" y="228600"/>
            <a:ext cx="3657600" cy="990600"/>
          </a:xfrm>
          <a:prstGeom prst="wedgeRectCallout">
            <a:avLst>
              <a:gd name="adj1" fmla="val -29079"/>
              <a:gd name="adj2" fmla="val 266667"/>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a:t>
            </a:r>
            <a:r>
              <a:rPr lang="en-US" sz="3600">
                <a:solidFill>
                  <a:schemeClr val="bg1"/>
                </a:solidFill>
              </a:rPr>
              <a:t>the extension of Social Security…</a:t>
            </a:r>
          </a:p>
        </p:txBody>
      </p:sp>
      <p:sp>
        <p:nvSpPr>
          <p:cNvPr id="270344" name="AutoShape 8"/>
          <p:cNvSpPr>
            <a:spLocks noChangeArrowheads="1"/>
          </p:cNvSpPr>
          <p:nvPr/>
        </p:nvSpPr>
        <p:spPr bwMode="auto">
          <a:xfrm>
            <a:off x="533400" y="1600200"/>
            <a:ext cx="3505200" cy="990600"/>
          </a:xfrm>
          <a:prstGeom prst="wedgeRectCallout">
            <a:avLst>
              <a:gd name="adj1" fmla="val 78171"/>
              <a:gd name="adj2" fmla="val 132213"/>
            </a:avLst>
          </a:prstGeom>
          <a:solidFill>
            <a:srgbClr val="FFCC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a:t>
            </a:r>
            <a:r>
              <a:rPr lang="en-US" sz="3600">
                <a:solidFill>
                  <a:schemeClr val="bg1"/>
                </a:solidFill>
              </a:rPr>
              <a:t>unemployment benefits…</a:t>
            </a:r>
          </a:p>
        </p:txBody>
      </p:sp>
      <p:sp>
        <p:nvSpPr>
          <p:cNvPr id="270345" name="AutoShape 9"/>
          <p:cNvSpPr>
            <a:spLocks noChangeArrowheads="1"/>
          </p:cNvSpPr>
          <p:nvPr/>
        </p:nvSpPr>
        <p:spPr bwMode="auto">
          <a:xfrm>
            <a:off x="4114800" y="1371600"/>
            <a:ext cx="4800600" cy="1447800"/>
          </a:xfrm>
          <a:prstGeom prst="wedgeRectCallout">
            <a:avLst>
              <a:gd name="adj1" fmla="val -28472"/>
              <a:gd name="adj2" fmla="val 90681"/>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a:t>
            </a:r>
            <a:r>
              <a:rPr lang="en-US" sz="3600">
                <a:solidFill>
                  <a:schemeClr val="bg1"/>
                </a:solidFill>
              </a:rPr>
              <a:t>and medical insurance for the elderly were all shot down by Congress</a:t>
            </a:r>
          </a:p>
        </p:txBody>
      </p:sp>
      <p:sp>
        <p:nvSpPr>
          <p:cNvPr id="270346" name="AutoShape 10"/>
          <p:cNvSpPr>
            <a:spLocks noChangeArrowheads="1"/>
          </p:cNvSpPr>
          <p:nvPr/>
        </p:nvSpPr>
        <p:spPr bwMode="auto">
          <a:xfrm>
            <a:off x="5334000" y="1219200"/>
            <a:ext cx="3581400" cy="990600"/>
          </a:xfrm>
          <a:prstGeom prst="wedgeRectCallout">
            <a:avLst>
              <a:gd name="adj1" fmla="val 6560"/>
              <a:gd name="adj2" fmla="val 232852"/>
            </a:avLst>
          </a:prstGeom>
          <a:solidFill>
            <a:srgbClr val="99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kumimoji="1" lang="en-US" sz="3600">
                <a:solidFill>
                  <a:schemeClr val="bg1"/>
                </a:solidFill>
              </a:rPr>
              <a:t>An increase in the minimum wage</a:t>
            </a:r>
          </a:p>
        </p:txBody>
      </p:sp>
      <p:sp>
        <p:nvSpPr>
          <p:cNvPr id="270347" name="AutoShape 11"/>
          <p:cNvSpPr>
            <a:spLocks noChangeArrowheads="1"/>
          </p:cNvSpPr>
          <p:nvPr/>
        </p:nvSpPr>
        <p:spPr bwMode="auto">
          <a:xfrm>
            <a:off x="5334000" y="2362200"/>
            <a:ext cx="3733800" cy="990600"/>
          </a:xfrm>
          <a:prstGeom prst="wedgeRectCallout">
            <a:avLst>
              <a:gd name="adj1" fmla="val -509"/>
              <a:gd name="adj2" fmla="val 117306"/>
            </a:avLst>
          </a:prstGeom>
          <a:solidFill>
            <a:srgbClr val="FFCC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Increased funds </a:t>
            </a:r>
            <a:r>
              <a:rPr kumimoji="1" lang="en-US" sz="3600">
                <a:solidFill>
                  <a:schemeClr val="bg1"/>
                </a:solidFill>
              </a:rPr>
              <a:t>for public housing</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70342"/>
                                        </p:tgtEl>
                                        <p:attrNameLst>
                                          <p:attrName>style.visibility</p:attrName>
                                        </p:attrNameLst>
                                      </p:cBhvr>
                                      <p:to>
                                        <p:strVal val="visible"/>
                                      </p:to>
                                    </p:set>
                                    <p:anim calcmode="lin" valueType="num">
                                      <p:cBhvr>
                                        <p:cTn id="7" dur="500" fill="hold"/>
                                        <p:tgtEl>
                                          <p:spTgt spid="270342"/>
                                        </p:tgtEl>
                                        <p:attrNameLst>
                                          <p:attrName>ppt_w</p:attrName>
                                        </p:attrNameLst>
                                      </p:cBhvr>
                                      <p:tavLst>
                                        <p:tav tm="0">
                                          <p:val>
                                            <p:fltVal val="0"/>
                                          </p:val>
                                        </p:tav>
                                        <p:tav tm="100000">
                                          <p:val>
                                            <p:strVal val="#ppt_w"/>
                                          </p:val>
                                        </p:tav>
                                      </p:tavLst>
                                    </p:anim>
                                    <p:anim calcmode="lin" valueType="num">
                                      <p:cBhvr>
                                        <p:cTn id="8" dur="500" fill="hold"/>
                                        <p:tgtEl>
                                          <p:spTgt spid="270342"/>
                                        </p:tgtEl>
                                        <p:attrNameLst>
                                          <p:attrName>ppt_h</p:attrName>
                                        </p:attrNameLst>
                                      </p:cBhvr>
                                      <p:tavLst>
                                        <p:tav tm="0">
                                          <p:val>
                                            <p:fltVal val="0"/>
                                          </p:val>
                                        </p:tav>
                                        <p:tav tm="100000">
                                          <p:val>
                                            <p:strVal val="#ppt_h"/>
                                          </p:val>
                                        </p:tav>
                                      </p:tavLst>
                                    </p:anim>
                                    <p:animEffect transition="in" filter="fade">
                                      <p:cBhvr>
                                        <p:cTn id="9" dur="500"/>
                                        <p:tgtEl>
                                          <p:spTgt spid="270342"/>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270343"/>
                                        </p:tgtEl>
                                        <p:attrNameLst>
                                          <p:attrName>style.visibility</p:attrName>
                                        </p:attrNameLst>
                                      </p:cBhvr>
                                      <p:to>
                                        <p:strVal val="visible"/>
                                      </p:to>
                                    </p:set>
                                    <p:anim calcmode="lin" valueType="num">
                                      <p:cBhvr>
                                        <p:cTn id="13" dur="500" fill="hold"/>
                                        <p:tgtEl>
                                          <p:spTgt spid="270343"/>
                                        </p:tgtEl>
                                        <p:attrNameLst>
                                          <p:attrName>ppt_w</p:attrName>
                                        </p:attrNameLst>
                                      </p:cBhvr>
                                      <p:tavLst>
                                        <p:tav tm="0">
                                          <p:val>
                                            <p:fltVal val="0"/>
                                          </p:val>
                                        </p:tav>
                                        <p:tav tm="100000">
                                          <p:val>
                                            <p:strVal val="#ppt_w"/>
                                          </p:val>
                                        </p:tav>
                                      </p:tavLst>
                                    </p:anim>
                                    <p:anim calcmode="lin" valueType="num">
                                      <p:cBhvr>
                                        <p:cTn id="14" dur="500" fill="hold"/>
                                        <p:tgtEl>
                                          <p:spTgt spid="270343"/>
                                        </p:tgtEl>
                                        <p:attrNameLst>
                                          <p:attrName>ppt_h</p:attrName>
                                        </p:attrNameLst>
                                      </p:cBhvr>
                                      <p:tavLst>
                                        <p:tav tm="0">
                                          <p:val>
                                            <p:fltVal val="0"/>
                                          </p:val>
                                        </p:tav>
                                        <p:tav tm="100000">
                                          <p:val>
                                            <p:strVal val="#ppt_h"/>
                                          </p:val>
                                        </p:tav>
                                      </p:tavLst>
                                    </p:anim>
                                    <p:animEffect transition="in" filter="fade">
                                      <p:cBhvr>
                                        <p:cTn id="15" dur="500"/>
                                        <p:tgtEl>
                                          <p:spTgt spid="270343"/>
                                        </p:tgtEl>
                                      </p:cBhvr>
                                    </p:animEffect>
                                  </p:childTnLst>
                                </p:cTn>
                              </p:par>
                            </p:childTnLst>
                          </p:cTn>
                        </p:par>
                        <p:par>
                          <p:cTn id="16" fill="hold" nodeType="afterGroup">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270344"/>
                                        </p:tgtEl>
                                        <p:attrNameLst>
                                          <p:attrName>style.visibility</p:attrName>
                                        </p:attrNameLst>
                                      </p:cBhvr>
                                      <p:to>
                                        <p:strVal val="visible"/>
                                      </p:to>
                                    </p:set>
                                    <p:anim calcmode="lin" valueType="num">
                                      <p:cBhvr>
                                        <p:cTn id="19" dur="500" fill="hold"/>
                                        <p:tgtEl>
                                          <p:spTgt spid="270344"/>
                                        </p:tgtEl>
                                        <p:attrNameLst>
                                          <p:attrName>ppt_w</p:attrName>
                                        </p:attrNameLst>
                                      </p:cBhvr>
                                      <p:tavLst>
                                        <p:tav tm="0">
                                          <p:val>
                                            <p:fltVal val="0"/>
                                          </p:val>
                                        </p:tav>
                                        <p:tav tm="100000">
                                          <p:val>
                                            <p:strVal val="#ppt_w"/>
                                          </p:val>
                                        </p:tav>
                                      </p:tavLst>
                                    </p:anim>
                                    <p:anim calcmode="lin" valueType="num">
                                      <p:cBhvr>
                                        <p:cTn id="20" dur="500" fill="hold"/>
                                        <p:tgtEl>
                                          <p:spTgt spid="270344"/>
                                        </p:tgtEl>
                                        <p:attrNameLst>
                                          <p:attrName>ppt_h</p:attrName>
                                        </p:attrNameLst>
                                      </p:cBhvr>
                                      <p:tavLst>
                                        <p:tav tm="0">
                                          <p:val>
                                            <p:fltVal val="0"/>
                                          </p:val>
                                        </p:tav>
                                        <p:tav tm="100000">
                                          <p:val>
                                            <p:strVal val="#ppt_h"/>
                                          </p:val>
                                        </p:tav>
                                      </p:tavLst>
                                    </p:anim>
                                    <p:animEffect transition="in" filter="fade">
                                      <p:cBhvr>
                                        <p:cTn id="21" dur="500"/>
                                        <p:tgtEl>
                                          <p:spTgt spid="270344"/>
                                        </p:tgtEl>
                                      </p:cBhvr>
                                    </p:animEffect>
                                  </p:childTnLst>
                                </p:cTn>
                              </p:par>
                            </p:childTnLst>
                          </p:cTn>
                        </p:par>
                        <p:par>
                          <p:cTn id="22" fill="hold" nodeType="afterGroup">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270345"/>
                                        </p:tgtEl>
                                        <p:attrNameLst>
                                          <p:attrName>style.visibility</p:attrName>
                                        </p:attrNameLst>
                                      </p:cBhvr>
                                      <p:to>
                                        <p:strVal val="visible"/>
                                      </p:to>
                                    </p:set>
                                    <p:anim calcmode="lin" valueType="num">
                                      <p:cBhvr>
                                        <p:cTn id="25" dur="500" fill="hold"/>
                                        <p:tgtEl>
                                          <p:spTgt spid="270345"/>
                                        </p:tgtEl>
                                        <p:attrNameLst>
                                          <p:attrName>ppt_w</p:attrName>
                                        </p:attrNameLst>
                                      </p:cBhvr>
                                      <p:tavLst>
                                        <p:tav tm="0">
                                          <p:val>
                                            <p:fltVal val="0"/>
                                          </p:val>
                                        </p:tav>
                                        <p:tav tm="100000">
                                          <p:val>
                                            <p:strVal val="#ppt_w"/>
                                          </p:val>
                                        </p:tav>
                                      </p:tavLst>
                                    </p:anim>
                                    <p:anim calcmode="lin" valueType="num">
                                      <p:cBhvr>
                                        <p:cTn id="26" dur="500" fill="hold"/>
                                        <p:tgtEl>
                                          <p:spTgt spid="270345"/>
                                        </p:tgtEl>
                                        <p:attrNameLst>
                                          <p:attrName>ppt_h</p:attrName>
                                        </p:attrNameLst>
                                      </p:cBhvr>
                                      <p:tavLst>
                                        <p:tav tm="0">
                                          <p:val>
                                            <p:fltVal val="0"/>
                                          </p:val>
                                        </p:tav>
                                        <p:tav tm="100000">
                                          <p:val>
                                            <p:strVal val="#ppt_h"/>
                                          </p:val>
                                        </p:tav>
                                      </p:tavLst>
                                    </p:anim>
                                    <p:animEffect transition="in" filter="fade">
                                      <p:cBhvr>
                                        <p:cTn id="27" dur="500"/>
                                        <p:tgtEl>
                                          <p:spTgt spid="27034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xit" presetSubtype="0" fill="hold" grpId="1" nodeType="clickEffect">
                                  <p:stCondLst>
                                    <p:cond delay="0"/>
                                  </p:stCondLst>
                                  <p:childTnLst>
                                    <p:anim calcmode="lin" valueType="num">
                                      <p:cBhvr>
                                        <p:cTn id="31" dur="500"/>
                                        <p:tgtEl>
                                          <p:spTgt spid="270344"/>
                                        </p:tgtEl>
                                        <p:attrNameLst>
                                          <p:attrName>ppt_w</p:attrName>
                                        </p:attrNameLst>
                                      </p:cBhvr>
                                      <p:tavLst>
                                        <p:tav tm="0">
                                          <p:val>
                                            <p:strVal val="ppt_w"/>
                                          </p:val>
                                        </p:tav>
                                        <p:tav tm="100000">
                                          <p:val>
                                            <p:fltVal val="0"/>
                                          </p:val>
                                        </p:tav>
                                      </p:tavLst>
                                    </p:anim>
                                    <p:anim calcmode="lin" valueType="num">
                                      <p:cBhvr>
                                        <p:cTn id="32" dur="500"/>
                                        <p:tgtEl>
                                          <p:spTgt spid="270344"/>
                                        </p:tgtEl>
                                        <p:attrNameLst>
                                          <p:attrName>ppt_h</p:attrName>
                                        </p:attrNameLst>
                                      </p:cBhvr>
                                      <p:tavLst>
                                        <p:tav tm="0">
                                          <p:val>
                                            <p:strVal val="ppt_h"/>
                                          </p:val>
                                        </p:tav>
                                        <p:tav tm="100000">
                                          <p:val>
                                            <p:fltVal val="0"/>
                                          </p:val>
                                        </p:tav>
                                      </p:tavLst>
                                    </p:anim>
                                    <p:animEffect transition="out" filter="fade">
                                      <p:cBhvr>
                                        <p:cTn id="33" dur="500"/>
                                        <p:tgtEl>
                                          <p:spTgt spid="270344"/>
                                        </p:tgtEl>
                                      </p:cBhvr>
                                    </p:animEffect>
                                    <p:set>
                                      <p:cBhvr>
                                        <p:cTn id="34" dur="1" fill="hold">
                                          <p:stCondLst>
                                            <p:cond delay="499"/>
                                          </p:stCondLst>
                                        </p:cTn>
                                        <p:tgtEl>
                                          <p:spTgt spid="270344"/>
                                        </p:tgtEl>
                                        <p:attrNameLst>
                                          <p:attrName>style.visibility</p:attrName>
                                        </p:attrNameLst>
                                      </p:cBhvr>
                                      <p:to>
                                        <p:strVal val="hidden"/>
                                      </p:to>
                                    </p:set>
                                  </p:childTnLst>
                                </p:cTn>
                              </p:par>
                              <p:par>
                                <p:cTn id="35" presetID="53" presetClass="exit" presetSubtype="0" fill="hold" grpId="1" nodeType="withEffect">
                                  <p:stCondLst>
                                    <p:cond delay="0"/>
                                  </p:stCondLst>
                                  <p:childTnLst>
                                    <p:anim calcmode="lin" valueType="num">
                                      <p:cBhvr>
                                        <p:cTn id="36" dur="500"/>
                                        <p:tgtEl>
                                          <p:spTgt spid="270342"/>
                                        </p:tgtEl>
                                        <p:attrNameLst>
                                          <p:attrName>ppt_w</p:attrName>
                                        </p:attrNameLst>
                                      </p:cBhvr>
                                      <p:tavLst>
                                        <p:tav tm="0">
                                          <p:val>
                                            <p:strVal val="ppt_w"/>
                                          </p:val>
                                        </p:tav>
                                        <p:tav tm="100000">
                                          <p:val>
                                            <p:fltVal val="0"/>
                                          </p:val>
                                        </p:tav>
                                      </p:tavLst>
                                    </p:anim>
                                    <p:anim calcmode="lin" valueType="num">
                                      <p:cBhvr>
                                        <p:cTn id="37" dur="500"/>
                                        <p:tgtEl>
                                          <p:spTgt spid="270342"/>
                                        </p:tgtEl>
                                        <p:attrNameLst>
                                          <p:attrName>ppt_h</p:attrName>
                                        </p:attrNameLst>
                                      </p:cBhvr>
                                      <p:tavLst>
                                        <p:tav tm="0">
                                          <p:val>
                                            <p:strVal val="ppt_h"/>
                                          </p:val>
                                        </p:tav>
                                        <p:tav tm="100000">
                                          <p:val>
                                            <p:fltVal val="0"/>
                                          </p:val>
                                        </p:tav>
                                      </p:tavLst>
                                    </p:anim>
                                    <p:animEffect transition="out" filter="fade">
                                      <p:cBhvr>
                                        <p:cTn id="38" dur="500"/>
                                        <p:tgtEl>
                                          <p:spTgt spid="270342"/>
                                        </p:tgtEl>
                                      </p:cBhvr>
                                    </p:animEffect>
                                    <p:set>
                                      <p:cBhvr>
                                        <p:cTn id="39" dur="1" fill="hold">
                                          <p:stCondLst>
                                            <p:cond delay="499"/>
                                          </p:stCondLst>
                                        </p:cTn>
                                        <p:tgtEl>
                                          <p:spTgt spid="270342"/>
                                        </p:tgtEl>
                                        <p:attrNameLst>
                                          <p:attrName>style.visibility</p:attrName>
                                        </p:attrNameLst>
                                      </p:cBhvr>
                                      <p:to>
                                        <p:strVal val="hidden"/>
                                      </p:to>
                                    </p:set>
                                  </p:childTnLst>
                                </p:cTn>
                              </p:par>
                              <p:par>
                                <p:cTn id="40" presetID="53" presetClass="exit" presetSubtype="0" fill="hold" grpId="1" nodeType="withEffect">
                                  <p:stCondLst>
                                    <p:cond delay="0"/>
                                  </p:stCondLst>
                                  <p:childTnLst>
                                    <p:anim calcmode="lin" valueType="num">
                                      <p:cBhvr>
                                        <p:cTn id="41" dur="500"/>
                                        <p:tgtEl>
                                          <p:spTgt spid="270343"/>
                                        </p:tgtEl>
                                        <p:attrNameLst>
                                          <p:attrName>ppt_w</p:attrName>
                                        </p:attrNameLst>
                                      </p:cBhvr>
                                      <p:tavLst>
                                        <p:tav tm="0">
                                          <p:val>
                                            <p:strVal val="ppt_w"/>
                                          </p:val>
                                        </p:tav>
                                        <p:tav tm="100000">
                                          <p:val>
                                            <p:fltVal val="0"/>
                                          </p:val>
                                        </p:tav>
                                      </p:tavLst>
                                    </p:anim>
                                    <p:anim calcmode="lin" valueType="num">
                                      <p:cBhvr>
                                        <p:cTn id="42" dur="500"/>
                                        <p:tgtEl>
                                          <p:spTgt spid="270343"/>
                                        </p:tgtEl>
                                        <p:attrNameLst>
                                          <p:attrName>ppt_h</p:attrName>
                                        </p:attrNameLst>
                                      </p:cBhvr>
                                      <p:tavLst>
                                        <p:tav tm="0">
                                          <p:val>
                                            <p:strVal val="ppt_h"/>
                                          </p:val>
                                        </p:tav>
                                        <p:tav tm="100000">
                                          <p:val>
                                            <p:fltVal val="0"/>
                                          </p:val>
                                        </p:tav>
                                      </p:tavLst>
                                    </p:anim>
                                    <p:animEffect transition="out" filter="fade">
                                      <p:cBhvr>
                                        <p:cTn id="43" dur="500"/>
                                        <p:tgtEl>
                                          <p:spTgt spid="270343"/>
                                        </p:tgtEl>
                                      </p:cBhvr>
                                    </p:animEffect>
                                    <p:set>
                                      <p:cBhvr>
                                        <p:cTn id="44" dur="1" fill="hold">
                                          <p:stCondLst>
                                            <p:cond delay="499"/>
                                          </p:stCondLst>
                                        </p:cTn>
                                        <p:tgtEl>
                                          <p:spTgt spid="270343"/>
                                        </p:tgtEl>
                                        <p:attrNameLst>
                                          <p:attrName>style.visibility</p:attrName>
                                        </p:attrNameLst>
                                      </p:cBhvr>
                                      <p:to>
                                        <p:strVal val="hidden"/>
                                      </p:to>
                                    </p:set>
                                  </p:childTnLst>
                                </p:cTn>
                              </p:par>
                              <p:par>
                                <p:cTn id="45" presetID="53" presetClass="exit" presetSubtype="0" fill="hold" grpId="1" nodeType="withEffect">
                                  <p:stCondLst>
                                    <p:cond delay="0"/>
                                  </p:stCondLst>
                                  <p:childTnLst>
                                    <p:anim calcmode="lin" valueType="num">
                                      <p:cBhvr>
                                        <p:cTn id="46" dur="500"/>
                                        <p:tgtEl>
                                          <p:spTgt spid="270345"/>
                                        </p:tgtEl>
                                        <p:attrNameLst>
                                          <p:attrName>ppt_w</p:attrName>
                                        </p:attrNameLst>
                                      </p:cBhvr>
                                      <p:tavLst>
                                        <p:tav tm="0">
                                          <p:val>
                                            <p:strVal val="ppt_w"/>
                                          </p:val>
                                        </p:tav>
                                        <p:tav tm="100000">
                                          <p:val>
                                            <p:fltVal val="0"/>
                                          </p:val>
                                        </p:tav>
                                      </p:tavLst>
                                    </p:anim>
                                    <p:anim calcmode="lin" valueType="num">
                                      <p:cBhvr>
                                        <p:cTn id="47" dur="500"/>
                                        <p:tgtEl>
                                          <p:spTgt spid="270345"/>
                                        </p:tgtEl>
                                        <p:attrNameLst>
                                          <p:attrName>ppt_h</p:attrName>
                                        </p:attrNameLst>
                                      </p:cBhvr>
                                      <p:tavLst>
                                        <p:tav tm="0">
                                          <p:val>
                                            <p:strVal val="ppt_h"/>
                                          </p:val>
                                        </p:tav>
                                        <p:tav tm="100000">
                                          <p:val>
                                            <p:fltVal val="0"/>
                                          </p:val>
                                        </p:tav>
                                      </p:tavLst>
                                    </p:anim>
                                    <p:animEffect transition="out" filter="fade">
                                      <p:cBhvr>
                                        <p:cTn id="48" dur="500"/>
                                        <p:tgtEl>
                                          <p:spTgt spid="270345"/>
                                        </p:tgtEl>
                                      </p:cBhvr>
                                    </p:animEffect>
                                    <p:set>
                                      <p:cBhvr>
                                        <p:cTn id="49" dur="1" fill="hold">
                                          <p:stCondLst>
                                            <p:cond delay="499"/>
                                          </p:stCondLst>
                                        </p:cTn>
                                        <p:tgtEl>
                                          <p:spTgt spid="270345"/>
                                        </p:tgtEl>
                                        <p:attrNameLst>
                                          <p:attrName>style.visibility</p:attrName>
                                        </p:attrNameLst>
                                      </p:cBhvr>
                                      <p:to>
                                        <p:strVal val="hidden"/>
                                      </p:to>
                                    </p:set>
                                  </p:childTnLst>
                                </p:cTn>
                              </p:par>
                              <p:par>
                                <p:cTn id="50" presetID="53" presetClass="entr" presetSubtype="0" fill="hold" grpId="0" nodeType="withEffect">
                                  <p:stCondLst>
                                    <p:cond delay="0"/>
                                  </p:stCondLst>
                                  <p:childTnLst>
                                    <p:set>
                                      <p:cBhvr>
                                        <p:cTn id="51" dur="1" fill="hold">
                                          <p:stCondLst>
                                            <p:cond delay="0"/>
                                          </p:stCondLst>
                                        </p:cTn>
                                        <p:tgtEl>
                                          <p:spTgt spid="270346"/>
                                        </p:tgtEl>
                                        <p:attrNameLst>
                                          <p:attrName>style.visibility</p:attrName>
                                        </p:attrNameLst>
                                      </p:cBhvr>
                                      <p:to>
                                        <p:strVal val="visible"/>
                                      </p:to>
                                    </p:set>
                                    <p:anim calcmode="lin" valueType="num">
                                      <p:cBhvr>
                                        <p:cTn id="52" dur="500" fill="hold"/>
                                        <p:tgtEl>
                                          <p:spTgt spid="270346"/>
                                        </p:tgtEl>
                                        <p:attrNameLst>
                                          <p:attrName>ppt_w</p:attrName>
                                        </p:attrNameLst>
                                      </p:cBhvr>
                                      <p:tavLst>
                                        <p:tav tm="0">
                                          <p:val>
                                            <p:fltVal val="0"/>
                                          </p:val>
                                        </p:tav>
                                        <p:tav tm="100000">
                                          <p:val>
                                            <p:strVal val="#ppt_w"/>
                                          </p:val>
                                        </p:tav>
                                      </p:tavLst>
                                    </p:anim>
                                    <p:anim calcmode="lin" valueType="num">
                                      <p:cBhvr>
                                        <p:cTn id="53" dur="500" fill="hold"/>
                                        <p:tgtEl>
                                          <p:spTgt spid="270346"/>
                                        </p:tgtEl>
                                        <p:attrNameLst>
                                          <p:attrName>ppt_h</p:attrName>
                                        </p:attrNameLst>
                                      </p:cBhvr>
                                      <p:tavLst>
                                        <p:tav tm="0">
                                          <p:val>
                                            <p:fltVal val="0"/>
                                          </p:val>
                                        </p:tav>
                                        <p:tav tm="100000">
                                          <p:val>
                                            <p:strVal val="#ppt_h"/>
                                          </p:val>
                                        </p:tav>
                                      </p:tavLst>
                                    </p:anim>
                                    <p:animEffect transition="in" filter="fade">
                                      <p:cBhvr>
                                        <p:cTn id="54" dur="500"/>
                                        <p:tgtEl>
                                          <p:spTgt spid="270346"/>
                                        </p:tgtEl>
                                      </p:cBhvr>
                                    </p:animEffect>
                                  </p:childTnLst>
                                </p:cTn>
                              </p:par>
                            </p:childTnLst>
                          </p:cTn>
                        </p:par>
                        <p:par>
                          <p:cTn id="55" fill="hold" nodeType="afterGroup">
                            <p:stCondLst>
                              <p:cond delay="500"/>
                            </p:stCondLst>
                            <p:childTnLst>
                              <p:par>
                                <p:cTn id="56" presetID="53" presetClass="entr" presetSubtype="0" fill="hold" grpId="0" nodeType="afterEffect">
                                  <p:stCondLst>
                                    <p:cond delay="0"/>
                                  </p:stCondLst>
                                  <p:childTnLst>
                                    <p:set>
                                      <p:cBhvr>
                                        <p:cTn id="57" dur="1" fill="hold">
                                          <p:stCondLst>
                                            <p:cond delay="0"/>
                                          </p:stCondLst>
                                        </p:cTn>
                                        <p:tgtEl>
                                          <p:spTgt spid="270347"/>
                                        </p:tgtEl>
                                        <p:attrNameLst>
                                          <p:attrName>style.visibility</p:attrName>
                                        </p:attrNameLst>
                                      </p:cBhvr>
                                      <p:to>
                                        <p:strVal val="visible"/>
                                      </p:to>
                                    </p:set>
                                    <p:anim calcmode="lin" valueType="num">
                                      <p:cBhvr>
                                        <p:cTn id="58" dur="500" fill="hold"/>
                                        <p:tgtEl>
                                          <p:spTgt spid="270347"/>
                                        </p:tgtEl>
                                        <p:attrNameLst>
                                          <p:attrName>ppt_w</p:attrName>
                                        </p:attrNameLst>
                                      </p:cBhvr>
                                      <p:tavLst>
                                        <p:tav tm="0">
                                          <p:val>
                                            <p:fltVal val="0"/>
                                          </p:val>
                                        </p:tav>
                                        <p:tav tm="100000">
                                          <p:val>
                                            <p:strVal val="#ppt_w"/>
                                          </p:val>
                                        </p:tav>
                                      </p:tavLst>
                                    </p:anim>
                                    <p:anim calcmode="lin" valueType="num">
                                      <p:cBhvr>
                                        <p:cTn id="59" dur="500" fill="hold"/>
                                        <p:tgtEl>
                                          <p:spTgt spid="270347"/>
                                        </p:tgtEl>
                                        <p:attrNameLst>
                                          <p:attrName>ppt_h</p:attrName>
                                        </p:attrNameLst>
                                      </p:cBhvr>
                                      <p:tavLst>
                                        <p:tav tm="0">
                                          <p:val>
                                            <p:fltVal val="0"/>
                                          </p:val>
                                        </p:tav>
                                        <p:tav tm="100000">
                                          <p:val>
                                            <p:strVal val="#ppt_h"/>
                                          </p:val>
                                        </p:tav>
                                      </p:tavLst>
                                    </p:anim>
                                    <p:animEffect transition="in" filter="fade">
                                      <p:cBhvr>
                                        <p:cTn id="60" dur="500"/>
                                        <p:tgtEl>
                                          <p:spTgt spid="270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2" grpId="0" animBg="1"/>
      <p:bldP spid="270342" grpId="1" animBg="1"/>
      <p:bldP spid="270343" grpId="0" animBg="1"/>
      <p:bldP spid="270343" grpId="1" animBg="1"/>
      <p:bldP spid="270344" grpId="0" animBg="1"/>
      <p:bldP spid="270344" grpId="1" animBg="1"/>
      <p:bldP spid="270345" grpId="0" animBg="1"/>
      <p:bldP spid="270345" grpId="1" animBg="1"/>
      <p:bldP spid="270346" grpId="0" animBg="1"/>
      <p:bldP spid="27034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7" name="Rectangle 3"/>
          <p:cNvSpPr>
            <a:spLocks noGrp="1" noChangeArrowheads="1"/>
          </p:cNvSpPr>
          <p:nvPr>
            <p:ph idx="1"/>
          </p:nvPr>
        </p:nvSpPr>
        <p:spPr>
          <a:xfrm>
            <a:off x="914400" y="838200"/>
            <a:ext cx="8229600" cy="6019800"/>
          </a:xfrm>
        </p:spPr>
        <p:txBody>
          <a:bodyPr wrap="square" numCol="1" anchorCtr="0" compatLnSpc="1">
            <a:prstTxWarp prst="textNoShape">
              <a:avLst/>
            </a:prstTxWarp>
          </a:bodyPr>
          <a:lstStyle/>
          <a:p>
            <a:pPr eaLnBrk="1" hangingPunct="1"/>
            <a:r>
              <a:rPr lang="en-US" sz="3600">
                <a:effectLst>
                  <a:outerShdw blurRad="38100" dist="38100" dir="2700000" algn="tl">
                    <a:srgbClr val="242852"/>
                  </a:outerShdw>
                </a:effectLst>
                <a:latin typeface="Palatino Linotype" charset="0"/>
                <a:ea typeface="ＭＳ Ｐゴシック" charset="0"/>
              </a:rPr>
              <a:t>One long-lasting achievement of the JFK-era was strengthening the presidency:</a:t>
            </a:r>
          </a:p>
          <a:p>
            <a:pPr lvl="1" eaLnBrk="1" hangingPunct="1"/>
            <a:r>
              <a:rPr lang="en-US" sz="3600">
                <a:effectLst>
                  <a:outerShdw blurRad="38100" dist="38100" dir="2700000" algn="tl">
                    <a:srgbClr val="242852"/>
                  </a:outerShdw>
                </a:effectLst>
                <a:latin typeface="Palatino Linotype" charset="0"/>
                <a:ea typeface="ＭＳ Ｐゴシック" charset="0"/>
              </a:rPr>
              <a:t>Eisenhower left many decisions to his staff, but JFK demanded more direct presidential control</a:t>
            </a:r>
          </a:p>
          <a:p>
            <a:pPr lvl="1" eaLnBrk="1" hangingPunct="1"/>
            <a:r>
              <a:rPr lang="en-US" sz="3600">
                <a:effectLst>
                  <a:outerShdw blurRad="38100" dist="38100" dir="2700000" algn="tl">
                    <a:srgbClr val="242852"/>
                  </a:outerShdw>
                </a:effectLst>
                <a:latin typeface="Palatino Linotype" charset="0"/>
                <a:ea typeface="ＭＳ Ｐゴシック" charset="0"/>
              </a:rPr>
              <a:t>JFK transferred much of the decision-making power from the cabinet to his White House staff</a:t>
            </a:r>
          </a:p>
        </p:txBody>
      </p:sp>
      <p:sp>
        <p:nvSpPr>
          <p:cNvPr id="277506" name="Rectangle 2"/>
          <p:cNvSpPr>
            <a:spLocks noGrp="1" noChangeArrowheads="1"/>
          </p:cNvSpPr>
          <p:nvPr>
            <p:ph type="title"/>
          </p:nvPr>
        </p:nvSpPr>
        <p:spPr>
          <a:xfrm>
            <a:off x="1143000" y="0"/>
            <a:ext cx="7772400" cy="914400"/>
          </a:xfrm>
        </p:spPr>
        <p:txBody>
          <a:bodyPr wrap="square"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JFK</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s New Frontier</a:t>
            </a:r>
          </a:p>
        </p:txBody>
      </p:sp>
      <p:sp>
        <p:nvSpPr>
          <p:cNvPr id="277508" name="AutoShape 4"/>
          <p:cNvSpPr>
            <a:spLocks noChangeArrowheads="1"/>
          </p:cNvSpPr>
          <p:nvPr/>
        </p:nvSpPr>
        <p:spPr bwMode="auto">
          <a:xfrm>
            <a:off x="990600" y="1981200"/>
            <a:ext cx="8077200" cy="1066800"/>
          </a:xfrm>
          <a:prstGeom prst="wedgeRectCallout">
            <a:avLst>
              <a:gd name="adj1" fmla="val 42569"/>
              <a:gd name="adj2" fmla="val 338542"/>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20000"/>
              </a:spcBef>
              <a:buFont typeface="Arial" charset="0"/>
              <a:buNone/>
            </a:pPr>
            <a:r>
              <a:rPr kumimoji="1" lang="en-US" sz="3600">
                <a:solidFill>
                  <a:schemeClr val="bg1"/>
                </a:solidFill>
              </a:rPr>
              <a:t>JFK appointed </a:t>
            </a:r>
            <a:r>
              <a:rPr lang="en-US" sz="3600">
                <a:solidFill>
                  <a:schemeClr val="bg1"/>
                </a:solidFill>
              </a:rPr>
              <a:t>tough, pragmatic, &amp; academic</a:t>
            </a:r>
            <a:r>
              <a:rPr kumimoji="1" lang="en-US" sz="3600">
                <a:solidFill>
                  <a:schemeClr val="bg1"/>
                </a:solidFill>
              </a:rPr>
              <a:t> “</a:t>
            </a:r>
            <a:r>
              <a:rPr kumimoji="1" lang="en-US" sz="3600" i="1">
                <a:solidFill>
                  <a:schemeClr val="bg1"/>
                </a:solidFill>
              </a:rPr>
              <a:t>New Frontiersmen</a:t>
            </a:r>
            <a:r>
              <a:rPr kumimoji="1" lang="en-US" sz="3600">
                <a:solidFill>
                  <a:schemeClr val="bg1"/>
                </a:solidFill>
              </a:rPr>
              <a:t>” to his staff</a:t>
            </a:r>
            <a:endParaRPr lang="en-US" sz="3600">
              <a:solidFill>
                <a:schemeClr val="bg1"/>
              </a:solidFill>
            </a:endParaRPr>
          </a:p>
        </p:txBody>
      </p:sp>
      <p:sp>
        <p:nvSpPr>
          <p:cNvPr id="277509" name="AutoShape 5"/>
          <p:cNvSpPr>
            <a:spLocks noChangeArrowheads="1"/>
          </p:cNvSpPr>
          <p:nvPr/>
        </p:nvSpPr>
        <p:spPr bwMode="auto">
          <a:xfrm>
            <a:off x="1981200" y="3200400"/>
            <a:ext cx="6019800" cy="990600"/>
          </a:xfrm>
          <a:prstGeom prst="wedgeRectCallout">
            <a:avLst>
              <a:gd name="adj1" fmla="val 55009"/>
              <a:gd name="adj2" fmla="val 245671"/>
            </a:avLst>
          </a:prstGeom>
          <a:solidFill>
            <a:srgbClr val="FFCC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20000"/>
              </a:spcBef>
              <a:buFont typeface="Arial" charset="0"/>
              <a:buNone/>
            </a:pPr>
            <a:r>
              <a:rPr kumimoji="1" lang="en-US" sz="3600">
                <a:solidFill>
                  <a:schemeClr val="bg1"/>
                </a:solidFill>
              </a:rPr>
              <a:t>Kennedy referred to his staff as the “</a:t>
            </a:r>
            <a:r>
              <a:rPr kumimoji="1" lang="en-US" sz="3600" i="1">
                <a:solidFill>
                  <a:schemeClr val="bg1"/>
                </a:solidFill>
              </a:rPr>
              <a:t>the best &amp; the brightest</a:t>
            </a:r>
            <a:r>
              <a:rPr kumimoji="1" lang="en-US" sz="3600">
                <a:solidFill>
                  <a:schemeClr val="bg1"/>
                </a:solidFill>
              </a:rPr>
              <a:t>”</a:t>
            </a:r>
            <a:endParaRPr lang="en-US" sz="3600">
              <a:solidFill>
                <a:schemeClr val="bg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77508"/>
                                        </p:tgtEl>
                                        <p:attrNameLst>
                                          <p:attrName>style.visibility</p:attrName>
                                        </p:attrNameLst>
                                      </p:cBhvr>
                                      <p:to>
                                        <p:strVal val="visible"/>
                                      </p:to>
                                    </p:set>
                                    <p:anim calcmode="lin" valueType="num">
                                      <p:cBhvr>
                                        <p:cTn id="7" dur="500" fill="hold"/>
                                        <p:tgtEl>
                                          <p:spTgt spid="277508"/>
                                        </p:tgtEl>
                                        <p:attrNameLst>
                                          <p:attrName>ppt_w</p:attrName>
                                        </p:attrNameLst>
                                      </p:cBhvr>
                                      <p:tavLst>
                                        <p:tav tm="0">
                                          <p:val>
                                            <p:fltVal val="0"/>
                                          </p:val>
                                        </p:tav>
                                        <p:tav tm="100000">
                                          <p:val>
                                            <p:strVal val="#ppt_w"/>
                                          </p:val>
                                        </p:tav>
                                      </p:tavLst>
                                    </p:anim>
                                    <p:anim calcmode="lin" valueType="num">
                                      <p:cBhvr>
                                        <p:cTn id="8" dur="500" fill="hold"/>
                                        <p:tgtEl>
                                          <p:spTgt spid="277508"/>
                                        </p:tgtEl>
                                        <p:attrNameLst>
                                          <p:attrName>ppt_h</p:attrName>
                                        </p:attrNameLst>
                                      </p:cBhvr>
                                      <p:tavLst>
                                        <p:tav tm="0">
                                          <p:val>
                                            <p:fltVal val="0"/>
                                          </p:val>
                                        </p:tav>
                                        <p:tav tm="100000">
                                          <p:val>
                                            <p:strVal val="#ppt_h"/>
                                          </p:val>
                                        </p:tav>
                                      </p:tavLst>
                                    </p:anim>
                                    <p:animEffect transition="in" filter="fade">
                                      <p:cBhvr>
                                        <p:cTn id="9" dur="500"/>
                                        <p:tgtEl>
                                          <p:spTgt spid="277508"/>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277509"/>
                                        </p:tgtEl>
                                        <p:attrNameLst>
                                          <p:attrName>style.visibility</p:attrName>
                                        </p:attrNameLst>
                                      </p:cBhvr>
                                      <p:to>
                                        <p:strVal val="visible"/>
                                      </p:to>
                                    </p:set>
                                    <p:anim calcmode="lin" valueType="num">
                                      <p:cBhvr>
                                        <p:cTn id="13" dur="500" fill="hold"/>
                                        <p:tgtEl>
                                          <p:spTgt spid="277509"/>
                                        </p:tgtEl>
                                        <p:attrNameLst>
                                          <p:attrName>ppt_w</p:attrName>
                                        </p:attrNameLst>
                                      </p:cBhvr>
                                      <p:tavLst>
                                        <p:tav tm="0">
                                          <p:val>
                                            <p:fltVal val="0"/>
                                          </p:val>
                                        </p:tav>
                                        <p:tav tm="100000">
                                          <p:val>
                                            <p:strVal val="#ppt_w"/>
                                          </p:val>
                                        </p:tav>
                                      </p:tavLst>
                                    </p:anim>
                                    <p:anim calcmode="lin" valueType="num">
                                      <p:cBhvr>
                                        <p:cTn id="14" dur="500" fill="hold"/>
                                        <p:tgtEl>
                                          <p:spTgt spid="277509"/>
                                        </p:tgtEl>
                                        <p:attrNameLst>
                                          <p:attrName>ppt_h</p:attrName>
                                        </p:attrNameLst>
                                      </p:cBhvr>
                                      <p:tavLst>
                                        <p:tav tm="0">
                                          <p:val>
                                            <p:fltVal val="0"/>
                                          </p:val>
                                        </p:tav>
                                        <p:tav tm="100000">
                                          <p:val>
                                            <p:strVal val="#ppt_h"/>
                                          </p:val>
                                        </p:tav>
                                      </p:tavLst>
                                    </p:anim>
                                    <p:animEffect transition="in" filter="fade">
                                      <p:cBhvr>
                                        <p:cTn id="15" dur="500"/>
                                        <p:tgtEl>
                                          <p:spTgt spid="277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8" grpId="0" animBg="1"/>
      <p:bldP spid="277509"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22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61" name="Rectangle 5"/>
          <p:cNvSpPr>
            <a:spLocks noGrp="1" noChangeArrowheads="1"/>
          </p:cNvSpPr>
          <p:nvPr>
            <p:ph idx="1"/>
          </p:nvPr>
        </p:nvSpPr>
        <p:spPr bwMode="auto">
          <a:xfrm>
            <a:off x="838200" y="685800"/>
            <a:ext cx="8305800" cy="61722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lnSpc>
                <a:spcPct val="95000"/>
              </a:lnSpc>
              <a:spcBef>
                <a:spcPct val="15000"/>
              </a:spcBef>
            </a:pPr>
            <a:r>
              <a:rPr lang="en-US" sz="3200">
                <a:effectLst>
                  <a:outerShdw blurRad="38100" dist="38100" dir="2700000" algn="tl">
                    <a:srgbClr val="242852"/>
                  </a:outerShdw>
                </a:effectLst>
                <a:latin typeface="Palatino Linotype" charset="0"/>
                <a:ea typeface="ＭＳ Ｐゴシック" charset="0"/>
              </a:rPr>
              <a:t>On Nov 22, 1963 in Dallas, JFK was assassinated &amp; VP Lyndon Johnson became president:</a:t>
            </a:r>
          </a:p>
          <a:p>
            <a:pPr lvl="1" eaLnBrk="1" hangingPunct="1">
              <a:lnSpc>
                <a:spcPct val="95000"/>
              </a:lnSpc>
              <a:spcBef>
                <a:spcPct val="15000"/>
              </a:spcBef>
            </a:pPr>
            <a:r>
              <a:rPr lang="en-US" sz="3200">
                <a:effectLst>
                  <a:outerShdw blurRad="38100" dist="38100" dir="2700000" algn="tl">
                    <a:srgbClr val="242852"/>
                  </a:outerShdw>
                </a:effectLst>
                <a:latin typeface="Palatino Linotype" charset="0"/>
                <a:ea typeface="ＭＳ Ｐゴシック" charset="0"/>
              </a:rPr>
              <a:t>LBJ was a master politician with a reputation for getting results</a:t>
            </a:r>
          </a:p>
          <a:p>
            <a:pPr lvl="1" eaLnBrk="1" hangingPunct="1">
              <a:lnSpc>
                <a:spcPct val="95000"/>
              </a:lnSpc>
              <a:spcBef>
                <a:spcPct val="15000"/>
              </a:spcBef>
            </a:pPr>
            <a:r>
              <a:rPr lang="en-US" sz="3200">
                <a:effectLst>
                  <a:outerShdw blurRad="38100" dist="38100" dir="2700000" algn="tl">
                    <a:srgbClr val="242852"/>
                  </a:outerShdw>
                </a:effectLst>
                <a:latin typeface="Palatino Linotype" charset="0"/>
                <a:ea typeface="ＭＳ Ｐゴシック" charset="0"/>
              </a:rPr>
              <a:t>LBJ promised to continue Kennedy's liberal agenda</a:t>
            </a:r>
          </a:p>
          <a:p>
            <a:pPr lvl="1" eaLnBrk="1" hangingPunct="1">
              <a:lnSpc>
                <a:spcPct val="95000"/>
              </a:lnSpc>
              <a:spcBef>
                <a:spcPct val="15000"/>
              </a:spcBef>
            </a:pPr>
            <a:r>
              <a:rPr lang="en-US" sz="3200">
                <a:effectLst>
                  <a:outerShdw blurRad="38100" dist="38100" dir="2700000" algn="tl">
                    <a:srgbClr val="242852"/>
                  </a:outerShdw>
                </a:effectLst>
                <a:latin typeface="Palatino Linotype" charset="0"/>
                <a:ea typeface="ＭＳ Ｐゴシック" charset="0"/>
              </a:rPr>
              <a:t>LBJ ultimately exceeded JFK</a:t>
            </a:r>
            <a:r>
              <a:rPr lang="ja-JP" altLang="en-US" sz="3200">
                <a:effectLst>
                  <a:outerShdw blurRad="38100" dist="38100" dir="2700000" algn="tl">
                    <a:srgbClr val="242852"/>
                  </a:outerShdw>
                </a:effectLst>
                <a:latin typeface="Palatino Linotype" charset="0"/>
                <a:ea typeface="ＭＳ Ｐゴシック" charset="0"/>
              </a:rPr>
              <a:t>’</a:t>
            </a:r>
            <a:r>
              <a:rPr lang="en-US" sz="3200">
                <a:effectLst>
                  <a:outerShdw blurRad="38100" dist="38100" dir="2700000" algn="tl">
                    <a:srgbClr val="242852"/>
                  </a:outerShdw>
                </a:effectLst>
                <a:latin typeface="Palatino Linotype" charset="0"/>
                <a:ea typeface="ＭＳ Ｐゴシック" charset="0"/>
              </a:rPr>
              <a:t>s record on providing economic &amp; racial equality</a:t>
            </a:r>
          </a:p>
        </p:txBody>
      </p:sp>
      <p:sp>
        <p:nvSpPr>
          <p:cNvPr id="224260" name="Rectangle 4"/>
          <p:cNvSpPr>
            <a:spLocks noGrp="1" noChangeArrowheads="1"/>
          </p:cNvSpPr>
          <p:nvPr>
            <p:ph type="title"/>
          </p:nvPr>
        </p:nvSpPr>
        <p:spPr bwMode="auto">
          <a:xfrm>
            <a:off x="762000" y="381000"/>
            <a:ext cx="7772400" cy="7620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fontAlgn="auto" hangingPunct="1">
              <a:spcAft>
                <a:spcPts val="0"/>
              </a:spcAft>
              <a:defRPr/>
            </a:pPr>
            <a:r>
              <a:rPr lang="en-US" dirty="0">
                <a:cs typeface="+mj-cs"/>
                <a:hlinkClick r:id="rId3"/>
              </a:rPr>
              <a:t>"Let Us Continue"</a:t>
            </a:r>
            <a:endParaRPr lang="en-US" dirty="0">
              <a:cs typeface="+mj-cs"/>
            </a:endParaRPr>
          </a:p>
        </p:txBody>
      </p:sp>
      <p:sp>
        <p:nvSpPr>
          <p:cNvPr id="224262" name="AutoShape 6"/>
          <p:cNvSpPr>
            <a:spLocks noChangeArrowheads="1"/>
          </p:cNvSpPr>
          <p:nvPr/>
        </p:nvSpPr>
        <p:spPr bwMode="auto">
          <a:xfrm>
            <a:off x="304800" y="2286000"/>
            <a:ext cx="8915400" cy="1524000"/>
          </a:xfrm>
          <a:prstGeom prst="wedgeRectCallout">
            <a:avLst>
              <a:gd name="adj1" fmla="val 11787"/>
              <a:gd name="adj2" fmla="val 109273"/>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LBJ helped push through the greatest array of liberal legislation in U.S. history (</a:t>
            </a:r>
            <a:r>
              <a:rPr kumimoji="1" lang="en-US" sz="3600">
                <a:solidFill>
                  <a:schemeClr val="bg1"/>
                </a:solidFill>
              </a:rPr>
              <a:t>“</a:t>
            </a:r>
            <a:r>
              <a:rPr kumimoji="1" lang="en-US" sz="3600" u="sng">
                <a:solidFill>
                  <a:schemeClr val="bg1"/>
                </a:solidFill>
              </a:rPr>
              <a:t>Great Society</a:t>
            </a:r>
            <a:r>
              <a:rPr kumimoji="1" lang="en-US" sz="3600">
                <a:solidFill>
                  <a:schemeClr val="bg1"/>
                </a:solidFill>
              </a:rPr>
              <a:t>”)</a:t>
            </a:r>
            <a:r>
              <a:rPr lang="en-US" sz="3600">
                <a:solidFill>
                  <a:schemeClr val="bg1"/>
                </a:solidFill>
              </a:rPr>
              <a:t>, surpassing FDR’s New Deal</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24262"/>
                                        </p:tgtEl>
                                        <p:attrNameLst>
                                          <p:attrName>style.visibility</p:attrName>
                                        </p:attrNameLst>
                                      </p:cBhvr>
                                      <p:to>
                                        <p:strVal val="visible"/>
                                      </p:to>
                                    </p:set>
                                    <p:anim calcmode="lin" valueType="num">
                                      <p:cBhvr>
                                        <p:cTn id="7" dur="500" fill="hold"/>
                                        <p:tgtEl>
                                          <p:spTgt spid="224262"/>
                                        </p:tgtEl>
                                        <p:attrNameLst>
                                          <p:attrName>ppt_w</p:attrName>
                                        </p:attrNameLst>
                                      </p:cBhvr>
                                      <p:tavLst>
                                        <p:tav tm="0">
                                          <p:val>
                                            <p:fltVal val="0"/>
                                          </p:val>
                                        </p:tav>
                                        <p:tav tm="100000">
                                          <p:val>
                                            <p:strVal val="#ppt_w"/>
                                          </p:val>
                                        </p:tav>
                                      </p:tavLst>
                                    </p:anim>
                                    <p:anim calcmode="lin" valueType="num">
                                      <p:cBhvr>
                                        <p:cTn id="8" dur="500" fill="hold"/>
                                        <p:tgtEl>
                                          <p:spTgt spid="224262"/>
                                        </p:tgtEl>
                                        <p:attrNameLst>
                                          <p:attrName>ppt_h</p:attrName>
                                        </p:attrNameLst>
                                      </p:cBhvr>
                                      <p:tavLst>
                                        <p:tav tm="0">
                                          <p:val>
                                            <p:fltVal val="0"/>
                                          </p:val>
                                        </p:tav>
                                        <p:tav tm="100000">
                                          <p:val>
                                            <p:strVal val="#ppt_h"/>
                                          </p:val>
                                        </p:tav>
                                      </p:tavLst>
                                    </p:anim>
                                    <p:animEffect transition="in" filter="fade">
                                      <p:cBhvr>
                                        <p:cTn id="9" dur="500"/>
                                        <p:tgtEl>
                                          <p:spTgt spid="224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6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6900" name="JFKAssassination-KBOXDallas.wma">
            <a:hlinkClick r:id="" action="ppaction://media"/>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7" descr="Kennedy%20Assassination"/>
          <p:cNvPicPr>
            <a:picLocks noChangeAspect="1" noChangeArrowheads="1"/>
          </p:cNvPicPr>
          <p:nvPr/>
        </p:nvPicPr>
        <p:blipFill>
          <a:blip r:embed="rId5">
            <a:extLst>
              <a:ext uri="{28A0092B-C50C-407E-A947-70E740481C1C}">
                <a14:useLocalDpi xmlns:a14="http://schemas.microsoft.com/office/drawing/2010/main" val="0"/>
              </a:ext>
            </a:extLst>
          </a:blip>
          <a:srcRect l="4167"/>
          <a:stretch>
            <a:fillRect/>
          </a:stretch>
        </p:blipFill>
        <p:spPr bwMode="auto">
          <a:xfrm>
            <a:off x="0" y="0"/>
            <a:ext cx="5257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8" descr="kenned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6905" name="Picture 9" descr="LBJ taking the oath of office."/>
          <p:cNvPicPr>
            <a:picLocks noChangeAspect="1" noChangeArrowheads="1"/>
          </p:cNvPicPr>
          <p:nvPr/>
        </p:nvPicPr>
        <p:blipFill>
          <a:blip r:embed="rId7">
            <a:extLst>
              <a:ext uri="{28A0092B-C50C-407E-A947-70E740481C1C}">
                <a14:useLocalDpi xmlns:a14="http://schemas.microsoft.com/office/drawing/2010/main" val="0"/>
              </a:ext>
            </a:extLst>
          </a:blip>
          <a:srcRect t="16528" b="164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6906" name="Picture 10" descr="GannonOswald copy.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0"/>
            <a:ext cx="6934200" cy="683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6907" name="Text Box 11"/>
          <p:cNvSpPr txBox="1">
            <a:spLocks noChangeArrowheads="1"/>
          </p:cNvSpPr>
          <p:nvPr/>
        </p:nvSpPr>
        <p:spPr bwMode="auto">
          <a:xfrm>
            <a:off x="1587500" y="5486400"/>
            <a:ext cx="6400800" cy="1009650"/>
          </a:xfrm>
          <a:prstGeom prst="rect">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Times New Roman" charset="0"/>
                <a:ea typeface="ＭＳ Ｐゴシック" charset="0"/>
                <a:cs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pPr algn="ctr">
              <a:lnSpc>
                <a:spcPct val="80000"/>
              </a:lnSpc>
              <a:spcBef>
                <a:spcPct val="50000"/>
              </a:spcBef>
            </a:pPr>
            <a:r>
              <a:rPr kumimoji="1" lang="en-US" sz="3600">
                <a:solidFill>
                  <a:schemeClr val="bg1"/>
                </a:solidFill>
                <a:hlinkClick r:id="rId9"/>
              </a:rPr>
              <a:t>Americans were stunned this rapid succession of events</a:t>
            </a:r>
            <a:endParaRPr kumimoji="1" lang="en-US" sz="3600">
              <a:solidFill>
                <a:schemeClr val="bg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336905"/>
                                        </p:tgtEl>
                                        <p:attrNameLst>
                                          <p:attrName>style.visibility</p:attrName>
                                        </p:attrNameLst>
                                      </p:cBhvr>
                                      <p:to>
                                        <p:strVal val="visible"/>
                                      </p:to>
                                    </p:set>
                                    <p:anim calcmode="lin" valueType="num">
                                      <p:cBhvr>
                                        <p:cTn id="7" dur="500" fill="hold"/>
                                        <p:tgtEl>
                                          <p:spTgt spid="336905"/>
                                        </p:tgtEl>
                                        <p:attrNameLst>
                                          <p:attrName>ppt_w</p:attrName>
                                        </p:attrNameLst>
                                      </p:cBhvr>
                                      <p:tavLst>
                                        <p:tav tm="0">
                                          <p:val>
                                            <p:fltVal val="0"/>
                                          </p:val>
                                        </p:tav>
                                        <p:tav tm="100000">
                                          <p:val>
                                            <p:strVal val="#ppt_w"/>
                                          </p:val>
                                        </p:tav>
                                      </p:tavLst>
                                    </p:anim>
                                    <p:anim calcmode="lin" valueType="num">
                                      <p:cBhvr>
                                        <p:cTn id="8" dur="500" fill="hold"/>
                                        <p:tgtEl>
                                          <p:spTgt spid="336905"/>
                                        </p:tgtEl>
                                        <p:attrNameLst>
                                          <p:attrName>ppt_h</p:attrName>
                                        </p:attrNameLst>
                                      </p:cBhvr>
                                      <p:tavLst>
                                        <p:tav tm="0">
                                          <p:val>
                                            <p:fltVal val="0"/>
                                          </p:val>
                                        </p:tav>
                                        <p:tav tm="100000">
                                          <p:val>
                                            <p:strVal val="#ppt_h"/>
                                          </p:val>
                                        </p:tav>
                                      </p:tavLst>
                                    </p:anim>
                                    <p:animEffect transition="in" filter="fade">
                                      <p:cBhvr>
                                        <p:cTn id="9" dur="500"/>
                                        <p:tgtEl>
                                          <p:spTgt spid="336905"/>
                                        </p:tgtEl>
                                      </p:cBhvr>
                                    </p:animEffect>
                                  </p:childTnLst>
                                  <p:subTnLst>
                                    <p:cmd type="evt" cmd="onstopaudio">
                                      <p:cBhvr>
                                        <p:cTn display="0" masterRel="sameClick">
                                          <p:stCondLst>
                                            <p:cond evt="begin" delay="0">
                                              <p:tn val="5"/>
                                            </p:cond>
                                          </p:stCondLst>
                                        </p:cTn>
                                        <p:tgtEl>
                                          <p:sldTgt/>
                                        </p:tgtEl>
                                      </p:cBhvr>
                                    </p:cmd>
                                  </p:sub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336906"/>
                                        </p:tgtEl>
                                        <p:attrNameLst>
                                          <p:attrName>style.visibility</p:attrName>
                                        </p:attrNameLst>
                                      </p:cBhvr>
                                      <p:to>
                                        <p:strVal val="visible"/>
                                      </p:to>
                                    </p:set>
                                    <p:anim calcmode="lin" valueType="num">
                                      <p:cBhvr>
                                        <p:cTn id="14" dur="500" fill="hold"/>
                                        <p:tgtEl>
                                          <p:spTgt spid="336906"/>
                                        </p:tgtEl>
                                        <p:attrNameLst>
                                          <p:attrName>ppt_w</p:attrName>
                                        </p:attrNameLst>
                                      </p:cBhvr>
                                      <p:tavLst>
                                        <p:tav tm="0">
                                          <p:val>
                                            <p:fltVal val="0"/>
                                          </p:val>
                                        </p:tav>
                                        <p:tav tm="100000">
                                          <p:val>
                                            <p:strVal val="#ppt_w"/>
                                          </p:val>
                                        </p:tav>
                                      </p:tavLst>
                                    </p:anim>
                                    <p:anim calcmode="lin" valueType="num">
                                      <p:cBhvr>
                                        <p:cTn id="15" dur="500" fill="hold"/>
                                        <p:tgtEl>
                                          <p:spTgt spid="336906"/>
                                        </p:tgtEl>
                                        <p:attrNameLst>
                                          <p:attrName>ppt_h</p:attrName>
                                        </p:attrNameLst>
                                      </p:cBhvr>
                                      <p:tavLst>
                                        <p:tav tm="0">
                                          <p:val>
                                            <p:fltVal val="0"/>
                                          </p:val>
                                        </p:tav>
                                        <p:tav tm="100000">
                                          <p:val>
                                            <p:strVal val="#ppt_h"/>
                                          </p:val>
                                        </p:tav>
                                      </p:tavLst>
                                    </p:anim>
                                    <p:animEffect transition="in" filter="fade">
                                      <p:cBhvr>
                                        <p:cTn id="16" dur="500"/>
                                        <p:tgtEl>
                                          <p:spTgt spid="336906"/>
                                        </p:tgtEl>
                                      </p:cBhvr>
                                    </p:animEffect>
                                  </p:childTnLst>
                                </p:cTn>
                              </p:par>
                            </p:childTnLst>
                          </p:cTn>
                        </p:par>
                        <p:par>
                          <p:cTn id="17" fill="hold" nodeType="afterGroup">
                            <p:stCondLst>
                              <p:cond delay="500"/>
                            </p:stCondLst>
                            <p:childTnLst>
                              <p:par>
                                <p:cTn id="18" presetID="53" presetClass="entr" presetSubtype="0" fill="hold" grpId="0" nodeType="afterEffect">
                                  <p:stCondLst>
                                    <p:cond delay="0"/>
                                  </p:stCondLst>
                                  <p:childTnLst>
                                    <p:set>
                                      <p:cBhvr>
                                        <p:cTn id="19" dur="1" fill="hold">
                                          <p:stCondLst>
                                            <p:cond delay="0"/>
                                          </p:stCondLst>
                                        </p:cTn>
                                        <p:tgtEl>
                                          <p:spTgt spid="336907"/>
                                        </p:tgtEl>
                                        <p:attrNameLst>
                                          <p:attrName>style.visibility</p:attrName>
                                        </p:attrNameLst>
                                      </p:cBhvr>
                                      <p:to>
                                        <p:strVal val="visible"/>
                                      </p:to>
                                    </p:set>
                                    <p:anim calcmode="lin" valueType="num">
                                      <p:cBhvr>
                                        <p:cTn id="20" dur="500" fill="hold"/>
                                        <p:tgtEl>
                                          <p:spTgt spid="336907"/>
                                        </p:tgtEl>
                                        <p:attrNameLst>
                                          <p:attrName>ppt_w</p:attrName>
                                        </p:attrNameLst>
                                      </p:cBhvr>
                                      <p:tavLst>
                                        <p:tav tm="0">
                                          <p:val>
                                            <p:fltVal val="0"/>
                                          </p:val>
                                        </p:tav>
                                        <p:tav tm="100000">
                                          <p:val>
                                            <p:strVal val="#ppt_w"/>
                                          </p:val>
                                        </p:tav>
                                      </p:tavLst>
                                    </p:anim>
                                    <p:anim calcmode="lin" valueType="num">
                                      <p:cBhvr>
                                        <p:cTn id="21" dur="500" fill="hold"/>
                                        <p:tgtEl>
                                          <p:spTgt spid="336907"/>
                                        </p:tgtEl>
                                        <p:attrNameLst>
                                          <p:attrName>ppt_h</p:attrName>
                                        </p:attrNameLst>
                                      </p:cBhvr>
                                      <p:tavLst>
                                        <p:tav tm="0">
                                          <p:val>
                                            <p:fltVal val="0"/>
                                          </p:val>
                                        </p:tav>
                                        <p:tav tm="100000">
                                          <p:val>
                                            <p:strVal val="#ppt_h"/>
                                          </p:val>
                                        </p:tav>
                                      </p:tavLst>
                                    </p:anim>
                                    <p:animEffect transition="in" filter="fade">
                                      <p:cBhvr>
                                        <p:cTn id="22" dur="500"/>
                                        <p:tgtEl>
                                          <p:spTgt spid="33690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3" fill="hold" display="0">
                  <p:stCondLst>
                    <p:cond delay="indefinite"/>
                  </p:stCondLst>
                  <p:endCondLst>
                    <p:cond evt="onPrev" delay="0">
                      <p:tgtEl>
                        <p:sldTgt/>
                      </p:tgtEl>
                    </p:cond>
                    <p:cond evt="onStopAudio" delay="0">
                      <p:tgtEl>
                        <p:sldTgt/>
                      </p:tgtEl>
                    </p:cond>
                  </p:endCondLst>
                </p:cTn>
                <p:tgtEl>
                  <p:spTgt spid="336900"/>
                </p:tgtEl>
              </p:cMediaNode>
            </p:audio>
          </p:childTnLst>
        </p:cTn>
      </p:par>
    </p:tnLst>
    <p:bldLst>
      <p:bldP spid="33690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020" name="Zapruder_film.wmv">
            <a:hlinkClick r:id="" action="ppaction://media"/>
          </p:cNvPr>
          <p:cNvPicPr>
            <a:picLocks noGrp="1" noRot="1" noChangeAspect="1" noChangeArrowheads="1"/>
          </p:cNvPicPr>
          <p:nvPr>
            <p:ph idx="1"/>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3657600" y="1371600"/>
            <a:ext cx="304800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2021" name="Rectangle 5"/>
          <p:cNvSpPr>
            <a:spLocks noGrp="1" noChangeArrowheads="1"/>
          </p:cNvSpPr>
          <p:nvPr>
            <p:ph type="title"/>
          </p:nvPr>
        </p:nvSpPr>
        <p:spPr/>
        <p:txBody>
          <a:bodyPr wrap="square"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The Zabruder Film </a:t>
            </a:r>
          </a:p>
        </p:txBody>
      </p:sp>
      <p:pic>
        <p:nvPicPr>
          <p:cNvPr id="342023" name="Picture 7" descr="JFK Magic Bullet 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76200"/>
            <a:ext cx="5867400" cy="334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2024" name="Picture 8" descr="Kennedy Single bullet fact 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3200400"/>
            <a:ext cx="6019800"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2025" name="Picture 9" descr="[plaza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26186" fill="hold"/>
                                        <p:tgtEl>
                                          <p:spTgt spid="342020"/>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0" fill="hold" nodeType="clickEffect">
                                  <p:stCondLst>
                                    <p:cond delay="0"/>
                                  </p:stCondLst>
                                  <p:childTnLst>
                                    <p:set>
                                      <p:cBhvr>
                                        <p:cTn id="10" dur="1" fill="hold">
                                          <p:stCondLst>
                                            <p:cond delay="0"/>
                                          </p:stCondLst>
                                        </p:cTn>
                                        <p:tgtEl>
                                          <p:spTgt spid="342023"/>
                                        </p:tgtEl>
                                        <p:attrNameLst>
                                          <p:attrName>style.visibility</p:attrName>
                                        </p:attrNameLst>
                                      </p:cBhvr>
                                      <p:to>
                                        <p:strVal val="visible"/>
                                      </p:to>
                                    </p:set>
                                    <p:anim calcmode="lin" valueType="num">
                                      <p:cBhvr>
                                        <p:cTn id="11" dur="500" fill="hold"/>
                                        <p:tgtEl>
                                          <p:spTgt spid="342023"/>
                                        </p:tgtEl>
                                        <p:attrNameLst>
                                          <p:attrName>ppt_w</p:attrName>
                                        </p:attrNameLst>
                                      </p:cBhvr>
                                      <p:tavLst>
                                        <p:tav tm="0">
                                          <p:val>
                                            <p:fltVal val="0"/>
                                          </p:val>
                                        </p:tav>
                                        <p:tav tm="100000">
                                          <p:val>
                                            <p:strVal val="#ppt_w"/>
                                          </p:val>
                                        </p:tav>
                                      </p:tavLst>
                                    </p:anim>
                                    <p:anim calcmode="lin" valueType="num">
                                      <p:cBhvr>
                                        <p:cTn id="12" dur="500" fill="hold"/>
                                        <p:tgtEl>
                                          <p:spTgt spid="342023"/>
                                        </p:tgtEl>
                                        <p:attrNameLst>
                                          <p:attrName>ppt_h</p:attrName>
                                        </p:attrNameLst>
                                      </p:cBhvr>
                                      <p:tavLst>
                                        <p:tav tm="0">
                                          <p:val>
                                            <p:fltVal val="0"/>
                                          </p:val>
                                        </p:tav>
                                        <p:tav tm="100000">
                                          <p:val>
                                            <p:strVal val="#ppt_h"/>
                                          </p:val>
                                        </p:tav>
                                      </p:tavLst>
                                    </p:anim>
                                    <p:animEffect transition="in" filter="fade">
                                      <p:cBhvr>
                                        <p:cTn id="13" dur="500"/>
                                        <p:tgtEl>
                                          <p:spTgt spid="342023"/>
                                        </p:tgtEl>
                                      </p:cBhvr>
                                    </p:animEffect>
                                  </p:childTnLst>
                                </p:cTn>
                              </p:par>
                              <p:par>
                                <p:cTn id="14" presetID="53" presetClass="entr" presetSubtype="0" fill="hold" nodeType="withEffect">
                                  <p:stCondLst>
                                    <p:cond delay="0"/>
                                  </p:stCondLst>
                                  <p:childTnLst>
                                    <p:set>
                                      <p:cBhvr>
                                        <p:cTn id="15" dur="1" fill="hold">
                                          <p:stCondLst>
                                            <p:cond delay="0"/>
                                          </p:stCondLst>
                                        </p:cTn>
                                        <p:tgtEl>
                                          <p:spTgt spid="342024"/>
                                        </p:tgtEl>
                                        <p:attrNameLst>
                                          <p:attrName>style.visibility</p:attrName>
                                        </p:attrNameLst>
                                      </p:cBhvr>
                                      <p:to>
                                        <p:strVal val="visible"/>
                                      </p:to>
                                    </p:set>
                                    <p:anim calcmode="lin" valueType="num">
                                      <p:cBhvr>
                                        <p:cTn id="16" dur="500" fill="hold"/>
                                        <p:tgtEl>
                                          <p:spTgt spid="342024"/>
                                        </p:tgtEl>
                                        <p:attrNameLst>
                                          <p:attrName>ppt_w</p:attrName>
                                        </p:attrNameLst>
                                      </p:cBhvr>
                                      <p:tavLst>
                                        <p:tav tm="0">
                                          <p:val>
                                            <p:fltVal val="0"/>
                                          </p:val>
                                        </p:tav>
                                        <p:tav tm="100000">
                                          <p:val>
                                            <p:strVal val="#ppt_w"/>
                                          </p:val>
                                        </p:tav>
                                      </p:tavLst>
                                    </p:anim>
                                    <p:anim calcmode="lin" valueType="num">
                                      <p:cBhvr>
                                        <p:cTn id="17" dur="500" fill="hold"/>
                                        <p:tgtEl>
                                          <p:spTgt spid="342024"/>
                                        </p:tgtEl>
                                        <p:attrNameLst>
                                          <p:attrName>ppt_h</p:attrName>
                                        </p:attrNameLst>
                                      </p:cBhvr>
                                      <p:tavLst>
                                        <p:tav tm="0">
                                          <p:val>
                                            <p:fltVal val="0"/>
                                          </p:val>
                                        </p:tav>
                                        <p:tav tm="100000">
                                          <p:val>
                                            <p:strVal val="#ppt_h"/>
                                          </p:val>
                                        </p:tav>
                                      </p:tavLst>
                                    </p:anim>
                                    <p:animEffect transition="in" filter="fade">
                                      <p:cBhvr>
                                        <p:cTn id="18" dur="500"/>
                                        <p:tgtEl>
                                          <p:spTgt spid="34202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0" fill="hold" nodeType="clickEffect">
                                  <p:stCondLst>
                                    <p:cond delay="0"/>
                                  </p:stCondLst>
                                  <p:childTnLst>
                                    <p:set>
                                      <p:cBhvr>
                                        <p:cTn id="22" dur="1" fill="hold">
                                          <p:stCondLst>
                                            <p:cond delay="0"/>
                                          </p:stCondLst>
                                        </p:cTn>
                                        <p:tgtEl>
                                          <p:spTgt spid="342025"/>
                                        </p:tgtEl>
                                        <p:attrNameLst>
                                          <p:attrName>style.visibility</p:attrName>
                                        </p:attrNameLst>
                                      </p:cBhvr>
                                      <p:to>
                                        <p:strVal val="visible"/>
                                      </p:to>
                                    </p:set>
                                    <p:anim calcmode="lin" valueType="num">
                                      <p:cBhvr>
                                        <p:cTn id="23" dur="500" fill="hold"/>
                                        <p:tgtEl>
                                          <p:spTgt spid="342025"/>
                                        </p:tgtEl>
                                        <p:attrNameLst>
                                          <p:attrName>ppt_w</p:attrName>
                                        </p:attrNameLst>
                                      </p:cBhvr>
                                      <p:tavLst>
                                        <p:tav tm="0">
                                          <p:val>
                                            <p:fltVal val="0"/>
                                          </p:val>
                                        </p:tav>
                                        <p:tav tm="100000">
                                          <p:val>
                                            <p:strVal val="#ppt_w"/>
                                          </p:val>
                                        </p:tav>
                                      </p:tavLst>
                                    </p:anim>
                                    <p:anim calcmode="lin" valueType="num">
                                      <p:cBhvr>
                                        <p:cTn id="24" dur="500" fill="hold"/>
                                        <p:tgtEl>
                                          <p:spTgt spid="342025"/>
                                        </p:tgtEl>
                                        <p:attrNameLst>
                                          <p:attrName>ppt_h</p:attrName>
                                        </p:attrNameLst>
                                      </p:cBhvr>
                                      <p:tavLst>
                                        <p:tav tm="0">
                                          <p:val>
                                            <p:fltVal val="0"/>
                                          </p:val>
                                        </p:tav>
                                        <p:tav tm="100000">
                                          <p:val>
                                            <p:strVal val="#ppt_h"/>
                                          </p:val>
                                        </p:tav>
                                      </p:tavLst>
                                    </p:anim>
                                    <p:animEffect transition="in" filter="fade">
                                      <p:cBhvr>
                                        <p:cTn id="25" dur="500"/>
                                        <p:tgtEl>
                                          <p:spTgt spid="3420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342020"/>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2" presetClass="mediacall" presetSubtype="0" fill="hold" nodeType="clickEffect">
                                  <p:stCondLst>
                                    <p:cond delay="0"/>
                                  </p:stCondLst>
                                  <p:childTnLst>
                                    <p:cmd type="call" cmd="togglePause">
                                      <p:cBhvr>
                                        <p:cTn id="30" dur="1" fill="hold"/>
                                        <p:tgtEl>
                                          <p:spTgt spid="342020"/>
                                        </p:tgtEl>
                                      </p:cBhvr>
                                    </p:cmd>
                                  </p:childTnLst>
                                </p:cTn>
                              </p:par>
                            </p:childTnLst>
                          </p:cTn>
                        </p:par>
                      </p:childTnLst>
                    </p:cTn>
                  </p:par>
                </p:childTnLst>
              </p:cTn>
              <p:nextCondLst>
                <p:cond evt="onClick" delay="0">
                  <p:tgtEl>
                    <p:spTgt spid="342020"/>
                  </p:tgtEl>
                </p:cond>
              </p:nextCondLst>
            </p:seq>
            <p:video fullScrn="1">
              <p:cMediaNode mute="1" showWhenStopped="0">
                <p:cTn id="31" repeatCount="indefinite" fill="hold" display="0">
                  <p:stCondLst>
                    <p:cond delay="indefinite"/>
                  </p:stCondLst>
                  <p:endCondLst>
                    <p:cond evt="onNext" delay="0">
                      <p:tgtEl>
                        <p:sldTgt/>
                      </p:tgtEl>
                    </p:cond>
                    <p:cond evt="onPrev" delay="0">
                      <p:tgtEl>
                        <p:sldTgt/>
                      </p:tgtEl>
                    </p:cond>
                  </p:endCondLst>
                </p:cTn>
                <p:tgtEl>
                  <p:spTgt spid="342020"/>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9" name="Rectangle 5"/>
          <p:cNvSpPr>
            <a:spLocks noGrp="1" noChangeArrowheads="1"/>
          </p:cNvSpPr>
          <p:nvPr>
            <p:ph sz="quarter" idx="13"/>
          </p:nvPr>
        </p:nvSpPr>
        <p:spPr>
          <a:xfrm>
            <a:off x="0" y="0"/>
            <a:ext cx="4495800" cy="6858000"/>
          </a:xfrm>
        </p:spPr>
        <p:txBody>
          <a:bodyPr wrap="square" numCol="1" anchorCtr="0" compatLnSpc="1">
            <a:prstTxWarp prst="textNoShape">
              <a:avLst/>
            </a:prstTxWarp>
          </a:bodyPr>
          <a:lstStyle/>
          <a:p>
            <a:pPr algn="ctr" eaLnBrk="1" hangingPunct="1">
              <a:lnSpc>
                <a:spcPct val="95000"/>
              </a:lnSpc>
              <a:spcBef>
                <a:spcPct val="5000"/>
              </a:spcBef>
              <a:buFontTx/>
              <a:buNone/>
            </a:pPr>
            <a:r>
              <a:rPr lang="en-US" sz="2400" b="1" u="sng">
                <a:effectLst>
                  <a:outerShdw blurRad="38100" dist="38100" dir="2700000" algn="tl">
                    <a:srgbClr val="242852"/>
                  </a:outerShdw>
                </a:effectLst>
                <a:latin typeface="Times New Roman" charset="0"/>
                <a:ea typeface="ＭＳ Ｐゴシック" charset="0"/>
              </a:rPr>
              <a:t>Lincoln</a:t>
            </a:r>
          </a:p>
          <a:p>
            <a:pPr eaLnBrk="1" hangingPunct="1">
              <a:lnSpc>
                <a:spcPct val="95000"/>
              </a:lnSpc>
              <a:spcBef>
                <a:spcPct val="5000"/>
              </a:spcBef>
              <a:buFontTx/>
              <a:buChar char="•"/>
            </a:pPr>
            <a:r>
              <a:rPr lang="en-US" sz="2400">
                <a:effectLst>
                  <a:outerShdw blurRad="38100" dist="38100" dir="2700000" algn="tl">
                    <a:srgbClr val="242852"/>
                  </a:outerShdw>
                </a:effectLst>
                <a:latin typeface="Times New Roman" charset="0"/>
                <a:ea typeface="ＭＳ Ｐゴシック" charset="0"/>
              </a:rPr>
              <a:t>Lincoln was elected to Congress in 1846 &amp; as President in 1860</a:t>
            </a:r>
          </a:p>
          <a:p>
            <a:pPr eaLnBrk="1" hangingPunct="1">
              <a:lnSpc>
                <a:spcPct val="95000"/>
              </a:lnSpc>
              <a:spcBef>
                <a:spcPct val="5000"/>
              </a:spcBef>
              <a:buFontTx/>
              <a:buChar char="•"/>
            </a:pPr>
            <a:r>
              <a:rPr lang="en-US" sz="2400">
                <a:effectLst>
                  <a:outerShdw blurRad="38100" dist="38100" dir="2700000" algn="tl">
                    <a:srgbClr val="242852"/>
                  </a:outerShdw>
                </a:effectLst>
                <a:latin typeface="Times New Roman" charset="0"/>
                <a:ea typeface="ＭＳ Ｐゴシック" charset="0"/>
              </a:rPr>
              <a:t>He was directly concerned with Civil Rights</a:t>
            </a:r>
          </a:p>
          <a:p>
            <a:pPr eaLnBrk="1" hangingPunct="1">
              <a:lnSpc>
                <a:spcPct val="95000"/>
              </a:lnSpc>
              <a:spcBef>
                <a:spcPct val="5000"/>
              </a:spcBef>
              <a:buFontTx/>
              <a:buChar char="•"/>
            </a:pPr>
            <a:r>
              <a:rPr lang="en-US" sz="2400">
                <a:effectLst>
                  <a:outerShdw blurRad="38100" dist="38100" dir="2700000" algn="tl">
                    <a:srgbClr val="242852"/>
                  </a:outerShdw>
                </a:effectLst>
                <a:latin typeface="Times New Roman" charset="0"/>
                <a:ea typeface="ＭＳ Ｐゴシック" charset="0"/>
              </a:rPr>
              <a:t>Lincoln was shot in the head in front of his wife on a Friday</a:t>
            </a:r>
          </a:p>
          <a:p>
            <a:pPr eaLnBrk="1" hangingPunct="1">
              <a:lnSpc>
                <a:spcPct val="95000"/>
              </a:lnSpc>
              <a:spcBef>
                <a:spcPct val="5000"/>
              </a:spcBef>
              <a:buFontTx/>
              <a:buChar char="•"/>
            </a:pPr>
            <a:r>
              <a:rPr lang="en-US" sz="2400">
                <a:effectLst>
                  <a:outerShdw blurRad="38100" dist="38100" dir="2700000" algn="tl">
                    <a:srgbClr val="242852"/>
                  </a:outerShdw>
                </a:effectLst>
                <a:latin typeface="Times New Roman" charset="0"/>
                <a:ea typeface="ＭＳ Ｐゴシック" charset="0"/>
              </a:rPr>
              <a:t>Lincoln shot in the Ford Theatre</a:t>
            </a:r>
          </a:p>
          <a:p>
            <a:pPr eaLnBrk="1" hangingPunct="1">
              <a:lnSpc>
                <a:spcPct val="95000"/>
              </a:lnSpc>
              <a:spcBef>
                <a:spcPct val="5000"/>
              </a:spcBef>
              <a:buFontTx/>
              <a:buChar char="•"/>
            </a:pPr>
            <a:r>
              <a:rPr lang="en-US" sz="2400">
                <a:effectLst>
                  <a:outerShdw blurRad="38100" dist="38100" dir="2700000" algn="tl">
                    <a:srgbClr val="242852"/>
                  </a:outerShdw>
                </a:effectLst>
                <a:latin typeface="Times New Roman" charset="0"/>
                <a:ea typeface="ＭＳ Ｐゴシック" charset="0"/>
              </a:rPr>
              <a:t>The assassin, John Wilkes Booth, was known by three names of 15 letters</a:t>
            </a:r>
          </a:p>
          <a:p>
            <a:pPr eaLnBrk="1" hangingPunct="1">
              <a:lnSpc>
                <a:spcPct val="95000"/>
              </a:lnSpc>
              <a:spcBef>
                <a:spcPct val="5000"/>
              </a:spcBef>
              <a:buFontTx/>
              <a:buChar char="•"/>
            </a:pPr>
            <a:r>
              <a:rPr lang="en-US" sz="2400">
                <a:effectLst>
                  <a:outerShdw blurRad="38100" dist="38100" dir="2700000" algn="tl">
                    <a:srgbClr val="242852"/>
                  </a:outerShdw>
                </a:effectLst>
                <a:latin typeface="Times New Roman" charset="0"/>
                <a:ea typeface="ＭＳ Ｐゴシック" charset="0"/>
              </a:rPr>
              <a:t>Booth shot Lincoln in a theater and fled to a warehouse (barn)</a:t>
            </a:r>
            <a:endParaRPr lang="en-US" sz="2400" b="1">
              <a:effectLst>
                <a:outerShdw blurRad="38100" dist="38100" dir="2700000" algn="tl">
                  <a:srgbClr val="242852"/>
                </a:outerShdw>
              </a:effectLst>
              <a:latin typeface="Times New Roman" charset="0"/>
              <a:ea typeface="ＭＳ Ｐゴシック" charset="0"/>
            </a:endParaRPr>
          </a:p>
          <a:p>
            <a:pPr eaLnBrk="1" hangingPunct="1">
              <a:lnSpc>
                <a:spcPct val="95000"/>
              </a:lnSpc>
              <a:spcBef>
                <a:spcPct val="5000"/>
              </a:spcBef>
              <a:buFontTx/>
              <a:buChar char="•"/>
            </a:pPr>
            <a:r>
              <a:rPr lang="en-US" sz="2400">
                <a:effectLst>
                  <a:outerShdw blurRad="38100" dist="38100" dir="2700000" algn="tl">
                    <a:srgbClr val="242852"/>
                  </a:outerShdw>
                </a:effectLst>
                <a:latin typeface="Times New Roman" charset="0"/>
                <a:ea typeface="ＭＳ Ｐゴシック" charset="0"/>
              </a:rPr>
              <a:t>Booth was killed before being brought to trial</a:t>
            </a:r>
          </a:p>
          <a:p>
            <a:pPr eaLnBrk="1" hangingPunct="1">
              <a:lnSpc>
                <a:spcPct val="95000"/>
              </a:lnSpc>
              <a:spcBef>
                <a:spcPct val="5000"/>
              </a:spcBef>
              <a:buFontTx/>
              <a:buChar char="•"/>
            </a:pPr>
            <a:r>
              <a:rPr lang="en-US" sz="2400">
                <a:effectLst>
                  <a:outerShdw blurRad="38100" dist="38100" dir="2700000" algn="tl">
                    <a:srgbClr val="242852"/>
                  </a:outerShdw>
                </a:effectLst>
                <a:latin typeface="Times New Roman" charset="0"/>
                <a:ea typeface="ＭＳ Ｐゴシック" charset="0"/>
              </a:rPr>
              <a:t>There were theories that Booth was part of a greater conspiracy</a:t>
            </a:r>
          </a:p>
          <a:p>
            <a:pPr eaLnBrk="1" hangingPunct="1">
              <a:lnSpc>
                <a:spcPct val="95000"/>
              </a:lnSpc>
              <a:spcBef>
                <a:spcPct val="5000"/>
              </a:spcBef>
              <a:buFontTx/>
              <a:buChar char="•"/>
            </a:pPr>
            <a:r>
              <a:rPr lang="en-US" sz="2400">
                <a:effectLst>
                  <a:outerShdw blurRad="38100" dist="38100" dir="2700000" algn="tl">
                    <a:srgbClr val="242852"/>
                  </a:outerShdw>
                </a:effectLst>
                <a:latin typeface="Times New Roman" charset="0"/>
                <a:ea typeface="ＭＳ Ｐゴシック" charset="0"/>
              </a:rPr>
              <a:t>Lincoln's successor was Andrew Johnson, born in 1808</a:t>
            </a:r>
          </a:p>
        </p:txBody>
      </p:sp>
      <p:sp>
        <p:nvSpPr>
          <p:cNvPr id="344070" name="Rectangle 6"/>
          <p:cNvSpPr>
            <a:spLocks noGrp="1" noChangeArrowheads="1"/>
          </p:cNvSpPr>
          <p:nvPr>
            <p:ph sz="quarter" idx="14"/>
          </p:nvPr>
        </p:nvSpPr>
        <p:spPr>
          <a:xfrm>
            <a:off x="4495800" y="0"/>
            <a:ext cx="4648200" cy="6858000"/>
          </a:xfrm>
          <a:solidFill>
            <a:srgbClr val="CCFFFF"/>
          </a:solidFill>
        </p:spPr>
        <p:txBody>
          <a:bodyPr wrap="square" numCol="1" anchorCtr="0" compatLnSpc="1">
            <a:prstTxWarp prst="textNoShape">
              <a:avLst/>
            </a:prstTxWarp>
          </a:bodyPr>
          <a:lstStyle/>
          <a:p>
            <a:pPr algn="ctr" eaLnBrk="1" hangingPunct="1">
              <a:lnSpc>
                <a:spcPct val="95000"/>
              </a:lnSpc>
              <a:spcBef>
                <a:spcPct val="5000"/>
              </a:spcBef>
              <a:buFontTx/>
              <a:buNone/>
            </a:pPr>
            <a:r>
              <a:rPr lang="en-US" sz="2400" b="1" u="sng">
                <a:solidFill>
                  <a:schemeClr val="bg1"/>
                </a:solidFill>
                <a:effectLst>
                  <a:outerShdw blurRad="38100" dist="38100" dir="2700000" algn="tl">
                    <a:srgbClr val="FFFFFF"/>
                  </a:outerShdw>
                </a:effectLst>
                <a:latin typeface="Times New Roman" charset="0"/>
                <a:ea typeface="ＭＳ Ｐゴシック" charset="0"/>
              </a:rPr>
              <a:t>Kennedy </a:t>
            </a:r>
            <a:r>
              <a:rPr lang="en-US" sz="2400">
                <a:solidFill>
                  <a:schemeClr val="bg1"/>
                </a:solidFill>
                <a:effectLst>
                  <a:outerShdw blurRad="38100" dist="38100" dir="2700000" algn="tl">
                    <a:srgbClr val="FFFFFF"/>
                  </a:outerShdw>
                </a:effectLst>
                <a:latin typeface="Times New Roman" charset="0"/>
                <a:ea typeface="ＭＳ Ｐゴシック" charset="0"/>
              </a:rPr>
              <a:t> </a:t>
            </a:r>
          </a:p>
          <a:p>
            <a:pPr eaLnBrk="1" hangingPunct="1">
              <a:lnSpc>
                <a:spcPct val="95000"/>
              </a:lnSpc>
              <a:spcBef>
                <a:spcPct val="5000"/>
              </a:spcBef>
              <a:buFontTx/>
              <a:buChar char="•"/>
            </a:pPr>
            <a:r>
              <a:rPr lang="en-US" sz="2400">
                <a:solidFill>
                  <a:schemeClr val="bg1"/>
                </a:solidFill>
                <a:effectLst>
                  <a:outerShdw blurRad="38100" dist="38100" dir="2700000" algn="tl">
                    <a:srgbClr val="FFFFFF"/>
                  </a:outerShdw>
                </a:effectLst>
                <a:latin typeface="Times New Roman" charset="0"/>
                <a:ea typeface="ＭＳ Ｐゴシック" charset="0"/>
              </a:rPr>
              <a:t>Kennedy was elected to Congress in 1946 &amp; as President in 1960</a:t>
            </a:r>
          </a:p>
          <a:p>
            <a:pPr eaLnBrk="1" hangingPunct="1">
              <a:lnSpc>
                <a:spcPct val="95000"/>
              </a:lnSpc>
              <a:spcBef>
                <a:spcPct val="5000"/>
              </a:spcBef>
              <a:buFontTx/>
              <a:buChar char="•"/>
            </a:pPr>
            <a:r>
              <a:rPr lang="en-US" sz="2400">
                <a:solidFill>
                  <a:schemeClr val="bg1"/>
                </a:solidFill>
                <a:effectLst>
                  <a:outerShdw blurRad="38100" dist="38100" dir="2700000" algn="tl">
                    <a:srgbClr val="FFFFFF"/>
                  </a:outerShdw>
                </a:effectLst>
                <a:latin typeface="Times New Roman" charset="0"/>
                <a:ea typeface="ＭＳ Ｐゴシック" charset="0"/>
              </a:rPr>
              <a:t>He was directly concerned with Civil Rights</a:t>
            </a:r>
          </a:p>
          <a:p>
            <a:pPr eaLnBrk="1" hangingPunct="1">
              <a:lnSpc>
                <a:spcPct val="95000"/>
              </a:lnSpc>
              <a:spcBef>
                <a:spcPct val="5000"/>
              </a:spcBef>
              <a:buFontTx/>
              <a:buChar char="•"/>
            </a:pPr>
            <a:r>
              <a:rPr lang="en-US" sz="2400">
                <a:solidFill>
                  <a:schemeClr val="bg1"/>
                </a:solidFill>
                <a:effectLst>
                  <a:outerShdw blurRad="38100" dist="38100" dir="2700000" algn="tl">
                    <a:srgbClr val="FFFFFF"/>
                  </a:outerShdw>
                </a:effectLst>
                <a:latin typeface="Times New Roman" charset="0"/>
                <a:ea typeface="ＭＳ Ｐゴシック" charset="0"/>
              </a:rPr>
              <a:t>Kennedy was shot in the head in front of his wife on a Friday</a:t>
            </a:r>
          </a:p>
          <a:p>
            <a:pPr eaLnBrk="1" hangingPunct="1">
              <a:lnSpc>
                <a:spcPct val="95000"/>
              </a:lnSpc>
              <a:spcBef>
                <a:spcPct val="5000"/>
              </a:spcBef>
              <a:buFontTx/>
              <a:buChar char="•"/>
            </a:pPr>
            <a:r>
              <a:rPr lang="en-US" sz="2400">
                <a:solidFill>
                  <a:schemeClr val="bg1"/>
                </a:solidFill>
                <a:effectLst>
                  <a:outerShdw blurRad="38100" dist="38100" dir="2700000" algn="tl">
                    <a:srgbClr val="FFFFFF"/>
                  </a:outerShdw>
                </a:effectLst>
                <a:latin typeface="Times New Roman" charset="0"/>
                <a:ea typeface="ＭＳ Ｐゴシック" charset="0"/>
              </a:rPr>
              <a:t>Kennedy shot in a Lincoln (Ford)</a:t>
            </a:r>
          </a:p>
          <a:p>
            <a:pPr eaLnBrk="1" hangingPunct="1">
              <a:lnSpc>
                <a:spcPct val="95000"/>
              </a:lnSpc>
              <a:spcBef>
                <a:spcPct val="5000"/>
              </a:spcBef>
              <a:buFontTx/>
              <a:buChar char="•"/>
            </a:pPr>
            <a:r>
              <a:rPr lang="en-US" sz="2400">
                <a:solidFill>
                  <a:schemeClr val="bg1"/>
                </a:solidFill>
                <a:effectLst>
                  <a:outerShdw blurRad="38100" dist="38100" dir="2700000" algn="tl">
                    <a:srgbClr val="FFFFFF"/>
                  </a:outerShdw>
                </a:effectLst>
                <a:latin typeface="Times New Roman" charset="0"/>
                <a:ea typeface="ＭＳ Ｐゴシック" charset="0"/>
              </a:rPr>
              <a:t>The assassin, Lee Harvey Oswald, was known by three names of 15 letters </a:t>
            </a:r>
          </a:p>
          <a:p>
            <a:pPr eaLnBrk="1" hangingPunct="1">
              <a:lnSpc>
                <a:spcPct val="95000"/>
              </a:lnSpc>
              <a:spcBef>
                <a:spcPct val="5000"/>
              </a:spcBef>
              <a:buFontTx/>
              <a:buChar char="•"/>
            </a:pPr>
            <a:r>
              <a:rPr lang="en-US" sz="2400">
                <a:solidFill>
                  <a:schemeClr val="bg1"/>
                </a:solidFill>
                <a:effectLst>
                  <a:outerShdw blurRad="38100" dist="38100" dir="2700000" algn="tl">
                    <a:srgbClr val="FFFFFF"/>
                  </a:outerShdw>
                </a:effectLst>
                <a:latin typeface="Times New Roman" charset="0"/>
                <a:ea typeface="ＭＳ Ｐゴシック" charset="0"/>
              </a:rPr>
              <a:t>Oswald shot Kennedy from a warehouse and fled to a theater</a:t>
            </a:r>
          </a:p>
          <a:p>
            <a:pPr eaLnBrk="1" hangingPunct="1">
              <a:lnSpc>
                <a:spcPct val="95000"/>
              </a:lnSpc>
              <a:spcBef>
                <a:spcPct val="5000"/>
              </a:spcBef>
              <a:buFontTx/>
              <a:buChar char="•"/>
            </a:pPr>
            <a:r>
              <a:rPr lang="en-US" sz="2400">
                <a:solidFill>
                  <a:schemeClr val="bg1"/>
                </a:solidFill>
                <a:effectLst>
                  <a:outerShdw blurRad="38100" dist="38100" dir="2700000" algn="tl">
                    <a:srgbClr val="FFFFFF"/>
                  </a:outerShdw>
                </a:effectLst>
                <a:latin typeface="Times New Roman" charset="0"/>
                <a:ea typeface="ＭＳ Ｐゴシック" charset="0"/>
              </a:rPr>
              <a:t>Oswald was killed before being brought to trial</a:t>
            </a:r>
          </a:p>
          <a:p>
            <a:pPr eaLnBrk="1" hangingPunct="1">
              <a:lnSpc>
                <a:spcPct val="95000"/>
              </a:lnSpc>
              <a:spcBef>
                <a:spcPct val="5000"/>
              </a:spcBef>
              <a:buFontTx/>
              <a:buChar char="•"/>
            </a:pPr>
            <a:r>
              <a:rPr lang="en-US" sz="2400">
                <a:solidFill>
                  <a:schemeClr val="bg1"/>
                </a:solidFill>
                <a:effectLst>
                  <a:outerShdw blurRad="38100" dist="38100" dir="2700000" algn="tl">
                    <a:srgbClr val="FFFFFF"/>
                  </a:outerShdw>
                </a:effectLst>
                <a:latin typeface="Times New Roman" charset="0"/>
                <a:ea typeface="ＭＳ Ｐゴシック" charset="0"/>
              </a:rPr>
              <a:t>There were theories that Oswald was part of a greater conspiracy</a:t>
            </a:r>
          </a:p>
          <a:p>
            <a:pPr eaLnBrk="1" hangingPunct="1">
              <a:lnSpc>
                <a:spcPct val="95000"/>
              </a:lnSpc>
              <a:spcBef>
                <a:spcPct val="5000"/>
              </a:spcBef>
              <a:buFontTx/>
              <a:buChar char="•"/>
            </a:pPr>
            <a:r>
              <a:rPr lang="en-US" sz="2400">
                <a:solidFill>
                  <a:schemeClr val="bg1"/>
                </a:solidFill>
                <a:effectLst>
                  <a:outerShdw blurRad="38100" dist="38100" dir="2700000" algn="tl">
                    <a:srgbClr val="FFFFFF"/>
                  </a:outerShdw>
                </a:effectLst>
                <a:latin typeface="Times New Roman" charset="0"/>
                <a:ea typeface="ＭＳ Ｐゴシック" charset="0"/>
              </a:rPr>
              <a:t>Kennedy's successor was Lyndon Johnson, born in 1908</a:t>
            </a:r>
            <a:r>
              <a:rPr lang="en-US" sz="2400">
                <a:solidFill>
                  <a:schemeClr val="bg1"/>
                </a:solidFill>
                <a:effectLst>
                  <a:outerShdw blurRad="38100" dist="38100" dir="2700000" algn="tl">
                    <a:srgbClr val="FFFFFF"/>
                  </a:outerShdw>
                </a:effectLst>
                <a:latin typeface="Palatino Linotype" charset="0"/>
                <a:ea typeface="ＭＳ Ｐゴシック" charset="0"/>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344069">
                                            <p:txEl>
                                              <p:pRg st="1" end="1"/>
                                            </p:txEl>
                                          </p:spTgt>
                                        </p:tgtEl>
                                        <p:attrNameLst>
                                          <p:attrName>style.visibility</p:attrName>
                                        </p:attrNameLst>
                                      </p:cBhvr>
                                      <p:to>
                                        <p:strVal val="visible"/>
                                      </p:to>
                                    </p:set>
                                    <p:anim calcmode="lin" valueType="num">
                                      <p:cBhvr>
                                        <p:cTn id="7" dur="500" fill="hold"/>
                                        <p:tgtEl>
                                          <p:spTgt spid="344069">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44069">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44069">
                                            <p:txEl>
                                              <p:pRg st="1" end="1"/>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344070">
                                            <p:txEl>
                                              <p:pRg st="1" end="1"/>
                                            </p:txEl>
                                          </p:spTgt>
                                        </p:tgtEl>
                                        <p:attrNameLst>
                                          <p:attrName>style.visibility</p:attrName>
                                        </p:attrNameLst>
                                      </p:cBhvr>
                                      <p:to>
                                        <p:strVal val="visible"/>
                                      </p:to>
                                    </p:set>
                                    <p:anim calcmode="lin" valueType="num">
                                      <p:cBhvr>
                                        <p:cTn id="12" dur="500" fill="hold"/>
                                        <p:tgtEl>
                                          <p:spTgt spid="344070">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44070">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44070">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nodeType="clickEffect">
                                  <p:stCondLst>
                                    <p:cond delay="0"/>
                                  </p:stCondLst>
                                  <p:childTnLst>
                                    <p:set>
                                      <p:cBhvr>
                                        <p:cTn id="18" dur="1" fill="hold">
                                          <p:stCondLst>
                                            <p:cond delay="0"/>
                                          </p:stCondLst>
                                        </p:cTn>
                                        <p:tgtEl>
                                          <p:spTgt spid="344069">
                                            <p:txEl>
                                              <p:pRg st="2" end="2"/>
                                            </p:txEl>
                                          </p:spTgt>
                                        </p:tgtEl>
                                        <p:attrNameLst>
                                          <p:attrName>style.visibility</p:attrName>
                                        </p:attrNameLst>
                                      </p:cBhvr>
                                      <p:to>
                                        <p:strVal val="visible"/>
                                      </p:to>
                                    </p:set>
                                    <p:anim calcmode="lin" valueType="num">
                                      <p:cBhvr>
                                        <p:cTn id="19" dur="500" fill="hold"/>
                                        <p:tgtEl>
                                          <p:spTgt spid="344069">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44069">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44069">
                                            <p:txEl>
                                              <p:pRg st="2" end="2"/>
                                            </p:txEl>
                                          </p:spTgt>
                                        </p:tgtEl>
                                      </p:cBhvr>
                                    </p:animEffect>
                                  </p:childTnLst>
                                </p:cTn>
                              </p:par>
                              <p:par>
                                <p:cTn id="22" presetID="53" presetClass="entr" presetSubtype="0" fill="hold" nodeType="withEffect">
                                  <p:stCondLst>
                                    <p:cond delay="0"/>
                                  </p:stCondLst>
                                  <p:childTnLst>
                                    <p:set>
                                      <p:cBhvr>
                                        <p:cTn id="23" dur="1" fill="hold">
                                          <p:stCondLst>
                                            <p:cond delay="0"/>
                                          </p:stCondLst>
                                        </p:cTn>
                                        <p:tgtEl>
                                          <p:spTgt spid="344070">
                                            <p:txEl>
                                              <p:pRg st="2" end="2"/>
                                            </p:txEl>
                                          </p:spTgt>
                                        </p:tgtEl>
                                        <p:attrNameLst>
                                          <p:attrName>style.visibility</p:attrName>
                                        </p:attrNameLst>
                                      </p:cBhvr>
                                      <p:to>
                                        <p:strVal val="visible"/>
                                      </p:to>
                                    </p:set>
                                    <p:anim calcmode="lin" valueType="num">
                                      <p:cBhvr>
                                        <p:cTn id="24" dur="500" fill="hold"/>
                                        <p:tgtEl>
                                          <p:spTgt spid="344070">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344070">
                                            <p:txEl>
                                              <p:pRg st="2" end="2"/>
                                            </p:txEl>
                                          </p:spTgt>
                                        </p:tgtEl>
                                        <p:attrNameLst>
                                          <p:attrName>ppt_h</p:attrName>
                                        </p:attrNameLst>
                                      </p:cBhvr>
                                      <p:tavLst>
                                        <p:tav tm="0">
                                          <p:val>
                                            <p:fltVal val="0"/>
                                          </p:val>
                                        </p:tav>
                                        <p:tav tm="100000">
                                          <p:val>
                                            <p:strVal val="#ppt_h"/>
                                          </p:val>
                                        </p:tav>
                                      </p:tavLst>
                                    </p:anim>
                                    <p:animEffect transition="in" filter="fade">
                                      <p:cBhvr>
                                        <p:cTn id="26" dur="500"/>
                                        <p:tgtEl>
                                          <p:spTgt spid="344070">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0" fill="hold" nodeType="clickEffect">
                                  <p:stCondLst>
                                    <p:cond delay="0"/>
                                  </p:stCondLst>
                                  <p:childTnLst>
                                    <p:set>
                                      <p:cBhvr>
                                        <p:cTn id="30" dur="1" fill="hold">
                                          <p:stCondLst>
                                            <p:cond delay="0"/>
                                          </p:stCondLst>
                                        </p:cTn>
                                        <p:tgtEl>
                                          <p:spTgt spid="344069">
                                            <p:txEl>
                                              <p:pRg st="3" end="3"/>
                                            </p:txEl>
                                          </p:spTgt>
                                        </p:tgtEl>
                                        <p:attrNameLst>
                                          <p:attrName>style.visibility</p:attrName>
                                        </p:attrNameLst>
                                      </p:cBhvr>
                                      <p:to>
                                        <p:strVal val="visible"/>
                                      </p:to>
                                    </p:set>
                                    <p:anim calcmode="lin" valueType="num">
                                      <p:cBhvr>
                                        <p:cTn id="31" dur="500" fill="hold"/>
                                        <p:tgtEl>
                                          <p:spTgt spid="344069">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44069">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344069">
                                            <p:txEl>
                                              <p:pRg st="3" end="3"/>
                                            </p:txEl>
                                          </p:spTgt>
                                        </p:tgtEl>
                                      </p:cBhvr>
                                    </p:animEffect>
                                  </p:childTnLst>
                                </p:cTn>
                              </p:par>
                              <p:par>
                                <p:cTn id="34" presetID="53" presetClass="entr" presetSubtype="0" fill="hold" nodeType="withEffect">
                                  <p:stCondLst>
                                    <p:cond delay="0"/>
                                  </p:stCondLst>
                                  <p:childTnLst>
                                    <p:set>
                                      <p:cBhvr>
                                        <p:cTn id="35" dur="1" fill="hold">
                                          <p:stCondLst>
                                            <p:cond delay="0"/>
                                          </p:stCondLst>
                                        </p:cTn>
                                        <p:tgtEl>
                                          <p:spTgt spid="344070">
                                            <p:txEl>
                                              <p:pRg st="3" end="3"/>
                                            </p:txEl>
                                          </p:spTgt>
                                        </p:tgtEl>
                                        <p:attrNameLst>
                                          <p:attrName>style.visibility</p:attrName>
                                        </p:attrNameLst>
                                      </p:cBhvr>
                                      <p:to>
                                        <p:strVal val="visible"/>
                                      </p:to>
                                    </p:set>
                                    <p:anim calcmode="lin" valueType="num">
                                      <p:cBhvr>
                                        <p:cTn id="36" dur="500" fill="hold"/>
                                        <p:tgtEl>
                                          <p:spTgt spid="344070">
                                            <p:txEl>
                                              <p:pRg st="3" end="3"/>
                                            </p:txEl>
                                          </p:spTgt>
                                        </p:tgtEl>
                                        <p:attrNameLst>
                                          <p:attrName>ppt_w</p:attrName>
                                        </p:attrNameLst>
                                      </p:cBhvr>
                                      <p:tavLst>
                                        <p:tav tm="0">
                                          <p:val>
                                            <p:fltVal val="0"/>
                                          </p:val>
                                        </p:tav>
                                        <p:tav tm="100000">
                                          <p:val>
                                            <p:strVal val="#ppt_w"/>
                                          </p:val>
                                        </p:tav>
                                      </p:tavLst>
                                    </p:anim>
                                    <p:anim calcmode="lin" valueType="num">
                                      <p:cBhvr>
                                        <p:cTn id="37" dur="500" fill="hold"/>
                                        <p:tgtEl>
                                          <p:spTgt spid="344070">
                                            <p:txEl>
                                              <p:pRg st="3" end="3"/>
                                            </p:txEl>
                                          </p:spTgt>
                                        </p:tgtEl>
                                        <p:attrNameLst>
                                          <p:attrName>ppt_h</p:attrName>
                                        </p:attrNameLst>
                                      </p:cBhvr>
                                      <p:tavLst>
                                        <p:tav tm="0">
                                          <p:val>
                                            <p:fltVal val="0"/>
                                          </p:val>
                                        </p:tav>
                                        <p:tav tm="100000">
                                          <p:val>
                                            <p:strVal val="#ppt_h"/>
                                          </p:val>
                                        </p:tav>
                                      </p:tavLst>
                                    </p:anim>
                                    <p:animEffect transition="in" filter="fade">
                                      <p:cBhvr>
                                        <p:cTn id="38" dur="500"/>
                                        <p:tgtEl>
                                          <p:spTgt spid="344070">
                                            <p:txEl>
                                              <p:pRg st="3" end="3"/>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3" presetClass="entr" presetSubtype="0" fill="hold" nodeType="clickEffect">
                                  <p:stCondLst>
                                    <p:cond delay="0"/>
                                  </p:stCondLst>
                                  <p:childTnLst>
                                    <p:set>
                                      <p:cBhvr>
                                        <p:cTn id="42" dur="1" fill="hold">
                                          <p:stCondLst>
                                            <p:cond delay="0"/>
                                          </p:stCondLst>
                                        </p:cTn>
                                        <p:tgtEl>
                                          <p:spTgt spid="344069">
                                            <p:txEl>
                                              <p:pRg st="4" end="4"/>
                                            </p:txEl>
                                          </p:spTgt>
                                        </p:tgtEl>
                                        <p:attrNameLst>
                                          <p:attrName>style.visibility</p:attrName>
                                        </p:attrNameLst>
                                      </p:cBhvr>
                                      <p:to>
                                        <p:strVal val="visible"/>
                                      </p:to>
                                    </p:set>
                                    <p:anim calcmode="lin" valueType="num">
                                      <p:cBhvr>
                                        <p:cTn id="43" dur="500" fill="hold"/>
                                        <p:tgtEl>
                                          <p:spTgt spid="344069">
                                            <p:txEl>
                                              <p:pRg st="4" end="4"/>
                                            </p:txEl>
                                          </p:spTgt>
                                        </p:tgtEl>
                                        <p:attrNameLst>
                                          <p:attrName>ppt_w</p:attrName>
                                        </p:attrNameLst>
                                      </p:cBhvr>
                                      <p:tavLst>
                                        <p:tav tm="0">
                                          <p:val>
                                            <p:fltVal val="0"/>
                                          </p:val>
                                        </p:tav>
                                        <p:tav tm="100000">
                                          <p:val>
                                            <p:strVal val="#ppt_w"/>
                                          </p:val>
                                        </p:tav>
                                      </p:tavLst>
                                    </p:anim>
                                    <p:anim calcmode="lin" valueType="num">
                                      <p:cBhvr>
                                        <p:cTn id="44" dur="500" fill="hold"/>
                                        <p:tgtEl>
                                          <p:spTgt spid="344069">
                                            <p:txEl>
                                              <p:pRg st="4" end="4"/>
                                            </p:txEl>
                                          </p:spTgt>
                                        </p:tgtEl>
                                        <p:attrNameLst>
                                          <p:attrName>ppt_h</p:attrName>
                                        </p:attrNameLst>
                                      </p:cBhvr>
                                      <p:tavLst>
                                        <p:tav tm="0">
                                          <p:val>
                                            <p:fltVal val="0"/>
                                          </p:val>
                                        </p:tav>
                                        <p:tav tm="100000">
                                          <p:val>
                                            <p:strVal val="#ppt_h"/>
                                          </p:val>
                                        </p:tav>
                                      </p:tavLst>
                                    </p:anim>
                                    <p:animEffect transition="in" filter="fade">
                                      <p:cBhvr>
                                        <p:cTn id="45" dur="500"/>
                                        <p:tgtEl>
                                          <p:spTgt spid="344069">
                                            <p:txEl>
                                              <p:pRg st="4" end="4"/>
                                            </p:txEl>
                                          </p:spTgt>
                                        </p:tgtEl>
                                      </p:cBhvr>
                                    </p:animEffect>
                                  </p:childTnLst>
                                </p:cTn>
                              </p:par>
                              <p:par>
                                <p:cTn id="46" presetID="53" presetClass="entr" presetSubtype="0" fill="hold" nodeType="withEffect">
                                  <p:stCondLst>
                                    <p:cond delay="0"/>
                                  </p:stCondLst>
                                  <p:childTnLst>
                                    <p:set>
                                      <p:cBhvr>
                                        <p:cTn id="47" dur="1" fill="hold">
                                          <p:stCondLst>
                                            <p:cond delay="0"/>
                                          </p:stCondLst>
                                        </p:cTn>
                                        <p:tgtEl>
                                          <p:spTgt spid="344070">
                                            <p:txEl>
                                              <p:pRg st="4" end="4"/>
                                            </p:txEl>
                                          </p:spTgt>
                                        </p:tgtEl>
                                        <p:attrNameLst>
                                          <p:attrName>style.visibility</p:attrName>
                                        </p:attrNameLst>
                                      </p:cBhvr>
                                      <p:to>
                                        <p:strVal val="visible"/>
                                      </p:to>
                                    </p:set>
                                    <p:anim calcmode="lin" valueType="num">
                                      <p:cBhvr>
                                        <p:cTn id="48" dur="500" fill="hold"/>
                                        <p:tgtEl>
                                          <p:spTgt spid="344070">
                                            <p:txEl>
                                              <p:pRg st="4" end="4"/>
                                            </p:txEl>
                                          </p:spTgt>
                                        </p:tgtEl>
                                        <p:attrNameLst>
                                          <p:attrName>ppt_w</p:attrName>
                                        </p:attrNameLst>
                                      </p:cBhvr>
                                      <p:tavLst>
                                        <p:tav tm="0">
                                          <p:val>
                                            <p:fltVal val="0"/>
                                          </p:val>
                                        </p:tav>
                                        <p:tav tm="100000">
                                          <p:val>
                                            <p:strVal val="#ppt_w"/>
                                          </p:val>
                                        </p:tav>
                                      </p:tavLst>
                                    </p:anim>
                                    <p:anim calcmode="lin" valueType="num">
                                      <p:cBhvr>
                                        <p:cTn id="49" dur="500" fill="hold"/>
                                        <p:tgtEl>
                                          <p:spTgt spid="344070">
                                            <p:txEl>
                                              <p:pRg st="4" end="4"/>
                                            </p:txEl>
                                          </p:spTgt>
                                        </p:tgtEl>
                                        <p:attrNameLst>
                                          <p:attrName>ppt_h</p:attrName>
                                        </p:attrNameLst>
                                      </p:cBhvr>
                                      <p:tavLst>
                                        <p:tav tm="0">
                                          <p:val>
                                            <p:fltVal val="0"/>
                                          </p:val>
                                        </p:tav>
                                        <p:tav tm="100000">
                                          <p:val>
                                            <p:strVal val="#ppt_h"/>
                                          </p:val>
                                        </p:tav>
                                      </p:tavLst>
                                    </p:anim>
                                    <p:animEffect transition="in" filter="fade">
                                      <p:cBhvr>
                                        <p:cTn id="50" dur="500"/>
                                        <p:tgtEl>
                                          <p:spTgt spid="344070">
                                            <p:txEl>
                                              <p:pRg st="4" end="4"/>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53" presetClass="entr" presetSubtype="0" fill="hold" nodeType="clickEffect">
                                  <p:stCondLst>
                                    <p:cond delay="0"/>
                                  </p:stCondLst>
                                  <p:childTnLst>
                                    <p:set>
                                      <p:cBhvr>
                                        <p:cTn id="54" dur="1" fill="hold">
                                          <p:stCondLst>
                                            <p:cond delay="0"/>
                                          </p:stCondLst>
                                        </p:cTn>
                                        <p:tgtEl>
                                          <p:spTgt spid="344069">
                                            <p:txEl>
                                              <p:pRg st="5" end="5"/>
                                            </p:txEl>
                                          </p:spTgt>
                                        </p:tgtEl>
                                        <p:attrNameLst>
                                          <p:attrName>style.visibility</p:attrName>
                                        </p:attrNameLst>
                                      </p:cBhvr>
                                      <p:to>
                                        <p:strVal val="visible"/>
                                      </p:to>
                                    </p:set>
                                    <p:anim calcmode="lin" valueType="num">
                                      <p:cBhvr>
                                        <p:cTn id="55" dur="500" fill="hold"/>
                                        <p:tgtEl>
                                          <p:spTgt spid="344069">
                                            <p:txEl>
                                              <p:pRg st="5" end="5"/>
                                            </p:txEl>
                                          </p:spTgt>
                                        </p:tgtEl>
                                        <p:attrNameLst>
                                          <p:attrName>ppt_w</p:attrName>
                                        </p:attrNameLst>
                                      </p:cBhvr>
                                      <p:tavLst>
                                        <p:tav tm="0">
                                          <p:val>
                                            <p:fltVal val="0"/>
                                          </p:val>
                                        </p:tav>
                                        <p:tav tm="100000">
                                          <p:val>
                                            <p:strVal val="#ppt_w"/>
                                          </p:val>
                                        </p:tav>
                                      </p:tavLst>
                                    </p:anim>
                                    <p:anim calcmode="lin" valueType="num">
                                      <p:cBhvr>
                                        <p:cTn id="56" dur="500" fill="hold"/>
                                        <p:tgtEl>
                                          <p:spTgt spid="344069">
                                            <p:txEl>
                                              <p:pRg st="5" end="5"/>
                                            </p:txEl>
                                          </p:spTgt>
                                        </p:tgtEl>
                                        <p:attrNameLst>
                                          <p:attrName>ppt_h</p:attrName>
                                        </p:attrNameLst>
                                      </p:cBhvr>
                                      <p:tavLst>
                                        <p:tav tm="0">
                                          <p:val>
                                            <p:fltVal val="0"/>
                                          </p:val>
                                        </p:tav>
                                        <p:tav tm="100000">
                                          <p:val>
                                            <p:strVal val="#ppt_h"/>
                                          </p:val>
                                        </p:tav>
                                      </p:tavLst>
                                    </p:anim>
                                    <p:animEffect transition="in" filter="fade">
                                      <p:cBhvr>
                                        <p:cTn id="57" dur="500"/>
                                        <p:tgtEl>
                                          <p:spTgt spid="344069">
                                            <p:txEl>
                                              <p:pRg st="5" end="5"/>
                                            </p:txEl>
                                          </p:spTgt>
                                        </p:tgtEl>
                                      </p:cBhvr>
                                    </p:animEffect>
                                  </p:childTnLst>
                                </p:cTn>
                              </p:par>
                              <p:par>
                                <p:cTn id="58" presetID="53" presetClass="entr" presetSubtype="0" fill="hold" nodeType="withEffect">
                                  <p:stCondLst>
                                    <p:cond delay="0"/>
                                  </p:stCondLst>
                                  <p:childTnLst>
                                    <p:set>
                                      <p:cBhvr>
                                        <p:cTn id="59" dur="1" fill="hold">
                                          <p:stCondLst>
                                            <p:cond delay="0"/>
                                          </p:stCondLst>
                                        </p:cTn>
                                        <p:tgtEl>
                                          <p:spTgt spid="344070">
                                            <p:txEl>
                                              <p:pRg st="5" end="5"/>
                                            </p:txEl>
                                          </p:spTgt>
                                        </p:tgtEl>
                                        <p:attrNameLst>
                                          <p:attrName>style.visibility</p:attrName>
                                        </p:attrNameLst>
                                      </p:cBhvr>
                                      <p:to>
                                        <p:strVal val="visible"/>
                                      </p:to>
                                    </p:set>
                                    <p:anim calcmode="lin" valueType="num">
                                      <p:cBhvr>
                                        <p:cTn id="60" dur="500" fill="hold"/>
                                        <p:tgtEl>
                                          <p:spTgt spid="344070">
                                            <p:txEl>
                                              <p:pRg st="5" end="5"/>
                                            </p:txEl>
                                          </p:spTgt>
                                        </p:tgtEl>
                                        <p:attrNameLst>
                                          <p:attrName>ppt_w</p:attrName>
                                        </p:attrNameLst>
                                      </p:cBhvr>
                                      <p:tavLst>
                                        <p:tav tm="0">
                                          <p:val>
                                            <p:fltVal val="0"/>
                                          </p:val>
                                        </p:tav>
                                        <p:tav tm="100000">
                                          <p:val>
                                            <p:strVal val="#ppt_w"/>
                                          </p:val>
                                        </p:tav>
                                      </p:tavLst>
                                    </p:anim>
                                    <p:anim calcmode="lin" valueType="num">
                                      <p:cBhvr>
                                        <p:cTn id="61" dur="500" fill="hold"/>
                                        <p:tgtEl>
                                          <p:spTgt spid="344070">
                                            <p:txEl>
                                              <p:pRg st="5" end="5"/>
                                            </p:txEl>
                                          </p:spTgt>
                                        </p:tgtEl>
                                        <p:attrNameLst>
                                          <p:attrName>ppt_h</p:attrName>
                                        </p:attrNameLst>
                                      </p:cBhvr>
                                      <p:tavLst>
                                        <p:tav tm="0">
                                          <p:val>
                                            <p:fltVal val="0"/>
                                          </p:val>
                                        </p:tav>
                                        <p:tav tm="100000">
                                          <p:val>
                                            <p:strVal val="#ppt_h"/>
                                          </p:val>
                                        </p:tav>
                                      </p:tavLst>
                                    </p:anim>
                                    <p:animEffect transition="in" filter="fade">
                                      <p:cBhvr>
                                        <p:cTn id="62" dur="500"/>
                                        <p:tgtEl>
                                          <p:spTgt spid="344070">
                                            <p:txEl>
                                              <p:pRg st="5" end="5"/>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0" fill="hold" nodeType="clickEffect">
                                  <p:stCondLst>
                                    <p:cond delay="0"/>
                                  </p:stCondLst>
                                  <p:childTnLst>
                                    <p:set>
                                      <p:cBhvr>
                                        <p:cTn id="66" dur="1" fill="hold">
                                          <p:stCondLst>
                                            <p:cond delay="0"/>
                                          </p:stCondLst>
                                        </p:cTn>
                                        <p:tgtEl>
                                          <p:spTgt spid="344069">
                                            <p:txEl>
                                              <p:pRg st="6" end="6"/>
                                            </p:txEl>
                                          </p:spTgt>
                                        </p:tgtEl>
                                        <p:attrNameLst>
                                          <p:attrName>style.visibility</p:attrName>
                                        </p:attrNameLst>
                                      </p:cBhvr>
                                      <p:to>
                                        <p:strVal val="visible"/>
                                      </p:to>
                                    </p:set>
                                    <p:anim calcmode="lin" valueType="num">
                                      <p:cBhvr>
                                        <p:cTn id="67" dur="500" fill="hold"/>
                                        <p:tgtEl>
                                          <p:spTgt spid="344069">
                                            <p:txEl>
                                              <p:pRg st="6" end="6"/>
                                            </p:txEl>
                                          </p:spTgt>
                                        </p:tgtEl>
                                        <p:attrNameLst>
                                          <p:attrName>ppt_w</p:attrName>
                                        </p:attrNameLst>
                                      </p:cBhvr>
                                      <p:tavLst>
                                        <p:tav tm="0">
                                          <p:val>
                                            <p:fltVal val="0"/>
                                          </p:val>
                                        </p:tav>
                                        <p:tav tm="100000">
                                          <p:val>
                                            <p:strVal val="#ppt_w"/>
                                          </p:val>
                                        </p:tav>
                                      </p:tavLst>
                                    </p:anim>
                                    <p:anim calcmode="lin" valueType="num">
                                      <p:cBhvr>
                                        <p:cTn id="68" dur="500" fill="hold"/>
                                        <p:tgtEl>
                                          <p:spTgt spid="344069">
                                            <p:txEl>
                                              <p:pRg st="6" end="6"/>
                                            </p:txEl>
                                          </p:spTgt>
                                        </p:tgtEl>
                                        <p:attrNameLst>
                                          <p:attrName>ppt_h</p:attrName>
                                        </p:attrNameLst>
                                      </p:cBhvr>
                                      <p:tavLst>
                                        <p:tav tm="0">
                                          <p:val>
                                            <p:fltVal val="0"/>
                                          </p:val>
                                        </p:tav>
                                        <p:tav tm="100000">
                                          <p:val>
                                            <p:strVal val="#ppt_h"/>
                                          </p:val>
                                        </p:tav>
                                      </p:tavLst>
                                    </p:anim>
                                    <p:animEffect transition="in" filter="fade">
                                      <p:cBhvr>
                                        <p:cTn id="69" dur="500"/>
                                        <p:tgtEl>
                                          <p:spTgt spid="344069">
                                            <p:txEl>
                                              <p:pRg st="6" end="6"/>
                                            </p:txEl>
                                          </p:spTgt>
                                        </p:tgtEl>
                                      </p:cBhvr>
                                    </p:animEffect>
                                  </p:childTnLst>
                                </p:cTn>
                              </p:par>
                              <p:par>
                                <p:cTn id="70" presetID="53" presetClass="entr" presetSubtype="0" fill="hold" nodeType="withEffect">
                                  <p:stCondLst>
                                    <p:cond delay="0"/>
                                  </p:stCondLst>
                                  <p:childTnLst>
                                    <p:set>
                                      <p:cBhvr>
                                        <p:cTn id="71" dur="1" fill="hold">
                                          <p:stCondLst>
                                            <p:cond delay="0"/>
                                          </p:stCondLst>
                                        </p:cTn>
                                        <p:tgtEl>
                                          <p:spTgt spid="344070">
                                            <p:txEl>
                                              <p:pRg st="6" end="6"/>
                                            </p:txEl>
                                          </p:spTgt>
                                        </p:tgtEl>
                                        <p:attrNameLst>
                                          <p:attrName>style.visibility</p:attrName>
                                        </p:attrNameLst>
                                      </p:cBhvr>
                                      <p:to>
                                        <p:strVal val="visible"/>
                                      </p:to>
                                    </p:set>
                                    <p:anim calcmode="lin" valueType="num">
                                      <p:cBhvr>
                                        <p:cTn id="72" dur="500" fill="hold"/>
                                        <p:tgtEl>
                                          <p:spTgt spid="344070">
                                            <p:txEl>
                                              <p:pRg st="6" end="6"/>
                                            </p:txEl>
                                          </p:spTgt>
                                        </p:tgtEl>
                                        <p:attrNameLst>
                                          <p:attrName>ppt_w</p:attrName>
                                        </p:attrNameLst>
                                      </p:cBhvr>
                                      <p:tavLst>
                                        <p:tav tm="0">
                                          <p:val>
                                            <p:fltVal val="0"/>
                                          </p:val>
                                        </p:tav>
                                        <p:tav tm="100000">
                                          <p:val>
                                            <p:strVal val="#ppt_w"/>
                                          </p:val>
                                        </p:tav>
                                      </p:tavLst>
                                    </p:anim>
                                    <p:anim calcmode="lin" valueType="num">
                                      <p:cBhvr>
                                        <p:cTn id="73" dur="500" fill="hold"/>
                                        <p:tgtEl>
                                          <p:spTgt spid="344070">
                                            <p:txEl>
                                              <p:pRg st="6" end="6"/>
                                            </p:txEl>
                                          </p:spTgt>
                                        </p:tgtEl>
                                        <p:attrNameLst>
                                          <p:attrName>ppt_h</p:attrName>
                                        </p:attrNameLst>
                                      </p:cBhvr>
                                      <p:tavLst>
                                        <p:tav tm="0">
                                          <p:val>
                                            <p:fltVal val="0"/>
                                          </p:val>
                                        </p:tav>
                                        <p:tav tm="100000">
                                          <p:val>
                                            <p:strVal val="#ppt_h"/>
                                          </p:val>
                                        </p:tav>
                                      </p:tavLst>
                                    </p:anim>
                                    <p:animEffect transition="in" filter="fade">
                                      <p:cBhvr>
                                        <p:cTn id="74" dur="500"/>
                                        <p:tgtEl>
                                          <p:spTgt spid="344070">
                                            <p:txEl>
                                              <p:pRg st="6" end="6"/>
                                            </p:txEl>
                                          </p:spTgt>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53" presetClass="entr" presetSubtype="0" fill="hold" nodeType="clickEffect">
                                  <p:stCondLst>
                                    <p:cond delay="0"/>
                                  </p:stCondLst>
                                  <p:childTnLst>
                                    <p:set>
                                      <p:cBhvr>
                                        <p:cTn id="78" dur="1" fill="hold">
                                          <p:stCondLst>
                                            <p:cond delay="0"/>
                                          </p:stCondLst>
                                        </p:cTn>
                                        <p:tgtEl>
                                          <p:spTgt spid="344069">
                                            <p:txEl>
                                              <p:pRg st="7" end="7"/>
                                            </p:txEl>
                                          </p:spTgt>
                                        </p:tgtEl>
                                        <p:attrNameLst>
                                          <p:attrName>style.visibility</p:attrName>
                                        </p:attrNameLst>
                                      </p:cBhvr>
                                      <p:to>
                                        <p:strVal val="visible"/>
                                      </p:to>
                                    </p:set>
                                    <p:anim calcmode="lin" valueType="num">
                                      <p:cBhvr>
                                        <p:cTn id="79" dur="500" fill="hold"/>
                                        <p:tgtEl>
                                          <p:spTgt spid="344069">
                                            <p:txEl>
                                              <p:pRg st="7" end="7"/>
                                            </p:txEl>
                                          </p:spTgt>
                                        </p:tgtEl>
                                        <p:attrNameLst>
                                          <p:attrName>ppt_w</p:attrName>
                                        </p:attrNameLst>
                                      </p:cBhvr>
                                      <p:tavLst>
                                        <p:tav tm="0">
                                          <p:val>
                                            <p:fltVal val="0"/>
                                          </p:val>
                                        </p:tav>
                                        <p:tav tm="100000">
                                          <p:val>
                                            <p:strVal val="#ppt_w"/>
                                          </p:val>
                                        </p:tav>
                                      </p:tavLst>
                                    </p:anim>
                                    <p:anim calcmode="lin" valueType="num">
                                      <p:cBhvr>
                                        <p:cTn id="80" dur="500" fill="hold"/>
                                        <p:tgtEl>
                                          <p:spTgt spid="344069">
                                            <p:txEl>
                                              <p:pRg st="7" end="7"/>
                                            </p:txEl>
                                          </p:spTgt>
                                        </p:tgtEl>
                                        <p:attrNameLst>
                                          <p:attrName>ppt_h</p:attrName>
                                        </p:attrNameLst>
                                      </p:cBhvr>
                                      <p:tavLst>
                                        <p:tav tm="0">
                                          <p:val>
                                            <p:fltVal val="0"/>
                                          </p:val>
                                        </p:tav>
                                        <p:tav tm="100000">
                                          <p:val>
                                            <p:strVal val="#ppt_h"/>
                                          </p:val>
                                        </p:tav>
                                      </p:tavLst>
                                    </p:anim>
                                    <p:animEffect transition="in" filter="fade">
                                      <p:cBhvr>
                                        <p:cTn id="81" dur="500"/>
                                        <p:tgtEl>
                                          <p:spTgt spid="344069">
                                            <p:txEl>
                                              <p:pRg st="7" end="7"/>
                                            </p:txEl>
                                          </p:spTgt>
                                        </p:tgtEl>
                                      </p:cBhvr>
                                    </p:animEffect>
                                  </p:childTnLst>
                                </p:cTn>
                              </p:par>
                              <p:par>
                                <p:cTn id="82" presetID="53" presetClass="entr" presetSubtype="0" fill="hold" nodeType="withEffect">
                                  <p:stCondLst>
                                    <p:cond delay="0"/>
                                  </p:stCondLst>
                                  <p:childTnLst>
                                    <p:set>
                                      <p:cBhvr>
                                        <p:cTn id="83" dur="1" fill="hold">
                                          <p:stCondLst>
                                            <p:cond delay="0"/>
                                          </p:stCondLst>
                                        </p:cTn>
                                        <p:tgtEl>
                                          <p:spTgt spid="344070">
                                            <p:txEl>
                                              <p:pRg st="7" end="7"/>
                                            </p:txEl>
                                          </p:spTgt>
                                        </p:tgtEl>
                                        <p:attrNameLst>
                                          <p:attrName>style.visibility</p:attrName>
                                        </p:attrNameLst>
                                      </p:cBhvr>
                                      <p:to>
                                        <p:strVal val="visible"/>
                                      </p:to>
                                    </p:set>
                                    <p:anim calcmode="lin" valueType="num">
                                      <p:cBhvr>
                                        <p:cTn id="84" dur="500" fill="hold"/>
                                        <p:tgtEl>
                                          <p:spTgt spid="344070">
                                            <p:txEl>
                                              <p:pRg st="7" end="7"/>
                                            </p:txEl>
                                          </p:spTgt>
                                        </p:tgtEl>
                                        <p:attrNameLst>
                                          <p:attrName>ppt_w</p:attrName>
                                        </p:attrNameLst>
                                      </p:cBhvr>
                                      <p:tavLst>
                                        <p:tav tm="0">
                                          <p:val>
                                            <p:fltVal val="0"/>
                                          </p:val>
                                        </p:tav>
                                        <p:tav tm="100000">
                                          <p:val>
                                            <p:strVal val="#ppt_w"/>
                                          </p:val>
                                        </p:tav>
                                      </p:tavLst>
                                    </p:anim>
                                    <p:anim calcmode="lin" valueType="num">
                                      <p:cBhvr>
                                        <p:cTn id="85" dur="500" fill="hold"/>
                                        <p:tgtEl>
                                          <p:spTgt spid="344070">
                                            <p:txEl>
                                              <p:pRg st="7" end="7"/>
                                            </p:txEl>
                                          </p:spTgt>
                                        </p:tgtEl>
                                        <p:attrNameLst>
                                          <p:attrName>ppt_h</p:attrName>
                                        </p:attrNameLst>
                                      </p:cBhvr>
                                      <p:tavLst>
                                        <p:tav tm="0">
                                          <p:val>
                                            <p:fltVal val="0"/>
                                          </p:val>
                                        </p:tav>
                                        <p:tav tm="100000">
                                          <p:val>
                                            <p:strVal val="#ppt_h"/>
                                          </p:val>
                                        </p:tav>
                                      </p:tavLst>
                                    </p:anim>
                                    <p:animEffect transition="in" filter="fade">
                                      <p:cBhvr>
                                        <p:cTn id="86" dur="500"/>
                                        <p:tgtEl>
                                          <p:spTgt spid="344070">
                                            <p:txEl>
                                              <p:pRg st="7" end="7"/>
                                            </p:txEl>
                                          </p:spTgt>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53" presetClass="entr" presetSubtype="0" fill="hold" nodeType="clickEffect">
                                  <p:stCondLst>
                                    <p:cond delay="0"/>
                                  </p:stCondLst>
                                  <p:childTnLst>
                                    <p:set>
                                      <p:cBhvr>
                                        <p:cTn id="90" dur="1" fill="hold">
                                          <p:stCondLst>
                                            <p:cond delay="0"/>
                                          </p:stCondLst>
                                        </p:cTn>
                                        <p:tgtEl>
                                          <p:spTgt spid="344069">
                                            <p:txEl>
                                              <p:pRg st="8" end="8"/>
                                            </p:txEl>
                                          </p:spTgt>
                                        </p:tgtEl>
                                        <p:attrNameLst>
                                          <p:attrName>style.visibility</p:attrName>
                                        </p:attrNameLst>
                                      </p:cBhvr>
                                      <p:to>
                                        <p:strVal val="visible"/>
                                      </p:to>
                                    </p:set>
                                    <p:anim calcmode="lin" valueType="num">
                                      <p:cBhvr>
                                        <p:cTn id="91" dur="500" fill="hold"/>
                                        <p:tgtEl>
                                          <p:spTgt spid="344069">
                                            <p:txEl>
                                              <p:pRg st="8" end="8"/>
                                            </p:txEl>
                                          </p:spTgt>
                                        </p:tgtEl>
                                        <p:attrNameLst>
                                          <p:attrName>ppt_w</p:attrName>
                                        </p:attrNameLst>
                                      </p:cBhvr>
                                      <p:tavLst>
                                        <p:tav tm="0">
                                          <p:val>
                                            <p:fltVal val="0"/>
                                          </p:val>
                                        </p:tav>
                                        <p:tav tm="100000">
                                          <p:val>
                                            <p:strVal val="#ppt_w"/>
                                          </p:val>
                                        </p:tav>
                                      </p:tavLst>
                                    </p:anim>
                                    <p:anim calcmode="lin" valueType="num">
                                      <p:cBhvr>
                                        <p:cTn id="92" dur="500" fill="hold"/>
                                        <p:tgtEl>
                                          <p:spTgt spid="344069">
                                            <p:txEl>
                                              <p:pRg st="8" end="8"/>
                                            </p:txEl>
                                          </p:spTgt>
                                        </p:tgtEl>
                                        <p:attrNameLst>
                                          <p:attrName>ppt_h</p:attrName>
                                        </p:attrNameLst>
                                      </p:cBhvr>
                                      <p:tavLst>
                                        <p:tav tm="0">
                                          <p:val>
                                            <p:fltVal val="0"/>
                                          </p:val>
                                        </p:tav>
                                        <p:tav tm="100000">
                                          <p:val>
                                            <p:strVal val="#ppt_h"/>
                                          </p:val>
                                        </p:tav>
                                      </p:tavLst>
                                    </p:anim>
                                    <p:animEffect transition="in" filter="fade">
                                      <p:cBhvr>
                                        <p:cTn id="93" dur="500"/>
                                        <p:tgtEl>
                                          <p:spTgt spid="344069">
                                            <p:txEl>
                                              <p:pRg st="8" end="8"/>
                                            </p:txEl>
                                          </p:spTgt>
                                        </p:tgtEl>
                                      </p:cBhvr>
                                    </p:animEffect>
                                  </p:childTnLst>
                                </p:cTn>
                              </p:par>
                              <p:par>
                                <p:cTn id="94" presetID="53" presetClass="entr" presetSubtype="0" fill="hold" nodeType="withEffect">
                                  <p:stCondLst>
                                    <p:cond delay="0"/>
                                  </p:stCondLst>
                                  <p:childTnLst>
                                    <p:set>
                                      <p:cBhvr>
                                        <p:cTn id="95" dur="1" fill="hold">
                                          <p:stCondLst>
                                            <p:cond delay="0"/>
                                          </p:stCondLst>
                                        </p:cTn>
                                        <p:tgtEl>
                                          <p:spTgt spid="344070">
                                            <p:txEl>
                                              <p:pRg st="8" end="8"/>
                                            </p:txEl>
                                          </p:spTgt>
                                        </p:tgtEl>
                                        <p:attrNameLst>
                                          <p:attrName>style.visibility</p:attrName>
                                        </p:attrNameLst>
                                      </p:cBhvr>
                                      <p:to>
                                        <p:strVal val="visible"/>
                                      </p:to>
                                    </p:set>
                                    <p:anim calcmode="lin" valueType="num">
                                      <p:cBhvr>
                                        <p:cTn id="96" dur="500" fill="hold"/>
                                        <p:tgtEl>
                                          <p:spTgt spid="344070">
                                            <p:txEl>
                                              <p:pRg st="8" end="8"/>
                                            </p:txEl>
                                          </p:spTgt>
                                        </p:tgtEl>
                                        <p:attrNameLst>
                                          <p:attrName>ppt_w</p:attrName>
                                        </p:attrNameLst>
                                      </p:cBhvr>
                                      <p:tavLst>
                                        <p:tav tm="0">
                                          <p:val>
                                            <p:fltVal val="0"/>
                                          </p:val>
                                        </p:tav>
                                        <p:tav tm="100000">
                                          <p:val>
                                            <p:strVal val="#ppt_w"/>
                                          </p:val>
                                        </p:tav>
                                      </p:tavLst>
                                    </p:anim>
                                    <p:anim calcmode="lin" valueType="num">
                                      <p:cBhvr>
                                        <p:cTn id="97" dur="500" fill="hold"/>
                                        <p:tgtEl>
                                          <p:spTgt spid="344070">
                                            <p:txEl>
                                              <p:pRg st="8" end="8"/>
                                            </p:txEl>
                                          </p:spTgt>
                                        </p:tgtEl>
                                        <p:attrNameLst>
                                          <p:attrName>ppt_h</p:attrName>
                                        </p:attrNameLst>
                                      </p:cBhvr>
                                      <p:tavLst>
                                        <p:tav tm="0">
                                          <p:val>
                                            <p:fltVal val="0"/>
                                          </p:val>
                                        </p:tav>
                                        <p:tav tm="100000">
                                          <p:val>
                                            <p:strVal val="#ppt_h"/>
                                          </p:val>
                                        </p:tav>
                                      </p:tavLst>
                                    </p:anim>
                                    <p:animEffect transition="in" filter="fade">
                                      <p:cBhvr>
                                        <p:cTn id="98" dur="500"/>
                                        <p:tgtEl>
                                          <p:spTgt spid="344070">
                                            <p:txEl>
                                              <p:pRg st="8" end="8"/>
                                            </p:txEl>
                                          </p:spTgt>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53" presetClass="entr" presetSubtype="0" fill="hold" nodeType="clickEffect">
                                  <p:stCondLst>
                                    <p:cond delay="0"/>
                                  </p:stCondLst>
                                  <p:childTnLst>
                                    <p:set>
                                      <p:cBhvr>
                                        <p:cTn id="102" dur="1" fill="hold">
                                          <p:stCondLst>
                                            <p:cond delay="0"/>
                                          </p:stCondLst>
                                        </p:cTn>
                                        <p:tgtEl>
                                          <p:spTgt spid="344069">
                                            <p:txEl>
                                              <p:pRg st="9" end="9"/>
                                            </p:txEl>
                                          </p:spTgt>
                                        </p:tgtEl>
                                        <p:attrNameLst>
                                          <p:attrName>style.visibility</p:attrName>
                                        </p:attrNameLst>
                                      </p:cBhvr>
                                      <p:to>
                                        <p:strVal val="visible"/>
                                      </p:to>
                                    </p:set>
                                    <p:anim calcmode="lin" valueType="num">
                                      <p:cBhvr>
                                        <p:cTn id="103" dur="500" fill="hold"/>
                                        <p:tgtEl>
                                          <p:spTgt spid="344069">
                                            <p:txEl>
                                              <p:pRg st="9" end="9"/>
                                            </p:txEl>
                                          </p:spTgt>
                                        </p:tgtEl>
                                        <p:attrNameLst>
                                          <p:attrName>ppt_w</p:attrName>
                                        </p:attrNameLst>
                                      </p:cBhvr>
                                      <p:tavLst>
                                        <p:tav tm="0">
                                          <p:val>
                                            <p:fltVal val="0"/>
                                          </p:val>
                                        </p:tav>
                                        <p:tav tm="100000">
                                          <p:val>
                                            <p:strVal val="#ppt_w"/>
                                          </p:val>
                                        </p:tav>
                                      </p:tavLst>
                                    </p:anim>
                                    <p:anim calcmode="lin" valueType="num">
                                      <p:cBhvr>
                                        <p:cTn id="104" dur="500" fill="hold"/>
                                        <p:tgtEl>
                                          <p:spTgt spid="344069">
                                            <p:txEl>
                                              <p:pRg st="9" end="9"/>
                                            </p:txEl>
                                          </p:spTgt>
                                        </p:tgtEl>
                                        <p:attrNameLst>
                                          <p:attrName>ppt_h</p:attrName>
                                        </p:attrNameLst>
                                      </p:cBhvr>
                                      <p:tavLst>
                                        <p:tav tm="0">
                                          <p:val>
                                            <p:fltVal val="0"/>
                                          </p:val>
                                        </p:tav>
                                        <p:tav tm="100000">
                                          <p:val>
                                            <p:strVal val="#ppt_h"/>
                                          </p:val>
                                        </p:tav>
                                      </p:tavLst>
                                    </p:anim>
                                    <p:animEffect transition="in" filter="fade">
                                      <p:cBhvr>
                                        <p:cTn id="105" dur="500"/>
                                        <p:tgtEl>
                                          <p:spTgt spid="344069">
                                            <p:txEl>
                                              <p:pRg st="9" end="9"/>
                                            </p:txEl>
                                          </p:spTgt>
                                        </p:tgtEl>
                                      </p:cBhvr>
                                    </p:animEffect>
                                  </p:childTnLst>
                                </p:cTn>
                              </p:par>
                              <p:par>
                                <p:cTn id="106" presetID="53" presetClass="entr" presetSubtype="0" fill="hold" nodeType="withEffect">
                                  <p:stCondLst>
                                    <p:cond delay="0"/>
                                  </p:stCondLst>
                                  <p:childTnLst>
                                    <p:set>
                                      <p:cBhvr>
                                        <p:cTn id="107" dur="1" fill="hold">
                                          <p:stCondLst>
                                            <p:cond delay="0"/>
                                          </p:stCondLst>
                                        </p:cTn>
                                        <p:tgtEl>
                                          <p:spTgt spid="344070">
                                            <p:txEl>
                                              <p:pRg st="9" end="9"/>
                                            </p:txEl>
                                          </p:spTgt>
                                        </p:tgtEl>
                                        <p:attrNameLst>
                                          <p:attrName>style.visibility</p:attrName>
                                        </p:attrNameLst>
                                      </p:cBhvr>
                                      <p:to>
                                        <p:strVal val="visible"/>
                                      </p:to>
                                    </p:set>
                                    <p:anim calcmode="lin" valueType="num">
                                      <p:cBhvr>
                                        <p:cTn id="108" dur="500" fill="hold"/>
                                        <p:tgtEl>
                                          <p:spTgt spid="344070">
                                            <p:txEl>
                                              <p:pRg st="9" end="9"/>
                                            </p:txEl>
                                          </p:spTgt>
                                        </p:tgtEl>
                                        <p:attrNameLst>
                                          <p:attrName>ppt_w</p:attrName>
                                        </p:attrNameLst>
                                      </p:cBhvr>
                                      <p:tavLst>
                                        <p:tav tm="0">
                                          <p:val>
                                            <p:fltVal val="0"/>
                                          </p:val>
                                        </p:tav>
                                        <p:tav tm="100000">
                                          <p:val>
                                            <p:strVal val="#ppt_w"/>
                                          </p:val>
                                        </p:tav>
                                      </p:tavLst>
                                    </p:anim>
                                    <p:anim calcmode="lin" valueType="num">
                                      <p:cBhvr>
                                        <p:cTn id="109" dur="500" fill="hold"/>
                                        <p:tgtEl>
                                          <p:spTgt spid="344070">
                                            <p:txEl>
                                              <p:pRg st="9" end="9"/>
                                            </p:txEl>
                                          </p:spTgt>
                                        </p:tgtEl>
                                        <p:attrNameLst>
                                          <p:attrName>ppt_h</p:attrName>
                                        </p:attrNameLst>
                                      </p:cBhvr>
                                      <p:tavLst>
                                        <p:tav tm="0">
                                          <p:val>
                                            <p:fltVal val="0"/>
                                          </p:val>
                                        </p:tav>
                                        <p:tav tm="100000">
                                          <p:val>
                                            <p:strVal val="#ppt_h"/>
                                          </p:val>
                                        </p:tav>
                                      </p:tavLst>
                                    </p:anim>
                                    <p:animEffect transition="in" filter="fade">
                                      <p:cBhvr>
                                        <p:cTn id="110" dur="500"/>
                                        <p:tgtEl>
                                          <p:spTgt spid="34407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32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8357" name="Rectangle 5"/>
          <p:cNvSpPr>
            <a:spLocks noGrp="1" noChangeArrowheads="1"/>
          </p:cNvSpPr>
          <p:nvPr>
            <p:ph idx="1"/>
          </p:nvPr>
        </p:nvSpPr>
        <p:spPr bwMode="auto">
          <a:xfrm>
            <a:off x="838200" y="838200"/>
            <a:ext cx="8305800" cy="60198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r>
              <a:rPr lang="en-US" sz="3200">
                <a:effectLst>
                  <a:outerShdw blurRad="38100" dist="38100" dir="2700000" algn="tl">
                    <a:srgbClr val="242852"/>
                  </a:outerShdw>
                </a:effectLst>
                <a:latin typeface="Palatino Linotype" charset="0"/>
                <a:ea typeface="ＭＳ Ｐゴシック" charset="0"/>
              </a:rPr>
              <a:t>LBJ quickly pushed through Congress 2 key </a:t>
            </a:r>
            <a:r>
              <a:rPr lang="ja-JP" altLang="en-US" sz="3200">
                <a:effectLst>
                  <a:outerShdw blurRad="38100" dist="38100" dir="2700000" algn="tl">
                    <a:srgbClr val="242852"/>
                  </a:outerShdw>
                </a:effectLst>
                <a:latin typeface="Palatino Linotype" charset="0"/>
                <a:ea typeface="ＭＳ Ｐゴシック" charset="0"/>
              </a:rPr>
              <a:t>“</a:t>
            </a:r>
            <a:r>
              <a:rPr lang="en-US" sz="3200">
                <a:effectLst>
                  <a:outerShdw blurRad="38100" dist="38100" dir="2700000" algn="tl">
                    <a:srgbClr val="242852"/>
                  </a:outerShdw>
                </a:effectLst>
                <a:latin typeface="Palatino Linotype" charset="0"/>
                <a:ea typeface="ＭＳ Ｐゴシック" charset="0"/>
              </a:rPr>
              <a:t>Kennedy</a:t>
            </a:r>
            <a:r>
              <a:rPr lang="ja-JP" altLang="en-US" sz="3200">
                <a:effectLst>
                  <a:outerShdw blurRad="38100" dist="38100" dir="2700000" algn="tl">
                    <a:srgbClr val="242852"/>
                  </a:outerShdw>
                </a:effectLst>
                <a:latin typeface="Palatino Linotype" charset="0"/>
                <a:ea typeface="ＭＳ Ｐゴシック" charset="0"/>
              </a:rPr>
              <a:t>”</a:t>
            </a:r>
            <a:r>
              <a:rPr lang="en-US" sz="3200">
                <a:effectLst>
                  <a:outerShdw blurRad="38100" dist="38100" dir="2700000" algn="tl">
                    <a:srgbClr val="242852"/>
                  </a:outerShdw>
                </a:effectLst>
                <a:latin typeface="Palatino Linotype" charset="0"/>
                <a:ea typeface="ＭＳ Ｐゴシック" charset="0"/>
              </a:rPr>
              <a:t> bills:</a:t>
            </a:r>
          </a:p>
          <a:p>
            <a:pPr lvl="1" eaLnBrk="1" hangingPunct="1"/>
            <a:r>
              <a:rPr lang="en-US" sz="3200">
                <a:effectLst>
                  <a:outerShdw blurRad="38100" dist="38100" dir="2700000" algn="tl">
                    <a:srgbClr val="242852"/>
                  </a:outerShdw>
                </a:effectLst>
                <a:latin typeface="Palatino Linotype" charset="0"/>
                <a:ea typeface="ＭＳ Ｐゴシック" charset="0"/>
              </a:rPr>
              <a:t>A $10 billion reduction in income taxes that led to increased consumer spending &amp; new jobs</a:t>
            </a:r>
          </a:p>
          <a:p>
            <a:pPr lvl="1" eaLnBrk="1" hangingPunct="1"/>
            <a:r>
              <a:rPr lang="en-US" sz="3200">
                <a:effectLst>
                  <a:outerShdw blurRad="38100" dist="38100" dir="2700000" algn="tl">
                    <a:srgbClr val="242852"/>
                  </a:outerShdw>
                </a:effectLst>
                <a:latin typeface="Palatino Linotype" charset="0"/>
                <a:ea typeface="ＭＳ Ｐゴシック" charset="0"/>
              </a:rPr>
              <a:t>The </a:t>
            </a:r>
            <a:r>
              <a:rPr lang="en-US" sz="3200" u="sng">
                <a:effectLst>
                  <a:outerShdw blurRad="38100" dist="38100" dir="2700000" algn="tl">
                    <a:srgbClr val="242852"/>
                  </a:outerShdw>
                </a:effectLst>
                <a:latin typeface="Palatino Linotype" charset="0"/>
                <a:ea typeface="ＭＳ Ｐゴシック" charset="0"/>
              </a:rPr>
              <a:t>Civil Rights Act of 1964</a:t>
            </a:r>
            <a:r>
              <a:rPr lang="en-US" sz="3200">
                <a:effectLst>
                  <a:outerShdw blurRad="38100" dist="38100" dir="2700000" algn="tl">
                    <a:srgbClr val="242852"/>
                  </a:outerShdw>
                </a:effectLst>
                <a:latin typeface="Palatino Linotype" charset="0"/>
                <a:ea typeface="ＭＳ Ｐゴシック" charset="0"/>
              </a:rPr>
              <a:t> that declared segregation in public facilities illegal &amp; protected black voting rights</a:t>
            </a:r>
          </a:p>
        </p:txBody>
      </p:sp>
      <p:sp>
        <p:nvSpPr>
          <p:cNvPr id="228356" name="Rectangle 4"/>
          <p:cNvSpPr>
            <a:spLocks noGrp="1" noChangeArrowheads="1"/>
          </p:cNvSpPr>
          <p:nvPr>
            <p:ph type="title"/>
          </p:nvPr>
        </p:nvSpPr>
        <p:spPr bwMode="auto">
          <a:xfrm>
            <a:off x="1143000" y="0"/>
            <a:ext cx="7772400" cy="9906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Lyndon Johnson in Action</a:t>
            </a:r>
          </a:p>
        </p:txBody>
      </p:sp>
      <p:sp>
        <p:nvSpPr>
          <p:cNvPr id="228358" name="AutoShape 6"/>
          <p:cNvSpPr>
            <a:spLocks noChangeArrowheads="1"/>
          </p:cNvSpPr>
          <p:nvPr/>
        </p:nvSpPr>
        <p:spPr bwMode="auto">
          <a:xfrm>
            <a:off x="1143000" y="2286000"/>
            <a:ext cx="7467600" cy="990600"/>
          </a:xfrm>
          <a:prstGeom prst="wedgeRectCallout">
            <a:avLst>
              <a:gd name="adj1" fmla="val -6120"/>
              <a:gd name="adj2" fmla="val 148880"/>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30000"/>
              </a:spcBef>
            </a:pPr>
            <a:r>
              <a:rPr lang="en-US" sz="3600"/>
              <a:t>The most significant legislation on race since the Reconstruction Amendments</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28358"/>
                                        </p:tgtEl>
                                        <p:attrNameLst>
                                          <p:attrName>style.visibility</p:attrName>
                                        </p:attrNameLst>
                                      </p:cBhvr>
                                      <p:to>
                                        <p:strVal val="visible"/>
                                      </p:to>
                                    </p:set>
                                    <p:anim calcmode="lin" valueType="num">
                                      <p:cBhvr>
                                        <p:cTn id="7" dur="500" fill="hold"/>
                                        <p:tgtEl>
                                          <p:spTgt spid="228358"/>
                                        </p:tgtEl>
                                        <p:attrNameLst>
                                          <p:attrName>ppt_w</p:attrName>
                                        </p:attrNameLst>
                                      </p:cBhvr>
                                      <p:tavLst>
                                        <p:tav tm="0">
                                          <p:val>
                                            <p:fltVal val="0"/>
                                          </p:val>
                                        </p:tav>
                                        <p:tav tm="100000">
                                          <p:val>
                                            <p:strVal val="#ppt_w"/>
                                          </p:val>
                                        </p:tav>
                                      </p:tavLst>
                                    </p:anim>
                                    <p:anim calcmode="lin" valueType="num">
                                      <p:cBhvr>
                                        <p:cTn id="8" dur="500" fill="hold"/>
                                        <p:tgtEl>
                                          <p:spTgt spid="228358"/>
                                        </p:tgtEl>
                                        <p:attrNameLst>
                                          <p:attrName>ppt_h</p:attrName>
                                        </p:attrNameLst>
                                      </p:cBhvr>
                                      <p:tavLst>
                                        <p:tav tm="0">
                                          <p:val>
                                            <p:fltVal val="0"/>
                                          </p:val>
                                        </p:tav>
                                        <p:tav tm="100000">
                                          <p:val>
                                            <p:strVal val="#ppt_h"/>
                                          </p:val>
                                        </p:tav>
                                      </p:tavLst>
                                    </p:anim>
                                    <p:animEffect transition="in" filter="fade">
                                      <p:cBhvr>
                                        <p:cTn id="9" dur="500"/>
                                        <p:tgtEl>
                                          <p:spTgt spid="228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8"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734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2453" name="Rectangle 5"/>
          <p:cNvSpPr>
            <a:spLocks noGrp="1" noChangeArrowheads="1"/>
          </p:cNvSpPr>
          <p:nvPr>
            <p:ph idx="1"/>
          </p:nvPr>
        </p:nvSpPr>
        <p:spPr bwMode="auto">
          <a:xfrm>
            <a:off x="838200" y="762000"/>
            <a:ext cx="8305800" cy="60960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lnSpc>
                <a:spcPct val="90000"/>
              </a:lnSpc>
            </a:pPr>
            <a:r>
              <a:rPr lang="en-US" sz="3600">
                <a:effectLst>
                  <a:outerShdw blurRad="38100" dist="38100" dir="2700000" algn="tl">
                    <a:srgbClr val="242852"/>
                  </a:outerShdw>
                </a:effectLst>
                <a:latin typeface="Palatino Linotype" charset="0"/>
                <a:ea typeface="ＭＳ Ｐゴシック" charset="0"/>
              </a:rPr>
              <a:t>In 1964, LBJ waged a </a:t>
            </a:r>
            <a:r>
              <a:rPr lang="ja-JP" altLang="en-US" sz="3600">
                <a:effectLst>
                  <a:outerShdw blurRad="38100" dist="38100" dir="2700000" algn="tl">
                    <a:srgbClr val="242852"/>
                  </a:outerShdw>
                </a:effectLst>
                <a:latin typeface="Palatino Linotype" charset="0"/>
                <a:ea typeface="ＭＳ Ｐゴシック" charset="0"/>
              </a:rPr>
              <a:t>“</a:t>
            </a:r>
            <a:r>
              <a:rPr lang="en-US" sz="3600">
                <a:effectLst>
                  <a:outerShdw blurRad="38100" dist="38100" dir="2700000" algn="tl">
                    <a:srgbClr val="242852"/>
                  </a:outerShdw>
                </a:effectLst>
                <a:latin typeface="Palatino Linotype" charset="0"/>
                <a:ea typeface="ＭＳ Ｐゴシック" charset="0"/>
              </a:rPr>
              <a:t>war on poverty in America</a:t>
            </a:r>
            <a:r>
              <a:rPr lang="ja-JP" altLang="en-US" sz="3600">
                <a:effectLst>
                  <a:outerShdw blurRad="38100" dist="38100" dir="2700000" algn="tl">
                    <a:srgbClr val="242852"/>
                  </a:outerShdw>
                </a:effectLst>
                <a:latin typeface="Palatino Linotype" charset="0"/>
                <a:ea typeface="ＭＳ Ｐゴシック" charset="0"/>
              </a:rPr>
              <a:t>”</a:t>
            </a:r>
            <a:r>
              <a:rPr lang="en-US" sz="3600">
                <a:effectLst>
                  <a:outerShdw blurRad="38100" dist="38100" dir="2700000" algn="tl">
                    <a:srgbClr val="242852"/>
                  </a:outerShdw>
                </a:effectLst>
                <a:latin typeface="Palatino Linotype" charset="0"/>
                <a:ea typeface="ＭＳ Ｐゴシック" charset="0"/>
              </a:rPr>
              <a:t> &amp; created the Office of Economic Opportunity:</a:t>
            </a:r>
          </a:p>
          <a:p>
            <a:pPr lvl="1" eaLnBrk="1" hangingPunct="1">
              <a:lnSpc>
                <a:spcPct val="90000"/>
              </a:lnSpc>
            </a:pPr>
            <a:r>
              <a:rPr lang="en-US" sz="3600">
                <a:effectLst>
                  <a:outerShdw blurRad="38100" dist="38100" dir="2700000" algn="tl">
                    <a:srgbClr val="242852"/>
                  </a:outerShdw>
                </a:effectLst>
                <a:latin typeface="Palatino Linotype" charset="0"/>
                <a:ea typeface="ＭＳ Ｐゴシック" charset="0"/>
              </a:rPr>
              <a:t>Created the Job Corps for high school dropouts</a:t>
            </a:r>
          </a:p>
          <a:p>
            <a:pPr lvl="1" eaLnBrk="1" hangingPunct="1">
              <a:lnSpc>
                <a:spcPct val="90000"/>
              </a:lnSpc>
            </a:pPr>
            <a:r>
              <a:rPr lang="en-US" sz="3600">
                <a:effectLst>
                  <a:outerShdw blurRad="38100" dist="38100" dir="2700000" algn="tl">
                    <a:srgbClr val="242852"/>
                  </a:outerShdw>
                </a:effectLst>
                <a:latin typeface="Palatino Linotype" charset="0"/>
                <a:ea typeface="ＭＳ Ｐゴシック" charset="0"/>
              </a:rPr>
              <a:t>Head Start for preschoolers</a:t>
            </a:r>
          </a:p>
          <a:p>
            <a:pPr lvl="1" eaLnBrk="1" hangingPunct="1">
              <a:lnSpc>
                <a:spcPct val="90000"/>
              </a:lnSpc>
            </a:pPr>
            <a:r>
              <a:rPr lang="en-US" sz="3600">
                <a:effectLst>
                  <a:outerShdw blurRad="38100" dist="38100" dir="2700000" algn="tl">
                    <a:srgbClr val="242852"/>
                  </a:outerShdw>
                </a:effectLst>
                <a:latin typeface="Palatino Linotype" charset="0"/>
                <a:ea typeface="ＭＳ Ｐゴシック" charset="0"/>
              </a:rPr>
              <a:t>Adult education &amp; technical training opportunities </a:t>
            </a:r>
          </a:p>
          <a:p>
            <a:pPr eaLnBrk="1" hangingPunct="1">
              <a:lnSpc>
                <a:spcPct val="90000"/>
              </a:lnSpc>
            </a:pPr>
            <a:r>
              <a:rPr lang="en-US" sz="3600">
                <a:effectLst>
                  <a:outerShdw blurRad="38100" dist="38100" dir="2700000" algn="tl">
                    <a:srgbClr val="242852"/>
                  </a:outerShdw>
                </a:effectLst>
                <a:latin typeface="Palatino Linotype" charset="0"/>
                <a:ea typeface="ＭＳ Ｐゴシック" charset="0"/>
              </a:rPr>
              <a:t>As a result, America had 10 million fewer poor people by 1970</a:t>
            </a:r>
          </a:p>
        </p:txBody>
      </p:sp>
      <p:sp>
        <p:nvSpPr>
          <p:cNvPr id="232452" name="Rectangle 4"/>
          <p:cNvSpPr>
            <a:spLocks noGrp="1" noChangeArrowheads="1"/>
          </p:cNvSpPr>
          <p:nvPr>
            <p:ph type="title"/>
          </p:nvPr>
        </p:nvSpPr>
        <p:spPr bwMode="auto">
          <a:xfrm>
            <a:off x="1143000" y="0"/>
            <a:ext cx="7772400" cy="8382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Lyndon Johnson in Action</a:t>
            </a:r>
          </a:p>
        </p:txBody>
      </p:sp>
      <p:sp>
        <p:nvSpPr>
          <p:cNvPr id="232454" name="AutoShape 6"/>
          <p:cNvSpPr>
            <a:spLocks noChangeArrowheads="1"/>
          </p:cNvSpPr>
          <p:nvPr/>
        </p:nvSpPr>
        <p:spPr bwMode="auto">
          <a:xfrm>
            <a:off x="2057400" y="2667000"/>
            <a:ext cx="4419600" cy="1066800"/>
          </a:xfrm>
          <a:prstGeom prst="wedgeRectCallout">
            <a:avLst>
              <a:gd name="adj1" fmla="val -48708"/>
              <a:gd name="adj2" fmla="val -127528"/>
            </a:avLst>
          </a:prstGeom>
          <a:solidFill>
            <a:srgbClr val="FF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30000"/>
              </a:spcBef>
            </a:pPr>
            <a:r>
              <a:rPr lang="en-US" sz="3600">
                <a:solidFill>
                  <a:schemeClr val="bg1"/>
                </a:solidFill>
              </a:rPr>
              <a:t>In 1964, the U.S. had 35 million poor people</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32454"/>
                                        </p:tgtEl>
                                        <p:attrNameLst>
                                          <p:attrName>style.visibility</p:attrName>
                                        </p:attrNameLst>
                                      </p:cBhvr>
                                      <p:to>
                                        <p:strVal val="visible"/>
                                      </p:to>
                                    </p:set>
                                    <p:anim calcmode="lin" valueType="num">
                                      <p:cBhvr>
                                        <p:cTn id="7" dur="500" fill="hold"/>
                                        <p:tgtEl>
                                          <p:spTgt spid="232454"/>
                                        </p:tgtEl>
                                        <p:attrNameLst>
                                          <p:attrName>ppt_w</p:attrName>
                                        </p:attrNameLst>
                                      </p:cBhvr>
                                      <p:tavLst>
                                        <p:tav tm="0">
                                          <p:val>
                                            <p:fltVal val="0"/>
                                          </p:val>
                                        </p:tav>
                                        <p:tav tm="100000">
                                          <p:val>
                                            <p:strVal val="#ppt_w"/>
                                          </p:val>
                                        </p:tav>
                                      </p:tavLst>
                                    </p:anim>
                                    <p:anim calcmode="lin" valueType="num">
                                      <p:cBhvr>
                                        <p:cTn id="8" dur="500" fill="hold"/>
                                        <p:tgtEl>
                                          <p:spTgt spid="232454"/>
                                        </p:tgtEl>
                                        <p:attrNameLst>
                                          <p:attrName>ppt_h</p:attrName>
                                        </p:attrNameLst>
                                      </p:cBhvr>
                                      <p:tavLst>
                                        <p:tav tm="0">
                                          <p:val>
                                            <p:fltVal val="0"/>
                                          </p:val>
                                        </p:tav>
                                        <p:tav tm="100000">
                                          <p:val>
                                            <p:strVal val="#ppt_h"/>
                                          </p:val>
                                        </p:tav>
                                      </p:tavLst>
                                    </p:anim>
                                    <p:animEffect transition="in" filter="fade">
                                      <p:cBhvr>
                                        <p:cTn id="9" dur="500"/>
                                        <p:tgtEl>
                                          <p:spTgt spid="232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9" name="Rectangle 3"/>
          <p:cNvSpPr>
            <a:spLocks noGrp="1" noChangeArrowheads="1"/>
          </p:cNvSpPr>
          <p:nvPr>
            <p:ph idx="1"/>
          </p:nvPr>
        </p:nvSpPr>
        <p:spPr>
          <a:xfrm>
            <a:off x="914400" y="838200"/>
            <a:ext cx="8229600" cy="6019800"/>
          </a:xfrm>
        </p:spPr>
        <p:txBody>
          <a:bodyPr wrap="square" numCol="1" anchorCtr="0" compatLnSpc="1">
            <a:prstTxWarp prst="textNoShape">
              <a:avLst/>
            </a:prstTxWarp>
          </a:bodyPr>
          <a:lstStyle/>
          <a:p>
            <a:pPr eaLnBrk="1" hangingPunct="1">
              <a:spcBef>
                <a:spcPct val="15000"/>
              </a:spcBef>
            </a:pPr>
            <a:r>
              <a:rPr lang="en-US">
                <a:effectLst>
                  <a:outerShdw blurRad="38100" dist="38100" dir="2700000" algn="tl">
                    <a:srgbClr val="242852"/>
                  </a:outerShdw>
                </a:effectLst>
                <a:latin typeface="Palatino Linotype" charset="0"/>
                <a:ea typeface="ＭＳ Ｐゴシック" charset="0"/>
              </a:rPr>
              <a:t>In 1964, LBJ ran against: </a:t>
            </a:r>
          </a:p>
          <a:p>
            <a:pPr lvl="1" eaLnBrk="1" hangingPunct="1">
              <a:spcBef>
                <a:spcPct val="15000"/>
              </a:spcBef>
            </a:pPr>
            <a:r>
              <a:rPr lang="en-US">
                <a:effectLst>
                  <a:outerShdw blurRad="38100" dist="38100" dir="2700000" algn="tl">
                    <a:srgbClr val="242852"/>
                  </a:outerShdw>
                </a:effectLst>
                <a:latin typeface="Palatino Linotype" charset="0"/>
                <a:ea typeface="ＭＳ Ｐゴシック" charset="0"/>
              </a:rPr>
              <a:t>Conservative Republican Barry Goldwater rejected LBJ</a:t>
            </a:r>
            <a:r>
              <a:rPr lang="ja-JP" altLang="en-US">
                <a:effectLst>
                  <a:outerShdw blurRad="38100" dist="38100" dir="2700000" algn="tl">
                    <a:srgbClr val="242852"/>
                  </a:outerShdw>
                </a:effectLst>
                <a:latin typeface="Palatino Linotype" charset="0"/>
                <a:ea typeface="ＭＳ Ｐゴシック" charset="0"/>
              </a:rPr>
              <a:t>’</a:t>
            </a:r>
            <a:r>
              <a:rPr lang="en-US">
                <a:effectLst>
                  <a:outerShdw blurRad="38100" dist="38100" dir="2700000" algn="tl">
                    <a:srgbClr val="242852"/>
                  </a:outerShdw>
                </a:effectLst>
                <a:latin typeface="Palatino Linotype" charset="0"/>
                <a:ea typeface="ＭＳ Ｐゴシック" charset="0"/>
              </a:rPr>
              <a:t>s liberal welfare programs &amp; called for a stronger foreign policy stance</a:t>
            </a:r>
          </a:p>
          <a:p>
            <a:pPr lvl="1" eaLnBrk="1" hangingPunct="1">
              <a:spcBef>
                <a:spcPct val="15000"/>
              </a:spcBef>
            </a:pPr>
            <a:r>
              <a:rPr lang="en-US">
                <a:effectLst>
                  <a:outerShdw blurRad="38100" dist="38100" dir="2700000" algn="tl">
                    <a:srgbClr val="242852"/>
                  </a:outerShdw>
                </a:effectLst>
                <a:latin typeface="Palatino Linotype" charset="0"/>
                <a:ea typeface="ＭＳ Ｐゴシック" charset="0"/>
              </a:rPr>
              <a:t>Segregationist George Wallace</a:t>
            </a:r>
          </a:p>
          <a:p>
            <a:pPr eaLnBrk="1" hangingPunct="1">
              <a:spcBef>
                <a:spcPct val="15000"/>
              </a:spcBef>
            </a:pPr>
            <a:r>
              <a:rPr lang="en-US">
                <a:effectLst>
                  <a:outerShdw blurRad="38100" dist="38100" dir="2700000" algn="tl">
                    <a:srgbClr val="242852"/>
                  </a:outerShdw>
                </a:effectLst>
                <a:latin typeface="Palatino Linotype" charset="0"/>
                <a:ea typeface="ＭＳ Ｐゴシック" charset="0"/>
              </a:rPr>
              <a:t>LBJ won in a landslide &amp; the Democrats took control of Congress for 1</a:t>
            </a:r>
            <a:r>
              <a:rPr lang="en-US" baseline="30000">
                <a:effectLst>
                  <a:outerShdw blurRad="38100" dist="38100" dir="2700000" algn="tl">
                    <a:srgbClr val="242852"/>
                  </a:outerShdw>
                </a:effectLst>
                <a:latin typeface="Palatino Linotype" charset="0"/>
                <a:ea typeface="ＭＳ Ｐゴシック" charset="0"/>
              </a:rPr>
              <a:t>st</a:t>
            </a:r>
            <a:r>
              <a:rPr lang="en-US">
                <a:effectLst>
                  <a:outerShdw blurRad="38100" dist="38100" dir="2700000" algn="tl">
                    <a:srgbClr val="242852"/>
                  </a:outerShdw>
                </a:effectLst>
                <a:latin typeface="Palatino Linotype" charset="0"/>
                <a:ea typeface="ＭＳ Ｐゴシック" charset="0"/>
              </a:rPr>
              <a:t> time in 25 years</a:t>
            </a:r>
          </a:p>
        </p:txBody>
      </p:sp>
      <p:sp>
        <p:nvSpPr>
          <p:cNvPr id="234498" name="Rectangle 2"/>
          <p:cNvSpPr>
            <a:spLocks noGrp="1" noChangeArrowheads="1"/>
          </p:cNvSpPr>
          <p:nvPr>
            <p:ph type="title"/>
          </p:nvPr>
        </p:nvSpPr>
        <p:spPr>
          <a:xfrm>
            <a:off x="1143000" y="0"/>
            <a:ext cx="7772400" cy="990600"/>
          </a:xfrm>
        </p:spPr>
        <p:txBody>
          <a:bodyPr wrap="square"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The Election of 1964</a:t>
            </a:r>
          </a:p>
        </p:txBody>
      </p:sp>
      <p:pic>
        <p:nvPicPr>
          <p:cNvPr id="234500" name="Picture 4" descr="6164_xwe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838200"/>
            <a:ext cx="33147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4" name="Picture 8" descr="goldwaternuts"/>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5670550" y="762000"/>
            <a:ext cx="3473450" cy="3505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4507" name="Picture 11" descr="1964_Electoral_Map"/>
          <p:cNvPicPr>
            <a:picLocks noChangeAspect="1" noChangeArrowheads="1"/>
          </p:cNvPicPr>
          <p:nvPr/>
        </p:nvPicPr>
        <p:blipFill>
          <a:blip r:embed="rId4">
            <a:lum bright="6000"/>
            <a:extLst>
              <a:ext uri="{28A0092B-C50C-407E-A947-70E740481C1C}">
                <a14:useLocalDpi xmlns:a14="http://schemas.microsoft.com/office/drawing/2010/main" val="0"/>
              </a:ext>
            </a:extLst>
          </a:blip>
          <a:srcRect l="2437"/>
          <a:stretch>
            <a:fillRect/>
          </a:stretch>
        </p:blipFill>
        <p:spPr bwMode="auto">
          <a:xfrm>
            <a:off x="0" y="904875"/>
            <a:ext cx="9144000" cy="50387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34500"/>
                                        </p:tgtEl>
                                        <p:attrNameLst>
                                          <p:attrName>style.visibility</p:attrName>
                                        </p:attrNameLst>
                                      </p:cBhvr>
                                      <p:to>
                                        <p:strVal val="visible"/>
                                      </p:to>
                                    </p:set>
                                    <p:anim calcmode="lin" valueType="num">
                                      <p:cBhvr>
                                        <p:cTn id="7" dur="500" fill="hold"/>
                                        <p:tgtEl>
                                          <p:spTgt spid="234500"/>
                                        </p:tgtEl>
                                        <p:attrNameLst>
                                          <p:attrName>ppt_w</p:attrName>
                                        </p:attrNameLst>
                                      </p:cBhvr>
                                      <p:tavLst>
                                        <p:tav tm="0">
                                          <p:val>
                                            <p:fltVal val="0"/>
                                          </p:val>
                                        </p:tav>
                                        <p:tav tm="100000">
                                          <p:val>
                                            <p:strVal val="#ppt_w"/>
                                          </p:val>
                                        </p:tav>
                                      </p:tavLst>
                                    </p:anim>
                                    <p:anim calcmode="lin" valueType="num">
                                      <p:cBhvr>
                                        <p:cTn id="8" dur="500" fill="hold"/>
                                        <p:tgtEl>
                                          <p:spTgt spid="234500"/>
                                        </p:tgtEl>
                                        <p:attrNameLst>
                                          <p:attrName>ppt_h</p:attrName>
                                        </p:attrNameLst>
                                      </p:cBhvr>
                                      <p:tavLst>
                                        <p:tav tm="0">
                                          <p:val>
                                            <p:fltVal val="0"/>
                                          </p:val>
                                        </p:tav>
                                        <p:tav tm="100000">
                                          <p:val>
                                            <p:strVal val="#ppt_h"/>
                                          </p:val>
                                        </p:tav>
                                      </p:tavLst>
                                    </p:anim>
                                    <p:animEffect transition="in" filter="fade">
                                      <p:cBhvr>
                                        <p:cTn id="9" dur="500"/>
                                        <p:tgtEl>
                                          <p:spTgt spid="23450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234504"/>
                                        </p:tgtEl>
                                        <p:attrNameLst>
                                          <p:attrName>style.visibility</p:attrName>
                                        </p:attrNameLst>
                                      </p:cBhvr>
                                      <p:to>
                                        <p:strVal val="visible"/>
                                      </p:to>
                                    </p:set>
                                    <p:anim calcmode="lin" valueType="num">
                                      <p:cBhvr>
                                        <p:cTn id="14" dur="500" fill="hold"/>
                                        <p:tgtEl>
                                          <p:spTgt spid="234504"/>
                                        </p:tgtEl>
                                        <p:attrNameLst>
                                          <p:attrName>ppt_w</p:attrName>
                                        </p:attrNameLst>
                                      </p:cBhvr>
                                      <p:tavLst>
                                        <p:tav tm="0">
                                          <p:val>
                                            <p:fltVal val="0"/>
                                          </p:val>
                                        </p:tav>
                                        <p:tav tm="100000">
                                          <p:val>
                                            <p:strVal val="#ppt_w"/>
                                          </p:val>
                                        </p:tav>
                                      </p:tavLst>
                                    </p:anim>
                                    <p:anim calcmode="lin" valueType="num">
                                      <p:cBhvr>
                                        <p:cTn id="15" dur="500" fill="hold"/>
                                        <p:tgtEl>
                                          <p:spTgt spid="234504"/>
                                        </p:tgtEl>
                                        <p:attrNameLst>
                                          <p:attrName>ppt_h</p:attrName>
                                        </p:attrNameLst>
                                      </p:cBhvr>
                                      <p:tavLst>
                                        <p:tav tm="0">
                                          <p:val>
                                            <p:fltVal val="0"/>
                                          </p:val>
                                        </p:tav>
                                        <p:tav tm="100000">
                                          <p:val>
                                            <p:strVal val="#ppt_h"/>
                                          </p:val>
                                        </p:tav>
                                      </p:tavLst>
                                    </p:anim>
                                    <p:animEffect transition="in" filter="fade">
                                      <p:cBhvr>
                                        <p:cTn id="16" dur="500"/>
                                        <p:tgtEl>
                                          <p:spTgt spid="23450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234507"/>
                                        </p:tgtEl>
                                        <p:attrNameLst>
                                          <p:attrName>style.visibility</p:attrName>
                                        </p:attrNameLst>
                                      </p:cBhvr>
                                      <p:to>
                                        <p:strVal val="visible"/>
                                      </p:to>
                                    </p:set>
                                    <p:anim calcmode="lin" valueType="num">
                                      <p:cBhvr>
                                        <p:cTn id="21" dur="500" fill="hold"/>
                                        <p:tgtEl>
                                          <p:spTgt spid="234507"/>
                                        </p:tgtEl>
                                        <p:attrNameLst>
                                          <p:attrName>ppt_w</p:attrName>
                                        </p:attrNameLst>
                                      </p:cBhvr>
                                      <p:tavLst>
                                        <p:tav tm="0">
                                          <p:val>
                                            <p:fltVal val="0"/>
                                          </p:val>
                                        </p:tav>
                                        <p:tav tm="100000">
                                          <p:val>
                                            <p:strVal val="#ppt_w"/>
                                          </p:val>
                                        </p:tav>
                                      </p:tavLst>
                                    </p:anim>
                                    <p:anim calcmode="lin" valueType="num">
                                      <p:cBhvr>
                                        <p:cTn id="22" dur="500" fill="hold"/>
                                        <p:tgtEl>
                                          <p:spTgt spid="234507"/>
                                        </p:tgtEl>
                                        <p:attrNameLst>
                                          <p:attrName>ppt_h</p:attrName>
                                        </p:attrNameLst>
                                      </p:cBhvr>
                                      <p:tavLst>
                                        <p:tav tm="0">
                                          <p:val>
                                            <p:fltVal val="0"/>
                                          </p:val>
                                        </p:tav>
                                        <p:tav tm="100000">
                                          <p:val>
                                            <p:strVal val="#ppt_h"/>
                                          </p:val>
                                        </p:tav>
                                      </p:tavLst>
                                    </p:anim>
                                    <p:animEffect transition="in" filter="fade">
                                      <p:cBhvr>
                                        <p:cTn id="23" dur="500"/>
                                        <p:tgtEl>
                                          <p:spTgt spid="234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914400" y="381000"/>
            <a:ext cx="8229600"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lnSpc>
                <a:spcPct val="80000"/>
              </a:lnSpc>
            </a:pPr>
            <a:r>
              <a:rPr lang="en-US" sz="4400"/>
              <a:t>The “Daisy” Campaign Spot</a:t>
            </a:r>
          </a:p>
        </p:txBody>
      </p:sp>
      <p:sp>
        <p:nvSpPr>
          <p:cNvPr id="235528" name="Rectangle 8"/>
          <p:cNvSpPr>
            <a:spLocks noGrp="1" noChangeArrowheads="1"/>
          </p:cNvSpPr>
          <p:nvPr>
            <p:ph idx="1"/>
          </p:nvPr>
        </p:nvSpPr>
        <p:spPr>
          <a:xfrm>
            <a:off x="152400" y="1143000"/>
            <a:ext cx="8305800" cy="5638800"/>
          </a:xfrm>
        </p:spPr>
        <p:txBody>
          <a:bodyPr wrap="square" numCol="1" anchorCtr="0" compatLnSpc="1">
            <a:prstTxWarp prst="textNoShape">
              <a:avLst/>
            </a:prstTxWarp>
          </a:bodyPr>
          <a:lstStyle/>
          <a:p>
            <a:pPr algn="ctr" eaLnBrk="1" hangingPunct="1">
              <a:buFont typeface="Arial" charset="0"/>
              <a:buNone/>
            </a:pPr>
            <a:endParaRPr lang="en-US">
              <a:effectLst>
                <a:outerShdw blurRad="38100" dist="38100" dir="2700000" algn="tl">
                  <a:srgbClr val="242852"/>
                </a:outerShdw>
              </a:effectLst>
              <a:latin typeface="Palatino Linotype" charset="0"/>
              <a:ea typeface="ＭＳ Ｐゴシック" charset="0"/>
            </a:endParaRPr>
          </a:p>
          <a:p>
            <a:pPr algn="ctr" eaLnBrk="1" hangingPunct="1">
              <a:buFont typeface="Arial" charset="0"/>
              <a:buNone/>
            </a:pPr>
            <a:endParaRPr lang="en-US">
              <a:effectLst>
                <a:outerShdw blurRad="38100" dist="38100" dir="2700000" algn="tl">
                  <a:srgbClr val="242852"/>
                </a:outerShdw>
              </a:effectLst>
              <a:latin typeface="Palatino Linotype" charset="0"/>
              <a:ea typeface="ＭＳ Ｐゴシック" charset="0"/>
            </a:endParaRPr>
          </a:p>
          <a:p>
            <a:pPr algn="ctr" eaLnBrk="1" hangingPunct="1">
              <a:buFont typeface="Arial" charset="0"/>
              <a:buNone/>
            </a:pPr>
            <a:r>
              <a:rPr lang="en-US" sz="4400">
                <a:effectLst>
                  <a:outerShdw blurRad="38100" dist="38100" dir="2700000" algn="tl">
                    <a:srgbClr val="242852"/>
                  </a:outerShdw>
                </a:effectLst>
                <a:latin typeface="Palatino Linotype" charset="0"/>
                <a:ea typeface="ＭＳ Ｐゴシック" charset="0"/>
                <a:hlinkClick r:id="rId2"/>
              </a:rPr>
              <a:t>http://www.livingroomcandidate.org/commercials/1964/peace-little-girl-daisy</a:t>
            </a:r>
            <a:r>
              <a:rPr lang="en-US" sz="4400">
                <a:effectLst>
                  <a:outerShdw blurRad="38100" dist="38100" dir="2700000" algn="tl">
                    <a:srgbClr val="242852"/>
                  </a:outerShdw>
                </a:effectLst>
                <a:latin typeface="Palatino Linotype" charset="0"/>
                <a:ea typeface="ＭＳ Ｐゴシック" charset="0"/>
              </a:rPr>
              <a:t> </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041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6549" name="Rectangle 5"/>
          <p:cNvSpPr>
            <a:spLocks noGrp="1" noChangeArrowheads="1"/>
          </p:cNvSpPr>
          <p:nvPr>
            <p:ph idx="1"/>
          </p:nvPr>
        </p:nvSpPr>
        <p:spPr bwMode="auto">
          <a:xfrm>
            <a:off x="838200" y="685800"/>
            <a:ext cx="8305800" cy="61722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lnSpc>
                <a:spcPct val="95000"/>
              </a:lnSpc>
              <a:spcBef>
                <a:spcPct val="15000"/>
              </a:spcBef>
            </a:pPr>
            <a:r>
              <a:rPr lang="en-US" sz="3200">
                <a:effectLst>
                  <a:outerShdw blurRad="38100" dist="38100" dir="2700000" algn="tl">
                    <a:srgbClr val="242852"/>
                  </a:outerShdw>
                </a:effectLst>
                <a:latin typeface="Palatino Linotype" charset="0"/>
                <a:ea typeface="ＭＳ Ｐゴシック" charset="0"/>
              </a:rPr>
              <a:t>Once elected, LBJ initiated his </a:t>
            </a:r>
            <a:r>
              <a:rPr lang="ja-JP" altLang="en-US" sz="3200">
                <a:effectLst>
                  <a:outerShdw blurRad="38100" dist="38100" dir="2700000" algn="tl">
                    <a:srgbClr val="242852"/>
                  </a:outerShdw>
                </a:effectLst>
                <a:latin typeface="Palatino Linotype" charset="0"/>
                <a:ea typeface="ＭＳ Ｐゴシック" charset="0"/>
              </a:rPr>
              <a:t>“</a:t>
            </a:r>
            <a:r>
              <a:rPr lang="en-US" sz="3200" u="sng">
                <a:effectLst>
                  <a:outerShdw blurRad="38100" dist="38100" dir="2700000" algn="tl">
                    <a:srgbClr val="242852"/>
                  </a:outerShdw>
                </a:effectLst>
                <a:latin typeface="Palatino Linotype" charset="0"/>
                <a:ea typeface="ＭＳ Ｐゴシック" charset="0"/>
              </a:rPr>
              <a:t>Great Society</a:t>
            </a:r>
            <a:r>
              <a:rPr lang="ja-JP" altLang="en-US" sz="3200">
                <a:effectLst>
                  <a:outerShdw blurRad="38100" dist="38100" dir="2700000" algn="tl">
                    <a:srgbClr val="242852"/>
                  </a:outerShdw>
                </a:effectLst>
                <a:latin typeface="Palatino Linotype" charset="0"/>
                <a:ea typeface="ＭＳ Ｐゴシック" charset="0"/>
              </a:rPr>
              <a:t>”</a:t>
            </a:r>
            <a:r>
              <a:rPr lang="en-US" sz="3200">
                <a:effectLst>
                  <a:outerShdw blurRad="38100" dist="38100" dir="2700000" algn="tl">
                    <a:srgbClr val="242852"/>
                  </a:outerShdw>
                </a:effectLst>
                <a:latin typeface="Palatino Linotype" charset="0"/>
                <a:ea typeface="ＭＳ Ｐゴシック" charset="0"/>
              </a:rPr>
              <a:t> domestic agenda:</a:t>
            </a:r>
          </a:p>
          <a:p>
            <a:pPr lvl="1" eaLnBrk="1" hangingPunct="1">
              <a:lnSpc>
                <a:spcPct val="95000"/>
              </a:lnSpc>
              <a:spcBef>
                <a:spcPct val="15000"/>
              </a:spcBef>
            </a:pPr>
            <a:r>
              <a:rPr lang="en-US" sz="3200">
                <a:effectLst>
                  <a:outerShdw blurRad="38100" dist="38100" dir="2700000" algn="tl">
                    <a:srgbClr val="242852"/>
                  </a:outerShdw>
                </a:effectLst>
                <a:latin typeface="Palatino Linotype" charset="0"/>
                <a:ea typeface="ＭＳ Ｐゴシック" charset="0"/>
              </a:rPr>
              <a:t>Medicare &amp; Medicaid extended health insurance to the elderly &amp; the poor</a:t>
            </a:r>
          </a:p>
          <a:p>
            <a:pPr lvl="1" eaLnBrk="1" hangingPunct="1">
              <a:lnSpc>
                <a:spcPct val="95000"/>
              </a:lnSpc>
              <a:spcBef>
                <a:spcPct val="15000"/>
              </a:spcBef>
            </a:pPr>
            <a:r>
              <a:rPr lang="en-US" sz="3200">
                <a:effectLst>
                  <a:outerShdw blurRad="38100" dist="38100" dir="2700000" algn="tl">
                    <a:srgbClr val="242852"/>
                  </a:outerShdw>
                </a:effectLst>
                <a:latin typeface="Palatino Linotype" charset="0"/>
                <a:ea typeface="ＭＳ Ｐゴシック" charset="0"/>
              </a:rPr>
              <a:t>Extended $1 billion to improve public &amp; parochial schools</a:t>
            </a:r>
          </a:p>
          <a:p>
            <a:pPr lvl="1" eaLnBrk="1" hangingPunct="1">
              <a:lnSpc>
                <a:spcPct val="95000"/>
              </a:lnSpc>
              <a:spcBef>
                <a:spcPct val="15000"/>
              </a:spcBef>
            </a:pPr>
            <a:r>
              <a:rPr lang="en-US" sz="3200">
                <a:effectLst>
                  <a:outerShdw blurRad="38100" dist="38100" dir="2700000" algn="tl">
                    <a:srgbClr val="242852"/>
                  </a:outerShdw>
                </a:effectLst>
                <a:latin typeface="Palatino Linotype" charset="0"/>
                <a:ea typeface="ＭＳ Ｐゴシック" charset="0"/>
              </a:rPr>
              <a:t>The </a:t>
            </a:r>
            <a:r>
              <a:rPr lang="en-US" sz="3200" u="sng">
                <a:effectLst>
                  <a:outerShdw blurRad="38100" dist="38100" dir="2700000" algn="tl">
                    <a:srgbClr val="242852"/>
                  </a:outerShdw>
                </a:effectLst>
                <a:latin typeface="Palatino Linotype" charset="0"/>
                <a:ea typeface="ＭＳ Ｐゴシック" charset="0"/>
              </a:rPr>
              <a:t>Voting Rights Act of 1965</a:t>
            </a:r>
            <a:r>
              <a:rPr lang="en-US" sz="3200">
                <a:effectLst>
                  <a:outerShdw blurRad="38100" dist="38100" dir="2700000" algn="tl">
                    <a:srgbClr val="242852"/>
                  </a:outerShdw>
                </a:effectLst>
                <a:latin typeface="Palatino Linotype" charset="0"/>
                <a:ea typeface="ＭＳ Ｐゴシック" charset="0"/>
              </a:rPr>
              <a:t> banned literacy tests &amp; provided for federal registrars for polls</a:t>
            </a:r>
          </a:p>
        </p:txBody>
      </p:sp>
      <p:sp>
        <p:nvSpPr>
          <p:cNvPr id="236548" name="Rectangle 4"/>
          <p:cNvSpPr>
            <a:spLocks noGrp="1" noChangeArrowheads="1"/>
          </p:cNvSpPr>
          <p:nvPr>
            <p:ph type="title"/>
          </p:nvPr>
        </p:nvSpPr>
        <p:spPr bwMode="auto">
          <a:xfrm>
            <a:off x="1143000" y="0"/>
            <a:ext cx="7772400" cy="7620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The Great Society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3" name="Rectangle 3"/>
          <p:cNvSpPr>
            <a:spLocks noGrp="1" noChangeArrowheads="1"/>
          </p:cNvSpPr>
          <p:nvPr>
            <p:ph idx="1"/>
          </p:nvPr>
        </p:nvSpPr>
        <p:spPr>
          <a:xfrm>
            <a:off x="990600" y="914400"/>
            <a:ext cx="8153400" cy="5943600"/>
          </a:xfrm>
        </p:spPr>
        <p:txBody>
          <a:bodyPr wrap="square" numCol="1" anchorCtr="0" compatLnSpc="1">
            <a:prstTxWarp prst="textNoShape">
              <a:avLst/>
            </a:prstTxWarp>
          </a:bodyPr>
          <a:lstStyle/>
          <a:p>
            <a:pPr eaLnBrk="1" hangingPunct="1">
              <a:lnSpc>
                <a:spcPct val="90000"/>
              </a:lnSpc>
            </a:pPr>
            <a:r>
              <a:rPr lang="en-US" sz="3200">
                <a:effectLst>
                  <a:outerShdw blurRad="38100" dist="38100" dir="2700000" algn="tl">
                    <a:srgbClr val="242852"/>
                  </a:outerShdw>
                </a:effectLst>
                <a:latin typeface="Palatino Linotype" charset="0"/>
                <a:ea typeface="ＭＳ Ｐゴシック" charset="0"/>
              </a:rPr>
              <a:t>By 1965, Congress passed 89 laws or reforms as part of LBJ</a:t>
            </a:r>
            <a:r>
              <a:rPr lang="ja-JP" altLang="en-US" sz="3200">
                <a:effectLst>
                  <a:outerShdw blurRad="38100" dist="38100" dir="2700000" algn="tl">
                    <a:srgbClr val="242852"/>
                  </a:outerShdw>
                </a:effectLst>
                <a:latin typeface="Palatino Linotype" charset="0"/>
                <a:ea typeface="ＭＳ Ｐゴシック" charset="0"/>
              </a:rPr>
              <a:t>’</a:t>
            </a:r>
            <a:r>
              <a:rPr lang="en-US" sz="3200">
                <a:effectLst>
                  <a:outerShdw blurRad="38100" dist="38100" dir="2700000" algn="tl">
                    <a:srgbClr val="242852"/>
                  </a:outerShdw>
                </a:effectLst>
                <a:latin typeface="Palatino Linotype" charset="0"/>
                <a:ea typeface="ＭＳ Ｐゴシック" charset="0"/>
              </a:rPr>
              <a:t>s social agenda:</a:t>
            </a:r>
          </a:p>
          <a:p>
            <a:pPr lvl="1" eaLnBrk="1" hangingPunct="1">
              <a:lnSpc>
                <a:spcPct val="90000"/>
              </a:lnSpc>
            </a:pPr>
            <a:r>
              <a:rPr lang="en-US" sz="3200">
                <a:effectLst>
                  <a:outerShdw blurRad="38100" dist="38100" dir="2700000" algn="tl">
                    <a:srgbClr val="242852"/>
                  </a:outerShdw>
                </a:effectLst>
                <a:latin typeface="Palatino Linotype" charset="0"/>
                <a:ea typeface="ＭＳ Ｐゴシック" charset="0"/>
              </a:rPr>
              <a:t>The Great Society was the most comprehensive agenda  of social reform since FDR</a:t>
            </a:r>
          </a:p>
          <a:p>
            <a:pPr lvl="1" eaLnBrk="1" hangingPunct="1">
              <a:lnSpc>
                <a:spcPct val="90000"/>
              </a:lnSpc>
            </a:pPr>
            <a:r>
              <a:rPr lang="en-US" sz="3200">
                <a:effectLst>
                  <a:outerShdw blurRad="38100" dist="38100" dir="2700000" algn="tl">
                    <a:srgbClr val="242852"/>
                  </a:outerShdw>
                </a:effectLst>
                <a:latin typeface="Palatino Linotype" charset="0"/>
                <a:ea typeface="ＭＳ Ｐゴシック" charset="0"/>
              </a:rPr>
              <a:t>But…the American people did not respond well to LBJ</a:t>
            </a:r>
          </a:p>
          <a:p>
            <a:pPr lvl="1" eaLnBrk="1" hangingPunct="1">
              <a:lnSpc>
                <a:spcPct val="90000"/>
              </a:lnSpc>
            </a:pPr>
            <a:r>
              <a:rPr lang="en-US" sz="3200">
                <a:effectLst>
                  <a:outerShdw blurRad="38100" dist="38100" dir="2700000" algn="tl">
                    <a:srgbClr val="242852"/>
                  </a:outerShdw>
                </a:effectLst>
                <a:latin typeface="Palatino Linotype" charset="0"/>
                <a:ea typeface="ＭＳ Ｐゴシック" charset="0"/>
              </a:rPr>
              <a:t>Soon…events in Vietnam, would taint his presidency</a:t>
            </a:r>
          </a:p>
        </p:txBody>
      </p:sp>
      <p:sp>
        <p:nvSpPr>
          <p:cNvPr id="240642" name="Rectangle 2"/>
          <p:cNvSpPr>
            <a:spLocks noGrp="1" noChangeArrowheads="1"/>
          </p:cNvSpPr>
          <p:nvPr>
            <p:ph type="title"/>
          </p:nvPr>
        </p:nvSpPr>
        <p:spPr>
          <a:xfrm>
            <a:off x="1143000" y="0"/>
            <a:ext cx="7772400" cy="990600"/>
          </a:xfrm>
        </p:spPr>
        <p:txBody>
          <a:bodyPr wrap="square" numCol="1" anchorCtr="0" compatLnSpc="1">
            <a:prstTxWarp prst="textNoShape">
              <a:avLst/>
            </a:prstTxWarp>
          </a:bodyPr>
          <a:lstStyle/>
          <a:p>
            <a:pPr eaLnBrk="1" hangingPunct="1"/>
            <a:r>
              <a:rPr lang="en-US">
                <a:effectLst>
                  <a:outerShdw blurRad="38100" dist="38100" dir="2700000" algn="tl">
                    <a:srgbClr val="242852"/>
                  </a:outerShdw>
                </a:effectLst>
                <a:latin typeface="Palatino Linotype" charset="0"/>
                <a:ea typeface="ＭＳ Ｐゴシック" charset="0"/>
              </a:rPr>
              <a:t>The Triumph of Reform</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914400" y="0"/>
            <a:ext cx="8229600" cy="6858000"/>
          </a:xfrm>
        </p:spPr>
        <p:txBody>
          <a:bodyPr/>
          <a:lstStyle/>
          <a:p>
            <a:pPr>
              <a:defRPr/>
            </a:pPr>
            <a:r>
              <a:rPr lang="en-US" altLang="en-US" sz="6600" smtClean="0">
                <a:cs typeface="+mj-cs"/>
              </a:rPr>
              <a:t>The Presidency of Richard Nixon</a:t>
            </a:r>
            <a:br>
              <a:rPr lang="en-US" altLang="en-US" sz="6600" smtClean="0">
                <a:cs typeface="+mj-cs"/>
              </a:rPr>
            </a:br>
            <a:r>
              <a:rPr lang="en-US" altLang="en-US" sz="5000" smtClean="0">
                <a:cs typeface="+mj-cs"/>
              </a:rPr>
              <a:t/>
            </a:r>
            <a:br>
              <a:rPr lang="en-US" altLang="en-US" sz="5000" smtClean="0">
                <a:cs typeface="+mj-cs"/>
              </a:rPr>
            </a:br>
            <a:endParaRPr lang="en-US" altLang="en-US" sz="6600" smtClean="0">
              <a:cs typeface="+mj-cs"/>
            </a:endParaRP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49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00" name="Rectangle 4"/>
          <p:cNvSpPr>
            <a:spLocks noGrp="1" noChangeArrowheads="1"/>
          </p:cNvSpPr>
          <p:nvPr>
            <p:ph type="title"/>
          </p:nvPr>
        </p:nvSpPr>
        <p:spPr bwMode="auto">
          <a:xfrm>
            <a:off x="1143000" y="0"/>
            <a:ext cx="7772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r>
              <a:rPr lang="en-US" sz="2800">
                <a:effectLst>
                  <a:outerShdw blurRad="38100" dist="38100" dir="2700000" algn="tl">
                    <a:srgbClr val="242852"/>
                  </a:outerShdw>
                </a:effectLst>
                <a:latin typeface="Palatino Linotype" charset="0"/>
                <a:ea typeface="ＭＳ Ｐゴシック" charset="0"/>
              </a:rPr>
              <a:t>The Republican Resurgence</a:t>
            </a:r>
          </a:p>
        </p:txBody>
      </p:sp>
      <p:sp>
        <p:nvSpPr>
          <p:cNvPr id="214021" name="Rectangle 5"/>
          <p:cNvSpPr>
            <a:spLocks noGrp="1" noChangeArrowheads="1"/>
          </p:cNvSpPr>
          <p:nvPr>
            <p:ph type="body" idx="1"/>
          </p:nvPr>
        </p:nvSpPr>
        <p:spPr bwMode="auto">
          <a:xfrm>
            <a:off x="838200" y="838200"/>
            <a:ext cx="8305800" cy="60198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a:lnSpc>
                <a:spcPct val="90000"/>
              </a:lnSpc>
              <a:buFont typeface="Arial" charset="0"/>
              <a:buChar char="■"/>
            </a:pPr>
            <a:r>
              <a:rPr lang="en-US">
                <a:effectLst>
                  <a:outerShdw blurRad="38100" dist="38100" dir="2700000" algn="tl">
                    <a:srgbClr val="242852"/>
                  </a:outerShdw>
                </a:effectLst>
                <a:latin typeface="Palatino Linotype" charset="0"/>
                <a:ea typeface="ＭＳ Ｐゴシック" charset="0"/>
              </a:rPr>
              <a:t>In 1968, Republicans benefited from the Vietnam disaster &amp; division in the Democratic party:</a:t>
            </a:r>
          </a:p>
          <a:p>
            <a:pPr lvl="1">
              <a:lnSpc>
                <a:spcPct val="90000"/>
              </a:lnSpc>
              <a:buFont typeface="Arial" charset="0"/>
              <a:buChar char="–"/>
            </a:pPr>
            <a:r>
              <a:rPr lang="en-US" u="sng">
                <a:effectLst>
                  <a:outerShdw blurRad="38100" dist="38100" dir="2700000" algn="tl">
                    <a:srgbClr val="242852"/>
                  </a:outerShdw>
                </a:effectLst>
                <a:latin typeface="Palatino Linotype" charset="0"/>
                <a:ea typeface="ＭＳ Ｐゴシック" charset="0"/>
              </a:rPr>
              <a:t>Richard Nixon</a:t>
            </a:r>
            <a:r>
              <a:rPr lang="en-US">
                <a:effectLst>
                  <a:outerShdw blurRad="38100" dist="38100" dir="2700000" algn="tl">
                    <a:srgbClr val="242852"/>
                  </a:outerShdw>
                </a:effectLst>
                <a:latin typeface="Palatino Linotype" charset="0"/>
                <a:ea typeface="ＭＳ Ｐゴシック" charset="0"/>
              </a:rPr>
              <a:t> (R) ran as the one candidate who could restore order in America</a:t>
            </a:r>
          </a:p>
          <a:p>
            <a:pPr lvl="1">
              <a:lnSpc>
                <a:spcPct val="90000"/>
              </a:lnSpc>
              <a:buFont typeface="Arial" charset="0"/>
              <a:buChar char="–"/>
            </a:pPr>
            <a:r>
              <a:rPr lang="en-US" u="sng">
                <a:effectLst>
                  <a:outerShdw blurRad="38100" dist="38100" dir="2700000" algn="tl">
                    <a:srgbClr val="242852"/>
                  </a:outerShdw>
                </a:effectLst>
                <a:latin typeface="Palatino Linotype" charset="0"/>
                <a:ea typeface="ＭＳ Ｐゴシック" charset="0"/>
              </a:rPr>
              <a:t>Humphrey</a:t>
            </a:r>
            <a:r>
              <a:rPr lang="en-US">
                <a:effectLst>
                  <a:outerShdw blurRad="38100" dist="38100" dir="2700000" algn="tl">
                    <a:srgbClr val="242852"/>
                  </a:outerShdw>
                </a:effectLst>
                <a:latin typeface="Palatino Linotype" charset="0"/>
                <a:ea typeface="ＭＳ Ｐゴシック" charset="0"/>
              </a:rPr>
              <a:t> (D) was plagued by anti-war protesters</a:t>
            </a:r>
          </a:p>
          <a:p>
            <a:pPr lvl="1">
              <a:lnSpc>
                <a:spcPct val="90000"/>
              </a:lnSpc>
              <a:buFont typeface="Arial" charset="0"/>
              <a:buChar char="–"/>
            </a:pPr>
            <a:r>
              <a:rPr lang="en-US" u="sng">
                <a:effectLst>
                  <a:outerShdw blurRad="38100" dist="38100" dir="2700000" algn="tl">
                    <a:srgbClr val="242852"/>
                  </a:outerShdw>
                </a:effectLst>
                <a:latin typeface="Palatino Linotype" charset="0"/>
                <a:ea typeface="ＭＳ Ｐゴシック" charset="0"/>
              </a:rPr>
              <a:t>George Wallace</a:t>
            </a:r>
            <a:r>
              <a:rPr lang="en-US">
                <a:effectLst>
                  <a:outerShdw blurRad="38100" dist="38100" dir="2700000" algn="tl">
                    <a:srgbClr val="242852"/>
                  </a:outerShdw>
                </a:effectLst>
                <a:latin typeface="Palatino Linotype" charset="0"/>
                <a:ea typeface="ＭＳ Ｐゴシック" charset="0"/>
              </a:rPr>
              <a:t> (3</a:t>
            </a:r>
            <a:r>
              <a:rPr lang="en-US" baseline="30000">
                <a:effectLst>
                  <a:outerShdw blurRad="38100" dist="38100" dir="2700000" algn="tl">
                    <a:srgbClr val="242852"/>
                  </a:outerShdw>
                </a:effectLst>
                <a:latin typeface="Palatino Linotype" charset="0"/>
                <a:ea typeface="ＭＳ Ｐゴシック" charset="0"/>
              </a:rPr>
              <a:t>rd</a:t>
            </a:r>
            <a:r>
              <a:rPr lang="en-US">
                <a:effectLst>
                  <a:outerShdw blurRad="38100" dist="38100" dir="2700000" algn="tl">
                    <a:srgbClr val="242852"/>
                  </a:outerShdw>
                </a:effectLst>
                <a:latin typeface="Palatino Linotype" charset="0"/>
                <a:ea typeface="ＭＳ Ｐゴシック" charset="0"/>
              </a:rPr>
              <a:t>) attacked blacks &amp; liberals</a:t>
            </a:r>
          </a:p>
        </p:txBody>
      </p:sp>
      <p:sp>
        <p:nvSpPr>
          <p:cNvPr id="214028" name="AutoShape 12"/>
          <p:cNvSpPr>
            <a:spLocks noChangeArrowheads="1"/>
          </p:cNvSpPr>
          <p:nvPr/>
        </p:nvSpPr>
        <p:spPr bwMode="auto">
          <a:xfrm>
            <a:off x="0" y="914400"/>
            <a:ext cx="8839200" cy="990600"/>
          </a:xfrm>
          <a:prstGeom prst="wedgeRectCallout">
            <a:avLst>
              <a:gd name="adj1" fmla="val -5838"/>
              <a:gd name="adj2" fmla="val 125000"/>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kumimoji="1" lang="en-US" sz="3500">
                <a:solidFill>
                  <a:schemeClr val="bg1"/>
                </a:solidFill>
              </a:rPr>
              <a:t>Nixon claimed to represent the “silent majority” who worked, paid taxes, &amp; did not protest</a:t>
            </a:r>
          </a:p>
        </p:txBody>
      </p:sp>
      <p:pic>
        <p:nvPicPr>
          <p:cNvPr id="214063" name="Picture 47" descr="1968_Electoral_Map"/>
          <p:cNvPicPr>
            <a:picLocks noChangeAspect="1" noChangeArrowheads="1"/>
          </p:cNvPicPr>
          <p:nvPr/>
        </p:nvPicPr>
        <p:blipFill>
          <a:blip r:embed="rId3">
            <a:lum bright="12000"/>
            <a:extLst>
              <a:ext uri="{28A0092B-C50C-407E-A947-70E740481C1C}">
                <a14:useLocalDpi xmlns:a14="http://schemas.microsoft.com/office/drawing/2010/main" val="0"/>
              </a:ext>
            </a:extLst>
          </a:blip>
          <a:srcRect t="2155" b="1701"/>
          <a:stretch>
            <a:fillRect/>
          </a:stretch>
        </p:blipFill>
        <p:spPr bwMode="auto">
          <a:xfrm>
            <a:off x="0" y="2136775"/>
            <a:ext cx="9144000" cy="47212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4064" name="Text Box 48"/>
          <p:cNvSpPr txBox="1">
            <a:spLocks noChangeArrowheads="1"/>
          </p:cNvSpPr>
          <p:nvPr/>
        </p:nvSpPr>
        <p:spPr bwMode="auto">
          <a:xfrm>
            <a:off x="381000" y="1122363"/>
            <a:ext cx="8534400" cy="2265362"/>
          </a:xfrm>
          <a:prstGeom prst="rect">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100">
                <a:solidFill>
                  <a:schemeClr val="tx1"/>
                </a:solidFill>
                <a:latin typeface="Palatino Linotype" charset="0"/>
                <a:ea typeface="ＭＳ Ｐゴシック" charset="0"/>
                <a:cs typeface="ＭＳ Ｐゴシック" charset="0"/>
              </a:defRPr>
            </a:lvl1pPr>
            <a:lvl2pPr marL="742950" indent="-285750">
              <a:defRPr sz="1900">
                <a:solidFill>
                  <a:schemeClr val="tx1"/>
                </a:solidFill>
                <a:latin typeface="Palatino Linotype" charset="0"/>
                <a:ea typeface="ＭＳ Ｐゴシック" charset="0"/>
              </a:defRPr>
            </a:lvl2pPr>
            <a:lvl3pPr marL="1143000" indent="-228600">
              <a:defRPr sz="1700">
                <a:solidFill>
                  <a:schemeClr val="tx1"/>
                </a:solidFill>
                <a:latin typeface="Palatino Linotype" charset="0"/>
                <a:ea typeface="ＭＳ Ｐゴシック" charset="0"/>
              </a:defRPr>
            </a:lvl3pPr>
            <a:lvl4pPr marL="1600200" indent="-228600">
              <a:defRPr sz="1600">
                <a:solidFill>
                  <a:schemeClr val="tx1"/>
                </a:solidFill>
                <a:latin typeface="Palatino Linotype" charset="0"/>
                <a:ea typeface="ＭＳ Ｐゴシック" charset="0"/>
              </a:defRPr>
            </a:lvl4pPr>
            <a:lvl5pPr marL="2057400" indent="-228600">
              <a:defRPr sz="1500">
                <a:solidFill>
                  <a:schemeClr val="tx1"/>
                </a:solidFill>
                <a:latin typeface="Palatino Linotype" charset="0"/>
                <a:ea typeface="ＭＳ Ｐゴシック" charset="0"/>
              </a:defRPr>
            </a:lvl5pPr>
            <a:lvl6pPr marL="2514600" indent="-228600" eaLnBrk="0" fontAlgn="base" hangingPunct="0">
              <a:spcAft>
                <a:spcPct val="0"/>
              </a:spcAft>
              <a:buFont typeface="Wingdings" charset="0"/>
              <a:buChar char=""/>
              <a:defRPr sz="1500">
                <a:solidFill>
                  <a:schemeClr val="tx1"/>
                </a:solidFill>
                <a:latin typeface="Palatino Linotype" charset="0"/>
                <a:ea typeface="ＭＳ Ｐゴシック" charset="0"/>
              </a:defRPr>
            </a:lvl6pPr>
            <a:lvl7pPr marL="2971800" indent="-228600" eaLnBrk="0" fontAlgn="base" hangingPunct="0">
              <a:spcAft>
                <a:spcPct val="0"/>
              </a:spcAft>
              <a:buFont typeface="Wingdings" charset="0"/>
              <a:buChar char=""/>
              <a:defRPr sz="1500">
                <a:solidFill>
                  <a:schemeClr val="tx1"/>
                </a:solidFill>
                <a:latin typeface="Palatino Linotype" charset="0"/>
                <a:ea typeface="ＭＳ Ｐゴシック" charset="0"/>
              </a:defRPr>
            </a:lvl7pPr>
            <a:lvl8pPr marL="3429000" indent="-228600" eaLnBrk="0" fontAlgn="base" hangingPunct="0">
              <a:spcAft>
                <a:spcPct val="0"/>
              </a:spcAft>
              <a:buFont typeface="Wingdings" charset="0"/>
              <a:buChar char=""/>
              <a:defRPr sz="1500">
                <a:solidFill>
                  <a:schemeClr val="tx1"/>
                </a:solidFill>
                <a:latin typeface="Palatino Linotype" charset="0"/>
                <a:ea typeface="ＭＳ Ｐゴシック" charset="0"/>
              </a:defRPr>
            </a:lvl8pPr>
            <a:lvl9pPr marL="3886200" indent="-228600" eaLnBrk="0" fontAlgn="base" hangingPunct="0">
              <a:spcAft>
                <a:spcPct val="0"/>
              </a:spcAft>
              <a:buFont typeface="Wingdings" charset="0"/>
              <a:defRPr sz="1500">
                <a:solidFill>
                  <a:schemeClr val="tx1"/>
                </a:solidFill>
                <a:latin typeface="Palatino Linotype" charset="0"/>
                <a:ea typeface="ＭＳ Ｐゴシック" charset="0"/>
              </a:defRPr>
            </a:lvl9pPr>
          </a:lstStyle>
          <a:p>
            <a:pPr algn="ctr">
              <a:lnSpc>
                <a:spcPct val="80000"/>
              </a:lnSpc>
              <a:spcBef>
                <a:spcPct val="50000"/>
              </a:spcBef>
            </a:pPr>
            <a:r>
              <a:rPr lang="en-US" sz="3500">
                <a:solidFill>
                  <a:schemeClr val="bg1"/>
                </a:solidFill>
                <a:latin typeface="Times New Roman" charset="0"/>
              </a:rPr>
              <a:t>Nixon was the first candidate to appreciate the </a:t>
            </a:r>
            <a:r>
              <a:rPr lang="en-US" sz="3500" u="sng">
                <a:solidFill>
                  <a:schemeClr val="bg1"/>
                </a:solidFill>
                <a:latin typeface="Times New Roman" charset="0"/>
              </a:rPr>
              <a:t>new importance of the “Sunbelt”:</a:t>
            </a:r>
            <a:r>
              <a:rPr lang="en-US" sz="3500">
                <a:solidFill>
                  <a:schemeClr val="bg1"/>
                </a:solidFill>
                <a:latin typeface="Times New Roman" charset="0"/>
              </a:rPr>
              <a:t>         military bases, high-tech industries,  retirement communities, anti-segregationists made the South more conservative than before</a:t>
            </a:r>
          </a:p>
        </p:txBody>
      </p:sp>
      <p:pic>
        <p:nvPicPr>
          <p:cNvPr id="214065" name="Picture 49" descr="DIVI712"/>
          <p:cNvPicPr>
            <a:picLocks noChangeAspect="1" noChangeArrowheads="1"/>
          </p:cNvPicPr>
          <p:nvPr/>
        </p:nvPicPr>
        <p:blipFill>
          <a:blip r:embed="rId4">
            <a:lum bright="-12000"/>
            <a:extLst>
              <a:ext uri="{28A0092B-C50C-407E-A947-70E740481C1C}">
                <a14:useLocalDpi xmlns:a14="http://schemas.microsoft.com/office/drawing/2010/main" val="0"/>
              </a:ext>
            </a:extLst>
          </a:blip>
          <a:srcRect t="3178" r="7500" b="5305"/>
          <a:stretch>
            <a:fillRect/>
          </a:stretch>
        </p:blipFill>
        <p:spPr bwMode="auto">
          <a:xfrm>
            <a:off x="609600" y="2344738"/>
            <a:ext cx="7848600" cy="4513262"/>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14028"/>
                                        </p:tgtEl>
                                        <p:attrNameLst>
                                          <p:attrName>style.visibility</p:attrName>
                                        </p:attrNameLst>
                                      </p:cBhvr>
                                      <p:to>
                                        <p:strVal val="visible"/>
                                      </p:to>
                                    </p:set>
                                    <p:anim calcmode="lin" valueType="num">
                                      <p:cBhvr>
                                        <p:cTn id="7" dur="500" fill="hold"/>
                                        <p:tgtEl>
                                          <p:spTgt spid="214028"/>
                                        </p:tgtEl>
                                        <p:attrNameLst>
                                          <p:attrName>ppt_w</p:attrName>
                                        </p:attrNameLst>
                                      </p:cBhvr>
                                      <p:tavLst>
                                        <p:tav tm="0">
                                          <p:val>
                                            <p:fltVal val="0"/>
                                          </p:val>
                                        </p:tav>
                                        <p:tav tm="100000">
                                          <p:val>
                                            <p:strVal val="#ppt_w"/>
                                          </p:val>
                                        </p:tav>
                                      </p:tavLst>
                                    </p:anim>
                                    <p:anim calcmode="lin" valueType="num">
                                      <p:cBhvr>
                                        <p:cTn id="8" dur="500" fill="hold"/>
                                        <p:tgtEl>
                                          <p:spTgt spid="214028"/>
                                        </p:tgtEl>
                                        <p:attrNameLst>
                                          <p:attrName>ppt_h</p:attrName>
                                        </p:attrNameLst>
                                      </p:cBhvr>
                                      <p:tavLst>
                                        <p:tav tm="0">
                                          <p:val>
                                            <p:fltVal val="0"/>
                                          </p:val>
                                        </p:tav>
                                        <p:tav tm="100000">
                                          <p:val>
                                            <p:strVal val="#ppt_h"/>
                                          </p:val>
                                        </p:tav>
                                      </p:tavLst>
                                    </p:anim>
                                    <p:animEffect transition="in" filter="fade">
                                      <p:cBhvr>
                                        <p:cTn id="9" dur="500"/>
                                        <p:tgtEl>
                                          <p:spTgt spid="21402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xit" presetSubtype="0" fill="hold" grpId="1" nodeType="clickEffect">
                                  <p:stCondLst>
                                    <p:cond delay="0"/>
                                  </p:stCondLst>
                                  <p:childTnLst>
                                    <p:anim calcmode="lin" valueType="num">
                                      <p:cBhvr>
                                        <p:cTn id="13" dur="500"/>
                                        <p:tgtEl>
                                          <p:spTgt spid="214028"/>
                                        </p:tgtEl>
                                        <p:attrNameLst>
                                          <p:attrName>ppt_w</p:attrName>
                                        </p:attrNameLst>
                                      </p:cBhvr>
                                      <p:tavLst>
                                        <p:tav tm="0">
                                          <p:val>
                                            <p:strVal val="ppt_w"/>
                                          </p:val>
                                        </p:tav>
                                        <p:tav tm="100000">
                                          <p:val>
                                            <p:fltVal val="0"/>
                                          </p:val>
                                        </p:tav>
                                      </p:tavLst>
                                    </p:anim>
                                    <p:anim calcmode="lin" valueType="num">
                                      <p:cBhvr>
                                        <p:cTn id="14" dur="500"/>
                                        <p:tgtEl>
                                          <p:spTgt spid="214028"/>
                                        </p:tgtEl>
                                        <p:attrNameLst>
                                          <p:attrName>ppt_h</p:attrName>
                                        </p:attrNameLst>
                                      </p:cBhvr>
                                      <p:tavLst>
                                        <p:tav tm="0">
                                          <p:val>
                                            <p:strVal val="ppt_h"/>
                                          </p:val>
                                        </p:tav>
                                        <p:tav tm="100000">
                                          <p:val>
                                            <p:fltVal val="0"/>
                                          </p:val>
                                        </p:tav>
                                      </p:tavLst>
                                    </p:anim>
                                    <p:animEffect transition="out" filter="fade">
                                      <p:cBhvr>
                                        <p:cTn id="15" dur="500"/>
                                        <p:tgtEl>
                                          <p:spTgt spid="214028"/>
                                        </p:tgtEl>
                                      </p:cBhvr>
                                    </p:animEffect>
                                    <p:set>
                                      <p:cBhvr>
                                        <p:cTn id="16" dur="1" fill="hold">
                                          <p:stCondLst>
                                            <p:cond delay="499"/>
                                          </p:stCondLst>
                                        </p:cTn>
                                        <p:tgtEl>
                                          <p:spTgt spid="214028"/>
                                        </p:tgtEl>
                                        <p:attrNameLst>
                                          <p:attrName>style.visibility</p:attrName>
                                        </p:attrNameLst>
                                      </p:cBhvr>
                                      <p:to>
                                        <p:strVal val="hidden"/>
                                      </p:to>
                                    </p:set>
                                  </p:childTnLst>
                                </p:cTn>
                              </p:par>
                              <p:par>
                                <p:cTn id="17" presetID="53" presetClass="entr" presetSubtype="0" fill="hold" nodeType="withEffect">
                                  <p:stCondLst>
                                    <p:cond delay="0"/>
                                  </p:stCondLst>
                                  <p:childTnLst>
                                    <p:set>
                                      <p:cBhvr>
                                        <p:cTn id="18" dur="1" fill="hold">
                                          <p:stCondLst>
                                            <p:cond delay="0"/>
                                          </p:stCondLst>
                                        </p:cTn>
                                        <p:tgtEl>
                                          <p:spTgt spid="214063"/>
                                        </p:tgtEl>
                                        <p:attrNameLst>
                                          <p:attrName>style.visibility</p:attrName>
                                        </p:attrNameLst>
                                      </p:cBhvr>
                                      <p:to>
                                        <p:strVal val="visible"/>
                                      </p:to>
                                    </p:set>
                                    <p:anim calcmode="lin" valueType="num">
                                      <p:cBhvr>
                                        <p:cTn id="19" dur="500" fill="hold"/>
                                        <p:tgtEl>
                                          <p:spTgt spid="214063"/>
                                        </p:tgtEl>
                                        <p:attrNameLst>
                                          <p:attrName>ppt_w</p:attrName>
                                        </p:attrNameLst>
                                      </p:cBhvr>
                                      <p:tavLst>
                                        <p:tav tm="0">
                                          <p:val>
                                            <p:fltVal val="0"/>
                                          </p:val>
                                        </p:tav>
                                        <p:tav tm="100000">
                                          <p:val>
                                            <p:strVal val="#ppt_w"/>
                                          </p:val>
                                        </p:tav>
                                      </p:tavLst>
                                    </p:anim>
                                    <p:anim calcmode="lin" valueType="num">
                                      <p:cBhvr>
                                        <p:cTn id="20" dur="500" fill="hold"/>
                                        <p:tgtEl>
                                          <p:spTgt spid="214063"/>
                                        </p:tgtEl>
                                        <p:attrNameLst>
                                          <p:attrName>ppt_h</p:attrName>
                                        </p:attrNameLst>
                                      </p:cBhvr>
                                      <p:tavLst>
                                        <p:tav tm="0">
                                          <p:val>
                                            <p:fltVal val="0"/>
                                          </p:val>
                                        </p:tav>
                                        <p:tav tm="100000">
                                          <p:val>
                                            <p:strVal val="#ppt_h"/>
                                          </p:val>
                                        </p:tav>
                                      </p:tavLst>
                                    </p:anim>
                                    <p:animEffect transition="in" filter="fade">
                                      <p:cBhvr>
                                        <p:cTn id="21" dur="500"/>
                                        <p:tgtEl>
                                          <p:spTgt spid="21406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ntr" presetSubtype="0" fill="hold" grpId="0" nodeType="clickEffect">
                                  <p:stCondLst>
                                    <p:cond delay="0"/>
                                  </p:stCondLst>
                                  <p:childTnLst>
                                    <p:set>
                                      <p:cBhvr>
                                        <p:cTn id="25" dur="1" fill="hold">
                                          <p:stCondLst>
                                            <p:cond delay="0"/>
                                          </p:stCondLst>
                                        </p:cTn>
                                        <p:tgtEl>
                                          <p:spTgt spid="214064"/>
                                        </p:tgtEl>
                                        <p:attrNameLst>
                                          <p:attrName>style.visibility</p:attrName>
                                        </p:attrNameLst>
                                      </p:cBhvr>
                                      <p:to>
                                        <p:strVal val="visible"/>
                                      </p:to>
                                    </p:set>
                                    <p:anim calcmode="lin" valueType="num">
                                      <p:cBhvr>
                                        <p:cTn id="26" dur="500" fill="hold"/>
                                        <p:tgtEl>
                                          <p:spTgt spid="214064"/>
                                        </p:tgtEl>
                                        <p:attrNameLst>
                                          <p:attrName>ppt_w</p:attrName>
                                        </p:attrNameLst>
                                      </p:cBhvr>
                                      <p:tavLst>
                                        <p:tav tm="0">
                                          <p:val>
                                            <p:fltVal val="0"/>
                                          </p:val>
                                        </p:tav>
                                        <p:tav tm="100000">
                                          <p:val>
                                            <p:strVal val="#ppt_w"/>
                                          </p:val>
                                        </p:tav>
                                      </p:tavLst>
                                    </p:anim>
                                    <p:anim calcmode="lin" valueType="num">
                                      <p:cBhvr>
                                        <p:cTn id="27" dur="500" fill="hold"/>
                                        <p:tgtEl>
                                          <p:spTgt spid="214064"/>
                                        </p:tgtEl>
                                        <p:attrNameLst>
                                          <p:attrName>ppt_h</p:attrName>
                                        </p:attrNameLst>
                                      </p:cBhvr>
                                      <p:tavLst>
                                        <p:tav tm="0">
                                          <p:val>
                                            <p:fltVal val="0"/>
                                          </p:val>
                                        </p:tav>
                                        <p:tav tm="100000">
                                          <p:val>
                                            <p:strVal val="#ppt_h"/>
                                          </p:val>
                                        </p:tav>
                                      </p:tavLst>
                                    </p:anim>
                                    <p:animEffect transition="in" filter="fade">
                                      <p:cBhvr>
                                        <p:cTn id="28" dur="500"/>
                                        <p:tgtEl>
                                          <p:spTgt spid="21406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3" presetClass="entr" presetSubtype="0" fill="hold" nodeType="clickEffect">
                                  <p:stCondLst>
                                    <p:cond delay="0"/>
                                  </p:stCondLst>
                                  <p:childTnLst>
                                    <p:set>
                                      <p:cBhvr>
                                        <p:cTn id="32" dur="1" fill="hold">
                                          <p:stCondLst>
                                            <p:cond delay="0"/>
                                          </p:stCondLst>
                                        </p:cTn>
                                        <p:tgtEl>
                                          <p:spTgt spid="214065"/>
                                        </p:tgtEl>
                                        <p:attrNameLst>
                                          <p:attrName>style.visibility</p:attrName>
                                        </p:attrNameLst>
                                      </p:cBhvr>
                                      <p:to>
                                        <p:strVal val="visible"/>
                                      </p:to>
                                    </p:set>
                                    <p:anim calcmode="lin" valueType="num">
                                      <p:cBhvr>
                                        <p:cTn id="33" dur="500" fill="hold"/>
                                        <p:tgtEl>
                                          <p:spTgt spid="214065"/>
                                        </p:tgtEl>
                                        <p:attrNameLst>
                                          <p:attrName>ppt_w</p:attrName>
                                        </p:attrNameLst>
                                      </p:cBhvr>
                                      <p:tavLst>
                                        <p:tav tm="0">
                                          <p:val>
                                            <p:fltVal val="0"/>
                                          </p:val>
                                        </p:tav>
                                        <p:tav tm="100000">
                                          <p:val>
                                            <p:strVal val="#ppt_w"/>
                                          </p:val>
                                        </p:tav>
                                      </p:tavLst>
                                    </p:anim>
                                    <p:anim calcmode="lin" valueType="num">
                                      <p:cBhvr>
                                        <p:cTn id="34" dur="500" fill="hold"/>
                                        <p:tgtEl>
                                          <p:spTgt spid="214065"/>
                                        </p:tgtEl>
                                        <p:attrNameLst>
                                          <p:attrName>ppt_h</p:attrName>
                                        </p:attrNameLst>
                                      </p:cBhvr>
                                      <p:tavLst>
                                        <p:tav tm="0">
                                          <p:val>
                                            <p:fltVal val="0"/>
                                          </p:val>
                                        </p:tav>
                                        <p:tav tm="100000">
                                          <p:val>
                                            <p:strVal val="#ppt_h"/>
                                          </p:val>
                                        </p:tav>
                                      </p:tavLst>
                                    </p:anim>
                                    <p:animEffect transition="in" filter="fade">
                                      <p:cBhvr>
                                        <p:cTn id="35" dur="500"/>
                                        <p:tgtEl>
                                          <p:spTgt spid="2140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8" grpId="0" animBg="1"/>
      <p:bldP spid="214028" grpId="1" animBg="1"/>
      <p:bldP spid="214064"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66800" y="685800"/>
            <a:ext cx="7772400" cy="609600"/>
          </a:xfrm>
        </p:spPr>
        <p:txBody>
          <a:bodyPr wrap="square"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The End of an Era</a:t>
            </a:r>
          </a:p>
        </p:txBody>
      </p:sp>
      <p:sp>
        <p:nvSpPr>
          <p:cNvPr id="210947" name="Rectangle 3"/>
          <p:cNvSpPr>
            <a:spLocks noGrp="1" noChangeArrowheads="1"/>
          </p:cNvSpPr>
          <p:nvPr>
            <p:ph type="body" idx="1"/>
          </p:nvPr>
        </p:nvSpPr>
        <p:spPr>
          <a:xfrm>
            <a:off x="838200" y="609600"/>
            <a:ext cx="8305800" cy="6248400"/>
          </a:xfrm>
        </p:spPr>
        <p:txBody>
          <a:bodyPr wrap="square" numCol="1" anchorCtr="0" compatLnSpc="1">
            <a:prstTxWarp prst="textNoShape">
              <a:avLst/>
            </a:prstTxWarp>
          </a:bodyPr>
          <a:lstStyle/>
          <a:p>
            <a:pPr>
              <a:lnSpc>
                <a:spcPct val="90000"/>
              </a:lnSpc>
              <a:spcBef>
                <a:spcPct val="10000"/>
              </a:spcBef>
              <a:buFont typeface="Arial" charset="0"/>
              <a:buChar char="■"/>
            </a:pPr>
            <a:r>
              <a:rPr lang="en-US" sz="3200">
                <a:effectLst>
                  <a:outerShdw blurRad="38100" dist="38100" dir="2700000" algn="tl">
                    <a:srgbClr val="242852"/>
                  </a:outerShdw>
                </a:effectLst>
                <a:latin typeface="Palatino Linotype" charset="0"/>
                <a:ea typeface="ＭＳ Ｐゴシック" charset="0"/>
              </a:rPr>
              <a:t>The presidential election of 1968 ended 30 years of:</a:t>
            </a:r>
          </a:p>
          <a:p>
            <a:pPr lvl="1">
              <a:lnSpc>
                <a:spcPct val="90000"/>
              </a:lnSpc>
              <a:spcBef>
                <a:spcPct val="10000"/>
              </a:spcBef>
              <a:buFont typeface="Arial" charset="0"/>
              <a:buChar char="–"/>
            </a:pPr>
            <a:r>
              <a:rPr lang="en-US" sz="3200" u="sng">
                <a:effectLst>
                  <a:outerShdw blurRad="38100" dist="38100" dir="2700000" algn="tl">
                    <a:srgbClr val="242852"/>
                  </a:outerShdw>
                </a:effectLst>
                <a:latin typeface="Palatino Linotype" charset="0"/>
                <a:ea typeface="ＭＳ Ｐゴシック" charset="0"/>
              </a:rPr>
              <a:t>Liberal reform</a:t>
            </a:r>
            <a:r>
              <a:rPr lang="en-US" sz="3200">
                <a:effectLst>
                  <a:outerShdw blurRad="38100" dist="38100" dir="2700000" algn="tl">
                    <a:srgbClr val="242852"/>
                  </a:outerShdw>
                </a:effectLst>
                <a:latin typeface="Palatino Linotype" charset="0"/>
                <a:ea typeface="ＭＳ Ｐゴシック" charset="0"/>
              </a:rPr>
              <a:t>—Americans began to favor conservative political leaders </a:t>
            </a:r>
          </a:p>
          <a:p>
            <a:pPr lvl="1">
              <a:lnSpc>
                <a:spcPct val="90000"/>
              </a:lnSpc>
              <a:spcBef>
                <a:spcPct val="10000"/>
              </a:spcBef>
              <a:buFont typeface="Arial" charset="0"/>
              <a:buChar char="–"/>
            </a:pPr>
            <a:r>
              <a:rPr lang="en-US" sz="3200" u="sng">
                <a:effectLst>
                  <a:outerShdw blurRad="38100" dist="38100" dir="2700000" algn="tl">
                    <a:srgbClr val="242852"/>
                  </a:outerShdw>
                </a:effectLst>
                <a:latin typeface="Palatino Linotype" charset="0"/>
                <a:ea typeface="ＭＳ Ｐゴシック" charset="0"/>
              </a:rPr>
              <a:t>Activist foreign policy</a:t>
            </a:r>
            <a:r>
              <a:rPr lang="en-US" sz="3200">
                <a:effectLst>
                  <a:outerShdw blurRad="38100" dist="38100" dir="2700000" algn="tl">
                    <a:srgbClr val="242852"/>
                  </a:outerShdw>
                </a:effectLst>
                <a:latin typeface="Palatino Linotype" charset="0"/>
                <a:ea typeface="ＭＳ Ｐゴシック" charset="0"/>
              </a:rPr>
              <a:t>—Vietnam proved that Containment failed to be applied to global scale</a:t>
            </a:r>
          </a:p>
          <a:p>
            <a:pPr>
              <a:lnSpc>
                <a:spcPct val="90000"/>
              </a:lnSpc>
              <a:spcBef>
                <a:spcPct val="10000"/>
              </a:spcBef>
              <a:buFont typeface="Arial" charset="0"/>
              <a:buChar char="■"/>
            </a:pPr>
            <a:r>
              <a:rPr lang="en-US" sz="3200">
                <a:effectLst>
                  <a:outerShdw blurRad="38100" dist="38100" dir="2700000" algn="tl">
                    <a:srgbClr val="242852"/>
                  </a:outerShdw>
                </a:effectLst>
                <a:latin typeface="Palatino Linotype" charset="0"/>
                <a:ea typeface="ＭＳ Ｐゴシック" charset="0"/>
              </a:rPr>
              <a:t>A </a:t>
            </a:r>
            <a:r>
              <a:rPr lang="ja-JP" altLang="en-US" sz="3200">
                <a:effectLst>
                  <a:outerShdw blurRad="38100" dist="38100" dir="2700000" algn="tl">
                    <a:srgbClr val="242852"/>
                  </a:outerShdw>
                </a:effectLst>
                <a:latin typeface="Palatino Linotype" charset="0"/>
                <a:ea typeface="ＭＳ Ｐゴシック" charset="0"/>
              </a:rPr>
              <a:t>“</a:t>
            </a:r>
            <a:r>
              <a:rPr lang="en-US" sz="3200">
                <a:effectLst>
                  <a:outerShdw blurRad="38100" dist="38100" dir="2700000" algn="tl">
                    <a:srgbClr val="242852"/>
                  </a:outerShdw>
                </a:effectLst>
                <a:latin typeface="Palatino Linotype" charset="0"/>
                <a:ea typeface="ＭＳ Ｐゴシック" charset="0"/>
              </a:rPr>
              <a:t>silent majority</a:t>
            </a:r>
            <a:r>
              <a:rPr lang="ja-JP" altLang="en-US" sz="3200">
                <a:effectLst>
                  <a:outerShdw blurRad="38100" dist="38100" dir="2700000" algn="tl">
                    <a:srgbClr val="242852"/>
                  </a:outerShdw>
                </a:effectLst>
                <a:latin typeface="Palatino Linotype" charset="0"/>
                <a:ea typeface="ＭＳ Ｐゴシック" charset="0"/>
              </a:rPr>
              <a:t>”</a:t>
            </a:r>
            <a:r>
              <a:rPr lang="en-US" sz="3200">
                <a:effectLst>
                  <a:outerShdw blurRad="38100" dist="38100" dir="2700000" algn="tl">
                    <a:srgbClr val="242852"/>
                  </a:outerShdw>
                </a:effectLst>
                <a:latin typeface="Palatino Linotype" charset="0"/>
                <a:ea typeface="ＭＳ Ｐゴシック" charset="0"/>
              </a:rPr>
              <a:t> seemed fed up with protest, violence, long hair, drug use, &amp; sexual promiscuity </a:t>
            </a: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553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40" name="Rectangle 4"/>
          <p:cNvSpPr>
            <a:spLocks noGrp="1" noChangeArrowheads="1"/>
          </p:cNvSpPr>
          <p:nvPr>
            <p:ph type="title"/>
          </p:nvPr>
        </p:nvSpPr>
        <p:spPr bwMode="auto">
          <a:xfrm>
            <a:off x="1143000" y="0"/>
            <a:ext cx="77724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Nixon’s Domestic Policy</a:t>
            </a:r>
          </a:p>
        </p:txBody>
      </p:sp>
      <p:sp>
        <p:nvSpPr>
          <p:cNvPr id="14341" name="Rectangle 5"/>
          <p:cNvSpPr>
            <a:spLocks noGrp="1" noChangeArrowheads="1"/>
          </p:cNvSpPr>
          <p:nvPr>
            <p:ph type="body" idx="1"/>
          </p:nvPr>
        </p:nvSpPr>
        <p:spPr bwMode="auto">
          <a:xfrm>
            <a:off x="914400" y="838200"/>
            <a:ext cx="8229600" cy="601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r>
              <a:rPr lang="en-US" sz="3200">
                <a:effectLst>
                  <a:outerShdw blurRad="38100" dist="38100" dir="2700000" algn="tl">
                    <a:srgbClr val="242852"/>
                  </a:outerShdw>
                </a:effectLst>
                <a:latin typeface="Palatino Linotype" charset="0"/>
                <a:ea typeface="ＭＳ Ｐゴシック" charset="0"/>
              </a:rPr>
              <a:t>Nixon entered office as a moderate who kept LBJ’s Great Society in place </a:t>
            </a:r>
          </a:p>
          <a:p>
            <a:pPr lvl="1"/>
            <a:r>
              <a:rPr lang="en-US" sz="3200">
                <a:effectLst>
                  <a:outerShdw blurRad="38100" dist="38100" dir="2700000" algn="tl">
                    <a:srgbClr val="242852"/>
                  </a:outerShdw>
                </a:effectLst>
                <a:latin typeface="Palatino Linotype" charset="0"/>
                <a:ea typeface="ＭＳ Ｐゴシック" charset="0"/>
              </a:rPr>
              <a:t>But, Nixon shifted responsibility for social problems to state &amp; local governments </a:t>
            </a:r>
          </a:p>
          <a:p>
            <a:pPr lvl="1"/>
            <a:r>
              <a:rPr lang="en-US" sz="3200">
                <a:effectLst>
                  <a:outerShdw blurRad="38100" dist="38100" dir="2700000" algn="tl">
                    <a:srgbClr val="242852"/>
                  </a:outerShdw>
                </a:effectLst>
                <a:latin typeface="Palatino Linotype" charset="0"/>
                <a:ea typeface="ＭＳ Ｐゴシック" charset="0"/>
              </a:rPr>
              <a:t>Nixon reshaped the Supreme Court along conservative lines when 4 justices retired</a:t>
            </a:r>
          </a:p>
        </p:txBody>
      </p:sp>
      <p:sp>
        <p:nvSpPr>
          <p:cNvPr id="8204" name="AutoShape 12"/>
          <p:cNvSpPr>
            <a:spLocks noChangeArrowheads="1"/>
          </p:cNvSpPr>
          <p:nvPr/>
        </p:nvSpPr>
        <p:spPr bwMode="auto">
          <a:xfrm>
            <a:off x="1752600" y="1143000"/>
            <a:ext cx="6477000" cy="1066800"/>
          </a:xfrm>
          <a:prstGeom prst="wedgeRectCallout">
            <a:avLst>
              <a:gd name="adj1" fmla="val -1986"/>
              <a:gd name="adj2" fmla="val 356546"/>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5000"/>
              </a:lnSpc>
              <a:spcBef>
                <a:spcPct val="30000"/>
              </a:spcBef>
            </a:pPr>
            <a:r>
              <a:rPr lang="en-US" sz="3600">
                <a:solidFill>
                  <a:schemeClr val="bg1"/>
                </a:solidFill>
              </a:rPr>
              <a:t>Replaced retiring chief justice Earl Warren with Warren Burger</a:t>
            </a:r>
          </a:p>
        </p:txBody>
      </p:sp>
      <p:sp>
        <p:nvSpPr>
          <p:cNvPr id="8205" name="AutoShape 13"/>
          <p:cNvSpPr>
            <a:spLocks noChangeArrowheads="1"/>
          </p:cNvSpPr>
          <p:nvPr/>
        </p:nvSpPr>
        <p:spPr bwMode="auto">
          <a:xfrm>
            <a:off x="1600200" y="2362200"/>
            <a:ext cx="7162800" cy="1066800"/>
          </a:xfrm>
          <a:prstGeom prst="wedgeRectCallout">
            <a:avLst>
              <a:gd name="adj1" fmla="val 819"/>
              <a:gd name="adj2" fmla="val 242412"/>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5000"/>
              </a:lnSpc>
              <a:spcBef>
                <a:spcPct val="30000"/>
              </a:spcBef>
            </a:pPr>
            <a:r>
              <a:rPr lang="en-US" sz="3600">
                <a:solidFill>
                  <a:schemeClr val="bg1"/>
                </a:solidFill>
              </a:rPr>
              <a:t>Nominated Harry Blackmun,                   Lewis Powell, &amp; William Rehnquist</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204"/>
                                        </p:tgtEl>
                                        <p:attrNameLst>
                                          <p:attrName>style.visibility</p:attrName>
                                        </p:attrNameLst>
                                      </p:cBhvr>
                                      <p:to>
                                        <p:strVal val="visible"/>
                                      </p:to>
                                    </p:set>
                                    <p:anim calcmode="lin" valueType="num">
                                      <p:cBhvr>
                                        <p:cTn id="7" dur="500" fill="hold"/>
                                        <p:tgtEl>
                                          <p:spTgt spid="8204"/>
                                        </p:tgtEl>
                                        <p:attrNameLst>
                                          <p:attrName>ppt_w</p:attrName>
                                        </p:attrNameLst>
                                      </p:cBhvr>
                                      <p:tavLst>
                                        <p:tav tm="0">
                                          <p:val>
                                            <p:fltVal val="0"/>
                                          </p:val>
                                        </p:tav>
                                        <p:tav tm="100000">
                                          <p:val>
                                            <p:strVal val="#ppt_w"/>
                                          </p:val>
                                        </p:tav>
                                      </p:tavLst>
                                    </p:anim>
                                    <p:anim calcmode="lin" valueType="num">
                                      <p:cBhvr>
                                        <p:cTn id="8" dur="500" fill="hold"/>
                                        <p:tgtEl>
                                          <p:spTgt spid="8204"/>
                                        </p:tgtEl>
                                        <p:attrNameLst>
                                          <p:attrName>ppt_h</p:attrName>
                                        </p:attrNameLst>
                                      </p:cBhvr>
                                      <p:tavLst>
                                        <p:tav tm="0">
                                          <p:val>
                                            <p:fltVal val="0"/>
                                          </p:val>
                                        </p:tav>
                                        <p:tav tm="100000">
                                          <p:val>
                                            <p:strVal val="#ppt_h"/>
                                          </p:val>
                                        </p:tav>
                                      </p:tavLst>
                                    </p:anim>
                                    <p:animEffect transition="in" filter="fade">
                                      <p:cBhvr>
                                        <p:cTn id="9" dur="500"/>
                                        <p:tgtEl>
                                          <p:spTgt spid="8204"/>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8205"/>
                                        </p:tgtEl>
                                        <p:attrNameLst>
                                          <p:attrName>style.visibility</p:attrName>
                                        </p:attrNameLst>
                                      </p:cBhvr>
                                      <p:to>
                                        <p:strVal val="visible"/>
                                      </p:to>
                                    </p:set>
                                    <p:anim calcmode="lin" valueType="num">
                                      <p:cBhvr>
                                        <p:cTn id="13" dur="500" fill="hold"/>
                                        <p:tgtEl>
                                          <p:spTgt spid="8205"/>
                                        </p:tgtEl>
                                        <p:attrNameLst>
                                          <p:attrName>ppt_w</p:attrName>
                                        </p:attrNameLst>
                                      </p:cBhvr>
                                      <p:tavLst>
                                        <p:tav tm="0">
                                          <p:val>
                                            <p:fltVal val="0"/>
                                          </p:val>
                                        </p:tav>
                                        <p:tav tm="100000">
                                          <p:val>
                                            <p:strVal val="#ppt_w"/>
                                          </p:val>
                                        </p:tav>
                                      </p:tavLst>
                                    </p:anim>
                                    <p:anim calcmode="lin" valueType="num">
                                      <p:cBhvr>
                                        <p:cTn id="14" dur="500" fill="hold"/>
                                        <p:tgtEl>
                                          <p:spTgt spid="8205"/>
                                        </p:tgtEl>
                                        <p:attrNameLst>
                                          <p:attrName>ppt_h</p:attrName>
                                        </p:attrNameLst>
                                      </p:cBhvr>
                                      <p:tavLst>
                                        <p:tav tm="0">
                                          <p:val>
                                            <p:fltVal val="0"/>
                                          </p:val>
                                        </p:tav>
                                        <p:tav tm="100000">
                                          <p:val>
                                            <p:strVal val="#ppt_h"/>
                                          </p:val>
                                        </p:tav>
                                      </p:tavLst>
                                    </p:anim>
                                    <p:animEffect transition="in" filter="fade">
                                      <p:cBhvr>
                                        <p:cTn id="15" dur="500"/>
                                        <p:tgtEl>
                                          <p:spTgt spid="8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4" grpId="0" animBg="1"/>
      <p:bldP spid="8205"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656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364" name="Rectangle 4"/>
          <p:cNvSpPr>
            <a:spLocks noGrp="1" noChangeArrowheads="1"/>
          </p:cNvSpPr>
          <p:nvPr>
            <p:ph type="title"/>
          </p:nvPr>
        </p:nvSpPr>
        <p:spPr bwMode="auto">
          <a:xfrm>
            <a:off x="1143000" y="0"/>
            <a:ext cx="77724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Nixon’s Domestic Policy</a:t>
            </a:r>
          </a:p>
        </p:txBody>
      </p:sp>
      <p:sp>
        <p:nvSpPr>
          <p:cNvPr id="15365" name="Rectangle 5"/>
          <p:cNvSpPr>
            <a:spLocks noGrp="1" noChangeArrowheads="1"/>
          </p:cNvSpPr>
          <p:nvPr>
            <p:ph type="body" idx="1"/>
          </p:nvPr>
        </p:nvSpPr>
        <p:spPr bwMode="auto">
          <a:xfrm>
            <a:off x="838200" y="838200"/>
            <a:ext cx="8305800" cy="601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a:lnSpc>
                <a:spcPct val="90000"/>
              </a:lnSpc>
            </a:pPr>
            <a:r>
              <a:rPr lang="en-US">
                <a:effectLst>
                  <a:outerShdw blurRad="38100" dist="38100" dir="2700000" algn="tl">
                    <a:srgbClr val="242852"/>
                  </a:outerShdw>
                </a:effectLst>
                <a:latin typeface="Palatino Linotype" charset="0"/>
                <a:ea typeface="ＭＳ Ｐゴシック" charset="0"/>
              </a:rPr>
              <a:t>Nixon oversaw the creation of:</a:t>
            </a:r>
          </a:p>
          <a:p>
            <a:pPr lvl="1">
              <a:lnSpc>
                <a:spcPct val="90000"/>
              </a:lnSpc>
            </a:pPr>
            <a:r>
              <a:rPr lang="en-US" sz="3900">
                <a:effectLst>
                  <a:outerShdw blurRad="38100" dist="38100" dir="2700000" algn="tl">
                    <a:srgbClr val="242852"/>
                  </a:outerShdw>
                </a:effectLst>
                <a:latin typeface="Palatino Linotype" charset="0"/>
                <a:ea typeface="ＭＳ Ｐゴシック" charset="0"/>
              </a:rPr>
              <a:t>Environmental Protection Agency </a:t>
            </a:r>
          </a:p>
          <a:p>
            <a:pPr lvl="1">
              <a:lnSpc>
                <a:spcPct val="90000"/>
              </a:lnSpc>
            </a:pPr>
            <a:r>
              <a:rPr lang="en-US" sz="3900">
                <a:effectLst>
                  <a:outerShdw blurRad="38100" dist="38100" dir="2700000" algn="tl">
                    <a:srgbClr val="242852"/>
                  </a:outerShdw>
                </a:effectLst>
                <a:latin typeface="Palatino Linotype" charset="0"/>
                <a:ea typeface="ＭＳ Ｐゴシック" charset="0"/>
              </a:rPr>
              <a:t>Occupational Safety &amp; Health Administration (OSHA)</a:t>
            </a:r>
          </a:p>
          <a:p>
            <a:pPr lvl="1">
              <a:lnSpc>
                <a:spcPct val="90000"/>
              </a:lnSpc>
            </a:pPr>
            <a:r>
              <a:rPr lang="en-US" sz="3900">
                <a:effectLst>
                  <a:outerShdw blurRad="38100" dist="38100" dir="2700000" algn="tl">
                    <a:srgbClr val="242852"/>
                  </a:outerShdw>
                </a:effectLst>
                <a:latin typeface="Palatino Linotype" charset="0"/>
                <a:ea typeface="ＭＳ Ｐゴシック" charset="0"/>
              </a:rPr>
              <a:t>A failed plan to replace welfare benefits with a minimum income</a:t>
            </a:r>
          </a:p>
          <a:p>
            <a:pPr lvl="1">
              <a:lnSpc>
                <a:spcPct val="90000"/>
              </a:lnSpc>
            </a:pPr>
            <a:r>
              <a:rPr lang="en-US" sz="3900">
                <a:effectLst>
                  <a:outerShdw blurRad="38100" dist="38100" dir="2700000" algn="tl">
                    <a:srgbClr val="242852"/>
                  </a:outerShdw>
                </a:effectLst>
                <a:latin typeface="Palatino Linotype" charset="0"/>
                <a:ea typeface="ＭＳ Ｐゴシック" charset="0"/>
              </a:rPr>
              <a:t>Quotas for minority construction firms for gov’t projects </a:t>
            </a:r>
          </a:p>
          <a:p>
            <a:pPr lvl="1">
              <a:lnSpc>
                <a:spcPct val="90000"/>
              </a:lnSpc>
            </a:pPr>
            <a:r>
              <a:rPr lang="en-US" sz="3900">
                <a:effectLst>
                  <a:outerShdw blurRad="38100" dist="38100" dir="2700000" algn="tl">
                    <a:srgbClr val="242852"/>
                  </a:outerShdw>
                </a:effectLst>
                <a:latin typeface="Palatino Linotype" charset="0"/>
                <a:ea typeface="ＭＳ Ｐゴシック" charset="0"/>
              </a:rPr>
              <a:t>Ended the gold standard in 1971</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8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88" name="Rectangle 4"/>
          <p:cNvSpPr>
            <a:spLocks noGrp="1" noChangeArrowheads="1"/>
          </p:cNvSpPr>
          <p:nvPr>
            <p:ph type="title"/>
          </p:nvPr>
        </p:nvSpPr>
        <p:spPr bwMode="auto">
          <a:xfrm>
            <a:off x="1143000" y="0"/>
            <a:ext cx="7772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Nixonomics</a:t>
            </a:r>
          </a:p>
        </p:txBody>
      </p:sp>
      <p:sp>
        <p:nvSpPr>
          <p:cNvPr id="16389" name="Rectangle 5"/>
          <p:cNvSpPr>
            <a:spLocks noGrp="1" noChangeArrowheads="1"/>
          </p:cNvSpPr>
          <p:nvPr>
            <p:ph type="body" idx="1"/>
          </p:nvPr>
        </p:nvSpPr>
        <p:spPr bwMode="auto">
          <a:xfrm>
            <a:off x="914400" y="838200"/>
            <a:ext cx="8229600" cy="601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a:lnSpc>
                <a:spcPct val="90000"/>
              </a:lnSpc>
            </a:pPr>
            <a:r>
              <a:rPr lang="en-US" sz="3600">
                <a:effectLst>
                  <a:outerShdw blurRad="38100" dist="38100" dir="2700000" algn="tl">
                    <a:srgbClr val="242852"/>
                  </a:outerShdw>
                </a:effectLst>
                <a:latin typeface="Palatino Linotype" charset="0"/>
                <a:ea typeface="ＭＳ Ｐゴシック" charset="0"/>
              </a:rPr>
              <a:t>The economy was a challenge:</a:t>
            </a:r>
          </a:p>
          <a:p>
            <a:pPr lvl="1">
              <a:lnSpc>
                <a:spcPct val="90000"/>
              </a:lnSpc>
            </a:pPr>
            <a:r>
              <a:rPr lang="en-US" sz="3600">
                <a:effectLst>
                  <a:outerShdw blurRad="38100" dist="38100" dir="2700000" algn="tl">
                    <a:srgbClr val="242852"/>
                  </a:outerShdw>
                </a:effectLst>
                <a:latin typeface="Palatino Linotype" charset="0"/>
                <a:ea typeface="ＭＳ Ｐゴシック" charset="0"/>
              </a:rPr>
              <a:t>Nixon inherited inflation &amp; deficit spending from the Vietnam War</a:t>
            </a:r>
          </a:p>
          <a:p>
            <a:pPr lvl="1">
              <a:lnSpc>
                <a:spcPct val="90000"/>
              </a:lnSpc>
            </a:pPr>
            <a:r>
              <a:rPr lang="en-US" sz="3600">
                <a:effectLst>
                  <a:outerShdw blurRad="38100" dist="38100" dir="2700000" algn="tl">
                    <a:srgbClr val="242852"/>
                  </a:outerShdw>
                </a:effectLst>
                <a:latin typeface="Palatino Linotype" charset="0"/>
                <a:ea typeface="ＭＳ Ｐゴシック" charset="0"/>
              </a:rPr>
              <a:t>Nixon’s decrease in government spending &amp; increase in </a:t>
            </a:r>
            <a:r>
              <a:rPr lang="en-US" sz="3600">
                <a:effectLst>
                  <a:outerShdw blurRad="38100" dist="38100" dir="2700000" algn="tl">
                    <a:srgbClr val="242852"/>
                  </a:outerShdw>
                </a:effectLst>
                <a:latin typeface="Palatino Linotype" charset="0"/>
                <a:ea typeface="ＭＳ Ｐゴシック" charset="0"/>
                <a:cs typeface="Arial" charset="0"/>
              </a:rPr>
              <a:t>interest rates led to the 1</a:t>
            </a:r>
            <a:r>
              <a:rPr lang="en-US" sz="3600" baseline="30000">
                <a:effectLst>
                  <a:outerShdw blurRad="38100" dist="38100" dir="2700000" algn="tl">
                    <a:srgbClr val="242852"/>
                  </a:outerShdw>
                </a:effectLst>
                <a:latin typeface="Palatino Linotype" charset="0"/>
                <a:ea typeface="ＭＳ Ｐゴシック" charset="0"/>
                <a:cs typeface="Arial" charset="0"/>
              </a:rPr>
              <a:t>st</a:t>
            </a:r>
            <a:r>
              <a:rPr lang="en-US" sz="3600">
                <a:effectLst>
                  <a:outerShdw blurRad="38100" dist="38100" dir="2700000" algn="tl">
                    <a:srgbClr val="242852"/>
                  </a:outerShdw>
                </a:effectLst>
                <a:latin typeface="Palatino Linotype" charset="0"/>
                <a:ea typeface="ＭＳ Ｐゴシック" charset="0"/>
                <a:cs typeface="Arial" charset="0"/>
              </a:rPr>
              <a:t> American recession since 1958 </a:t>
            </a:r>
          </a:p>
          <a:p>
            <a:pPr>
              <a:lnSpc>
                <a:spcPct val="90000"/>
              </a:lnSpc>
            </a:pPr>
            <a:r>
              <a:rPr lang="en-US" sz="3600">
                <a:effectLst>
                  <a:outerShdw blurRad="38100" dist="38100" dir="2700000" algn="tl">
                    <a:srgbClr val="242852"/>
                  </a:outerShdw>
                </a:effectLst>
                <a:latin typeface="Palatino Linotype" charset="0"/>
                <a:ea typeface="ＭＳ Ｐゴシック" charset="0"/>
                <a:cs typeface="Arial" charset="0"/>
              </a:rPr>
              <a:t>In 1971, Nixon responded with a 90-day freeze on wages &amp; prices &amp; imposed a 10% tax on imports</a:t>
            </a:r>
          </a:p>
        </p:txBody>
      </p:sp>
      <p:sp>
        <p:nvSpPr>
          <p:cNvPr id="10246" name="AutoShape 6"/>
          <p:cNvSpPr>
            <a:spLocks noChangeArrowheads="1"/>
          </p:cNvSpPr>
          <p:nvPr/>
        </p:nvSpPr>
        <p:spPr bwMode="auto">
          <a:xfrm>
            <a:off x="2133600" y="990600"/>
            <a:ext cx="6553200" cy="1066800"/>
          </a:xfrm>
          <a:prstGeom prst="wedgeRectCallout">
            <a:avLst>
              <a:gd name="adj1" fmla="val -36676"/>
              <a:gd name="adj2" fmla="val 271579"/>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Democrats coined “</a:t>
            </a:r>
            <a:r>
              <a:rPr lang="en-US" sz="3600" u="sng">
                <a:solidFill>
                  <a:schemeClr val="bg1"/>
                </a:solidFill>
              </a:rPr>
              <a:t>Nixonomics</a:t>
            </a:r>
            <a:r>
              <a:rPr lang="en-US" sz="3600">
                <a:solidFill>
                  <a:schemeClr val="bg1"/>
                </a:solidFill>
              </a:rPr>
              <a:t>” to describe Nixon’s failed plan</a:t>
            </a:r>
          </a:p>
        </p:txBody>
      </p:sp>
      <p:sp>
        <p:nvSpPr>
          <p:cNvPr id="10248" name="AutoShape 8"/>
          <p:cNvSpPr>
            <a:spLocks noChangeArrowheads="1"/>
          </p:cNvSpPr>
          <p:nvPr/>
        </p:nvSpPr>
        <p:spPr bwMode="auto">
          <a:xfrm>
            <a:off x="228600" y="2209800"/>
            <a:ext cx="6248400" cy="990600"/>
          </a:xfrm>
          <a:prstGeom prst="wedgeRectCallout">
            <a:avLst>
              <a:gd name="adj1" fmla="val -14458"/>
              <a:gd name="adj2" fmla="val 297597"/>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This “</a:t>
            </a:r>
            <a:r>
              <a:rPr lang="en-US" sz="3600" u="sng">
                <a:solidFill>
                  <a:schemeClr val="bg1"/>
                </a:solidFill>
              </a:rPr>
              <a:t>Great Nixon Turnaround</a:t>
            </a:r>
            <a:r>
              <a:rPr lang="en-US" sz="3600">
                <a:solidFill>
                  <a:schemeClr val="bg1"/>
                </a:solidFill>
              </a:rPr>
              <a:t>” ended the recession</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246"/>
                                        </p:tgtEl>
                                        <p:attrNameLst>
                                          <p:attrName>style.visibility</p:attrName>
                                        </p:attrNameLst>
                                      </p:cBhvr>
                                      <p:to>
                                        <p:strVal val="visible"/>
                                      </p:to>
                                    </p:set>
                                    <p:anim calcmode="lin" valueType="num">
                                      <p:cBhvr>
                                        <p:cTn id="7" dur="500" fill="hold"/>
                                        <p:tgtEl>
                                          <p:spTgt spid="10246"/>
                                        </p:tgtEl>
                                        <p:attrNameLst>
                                          <p:attrName>ppt_w</p:attrName>
                                        </p:attrNameLst>
                                      </p:cBhvr>
                                      <p:tavLst>
                                        <p:tav tm="0">
                                          <p:val>
                                            <p:fltVal val="0"/>
                                          </p:val>
                                        </p:tav>
                                        <p:tav tm="100000">
                                          <p:val>
                                            <p:strVal val="#ppt_w"/>
                                          </p:val>
                                        </p:tav>
                                      </p:tavLst>
                                    </p:anim>
                                    <p:anim calcmode="lin" valueType="num">
                                      <p:cBhvr>
                                        <p:cTn id="8" dur="500" fill="hold"/>
                                        <p:tgtEl>
                                          <p:spTgt spid="10246"/>
                                        </p:tgtEl>
                                        <p:attrNameLst>
                                          <p:attrName>ppt_h</p:attrName>
                                        </p:attrNameLst>
                                      </p:cBhvr>
                                      <p:tavLst>
                                        <p:tav tm="0">
                                          <p:val>
                                            <p:fltVal val="0"/>
                                          </p:val>
                                        </p:tav>
                                        <p:tav tm="100000">
                                          <p:val>
                                            <p:strVal val="#ppt_h"/>
                                          </p:val>
                                        </p:tav>
                                      </p:tavLst>
                                    </p:anim>
                                    <p:animEffect transition="in" filter="fade">
                                      <p:cBhvr>
                                        <p:cTn id="9" dur="500"/>
                                        <p:tgtEl>
                                          <p:spTgt spid="1024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248"/>
                                        </p:tgtEl>
                                        <p:attrNameLst>
                                          <p:attrName>style.visibility</p:attrName>
                                        </p:attrNameLst>
                                      </p:cBhvr>
                                      <p:to>
                                        <p:strVal val="visible"/>
                                      </p:to>
                                    </p:set>
                                    <p:anim calcmode="lin" valueType="num">
                                      <p:cBhvr>
                                        <p:cTn id="14" dur="500" fill="hold"/>
                                        <p:tgtEl>
                                          <p:spTgt spid="10248"/>
                                        </p:tgtEl>
                                        <p:attrNameLst>
                                          <p:attrName>ppt_w</p:attrName>
                                        </p:attrNameLst>
                                      </p:cBhvr>
                                      <p:tavLst>
                                        <p:tav tm="0">
                                          <p:val>
                                            <p:fltVal val="0"/>
                                          </p:val>
                                        </p:tav>
                                        <p:tav tm="100000">
                                          <p:val>
                                            <p:strVal val="#ppt_w"/>
                                          </p:val>
                                        </p:tav>
                                      </p:tavLst>
                                    </p:anim>
                                    <p:anim calcmode="lin" valueType="num">
                                      <p:cBhvr>
                                        <p:cTn id="15" dur="500" fill="hold"/>
                                        <p:tgtEl>
                                          <p:spTgt spid="10248"/>
                                        </p:tgtEl>
                                        <p:attrNameLst>
                                          <p:attrName>ppt_h</p:attrName>
                                        </p:attrNameLst>
                                      </p:cBhvr>
                                      <p:tavLst>
                                        <p:tav tm="0">
                                          <p:val>
                                            <p:fltVal val="0"/>
                                          </p:val>
                                        </p:tav>
                                        <p:tav tm="100000">
                                          <p:val>
                                            <p:strVal val="#ppt_h"/>
                                          </p:val>
                                        </p:tav>
                                      </p:tavLst>
                                    </p:anim>
                                    <p:animEffect transition="in" filter="fade">
                                      <p:cBhvr>
                                        <p:cTn id="16" dur="500"/>
                                        <p:tgtEl>
                                          <p:spTgt spid="10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nimBg="1"/>
      <p:bldP spid="1024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43000" y="0"/>
            <a:ext cx="7772400" cy="762000"/>
          </a:xfrm>
        </p:spPr>
        <p:txBody>
          <a:bodyPr wrap="square"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The Election of 1972</a:t>
            </a:r>
          </a:p>
        </p:txBody>
      </p:sp>
      <p:sp>
        <p:nvSpPr>
          <p:cNvPr id="17411" name="Rectangle 3"/>
          <p:cNvSpPr>
            <a:spLocks noGrp="1" noChangeArrowheads="1"/>
          </p:cNvSpPr>
          <p:nvPr>
            <p:ph type="body" idx="1"/>
          </p:nvPr>
        </p:nvSpPr>
        <p:spPr>
          <a:xfrm>
            <a:off x="914400" y="762000"/>
            <a:ext cx="8229600" cy="6096000"/>
          </a:xfrm>
        </p:spPr>
        <p:txBody>
          <a:bodyPr wrap="square" numCol="1" anchorCtr="0" compatLnSpc="1">
            <a:prstTxWarp prst="textNoShape">
              <a:avLst/>
            </a:prstTxWarp>
          </a:bodyPr>
          <a:lstStyle/>
          <a:p>
            <a:pPr>
              <a:lnSpc>
                <a:spcPct val="90000"/>
              </a:lnSpc>
            </a:pPr>
            <a:r>
              <a:rPr lang="en-US">
                <a:effectLst>
                  <a:outerShdw blurRad="38100" dist="38100" dir="2700000" algn="tl">
                    <a:srgbClr val="242852"/>
                  </a:outerShdw>
                </a:effectLst>
                <a:latin typeface="Palatino Linotype" charset="0"/>
                <a:ea typeface="ＭＳ Ｐゴシック" charset="0"/>
              </a:rPr>
              <a:t>In 1972, Nixon ran for re-election </a:t>
            </a:r>
          </a:p>
          <a:p>
            <a:pPr lvl="1">
              <a:lnSpc>
                <a:spcPct val="90000"/>
              </a:lnSpc>
            </a:pPr>
            <a:r>
              <a:rPr lang="en-US">
                <a:effectLst>
                  <a:outerShdw blurRad="38100" dist="38100" dir="2700000" algn="tl">
                    <a:srgbClr val="242852"/>
                  </a:outerShdw>
                </a:effectLst>
                <a:latin typeface="Palatino Linotype" charset="0"/>
                <a:ea typeface="ＭＳ Ｐゴシック" charset="0"/>
              </a:rPr>
              <a:t>Democrat George            McGovern was                  labeled an “outsider”                  who supported “acid,       abortion, &amp; amnesty”</a:t>
            </a:r>
          </a:p>
          <a:p>
            <a:pPr lvl="1">
              <a:lnSpc>
                <a:spcPct val="90000"/>
              </a:lnSpc>
            </a:pPr>
            <a:r>
              <a:rPr lang="en-US">
                <a:effectLst>
                  <a:outerShdw blurRad="38100" dist="38100" dir="2700000" algn="tl">
                    <a:srgbClr val="242852"/>
                  </a:outerShdw>
                </a:effectLst>
                <a:latin typeface="Palatino Linotype" charset="0"/>
                <a:ea typeface="ＭＳ Ｐゴシック" charset="0"/>
              </a:rPr>
              <a:t>Nixon won in the 4</a:t>
            </a:r>
            <a:r>
              <a:rPr lang="en-US" baseline="30000">
                <a:effectLst>
                  <a:outerShdw blurRad="38100" dist="38100" dir="2700000" algn="tl">
                    <a:srgbClr val="242852"/>
                  </a:outerShdw>
                </a:effectLst>
                <a:latin typeface="Palatino Linotype" charset="0"/>
                <a:ea typeface="ＭＳ Ｐゴシック" charset="0"/>
              </a:rPr>
              <a:t>th</a:t>
            </a:r>
            <a:r>
              <a:rPr lang="en-US">
                <a:effectLst>
                  <a:outerShdw blurRad="38100" dist="38100" dir="2700000" algn="tl">
                    <a:srgbClr val="242852"/>
                  </a:outerShdw>
                </a:effectLst>
                <a:latin typeface="Palatino Linotype" charset="0"/>
                <a:ea typeface="ＭＳ Ｐゴシック" charset="0"/>
              </a:rPr>
              <a:t> largest margin of victory in history </a:t>
            </a:r>
          </a:p>
          <a:p>
            <a:pPr>
              <a:lnSpc>
                <a:spcPct val="90000"/>
              </a:lnSpc>
            </a:pPr>
            <a:r>
              <a:rPr lang="en-US">
                <a:effectLst>
                  <a:outerShdw blurRad="38100" dist="38100" dir="2700000" algn="tl">
                    <a:srgbClr val="242852"/>
                  </a:outerShdw>
                </a:effectLst>
                <a:latin typeface="Palatino Linotype" charset="0"/>
                <a:ea typeface="ＭＳ Ｐゴシック" charset="0"/>
              </a:rPr>
              <a:t>But…the Watergate scandal ended the Nixon presidency </a:t>
            </a:r>
          </a:p>
        </p:txBody>
      </p:sp>
      <p:pic>
        <p:nvPicPr>
          <p:cNvPr id="68612" name="Picture 5" descr="George_McGovern_bio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1371600"/>
            <a:ext cx="234632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894" name="Picture 6" descr="nixon1972post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2488" y="0"/>
            <a:ext cx="4481512" cy="6858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3898" name="Picture 10" descr="1972_Electoral_Map"/>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0" y="2017713"/>
            <a:ext cx="9144000" cy="491648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3901" name="Text Box 13"/>
          <p:cNvSpPr txBox="1">
            <a:spLocks noChangeArrowheads="1"/>
          </p:cNvSpPr>
          <p:nvPr/>
        </p:nvSpPr>
        <p:spPr bwMode="auto">
          <a:xfrm>
            <a:off x="0" y="0"/>
            <a:ext cx="9144000" cy="2051050"/>
          </a:xfrm>
          <a:prstGeom prst="rect">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100">
                <a:solidFill>
                  <a:schemeClr val="tx1"/>
                </a:solidFill>
                <a:latin typeface="Palatino Linotype" charset="0"/>
                <a:ea typeface="ＭＳ Ｐゴシック" charset="0"/>
                <a:cs typeface="ＭＳ Ｐゴシック" charset="0"/>
              </a:defRPr>
            </a:lvl1pPr>
            <a:lvl2pPr marL="742950" indent="-285750">
              <a:defRPr sz="1900">
                <a:solidFill>
                  <a:schemeClr val="tx1"/>
                </a:solidFill>
                <a:latin typeface="Palatino Linotype" charset="0"/>
                <a:ea typeface="ＭＳ Ｐゴシック" charset="0"/>
              </a:defRPr>
            </a:lvl2pPr>
            <a:lvl3pPr marL="1143000" indent="-228600">
              <a:defRPr sz="1700">
                <a:solidFill>
                  <a:schemeClr val="tx1"/>
                </a:solidFill>
                <a:latin typeface="Palatino Linotype" charset="0"/>
                <a:ea typeface="ＭＳ Ｐゴシック" charset="0"/>
              </a:defRPr>
            </a:lvl3pPr>
            <a:lvl4pPr marL="1600200" indent="-228600">
              <a:defRPr sz="1600">
                <a:solidFill>
                  <a:schemeClr val="tx1"/>
                </a:solidFill>
                <a:latin typeface="Palatino Linotype" charset="0"/>
                <a:ea typeface="ＭＳ Ｐゴシック" charset="0"/>
              </a:defRPr>
            </a:lvl4pPr>
            <a:lvl5pPr marL="2057400" indent="-228600">
              <a:defRPr sz="1500">
                <a:solidFill>
                  <a:schemeClr val="tx1"/>
                </a:solidFill>
                <a:latin typeface="Palatino Linotype" charset="0"/>
                <a:ea typeface="ＭＳ Ｐゴシック" charset="0"/>
              </a:defRPr>
            </a:lvl5pPr>
            <a:lvl6pPr marL="2514600" indent="-228600" eaLnBrk="0" fontAlgn="base" hangingPunct="0">
              <a:spcAft>
                <a:spcPct val="0"/>
              </a:spcAft>
              <a:buFont typeface="Wingdings" charset="0"/>
              <a:buChar char=""/>
              <a:defRPr sz="1500">
                <a:solidFill>
                  <a:schemeClr val="tx1"/>
                </a:solidFill>
                <a:latin typeface="Palatino Linotype" charset="0"/>
                <a:ea typeface="ＭＳ Ｐゴシック" charset="0"/>
              </a:defRPr>
            </a:lvl6pPr>
            <a:lvl7pPr marL="2971800" indent="-228600" eaLnBrk="0" fontAlgn="base" hangingPunct="0">
              <a:spcAft>
                <a:spcPct val="0"/>
              </a:spcAft>
              <a:buFont typeface="Wingdings" charset="0"/>
              <a:buChar char=""/>
              <a:defRPr sz="1500">
                <a:solidFill>
                  <a:schemeClr val="tx1"/>
                </a:solidFill>
                <a:latin typeface="Palatino Linotype" charset="0"/>
                <a:ea typeface="ＭＳ Ｐゴシック" charset="0"/>
              </a:defRPr>
            </a:lvl7pPr>
            <a:lvl8pPr marL="3429000" indent="-228600" eaLnBrk="0" fontAlgn="base" hangingPunct="0">
              <a:spcAft>
                <a:spcPct val="0"/>
              </a:spcAft>
              <a:buFont typeface="Wingdings" charset="0"/>
              <a:buChar char=""/>
              <a:defRPr sz="1500">
                <a:solidFill>
                  <a:schemeClr val="tx1"/>
                </a:solidFill>
                <a:latin typeface="Palatino Linotype" charset="0"/>
                <a:ea typeface="ＭＳ Ｐゴシック" charset="0"/>
              </a:defRPr>
            </a:lvl8pPr>
            <a:lvl9pPr marL="3886200" indent="-228600" eaLnBrk="0" fontAlgn="base" hangingPunct="0">
              <a:spcAft>
                <a:spcPct val="0"/>
              </a:spcAft>
              <a:buFont typeface="Wingdings" charset="0"/>
              <a:defRPr sz="1500">
                <a:solidFill>
                  <a:schemeClr val="tx1"/>
                </a:solidFill>
                <a:latin typeface="Palatino Linotype" charset="0"/>
                <a:ea typeface="ＭＳ Ｐゴシック" charset="0"/>
              </a:defRPr>
            </a:lvl9pPr>
          </a:lstStyle>
          <a:p>
            <a:pPr algn="ctr">
              <a:lnSpc>
                <a:spcPct val="90000"/>
              </a:lnSpc>
              <a:spcBef>
                <a:spcPct val="10000"/>
              </a:spcBef>
              <a:buClr>
                <a:schemeClr val="accent1"/>
              </a:buClr>
              <a:buFont typeface="Arial" charset="0"/>
              <a:buNone/>
            </a:pPr>
            <a:r>
              <a:rPr kumimoji="1" lang="en-US" sz="3600">
                <a:solidFill>
                  <a:schemeClr val="bg1"/>
                </a:solidFill>
                <a:latin typeface="Times New Roman" charset="0"/>
              </a:rPr>
              <a:t>The 1972 election saw a shift in voting patterns:    </a:t>
            </a:r>
          </a:p>
          <a:p>
            <a:pPr algn="ctr">
              <a:lnSpc>
                <a:spcPct val="85000"/>
              </a:lnSpc>
              <a:spcBef>
                <a:spcPct val="5000"/>
              </a:spcBef>
              <a:buClr>
                <a:schemeClr val="accent1"/>
              </a:buClr>
              <a:buFont typeface="Arial" charset="0"/>
              <a:buNone/>
            </a:pPr>
            <a:r>
              <a:rPr kumimoji="1" lang="en-US" sz="3600">
                <a:solidFill>
                  <a:schemeClr val="bg1"/>
                </a:solidFill>
                <a:latin typeface="Times New Roman" charset="0"/>
              </a:rPr>
              <a:t>Only blacks, Jews, &amp; the poor voted overwhelmingly Democratic while the GOP continued its dominance in the Sunbelt</a:t>
            </a:r>
            <a:endParaRPr lang="en-US" sz="3600">
              <a:solidFill>
                <a:schemeClr val="bg1"/>
              </a:solidFill>
              <a:latin typeface="Times New Roman"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93894"/>
                                        </p:tgtEl>
                                        <p:attrNameLst>
                                          <p:attrName>style.visibility</p:attrName>
                                        </p:attrNameLst>
                                      </p:cBhvr>
                                      <p:to>
                                        <p:strVal val="visible"/>
                                      </p:to>
                                    </p:set>
                                    <p:anim calcmode="lin" valueType="num">
                                      <p:cBhvr>
                                        <p:cTn id="7" dur="500" fill="hold"/>
                                        <p:tgtEl>
                                          <p:spTgt spid="293894"/>
                                        </p:tgtEl>
                                        <p:attrNameLst>
                                          <p:attrName>ppt_w</p:attrName>
                                        </p:attrNameLst>
                                      </p:cBhvr>
                                      <p:tavLst>
                                        <p:tav tm="0">
                                          <p:val>
                                            <p:fltVal val="0"/>
                                          </p:val>
                                        </p:tav>
                                        <p:tav tm="100000">
                                          <p:val>
                                            <p:strVal val="#ppt_w"/>
                                          </p:val>
                                        </p:tav>
                                      </p:tavLst>
                                    </p:anim>
                                    <p:anim calcmode="lin" valueType="num">
                                      <p:cBhvr>
                                        <p:cTn id="8" dur="500" fill="hold"/>
                                        <p:tgtEl>
                                          <p:spTgt spid="293894"/>
                                        </p:tgtEl>
                                        <p:attrNameLst>
                                          <p:attrName>ppt_h</p:attrName>
                                        </p:attrNameLst>
                                      </p:cBhvr>
                                      <p:tavLst>
                                        <p:tav tm="0">
                                          <p:val>
                                            <p:fltVal val="0"/>
                                          </p:val>
                                        </p:tav>
                                        <p:tav tm="100000">
                                          <p:val>
                                            <p:strVal val="#ppt_h"/>
                                          </p:val>
                                        </p:tav>
                                      </p:tavLst>
                                    </p:anim>
                                    <p:animEffect transition="in" filter="fade">
                                      <p:cBhvr>
                                        <p:cTn id="9" dur="500"/>
                                        <p:tgtEl>
                                          <p:spTgt spid="29389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293898"/>
                                        </p:tgtEl>
                                        <p:attrNameLst>
                                          <p:attrName>style.visibility</p:attrName>
                                        </p:attrNameLst>
                                      </p:cBhvr>
                                      <p:to>
                                        <p:strVal val="visible"/>
                                      </p:to>
                                    </p:set>
                                    <p:anim calcmode="lin" valueType="num">
                                      <p:cBhvr>
                                        <p:cTn id="14" dur="500" fill="hold"/>
                                        <p:tgtEl>
                                          <p:spTgt spid="293898"/>
                                        </p:tgtEl>
                                        <p:attrNameLst>
                                          <p:attrName>ppt_w</p:attrName>
                                        </p:attrNameLst>
                                      </p:cBhvr>
                                      <p:tavLst>
                                        <p:tav tm="0">
                                          <p:val>
                                            <p:fltVal val="0"/>
                                          </p:val>
                                        </p:tav>
                                        <p:tav tm="100000">
                                          <p:val>
                                            <p:strVal val="#ppt_w"/>
                                          </p:val>
                                        </p:tav>
                                      </p:tavLst>
                                    </p:anim>
                                    <p:anim calcmode="lin" valueType="num">
                                      <p:cBhvr>
                                        <p:cTn id="15" dur="500" fill="hold"/>
                                        <p:tgtEl>
                                          <p:spTgt spid="293898"/>
                                        </p:tgtEl>
                                        <p:attrNameLst>
                                          <p:attrName>ppt_h</p:attrName>
                                        </p:attrNameLst>
                                      </p:cBhvr>
                                      <p:tavLst>
                                        <p:tav tm="0">
                                          <p:val>
                                            <p:fltVal val="0"/>
                                          </p:val>
                                        </p:tav>
                                        <p:tav tm="100000">
                                          <p:val>
                                            <p:strVal val="#ppt_h"/>
                                          </p:val>
                                        </p:tav>
                                      </p:tavLst>
                                    </p:anim>
                                    <p:animEffect transition="in" filter="fade">
                                      <p:cBhvr>
                                        <p:cTn id="16" dur="500"/>
                                        <p:tgtEl>
                                          <p:spTgt spid="293898"/>
                                        </p:tgtEl>
                                      </p:cBhvr>
                                    </p:animEffect>
                                  </p:childTnLst>
                                </p:cTn>
                              </p:par>
                            </p:childTnLst>
                          </p:cTn>
                        </p:par>
                        <p:par>
                          <p:cTn id="17" fill="hold" nodeType="afterGroup">
                            <p:stCondLst>
                              <p:cond delay="500"/>
                            </p:stCondLst>
                            <p:childTnLst>
                              <p:par>
                                <p:cTn id="18" presetID="53" presetClass="entr" presetSubtype="0" fill="hold" grpId="0" nodeType="afterEffect">
                                  <p:stCondLst>
                                    <p:cond delay="0"/>
                                  </p:stCondLst>
                                  <p:childTnLst>
                                    <p:set>
                                      <p:cBhvr>
                                        <p:cTn id="19" dur="1" fill="hold">
                                          <p:stCondLst>
                                            <p:cond delay="0"/>
                                          </p:stCondLst>
                                        </p:cTn>
                                        <p:tgtEl>
                                          <p:spTgt spid="293901"/>
                                        </p:tgtEl>
                                        <p:attrNameLst>
                                          <p:attrName>style.visibility</p:attrName>
                                        </p:attrNameLst>
                                      </p:cBhvr>
                                      <p:to>
                                        <p:strVal val="visible"/>
                                      </p:to>
                                    </p:set>
                                    <p:anim calcmode="lin" valueType="num">
                                      <p:cBhvr>
                                        <p:cTn id="20" dur="500" fill="hold"/>
                                        <p:tgtEl>
                                          <p:spTgt spid="293901"/>
                                        </p:tgtEl>
                                        <p:attrNameLst>
                                          <p:attrName>ppt_w</p:attrName>
                                        </p:attrNameLst>
                                      </p:cBhvr>
                                      <p:tavLst>
                                        <p:tav tm="0">
                                          <p:val>
                                            <p:fltVal val="0"/>
                                          </p:val>
                                        </p:tav>
                                        <p:tav tm="100000">
                                          <p:val>
                                            <p:strVal val="#ppt_w"/>
                                          </p:val>
                                        </p:tav>
                                      </p:tavLst>
                                    </p:anim>
                                    <p:anim calcmode="lin" valueType="num">
                                      <p:cBhvr>
                                        <p:cTn id="21" dur="500" fill="hold"/>
                                        <p:tgtEl>
                                          <p:spTgt spid="293901"/>
                                        </p:tgtEl>
                                        <p:attrNameLst>
                                          <p:attrName>ppt_h</p:attrName>
                                        </p:attrNameLst>
                                      </p:cBhvr>
                                      <p:tavLst>
                                        <p:tav tm="0">
                                          <p:val>
                                            <p:fltVal val="0"/>
                                          </p:val>
                                        </p:tav>
                                        <p:tav tm="100000">
                                          <p:val>
                                            <p:strVal val="#ppt_h"/>
                                          </p:val>
                                        </p:tav>
                                      </p:tavLst>
                                    </p:anim>
                                    <p:animEffect transition="in" filter="fade">
                                      <p:cBhvr>
                                        <p:cTn id="22" dur="500"/>
                                        <p:tgtEl>
                                          <p:spTgt spid="293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901"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914400" y="0"/>
            <a:ext cx="8229600" cy="6858000"/>
          </a:xfrm>
        </p:spPr>
        <p:txBody>
          <a:bodyPr wrap="square" numCol="1" anchorCtr="0" compatLnSpc="1">
            <a:prstTxWarp prst="textNoShape">
              <a:avLst/>
            </a:prstTxWarp>
          </a:bodyPr>
          <a:lstStyle/>
          <a:p>
            <a:r>
              <a:rPr lang="en-US" sz="6600">
                <a:effectLst>
                  <a:outerShdw blurRad="38100" dist="38100" dir="2700000" algn="tl">
                    <a:srgbClr val="242852"/>
                  </a:outerShdw>
                </a:effectLst>
                <a:latin typeface="Palatino Linotype" charset="0"/>
                <a:ea typeface="ＭＳ Ｐゴシック" charset="0"/>
              </a:rPr>
              <a:t>Watergate: </a:t>
            </a:r>
            <a:br>
              <a:rPr lang="en-US" sz="6600">
                <a:effectLst>
                  <a:outerShdw blurRad="38100" dist="38100" dir="2700000" algn="tl">
                    <a:srgbClr val="242852"/>
                  </a:outerShdw>
                </a:effectLst>
                <a:latin typeface="Palatino Linotype" charset="0"/>
                <a:ea typeface="ＭＳ Ｐゴシック" charset="0"/>
              </a:rPr>
            </a:br>
            <a:r>
              <a:rPr lang="en-US" sz="6600">
                <a:effectLst>
                  <a:outerShdw blurRad="38100" dist="38100" dir="2700000" algn="tl">
                    <a:srgbClr val="242852"/>
                  </a:outerShdw>
                </a:effectLst>
                <a:latin typeface="Palatino Linotype" charset="0"/>
                <a:ea typeface="ＭＳ Ｐゴシック" charset="0"/>
              </a:rPr>
              <a:t>A Crisis of Democracy</a:t>
            </a: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065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460" name="Rectangle 4"/>
          <p:cNvSpPr>
            <a:spLocks noGrp="1" noChangeArrowheads="1"/>
          </p:cNvSpPr>
          <p:nvPr>
            <p:ph type="title"/>
          </p:nvPr>
        </p:nvSpPr>
        <p:spPr bwMode="auto">
          <a:xfrm>
            <a:off x="1143000" y="0"/>
            <a:ext cx="7772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The Watergate Scandal </a:t>
            </a:r>
          </a:p>
        </p:txBody>
      </p:sp>
      <p:sp>
        <p:nvSpPr>
          <p:cNvPr id="19461" name="Rectangle 5"/>
          <p:cNvSpPr>
            <a:spLocks noGrp="1" noChangeArrowheads="1"/>
          </p:cNvSpPr>
          <p:nvPr>
            <p:ph type="body" idx="1"/>
          </p:nvPr>
        </p:nvSpPr>
        <p:spPr bwMode="auto">
          <a:xfrm>
            <a:off x="914400" y="838200"/>
            <a:ext cx="8229600" cy="601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a:lnSpc>
                <a:spcPct val="95000"/>
              </a:lnSpc>
            </a:pPr>
            <a:r>
              <a:rPr lang="en-US" sz="3200">
                <a:effectLst>
                  <a:outerShdw blurRad="38100" dist="38100" dir="2700000" algn="tl">
                    <a:srgbClr val="242852"/>
                  </a:outerShdw>
                </a:effectLst>
                <a:latin typeface="Palatino Linotype" charset="0"/>
                <a:ea typeface="ＭＳ Ｐゴシック" charset="0"/>
              </a:rPr>
              <a:t>In 1972, a break-in at Democratic candidate George McGovern’s headquarters revealed a well-funded plan of espionage &amp; sabotage by the Committee to Re-Elect the President (CREEP)</a:t>
            </a:r>
          </a:p>
          <a:p>
            <a:pPr>
              <a:lnSpc>
                <a:spcPct val="95000"/>
              </a:lnSpc>
            </a:pPr>
            <a:r>
              <a:rPr lang="en-US" sz="3200">
                <a:effectLst>
                  <a:outerShdw blurRad="38100" dist="38100" dir="2700000" algn="tl">
                    <a:srgbClr val="242852"/>
                  </a:outerShdw>
                </a:effectLst>
                <a:latin typeface="Palatino Linotype" charset="0"/>
                <a:ea typeface="ＭＳ Ｐゴシック" charset="0"/>
              </a:rPr>
              <a:t>The Watergate cover-up led to Nixon’s resignation &amp; a changed American perception of the gov’t &amp; the role of the media</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9144000" cy="1143000"/>
          </a:xfrm>
        </p:spPr>
        <p:txBody>
          <a:bodyPr wrap="square" numCol="1" anchorCtr="0" compatLnSpc="1">
            <a:prstTxWarp prst="textNoShape">
              <a:avLst/>
            </a:prstTxWarp>
          </a:bodyPr>
          <a:lstStyle/>
          <a:p>
            <a:r>
              <a:rPr lang="en-US">
                <a:effectLst>
                  <a:outerShdw blurRad="38100" dist="38100" dir="2700000" algn="tl">
                    <a:srgbClr val="242852"/>
                  </a:outerShdw>
                </a:effectLst>
                <a:latin typeface="Verdana" charset="0"/>
                <a:ea typeface="ＭＳ Ｐゴシック" charset="0"/>
              </a:rPr>
              <a:t>The Watergate Complex</a:t>
            </a:r>
          </a:p>
        </p:txBody>
      </p:sp>
      <p:pic>
        <p:nvPicPr>
          <p:cNvPr id="71683" name="Picture 3" descr="Waterg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5548313" cy="5715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684" name="Picture 4" descr="watergate%5B"/>
          <p:cNvPicPr>
            <a:picLocks noChangeAspect="1" noChangeArrowheads="1"/>
          </p:cNvPicPr>
          <p:nvPr/>
        </p:nvPicPr>
        <p:blipFill>
          <a:blip r:embed="rId3">
            <a:extLst>
              <a:ext uri="{28A0092B-C50C-407E-A947-70E740481C1C}">
                <a14:useLocalDpi xmlns:a14="http://schemas.microsoft.com/office/drawing/2010/main" val="0"/>
              </a:ext>
            </a:extLst>
          </a:blip>
          <a:srcRect l="1471" t="2625" r="7353" b="9483"/>
          <a:stretch>
            <a:fillRect/>
          </a:stretch>
        </p:blipFill>
        <p:spPr bwMode="auto">
          <a:xfrm>
            <a:off x="4419600" y="2667000"/>
            <a:ext cx="4724400" cy="303053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1143000"/>
          </a:xfrm>
        </p:spPr>
        <p:txBody>
          <a:bodyPr wrap="square" numCol="1" anchorCtr="0" compatLnSpc="1">
            <a:prstTxWarp prst="textNoShape">
              <a:avLst/>
            </a:prstTxWarp>
          </a:bodyPr>
          <a:lstStyle/>
          <a:p>
            <a:pPr>
              <a:lnSpc>
                <a:spcPct val="85000"/>
              </a:lnSpc>
            </a:pPr>
            <a:r>
              <a:rPr lang="en-US" sz="4000">
                <a:effectLst>
                  <a:outerShdw blurRad="38100" dist="38100" dir="2700000" algn="tl">
                    <a:srgbClr val="242852"/>
                  </a:outerShdw>
                </a:effectLst>
                <a:latin typeface="Palatino Linotype" charset="0"/>
                <a:ea typeface="ＭＳ Ｐゴシック" charset="0"/>
              </a:rPr>
              <a:t>Bob Woodward &amp; Carl Bernstein of the   </a:t>
            </a:r>
            <a:r>
              <a:rPr lang="en-US" sz="4000" i="1">
                <a:effectLst>
                  <a:outerShdw blurRad="38100" dist="38100" dir="2700000" algn="tl">
                    <a:srgbClr val="242852"/>
                  </a:outerShdw>
                </a:effectLst>
                <a:latin typeface="Palatino Linotype" charset="0"/>
                <a:ea typeface="ＭＳ Ｐゴシック" charset="0"/>
              </a:rPr>
              <a:t>Washington Post</a:t>
            </a:r>
            <a:r>
              <a:rPr lang="en-US" sz="4000">
                <a:effectLst>
                  <a:outerShdw blurRad="38100" dist="38100" dir="2700000" algn="tl">
                    <a:srgbClr val="242852"/>
                  </a:outerShdw>
                </a:effectLst>
                <a:latin typeface="Palatino Linotype" charset="0"/>
                <a:ea typeface="ＭＳ Ｐゴシック" charset="0"/>
              </a:rPr>
              <a:t> broke the Watergate story</a:t>
            </a:r>
          </a:p>
        </p:txBody>
      </p:sp>
      <p:pic>
        <p:nvPicPr>
          <p:cNvPr id="72707" name="Picture 4" descr="18522_512"/>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8974"/>
          <a:stretch>
            <a:fillRect/>
          </a:stretch>
        </p:blipFill>
        <p:spPr bwMode="auto">
          <a:xfrm>
            <a:off x="0" y="1524000"/>
            <a:ext cx="5943600" cy="43830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708" name="Picture 5" descr="All the President's Men"/>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16400" t="12000" r="25200"/>
          <a:stretch>
            <a:fillRect/>
          </a:stretch>
        </p:blipFill>
        <p:spPr bwMode="auto">
          <a:xfrm>
            <a:off x="5907088" y="1295400"/>
            <a:ext cx="3236912" cy="4876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2709" name="Rectangle 6"/>
          <p:cNvSpPr>
            <a:spLocks noChangeArrowheads="1"/>
          </p:cNvSpPr>
          <p:nvPr/>
        </p:nvSpPr>
        <p:spPr bwMode="auto">
          <a:xfrm>
            <a:off x="152400" y="6019800"/>
            <a:ext cx="914400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p>
            <a:pPr algn="ctr">
              <a:lnSpc>
                <a:spcPct val="85000"/>
              </a:lnSpc>
            </a:pPr>
            <a:r>
              <a:rPr kumimoji="1" lang="en-US" sz="4000"/>
              <a:t>Their investigation revealed…</a:t>
            </a: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0"/>
            <a:ext cx="7772400" cy="1143000"/>
          </a:xfrm>
        </p:spPr>
        <p:txBody>
          <a:bodyPr wrap="square" numCol="1" anchorCtr="0" compatLnSpc="1">
            <a:prstTxWarp prst="textNoShape">
              <a:avLst/>
            </a:prstTxWarp>
          </a:bodyPr>
          <a:lstStyle/>
          <a:p>
            <a:r>
              <a:rPr lang="en-US">
                <a:effectLst>
                  <a:outerShdw blurRad="38100" dist="38100" dir="2700000" algn="tl">
                    <a:srgbClr val="242852"/>
                  </a:outerShdw>
                </a:effectLst>
                <a:latin typeface="Verdana" charset="0"/>
                <a:ea typeface="ＭＳ Ｐゴシック" charset="0"/>
              </a:rPr>
              <a:t>The Burglars </a:t>
            </a:r>
          </a:p>
        </p:txBody>
      </p:sp>
      <p:pic>
        <p:nvPicPr>
          <p:cNvPr id="73731" name="Picture 3" descr="ehhu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2063"/>
            <a:ext cx="3281363" cy="21669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3732" name="Picture 4" descr="Click to down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241425"/>
            <a:ext cx="2820988" cy="21875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3733" name="Picture 5" descr="Click to downloa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8850" y="985838"/>
            <a:ext cx="2236788" cy="28543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734" name="Rectangle 6"/>
          <p:cNvSpPr>
            <a:spLocks noChangeArrowheads="1"/>
          </p:cNvSpPr>
          <p:nvPr/>
        </p:nvSpPr>
        <p:spPr bwMode="auto">
          <a:xfrm>
            <a:off x="211138" y="21320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pic>
        <p:nvPicPr>
          <p:cNvPr id="73735" name="Picture 7" descr="sturgis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438525"/>
            <a:ext cx="3122613" cy="34194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3736" name="Picture 8" descr="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4763" y="3352800"/>
            <a:ext cx="2847975" cy="3505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228600"/>
            <a:ext cx="9144000" cy="1143000"/>
          </a:xfrm>
        </p:spPr>
        <p:txBody>
          <a:bodyPr wrap="square"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Formation of the “Plumbers”</a:t>
            </a:r>
          </a:p>
        </p:txBody>
      </p:sp>
      <p:pic>
        <p:nvPicPr>
          <p:cNvPr id="74755" name="Picture 3" descr="Click to download"/>
          <p:cNvPicPr>
            <a:picLocks noChangeAspect="1" noChangeArrowheads="1"/>
          </p:cNvPicPr>
          <p:nvPr/>
        </p:nvPicPr>
        <p:blipFill>
          <a:blip r:embed="rId2">
            <a:extLst>
              <a:ext uri="{28A0092B-C50C-407E-A947-70E740481C1C}">
                <a14:useLocalDpi xmlns:a14="http://schemas.microsoft.com/office/drawing/2010/main" val="0"/>
              </a:ext>
            </a:extLst>
          </a:blip>
          <a:srcRect l="14325" r="23169"/>
          <a:stretch>
            <a:fillRect/>
          </a:stretch>
        </p:blipFill>
        <p:spPr bwMode="auto">
          <a:xfrm>
            <a:off x="2667000" y="1752600"/>
            <a:ext cx="3657600" cy="39211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4756" name="Rectangle 4"/>
          <p:cNvSpPr>
            <a:spLocks noChangeArrowheads="1"/>
          </p:cNvSpPr>
          <p:nvPr/>
        </p:nvSpPr>
        <p:spPr bwMode="auto">
          <a:xfrm>
            <a:off x="0" y="1482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endParaRPr lang="en-US" sz="4400">
              <a:solidFill>
                <a:schemeClr val="tx2"/>
              </a:solidFill>
              <a:latin typeface="Verdana" charset="0"/>
            </a:endParaRPr>
          </a:p>
        </p:txBody>
      </p:sp>
      <p:pic>
        <p:nvPicPr>
          <p:cNvPr id="74757" name="Picture 5" descr="Click to download"/>
          <p:cNvPicPr>
            <a:picLocks noChangeAspect="1" noChangeArrowheads="1"/>
          </p:cNvPicPr>
          <p:nvPr/>
        </p:nvPicPr>
        <p:blipFill>
          <a:blip r:embed="rId3">
            <a:extLst>
              <a:ext uri="{28A0092B-C50C-407E-A947-70E740481C1C}">
                <a14:useLocalDpi xmlns:a14="http://schemas.microsoft.com/office/drawing/2010/main" val="0"/>
              </a:ext>
            </a:extLst>
          </a:blip>
          <a:srcRect l="20625" r="18187"/>
          <a:stretch>
            <a:fillRect/>
          </a:stretch>
        </p:blipFill>
        <p:spPr bwMode="auto">
          <a:xfrm>
            <a:off x="5565775" y="2994025"/>
            <a:ext cx="3581400" cy="38639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4758" name="Picture 6" descr="Click to download"/>
          <p:cNvPicPr>
            <a:picLocks noChangeAspect="1" noChangeArrowheads="1"/>
          </p:cNvPicPr>
          <p:nvPr/>
        </p:nvPicPr>
        <p:blipFill>
          <a:blip r:embed="rId4">
            <a:extLst>
              <a:ext uri="{28A0092B-C50C-407E-A947-70E740481C1C}">
                <a14:useLocalDpi xmlns:a14="http://schemas.microsoft.com/office/drawing/2010/main" val="0"/>
              </a:ext>
            </a:extLst>
          </a:blip>
          <a:srcRect l="44275" r="4938"/>
          <a:stretch>
            <a:fillRect/>
          </a:stretch>
        </p:blipFill>
        <p:spPr bwMode="auto">
          <a:xfrm>
            <a:off x="0" y="2857500"/>
            <a:ext cx="2971800" cy="40005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685800"/>
            <a:ext cx="8534400" cy="990600"/>
          </a:xfrm>
        </p:spPr>
        <p:txBody>
          <a:bodyPr wrap="square"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All the President's Men</a:t>
            </a:r>
          </a:p>
        </p:txBody>
      </p:sp>
      <p:pic>
        <p:nvPicPr>
          <p:cNvPr id="75779" name="Picture 3" descr="erlich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47913"/>
            <a:ext cx="3276600" cy="21621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5780" name="Picture 4" descr="Haldeman1%20(5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389188"/>
            <a:ext cx="3276600" cy="20780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5781" name="Picture 5" descr="mitchell&amp;h2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191000"/>
            <a:ext cx="4038600" cy="2667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5782" name="Picture 6" descr="administration_pics%5CJohn_Dean"/>
          <p:cNvPicPr>
            <a:picLocks noChangeAspect="1" noChangeArrowheads="1"/>
          </p:cNvPicPr>
          <p:nvPr/>
        </p:nvPicPr>
        <p:blipFill>
          <a:blip r:embed="rId5">
            <a:extLst>
              <a:ext uri="{28A0092B-C50C-407E-A947-70E740481C1C}">
                <a14:useLocalDpi xmlns:a14="http://schemas.microsoft.com/office/drawing/2010/main" val="0"/>
              </a:ext>
            </a:extLst>
          </a:blip>
          <a:srcRect t="17778"/>
          <a:stretch>
            <a:fillRect/>
          </a:stretch>
        </p:blipFill>
        <p:spPr bwMode="auto">
          <a:xfrm>
            <a:off x="3962400" y="4038600"/>
            <a:ext cx="2309813" cy="2819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5783" name="Picture 7" descr="benslice"/>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2301875"/>
            <a:ext cx="2590800"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8" descr="buchanan h20 73 testimony"/>
          <p:cNvPicPr>
            <a:picLocks noChangeAspect="1" noChangeArrowheads="1"/>
          </p:cNvPicPr>
          <p:nvPr/>
        </p:nvPicPr>
        <p:blipFill>
          <a:blip r:embed="rId7">
            <a:extLst>
              <a:ext uri="{28A0092B-C50C-407E-A947-70E740481C1C}">
                <a14:useLocalDpi xmlns:a14="http://schemas.microsoft.com/office/drawing/2010/main" val="0"/>
              </a:ext>
            </a:extLst>
          </a:blip>
          <a:srcRect l="26923"/>
          <a:stretch>
            <a:fillRect/>
          </a:stretch>
        </p:blipFill>
        <p:spPr bwMode="auto">
          <a:xfrm>
            <a:off x="6248400" y="4219575"/>
            <a:ext cx="2895600" cy="26384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38200" y="0"/>
            <a:ext cx="8305800" cy="762000"/>
          </a:xfrm>
        </p:spPr>
        <p:txBody>
          <a:bodyPr wrap="square"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Daniel Ellsberg’s</a:t>
            </a:r>
            <a:r>
              <a:rPr lang="en-US" i="1">
                <a:effectLst>
                  <a:outerShdw blurRad="38100" dist="38100" dir="2700000" algn="tl">
                    <a:srgbClr val="242852"/>
                  </a:outerShdw>
                </a:effectLst>
                <a:latin typeface="Palatino Linotype" charset="0"/>
                <a:ea typeface="ＭＳ Ｐゴシック" charset="0"/>
              </a:rPr>
              <a:t> Pentagon Papers</a:t>
            </a:r>
            <a:endParaRPr lang="en-US">
              <a:effectLst>
                <a:outerShdw blurRad="38100" dist="38100" dir="2700000" algn="tl">
                  <a:srgbClr val="242852"/>
                </a:outerShdw>
              </a:effectLst>
              <a:latin typeface="Palatino Linotype" charset="0"/>
              <a:ea typeface="ＭＳ Ｐゴシック" charset="0"/>
            </a:endParaRPr>
          </a:p>
        </p:txBody>
      </p:sp>
      <p:pic>
        <p:nvPicPr>
          <p:cNvPr id="76803" name="Picture 3" descr="1101710628_4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38200"/>
            <a:ext cx="4568825" cy="6019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6804" name="Picture 4" descr="The Pentagon papers —Volume One jacket copy, 1971 "/>
          <p:cNvPicPr>
            <a:picLocks noChangeAspect="1" noChangeArrowheads="1"/>
          </p:cNvPicPr>
          <p:nvPr/>
        </p:nvPicPr>
        <p:blipFill>
          <a:blip r:embed="rId3">
            <a:extLst>
              <a:ext uri="{28A0092B-C50C-407E-A947-70E740481C1C}">
                <a14:useLocalDpi xmlns:a14="http://schemas.microsoft.com/office/drawing/2010/main" val="0"/>
              </a:ext>
            </a:extLst>
          </a:blip>
          <a:srcRect b="11520"/>
          <a:stretch>
            <a:fillRect/>
          </a:stretch>
        </p:blipFill>
        <p:spPr bwMode="auto">
          <a:xfrm>
            <a:off x="6010275" y="2825750"/>
            <a:ext cx="2981325" cy="39560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6805" name="Picture 5" descr="ellsberg"/>
          <p:cNvPicPr>
            <a:picLocks noChangeAspect="1" noChangeArrowheads="1"/>
          </p:cNvPicPr>
          <p:nvPr/>
        </p:nvPicPr>
        <p:blipFill>
          <a:blip r:embed="rId4">
            <a:extLst>
              <a:ext uri="{28A0092B-C50C-407E-A947-70E740481C1C}">
                <a14:useLocalDpi xmlns:a14="http://schemas.microsoft.com/office/drawing/2010/main" val="0"/>
              </a:ext>
            </a:extLst>
          </a:blip>
          <a:srcRect b="4382"/>
          <a:stretch>
            <a:fillRect/>
          </a:stretch>
        </p:blipFill>
        <p:spPr bwMode="auto">
          <a:xfrm>
            <a:off x="4648200" y="762000"/>
            <a:ext cx="3124200" cy="25431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wrap="square" numCol="1" anchorCtr="0" compatLnSpc="1">
            <a:prstTxWarp prst="textNoShape">
              <a:avLst/>
            </a:prstTxWarp>
          </a:bodyPr>
          <a:lstStyle/>
          <a:p>
            <a:r>
              <a:rPr lang="en-US">
                <a:effectLst>
                  <a:outerShdw blurRad="38100" dist="38100" dir="2700000" algn="tl">
                    <a:srgbClr val="242852"/>
                  </a:outerShdw>
                </a:effectLst>
                <a:latin typeface="Arial" charset="0"/>
                <a:ea typeface="ＭＳ Ｐゴシック" charset="0"/>
              </a:rPr>
              <a:t>Nixon’s Enemies List</a:t>
            </a:r>
          </a:p>
        </p:txBody>
      </p:sp>
      <p:sp>
        <p:nvSpPr>
          <p:cNvPr id="26627" name="Rectangle 3"/>
          <p:cNvSpPr>
            <a:spLocks noGrp="1" noChangeArrowheads="1"/>
          </p:cNvSpPr>
          <p:nvPr>
            <p:ph type="body" idx="1"/>
          </p:nvPr>
        </p:nvSpPr>
        <p:spPr>
          <a:xfrm>
            <a:off x="914400" y="990600"/>
            <a:ext cx="8229600" cy="5867400"/>
          </a:xfrm>
        </p:spPr>
        <p:txBody>
          <a:bodyPr wrap="square"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Jane Fonda</a:t>
            </a:r>
          </a:p>
          <a:p>
            <a:r>
              <a:rPr lang="en-US">
                <a:effectLst>
                  <a:outerShdw blurRad="38100" dist="38100" dir="2700000" algn="tl">
                    <a:srgbClr val="242852"/>
                  </a:outerShdw>
                </a:effectLst>
                <a:latin typeface="Palatino Linotype" charset="0"/>
                <a:ea typeface="ＭＳ Ｐゴシック" charset="0"/>
              </a:rPr>
              <a:t>Paul Newman</a:t>
            </a:r>
          </a:p>
          <a:p>
            <a:r>
              <a:rPr lang="en-US">
                <a:effectLst>
                  <a:outerShdw blurRad="38100" dist="38100" dir="2700000" algn="tl">
                    <a:srgbClr val="242852"/>
                  </a:outerShdw>
                </a:effectLst>
                <a:latin typeface="Palatino Linotype" charset="0"/>
                <a:ea typeface="ＭＳ Ｐゴシック" charset="0"/>
              </a:rPr>
              <a:t>Edward Kennedy</a:t>
            </a:r>
          </a:p>
          <a:p>
            <a:r>
              <a:rPr lang="en-US">
                <a:effectLst>
                  <a:outerShdw blurRad="38100" dist="38100" dir="2700000" algn="tl">
                    <a:srgbClr val="242852"/>
                  </a:outerShdw>
                </a:effectLst>
                <a:latin typeface="Palatino Linotype" charset="0"/>
                <a:ea typeface="ＭＳ Ｐゴシック" charset="0"/>
              </a:rPr>
              <a:t>Joe Namath</a:t>
            </a:r>
          </a:p>
          <a:p>
            <a:r>
              <a:rPr lang="en-US">
                <a:effectLst>
                  <a:outerShdw blurRad="38100" dist="38100" dir="2700000" algn="tl">
                    <a:srgbClr val="242852"/>
                  </a:outerShdw>
                </a:effectLst>
                <a:latin typeface="Palatino Linotype" charset="0"/>
                <a:ea typeface="ＭＳ Ｐゴシック" charset="0"/>
              </a:rPr>
              <a:t>Daniel Schorr</a:t>
            </a:r>
          </a:p>
          <a:p>
            <a:r>
              <a:rPr lang="en-US">
                <a:effectLst>
                  <a:outerShdw blurRad="38100" dist="38100" dir="2700000" algn="tl">
                    <a:srgbClr val="242852"/>
                  </a:outerShdw>
                </a:effectLst>
                <a:latin typeface="Palatino Linotype" charset="0"/>
                <a:ea typeface="ＭＳ Ｐゴシック" charset="0"/>
              </a:rPr>
              <a:t>Bill Cosby</a:t>
            </a:r>
          </a:p>
          <a:p>
            <a:r>
              <a:rPr lang="en-US">
                <a:effectLst>
                  <a:outerShdw blurRad="38100" dist="38100" dir="2700000" algn="tl">
                    <a:srgbClr val="242852"/>
                  </a:outerShdw>
                </a:effectLst>
                <a:latin typeface="Palatino Linotype" charset="0"/>
                <a:ea typeface="ＭＳ Ｐゴシック" charset="0"/>
              </a:rPr>
              <a:t>Several 100 more U.S. citizens</a:t>
            </a:r>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143000" y="0"/>
            <a:ext cx="7772400" cy="914400"/>
          </a:xfrm>
        </p:spPr>
        <p:txBody>
          <a:bodyPr wrap="square"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The Watergate Scandal</a:t>
            </a:r>
          </a:p>
        </p:txBody>
      </p:sp>
      <p:sp>
        <p:nvSpPr>
          <p:cNvPr id="27651" name="Rectangle 3"/>
          <p:cNvSpPr>
            <a:spLocks noGrp="1" noChangeArrowheads="1"/>
          </p:cNvSpPr>
          <p:nvPr>
            <p:ph type="body" idx="1"/>
          </p:nvPr>
        </p:nvSpPr>
        <p:spPr>
          <a:xfrm>
            <a:off x="914400" y="838200"/>
            <a:ext cx="8229600" cy="6019800"/>
          </a:xfrm>
        </p:spPr>
        <p:txBody>
          <a:bodyPr wrap="square" numCol="1" anchorCtr="0" compatLnSpc="1">
            <a:prstTxWarp prst="textNoShape">
              <a:avLst/>
            </a:prstTxWarp>
          </a:bodyPr>
          <a:lstStyle/>
          <a:p>
            <a:pPr>
              <a:lnSpc>
                <a:spcPct val="90000"/>
              </a:lnSpc>
            </a:pPr>
            <a:r>
              <a:rPr lang="en-US" sz="3200">
                <a:effectLst>
                  <a:outerShdw blurRad="38100" dist="38100" dir="2700000" algn="tl">
                    <a:srgbClr val="242852"/>
                  </a:outerShdw>
                </a:effectLst>
                <a:latin typeface="Palatino Linotype" charset="0"/>
                <a:ea typeface="ＭＳ Ｐゴシック" charset="0"/>
              </a:rPr>
              <a:t>The Watergate scandal began to unravel in 1973:</a:t>
            </a:r>
          </a:p>
          <a:p>
            <a:pPr lvl="1">
              <a:lnSpc>
                <a:spcPct val="90000"/>
              </a:lnSpc>
            </a:pPr>
            <a:r>
              <a:rPr lang="en-US" sz="3200">
                <a:effectLst>
                  <a:outerShdw blurRad="38100" dist="38100" dir="2700000" algn="tl">
                    <a:srgbClr val="242852"/>
                  </a:outerShdw>
                </a:effectLst>
                <a:latin typeface="Palatino Linotype" charset="0"/>
                <a:ea typeface="ＭＳ Ｐゴシック" charset="0"/>
              </a:rPr>
              <a:t>The discovery that Nixon recorded conversations proved most damning</a:t>
            </a:r>
          </a:p>
          <a:p>
            <a:pPr lvl="1">
              <a:lnSpc>
                <a:spcPct val="90000"/>
              </a:lnSpc>
            </a:pPr>
            <a:r>
              <a:rPr lang="en-US" sz="3200">
                <a:effectLst>
                  <a:outerShdw blurRad="38100" dist="38100" dir="2700000" algn="tl">
                    <a:srgbClr val="242852"/>
                  </a:outerShdw>
                </a:effectLst>
                <a:latin typeface="Palatino Linotype" charset="0"/>
                <a:ea typeface="ＭＳ Ｐゴシック" charset="0"/>
              </a:rPr>
              <a:t>The Supreme Court ordered Nixon to turn over all tapes to a Senate investigative committee</a:t>
            </a:r>
          </a:p>
          <a:p>
            <a:pPr lvl="1">
              <a:lnSpc>
                <a:spcPct val="90000"/>
              </a:lnSpc>
            </a:pPr>
            <a:r>
              <a:rPr lang="en-US" sz="3200">
                <a:effectLst>
                  <a:outerShdw blurRad="38100" dist="38100" dir="2700000" algn="tl">
                    <a:srgbClr val="242852"/>
                  </a:outerShdw>
                </a:effectLst>
                <a:latin typeface="Palatino Linotype" charset="0"/>
                <a:ea typeface="ＭＳ Ｐゴシック" charset="0"/>
              </a:rPr>
              <a:t>The House brought 3 articles of impeachment against president</a:t>
            </a:r>
          </a:p>
        </p:txBody>
      </p:sp>
      <p:sp>
        <p:nvSpPr>
          <p:cNvPr id="289796" name="AutoShape 4"/>
          <p:cNvSpPr>
            <a:spLocks noChangeArrowheads="1"/>
          </p:cNvSpPr>
          <p:nvPr/>
        </p:nvSpPr>
        <p:spPr bwMode="auto">
          <a:xfrm>
            <a:off x="2362200" y="3886200"/>
            <a:ext cx="5105400" cy="533400"/>
          </a:xfrm>
          <a:prstGeom prst="wedgeRectCallout">
            <a:avLst>
              <a:gd name="adj1" fmla="val -39398"/>
              <a:gd name="adj2" fmla="val 388986"/>
            </a:avLst>
          </a:prstGeom>
          <a:solidFill>
            <a:srgbClr val="FFCC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Obstruction of justice</a:t>
            </a:r>
          </a:p>
        </p:txBody>
      </p:sp>
      <p:sp>
        <p:nvSpPr>
          <p:cNvPr id="289797" name="AutoShape 5"/>
          <p:cNvSpPr>
            <a:spLocks noChangeArrowheads="1"/>
          </p:cNvSpPr>
          <p:nvPr/>
        </p:nvSpPr>
        <p:spPr bwMode="auto">
          <a:xfrm>
            <a:off x="1143000" y="4572000"/>
            <a:ext cx="3276600" cy="533400"/>
          </a:xfrm>
          <a:prstGeom prst="wedgeRectCallout">
            <a:avLst>
              <a:gd name="adj1" fmla="val -1019"/>
              <a:gd name="adj2" fmla="val 275296"/>
            </a:avLst>
          </a:prstGeom>
          <a:solidFill>
            <a:srgbClr val="CCFF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Abuse of power</a:t>
            </a:r>
          </a:p>
        </p:txBody>
      </p:sp>
      <p:sp>
        <p:nvSpPr>
          <p:cNvPr id="289798" name="AutoShape 6"/>
          <p:cNvSpPr>
            <a:spLocks noChangeArrowheads="1"/>
          </p:cNvSpPr>
          <p:nvPr/>
        </p:nvSpPr>
        <p:spPr bwMode="auto">
          <a:xfrm>
            <a:off x="4468813" y="4533900"/>
            <a:ext cx="4495800" cy="609600"/>
          </a:xfrm>
          <a:prstGeom prst="wedgeRectCallout">
            <a:avLst>
              <a:gd name="adj1" fmla="val -81921"/>
              <a:gd name="adj2" fmla="val 223440"/>
            </a:avLst>
          </a:prstGeom>
          <a:solidFill>
            <a:srgbClr val="99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Contempt of Congress</a:t>
            </a:r>
          </a:p>
        </p:txBody>
      </p:sp>
      <p:sp>
        <p:nvSpPr>
          <p:cNvPr id="289799" name="AutoShape 7"/>
          <p:cNvSpPr>
            <a:spLocks noChangeArrowheads="1"/>
          </p:cNvSpPr>
          <p:nvPr/>
        </p:nvSpPr>
        <p:spPr bwMode="auto">
          <a:xfrm>
            <a:off x="762000" y="2362200"/>
            <a:ext cx="7848600" cy="990600"/>
          </a:xfrm>
          <a:prstGeom prst="wedgeRectCallout">
            <a:avLst>
              <a:gd name="adj1" fmla="val -33838"/>
              <a:gd name="adj2" fmla="val -107213"/>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Due largely to</a:t>
            </a:r>
            <a:r>
              <a:rPr lang="en-US" sz="3600" i="1">
                <a:solidFill>
                  <a:schemeClr val="bg1"/>
                </a:solidFill>
              </a:rPr>
              <a:t> Washington Post</a:t>
            </a:r>
            <a:r>
              <a:rPr lang="en-US" sz="3600">
                <a:solidFill>
                  <a:schemeClr val="bg1"/>
                </a:solidFill>
              </a:rPr>
              <a:t> reporters Bob Woodward &amp; Carl Bernstein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89799"/>
                                        </p:tgtEl>
                                        <p:attrNameLst>
                                          <p:attrName>style.visibility</p:attrName>
                                        </p:attrNameLst>
                                      </p:cBhvr>
                                      <p:to>
                                        <p:strVal val="visible"/>
                                      </p:to>
                                    </p:set>
                                    <p:anim calcmode="lin" valueType="num">
                                      <p:cBhvr>
                                        <p:cTn id="7" dur="500" fill="hold"/>
                                        <p:tgtEl>
                                          <p:spTgt spid="289799"/>
                                        </p:tgtEl>
                                        <p:attrNameLst>
                                          <p:attrName>ppt_w</p:attrName>
                                        </p:attrNameLst>
                                      </p:cBhvr>
                                      <p:tavLst>
                                        <p:tav tm="0">
                                          <p:val>
                                            <p:fltVal val="0"/>
                                          </p:val>
                                        </p:tav>
                                        <p:tav tm="100000">
                                          <p:val>
                                            <p:strVal val="#ppt_w"/>
                                          </p:val>
                                        </p:tav>
                                      </p:tavLst>
                                    </p:anim>
                                    <p:anim calcmode="lin" valueType="num">
                                      <p:cBhvr>
                                        <p:cTn id="8" dur="500" fill="hold"/>
                                        <p:tgtEl>
                                          <p:spTgt spid="289799"/>
                                        </p:tgtEl>
                                        <p:attrNameLst>
                                          <p:attrName>ppt_h</p:attrName>
                                        </p:attrNameLst>
                                      </p:cBhvr>
                                      <p:tavLst>
                                        <p:tav tm="0">
                                          <p:val>
                                            <p:fltVal val="0"/>
                                          </p:val>
                                        </p:tav>
                                        <p:tav tm="100000">
                                          <p:val>
                                            <p:strVal val="#ppt_h"/>
                                          </p:val>
                                        </p:tav>
                                      </p:tavLst>
                                    </p:anim>
                                    <p:animEffect transition="in" filter="fade">
                                      <p:cBhvr>
                                        <p:cTn id="9" dur="500"/>
                                        <p:tgtEl>
                                          <p:spTgt spid="28979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89796"/>
                                        </p:tgtEl>
                                        <p:attrNameLst>
                                          <p:attrName>style.visibility</p:attrName>
                                        </p:attrNameLst>
                                      </p:cBhvr>
                                      <p:to>
                                        <p:strVal val="visible"/>
                                      </p:to>
                                    </p:set>
                                    <p:anim calcmode="lin" valueType="num">
                                      <p:cBhvr>
                                        <p:cTn id="14" dur="500" fill="hold"/>
                                        <p:tgtEl>
                                          <p:spTgt spid="289796"/>
                                        </p:tgtEl>
                                        <p:attrNameLst>
                                          <p:attrName>ppt_w</p:attrName>
                                        </p:attrNameLst>
                                      </p:cBhvr>
                                      <p:tavLst>
                                        <p:tav tm="0">
                                          <p:val>
                                            <p:fltVal val="0"/>
                                          </p:val>
                                        </p:tav>
                                        <p:tav tm="100000">
                                          <p:val>
                                            <p:strVal val="#ppt_w"/>
                                          </p:val>
                                        </p:tav>
                                      </p:tavLst>
                                    </p:anim>
                                    <p:anim calcmode="lin" valueType="num">
                                      <p:cBhvr>
                                        <p:cTn id="15" dur="500" fill="hold"/>
                                        <p:tgtEl>
                                          <p:spTgt spid="289796"/>
                                        </p:tgtEl>
                                        <p:attrNameLst>
                                          <p:attrName>ppt_h</p:attrName>
                                        </p:attrNameLst>
                                      </p:cBhvr>
                                      <p:tavLst>
                                        <p:tav tm="0">
                                          <p:val>
                                            <p:fltVal val="0"/>
                                          </p:val>
                                        </p:tav>
                                        <p:tav tm="100000">
                                          <p:val>
                                            <p:strVal val="#ppt_h"/>
                                          </p:val>
                                        </p:tav>
                                      </p:tavLst>
                                    </p:anim>
                                    <p:animEffect transition="in" filter="fade">
                                      <p:cBhvr>
                                        <p:cTn id="16" dur="500"/>
                                        <p:tgtEl>
                                          <p:spTgt spid="289796"/>
                                        </p:tgtEl>
                                      </p:cBhvr>
                                    </p:animEffect>
                                  </p:childTnLst>
                                </p:cTn>
                              </p:par>
                            </p:childTnLst>
                          </p:cTn>
                        </p:par>
                        <p:par>
                          <p:cTn id="17" fill="hold" nodeType="afterGroup">
                            <p:stCondLst>
                              <p:cond delay="500"/>
                            </p:stCondLst>
                            <p:childTnLst>
                              <p:par>
                                <p:cTn id="18" presetID="53" presetClass="entr" presetSubtype="0" fill="hold" grpId="0" nodeType="afterEffect">
                                  <p:stCondLst>
                                    <p:cond delay="0"/>
                                  </p:stCondLst>
                                  <p:childTnLst>
                                    <p:set>
                                      <p:cBhvr>
                                        <p:cTn id="19" dur="1" fill="hold">
                                          <p:stCondLst>
                                            <p:cond delay="0"/>
                                          </p:stCondLst>
                                        </p:cTn>
                                        <p:tgtEl>
                                          <p:spTgt spid="289797"/>
                                        </p:tgtEl>
                                        <p:attrNameLst>
                                          <p:attrName>style.visibility</p:attrName>
                                        </p:attrNameLst>
                                      </p:cBhvr>
                                      <p:to>
                                        <p:strVal val="visible"/>
                                      </p:to>
                                    </p:set>
                                    <p:anim calcmode="lin" valueType="num">
                                      <p:cBhvr>
                                        <p:cTn id="20" dur="500" fill="hold"/>
                                        <p:tgtEl>
                                          <p:spTgt spid="289797"/>
                                        </p:tgtEl>
                                        <p:attrNameLst>
                                          <p:attrName>ppt_w</p:attrName>
                                        </p:attrNameLst>
                                      </p:cBhvr>
                                      <p:tavLst>
                                        <p:tav tm="0">
                                          <p:val>
                                            <p:fltVal val="0"/>
                                          </p:val>
                                        </p:tav>
                                        <p:tav tm="100000">
                                          <p:val>
                                            <p:strVal val="#ppt_w"/>
                                          </p:val>
                                        </p:tav>
                                      </p:tavLst>
                                    </p:anim>
                                    <p:anim calcmode="lin" valueType="num">
                                      <p:cBhvr>
                                        <p:cTn id="21" dur="500" fill="hold"/>
                                        <p:tgtEl>
                                          <p:spTgt spid="289797"/>
                                        </p:tgtEl>
                                        <p:attrNameLst>
                                          <p:attrName>ppt_h</p:attrName>
                                        </p:attrNameLst>
                                      </p:cBhvr>
                                      <p:tavLst>
                                        <p:tav tm="0">
                                          <p:val>
                                            <p:fltVal val="0"/>
                                          </p:val>
                                        </p:tav>
                                        <p:tav tm="100000">
                                          <p:val>
                                            <p:strVal val="#ppt_h"/>
                                          </p:val>
                                        </p:tav>
                                      </p:tavLst>
                                    </p:anim>
                                    <p:animEffect transition="in" filter="fade">
                                      <p:cBhvr>
                                        <p:cTn id="22" dur="500"/>
                                        <p:tgtEl>
                                          <p:spTgt spid="289797"/>
                                        </p:tgtEl>
                                      </p:cBhvr>
                                    </p:animEffect>
                                  </p:childTnLst>
                                </p:cTn>
                              </p:par>
                            </p:childTnLst>
                          </p:cTn>
                        </p:par>
                        <p:par>
                          <p:cTn id="23" fill="hold" nodeType="afterGroup">
                            <p:stCondLst>
                              <p:cond delay="1000"/>
                            </p:stCondLst>
                            <p:childTnLst>
                              <p:par>
                                <p:cTn id="24" presetID="53" presetClass="entr" presetSubtype="0" fill="hold" grpId="0" nodeType="afterEffect">
                                  <p:stCondLst>
                                    <p:cond delay="0"/>
                                  </p:stCondLst>
                                  <p:childTnLst>
                                    <p:set>
                                      <p:cBhvr>
                                        <p:cTn id="25" dur="1" fill="hold">
                                          <p:stCondLst>
                                            <p:cond delay="0"/>
                                          </p:stCondLst>
                                        </p:cTn>
                                        <p:tgtEl>
                                          <p:spTgt spid="289798"/>
                                        </p:tgtEl>
                                        <p:attrNameLst>
                                          <p:attrName>style.visibility</p:attrName>
                                        </p:attrNameLst>
                                      </p:cBhvr>
                                      <p:to>
                                        <p:strVal val="visible"/>
                                      </p:to>
                                    </p:set>
                                    <p:anim calcmode="lin" valueType="num">
                                      <p:cBhvr>
                                        <p:cTn id="26" dur="500" fill="hold"/>
                                        <p:tgtEl>
                                          <p:spTgt spid="289798"/>
                                        </p:tgtEl>
                                        <p:attrNameLst>
                                          <p:attrName>ppt_w</p:attrName>
                                        </p:attrNameLst>
                                      </p:cBhvr>
                                      <p:tavLst>
                                        <p:tav tm="0">
                                          <p:val>
                                            <p:fltVal val="0"/>
                                          </p:val>
                                        </p:tav>
                                        <p:tav tm="100000">
                                          <p:val>
                                            <p:strVal val="#ppt_w"/>
                                          </p:val>
                                        </p:tav>
                                      </p:tavLst>
                                    </p:anim>
                                    <p:anim calcmode="lin" valueType="num">
                                      <p:cBhvr>
                                        <p:cTn id="27" dur="500" fill="hold"/>
                                        <p:tgtEl>
                                          <p:spTgt spid="289798"/>
                                        </p:tgtEl>
                                        <p:attrNameLst>
                                          <p:attrName>ppt_h</p:attrName>
                                        </p:attrNameLst>
                                      </p:cBhvr>
                                      <p:tavLst>
                                        <p:tav tm="0">
                                          <p:val>
                                            <p:fltVal val="0"/>
                                          </p:val>
                                        </p:tav>
                                        <p:tav tm="100000">
                                          <p:val>
                                            <p:strVal val="#ppt_h"/>
                                          </p:val>
                                        </p:tav>
                                      </p:tavLst>
                                    </p:anim>
                                    <p:animEffect transition="in" filter="fade">
                                      <p:cBhvr>
                                        <p:cTn id="28" dur="500"/>
                                        <p:tgtEl>
                                          <p:spTgt spid="289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6" grpId="0" animBg="1"/>
      <p:bldP spid="289797" grpId="0" animBg="1"/>
      <p:bldP spid="289798" grpId="0" animBg="1"/>
      <p:bldP spid="28979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wrap="square"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Stonewalling</a:t>
            </a:r>
          </a:p>
        </p:txBody>
      </p:sp>
      <p:pic>
        <p:nvPicPr>
          <p:cNvPr id="79875" name="Picture 3" descr="nix won't 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87438"/>
            <a:ext cx="7239000" cy="577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3" name="Picture 5" descr="nixden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4" name="Picture 6" descr="gray-tape"/>
          <p:cNvPicPr>
            <a:picLocks noChangeAspect="1" noChangeArrowheads="1"/>
          </p:cNvPicPr>
          <p:nvPr/>
        </p:nvPicPr>
        <p:blipFill>
          <a:blip r:embed="rId4">
            <a:extLst>
              <a:ext uri="{28A0092B-C50C-407E-A947-70E740481C1C}">
                <a14:useLocalDpi xmlns:a14="http://schemas.microsoft.com/office/drawing/2010/main" val="0"/>
              </a:ext>
            </a:extLst>
          </a:blip>
          <a:srcRect t="5280"/>
          <a:stretch>
            <a:fillRect/>
          </a:stretch>
        </p:blipFill>
        <p:spPr bwMode="auto">
          <a:xfrm>
            <a:off x="1066800" y="-71438"/>
            <a:ext cx="7315200" cy="692943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27333"/>
                                        </p:tgtEl>
                                        <p:attrNameLst>
                                          <p:attrName>style.visibility</p:attrName>
                                        </p:attrNameLst>
                                      </p:cBhvr>
                                      <p:to>
                                        <p:strVal val="visible"/>
                                      </p:to>
                                    </p:set>
                                    <p:anim calcmode="lin" valueType="num">
                                      <p:cBhvr>
                                        <p:cTn id="7" dur="500" fill="hold"/>
                                        <p:tgtEl>
                                          <p:spTgt spid="227333"/>
                                        </p:tgtEl>
                                        <p:attrNameLst>
                                          <p:attrName>ppt_w</p:attrName>
                                        </p:attrNameLst>
                                      </p:cBhvr>
                                      <p:tavLst>
                                        <p:tav tm="0">
                                          <p:val>
                                            <p:fltVal val="0"/>
                                          </p:val>
                                        </p:tav>
                                        <p:tav tm="100000">
                                          <p:val>
                                            <p:strVal val="#ppt_w"/>
                                          </p:val>
                                        </p:tav>
                                      </p:tavLst>
                                    </p:anim>
                                    <p:anim calcmode="lin" valueType="num">
                                      <p:cBhvr>
                                        <p:cTn id="8" dur="500" fill="hold"/>
                                        <p:tgtEl>
                                          <p:spTgt spid="227333"/>
                                        </p:tgtEl>
                                        <p:attrNameLst>
                                          <p:attrName>ppt_h</p:attrName>
                                        </p:attrNameLst>
                                      </p:cBhvr>
                                      <p:tavLst>
                                        <p:tav tm="0">
                                          <p:val>
                                            <p:fltVal val="0"/>
                                          </p:val>
                                        </p:tav>
                                        <p:tav tm="100000">
                                          <p:val>
                                            <p:strVal val="#ppt_h"/>
                                          </p:val>
                                        </p:tav>
                                      </p:tavLst>
                                    </p:anim>
                                    <p:animEffect transition="in" filter="fade">
                                      <p:cBhvr>
                                        <p:cTn id="9" dur="500"/>
                                        <p:tgtEl>
                                          <p:spTgt spid="22733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227334"/>
                                        </p:tgtEl>
                                        <p:attrNameLst>
                                          <p:attrName>style.visibility</p:attrName>
                                        </p:attrNameLst>
                                      </p:cBhvr>
                                      <p:to>
                                        <p:strVal val="visible"/>
                                      </p:to>
                                    </p:set>
                                    <p:anim calcmode="lin" valueType="num">
                                      <p:cBhvr>
                                        <p:cTn id="14" dur="500" fill="hold"/>
                                        <p:tgtEl>
                                          <p:spTgt spid="227334"/>
                                        </p:tgtEl>
                                        <p:attrNameLst>
                                          <p:attrName>ppt_w</p:attrName>
                                        </p:attrNameLst>
                                      </p:cBhvr>
                                      <p:tavLst>
                                        <p:tav tm="0">
                                          <p:val>
                                            <p:fltVal val="0"/>
                                          </p:val>
                                        </p:tav>
                                        <p:tav tm="100000">
                                          <p:val>
                                            <p:strVal val="#ppt_w"/>
                                          </p:val>
                                        </p:tav>
                                      </p:tavLst>
                                    </p:anim>
                                    <p:anim calcmode="lin" valueType="num">
                                      <p:cBhvr>
                                        <p:cTn id="15" dur="500" fill="hold"/>
                                        <p:tgtEl>
                                          <p:spTgt spid="227334"/>
                                        </p:tgtEl>
                                        <p:attrNameLst>
                                          <p:attrName>ppt_h</p:attrName>
                                        </p:attrNameLst>
                                      </p:cBhvr>
                                      <p:tavLst>
                                        <p:tav tm="0">
                                          <p:val>
                                            <p:fltVal val="0"/>
                                          </p:val>
                                        </p:tav>
                                        <p:tav tm="100000">
                                          <p:val>
                                            <p:strVal val="#ppt_h"/>
                                          </p:val>
                                        </p:tav>
                                      </p:tavLst>
                                    </p:anim>
                                    <p:animEffect transition="in" filter="fade">
                                      <p:cBhvr>
                                        <p:cTn id="16" dur="500"/>
                                        <p:tgtEl>
                                          <p:spTgt spid="227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defRPr/>
            </a:pPr>
            <a:endParaRPr lang="en-US" altLang="en-US" smtClean="0">
              <a:cs typeface="+mj-cs"/>
            </a:endParaRPr>
          </a:p>
        </p:txBody>
      </p:sp>
      <p:sp>
        <p:nvSpPr>
          <p:cNvPr id="29699" name="Rectangle 3"/>
          <p:cNvSpPr>
            <a:spLocks noGrp="1" noChangeArrowheads="1"/>
          </p:cNvSpPr>
          <p:nvPr>
            <p:ph type="body" idx="1"/>
          </p:nvPr>
        </p:nvSpPr>
        <p:spPr/>
        <p:txBody>
          <a:bodyPr/>
          <a:lstStyle/>
          <a:p>
            <a:pPr>
              <a:buFont typeface="Wingdings" pitchFamily="2" charset="2"/>
              <a:buChar char=""/>
              <a:defRPr/>
            </a:pPr>
            <a:endParaRPr lang="en-US" altLang="en-US" smtClean="0">
              <a:cs typeface="+mn-cs"/>
            </a:endParaRPr>
          </a:p>
        </p:txBody>
      </p:sp>
      <p:sp>
        <p:nvSpPr>
          <p:cNvPr id="80900" name="Rectangle 4"/>
          <p:cNvSpPr>
            <a:spLocks noChangeArrowheads="1"/>
          </p:cNvSpPr>
          <p:nvPr/>
        </p:nvSpPr>
        <p:spPr bwMode="auto">
          <a:xfrm>
            <a:off x="0" y="0"/>
            <a:ext cx="9144000" cy="6858000"/>
          </a:xfrm>
          <a:prstGeom prst="rect">
            <a:avLst/>
          </a:prstGeom>
          <a:solidFill>
            <a:srgbClr val="FFCC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pic>
        <p:nvPicPr>
          <p:cNvPr id="80901" name="Picture 5" descr="Click here to read the full text of Nixon's Resignation Speech"/>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b="33279"/>
          <a:stretch>
            <a:fillRect/>
          </a:stretch>
        </p:blipFill>
        <p:spPr bwMode="auto">
          <a:xfrm>
            <a:off x="685800" y="0"/>
            <a:ext cx="7848600" cy="687546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0822" name="Picture 6" descr="Front Page Image"/>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b="45155"/>
          <a:stretch>
            <a:fillRect/>
          </a:stretch>
        </p:blipFill>
        <p:spPr bwMode="auto">
          <a:xfrm>
            <a:off x="0" y="0"/>
            <a:ext cx="9144000" cy="69056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0823" name="Picture 7" descr="nixondeparts"/>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r="8333"/>
          <a:stretch>
            <a:fillRect/>
          </a:stretch>
        </p:blipFill>
        <p:spPr bwMode="auto">
          <a:xfrm>
            <a:off x="0" y="0"/>
            <a:ext cx="9144000" cy="6858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0826" name="Picture 10"/>
          <p:cNvPicPr>
            <a:picLocks noChangeAspect="1" noChangeArrowheads="1"/>
          </p:cNvPicPr>
          <p:nvPr/>
        </p:nvPicPr>
        <p:blipFill>
          <a:blip r:embed="rId6">
            <a:extLst>
              <a:ext uri="{28A0092B-C50C-407E-A947-70E740481C1C}">
                <a14:useLocalDpi xmlns:a14="http://schemas.microsoft.com/office/drawing/2010/main" val="0"/>
              </a:ext>
            </a:extLst>
          </a:blip>
          <a:srcRect l="3125" t="10413" r="31250" b="23958"/>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90822"/>
                                        </p:tgtEl>
                                        <p:attrNameLst>
                                          <p:attrName>style.visibility</p:attrName>
                                        </p:attrNameLst>
                                      </p:cBhvr>
                                      <p:to>
                                        <p:strVal val="visible"/>
                                      </p:to>
                                    </p:set>
                                    <p:anim calcmode="lin" valueType="num">
                                      <p:cBhvr>
                                        <p:cTn id="7" dur="500" fill="hold"/>
                                        <p:tgtEl>
                                          <p:spTgt spid="290822"/>
                                        </p:tgtEl>
                                        <p:attrNameLst>
                                          <p:attrName>ppt_w</p:attrName>
                                        </p:attrNameLst>
                                      </p:cBhvr>
                                      <p:tavLst>
                                        <p:tav tm="0">
                                          <p:val>
                                            <p:fltVal val="0"/>
                                          </p:val>
                                        </p:tav>
                                        <p:tav tm="100000">
                                          <p:val>
                                            <p:strVal val="#ppt_w"/>
                                          </p:val>
                                        </p:tav>
                                      </p:tavLst>
                                    </p:anim>
                                    <p:anim calcmode="lin" valueType="num">
                                      <p:cBhvr>
                                        <p:cTn id="8" dur="500" fill="hold"/>
                                        <p:tgtEl>
                                          <p:spTgt spid="290822"/>
                                        </p:tgtEl>
                                        <p:attrNameLst>
                                          <p:attrName>ppt_h</p:attrName>
                                        </p:attrNameLst>
                                      </p:cBhvr>
                                      <p:tavLst>
                                        <p:tav tm="0">
                                          <p:val>
                                            <p:fltVal val="0"/>
                                          </p:val>
                                        </p:tav>
                                        <p:tav tm="100000">
                                          <p:val>
                                            <p:strVal val="#ppt_h"/>
                                          </p:val>
                                        </p:tav>
                                      </p:tavLst>
                                    </p:anim>
                                    <p:animEffect transition="in" filter="fade">
                                      <p:cBhvr>
                                        <p:cTn id="9" dur="500"/>
                                        <p:tgtEl>
                                          <p:spTgt spid="29082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290823"/>
                                        </p:tgtEl>
                                        <p:attrNameLst>
                                          <p:attrName>style.visibility</p:attrName>
                                        </p:attrNameLst>
                                      </p:cBhvr>
                                      <p:to>
                                        <p:strVal val="visible"/>
                                      </p:to>
                                    </p:set>
                                    <p:anim calcmode="lin" valueType="num">
                                      <p:cBhvr>
                                        <p:cTn id="14" dur="500" fill="hold"/>
                                        <p:tgtEl>
                                          <p:spTgt spid="290823"/>
                                        </p:tgtEl>
                                        <p:attrNameLst>
                                          <p:attrName>ppt_w</p:attrName>
                                        </p:attrNameLst>
                                      </p:cBhvr>
                                      <p:tavLst>
                                        <p:tav tm="0">
                                          <p:val>
                                            <p:fltVal val="0"/>
                                          </p:val>
                                        </p:tav>
                                        <p:tav tm="100000">
                                          <p:val>
                                            <p:strVal val="#ppt_w"/>
                                          </p:val>
                                        </p:tav>
                                      </p:tavLst>
                                    </p:anim>
                                    <p:anim calcmode="lin" valueType="num">
                                      <p:cBhvr>
                                        <p:cTn id="15" dur="500" fill="hold"/>
                                        <p:tgtEl>
                                          <p:spTgt spid="290823"/>
                                        </p:tgtEl>
                                        <p:attrNameLst>
                                          <p:attrName>ppt_h</p:attrName>
                                        </p:attrNameLst>
                                      </p:cBhvr>
                                      <p:tavLst>
                                        <p:tav tm="0">
                                          <p:val>
                                            <p:fltVal val="0"/>
                                          </p:val>
                                        </p:tav>
                                        <p:tav tm="100000">
                                          <p:val>
                                            <p:strVal val="#ppt_h"/>
                                          </p:val>
                                        </p:tav>
                                      </p:tavLst>
                                    </p:anim>
                                    <p:animEffect transition="in" filter="fade">
                                      <p:cBhvr>
                                        <p:cTn id="16" dur="500"/>
                                        <p:tgtEl>
                                          <p:spTgt spid="29082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290826"/>
                                        </p:tgtEl>
                                        <p:attrNameLst>
                                          <p:attrName>style.visibility</p:attrName>
                                        </p:attrNameLst>
                                      </p:cBhvr>
                                      <p:to>
                                        <p:strVal val="visible"/>
                                      </p:to>
                                    </p:set>
                                    <p:anim calcmode="lin" valueType="num">
                                      <p:cBhvr>
                                        <p:cTn id="21" dur="500" fill="hold"/>
                                        <p:tgtEl>
                                          <p:spTgt spid="290826"/>
                                        </p:tgtEl>
                                        <p:attrNameLst>
                                          <p:attrName>ppt_w</p:attrName>
                                        </p:attrNameLst>
                                      </p:cBhvr>
                                      <p:tavLst>
                                        <p:tav tm="0">
                                          <p:val>
                                            <p:fltVal val="0"/>
                                          </p:val>
                                        </p:tav>
                                        <p:tav tm="100000">
                                          <p:val>
                                            <p:strVal val="#ppt_w"/>
                                          </p:val>
                                        </p:tav>
                                      </p:tavLst>
                                    </p:anim>
                                    <p:anim calcmode="lin" valueType="num">
                                      <p:cBhvr>
                                        <p:cTn id="22" dur="500" fill="hold"/>
                                        <p:tgtEl>
                                          <p:spTgt spid="290826"/>
                                        </p:tgtEl>
                                        <p:attrNameLst>
                                          <p:attrName>ppt_h</p:attrName>
                                        </p:attrNameLst>
                                      </p:cBhvr>
                                      <p:tavLst>
                                        <p:tav tm="0">
                                          <p:val>
                                            <p:fltVal val="0"/>
                                          </p:val>
                                        </p:tav>
                                        <p:tav tm="100000">
                                          <p:val>
                                            <p:strVal val="#ppt_h"/>
                                          </p:val>
                                        </p:tav>
                                      </p:tavLst>
                                    </p:anim>
                                    <p:animEffect transition="in" filter="fade">
                                      <p:cBhvr>
                                        <p:cTn id="23" dur="500"/>
                                        <p:tgtEl>
                                          <p:spTgt spid="290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92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0724" name="Rectangle 4"/>
          <p:cNvSpPr>
            <a:spLocks noGrp="1" noChangeArrowheads="1"/>
          </p:cNvSpPr>
          <p:nvPr>
            <p:ph type="title"/>
          </p:nvPr>
        </p:nvSpPr>
        <p:spPr bwMode="auto">
          <a:xfrm>
            <a:off x="1143000" y="0"/>
            <a:ext cx="7772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r>
              <a:rPr lang="en-US">
                <a:effectLst>
                  <a:outerShdw blurRad="38100" dist="38100" dir="2700000" algn="tl">
                    <a:srgbClr val="242852"/>
                  </a:outerShdw>
                </a:effectLst>
                <a:latin typeface="Palatino Linotype" charset="0"/>
                <a:ea typeface="ＭＳ Ｐゴシック" charset="0"/>
              </a:rPr>
              <a:t>The Watergate Scandal</a:t>
            </a:r>
          </a:p>
        </p:txBody>
      </p:sp>
      <p:sp>
        <p:nvSpPr>
          <p:cNvPr id="30725" name="Rectangle 5"/>
          <p:cNvSpPr>
            <a:spLocks noGrp="1" noChangeArrowheads="1"/>
          </p:cNvSpPr>
          <p:nvPr>
            <p:ph type="body" idx="1"/>
          </p:nvPr>
        </p:nvSpPr>
        <p:spPr bwMode="auto">
          <a:xfrm>
            <a:off x="914400" y="762000"/>
            <a:ext cx="8229600" cy="609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a:lnSpc>
                <a:spcPct val="90000"/>
              </a:lnSpc>
            </a:pPr>
            <a:r>
              <a:rPr lang="en-US">
                <a:effectLst>
                  <a:outerShdw blurRad="38100" dist="38100" dir="2700000" algn="tl">
                    <a:srgbClr val="242852"/>
                  </a:outerShdw>
                </a:effectLst>
                <a:latin typeface="Palatino Linotype" charset="0"/>
                <a:ea typeface="ＭＳ Ｐゴシック" charset="0"/>
              </a:rPr>
              <a:t>Impact of the Watergate scandal:</a:t>
            </a:r>
          </a:p>
          <a:p>
            <a:pPr lvl="1">
              <a:lnSpc>
                <a:spcPct val="90000"/>
              </a:lnSpc>
            </a:pPr>
            <a:r>
              <a:rPr lang="en-US">
                <a:effectLst>
                  <a:outerShdw blurRad="38100" dist="38100" dir="2700000" algn="tl">
                    <a:srgbClr val="242852"/>
                  </a:outerShdw>
                </a:effectLst>
                <a:latin typeface="Palatino Linotype" charset="0"/>
                <a:ea typeface="ＭＳ Ｐゴシック" charset="0"/>
              </a:rPr>
              <a:t>26 members of Nixon’s administration were sent to jail</a:t>
            </a:r>
          </a:p>
          <a:p>
            <a:pPr lvl="1">
              <a:lnSpc>
                <a:spcPct val="90000"/>
              </a:lnSpc>
            </a:pPr>
            <a:r>
              <a:rPr lang="en-US">
                <a:effectLst>
                  <a:outerShdw blurRad="38100" dist="38100" dir="2700000" algn="tl">
                    <a:srgbClr val="242852"/>
                  </a:outerShdw>
                </a:effectLst>
                <a:latin typeface="Palatino Linotype" charset="0"/>
                <a:ea typeface="ＭＳ Ｐゴシック" charset="0"/>
              </a:rPr>
              <a:t>The press began to be seen as a “watchdog” over the gov’t </a:t>
            </a:r>
          </a:p>
          <a:p>
            <a:pPr lvl="1">
              <a:lnSpc>
                <a:spcPct val="90000"/>
              </a:lnSpc>
            </a:pPr>
            <a:r>
              <a:rPr lang="en-US">
                <a:effectLst>
                  <a:outerShdw blurRad="38100" dist="38100" dir="2700000" algn="tl">
                    <a:srgbClr val="242852"/>
                  </a:outerShdw>
                </a:effectLst>
                <a:latin typeface="Palatino Linotype" charset="0"/>
                <a:ea typeface="ＭＳ Ｐゴシック" charset="0"/>
              </a:rPr>
              <a:t>An independent judiciary branch was vital to protect individual freedom &amp; national interests</a:t>
            </a:r>
          </a:p>
          <a:p>
            <a:pPr lvl="1">
              <a:lnSpc>
                <a:spcPct val="90000"/>
              </a:lnSpc>
            </a:pPr>
            <a:r>
              <a:rPr lang="en-US">
                <a:effectLst>
                  <a:outerShdw blurRad="38100" dist="38100" dir="2700000" algn="tl">
                    <a:srgbClr val="242852"/>
                  </a:outerShdw>
                </a:effectLst>
                <a:latin typeface="Palatino Linotype" charset="0"/>
                <a:ea typeface="ＭＳ Ｐゴシック" charset="0"/>
              </a:rPr>
              <a:t>Power shifted from the president to Congress</a:t>
            </a:r>
          </a:p>
        </p:txBody>
      </p:sp>
      <p:sp>
        <p:nvSpPr>
          <p:cNvPr id="26630" name="AutoShape 6"/>
          <p:cNvSpPr>
            <a:spLocks noChangeArrowheads="1"/>
          </p:cNvSpPr>
          <p:nvPr/>
        </p:nvSpPr>
        <p:spPr bwMode="auto">
          <a:xfrm>
            <a:off x="76200" y="228600"/>
            <a:ext cx="8991600" cy="1447800"/>
          </a:xfrm>
          <a:prstGeom prst="wedgeRectCallout">
            <a:avLst>
              <a:gd name="adj1" fmla="val -16824"/>
              <a:gd name="adj2" fmla="val 361954"/>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Teddy Roosevelt began the trend of a stronger president than Congress; a trend that continued throughout the 20</a:t>
            </a:r>
            <a:r>
              <a:rPr lang="en-US" sz="3600" baseline="30000">
                <a:solidFill>
                  <a:schemeClr val="bg1"/>
                </a:solidFill>
              </a:rPr>
              <a:t>th</a:t>
            </a:r>
            <a:r>
              <a:rPr lang="en-US" sz="3600">
                <a:solidFill>
                  <a:schemeClr val="bg1"/>
                </a:solidFill>
              </a:rPr>
              <a:t> century until Nixon </a:t>
            </a:r>
          </a:p>
        </p:txBody>
      </p:sp>
      <p:sp>
        <p:nvSpPr>
          <p:cNvPr id="26631" name="AutoShape 7"/>
          <p:cNvSpPr>
            <a:spLocks noChangeArrowheads="1"/>
          </p:cNvSpPr>
          <p:nvPr/>
        </p:nvSpPr>
        <p:spPr bwMode="auto">
          <a:xfrm>
            <a:off x="304800" y="1828800"/>
            <a:ext cx="8610600" cy="2819400"/>
          </a:xfrm>
          <a:prstGeom prst="wedgeRectCallout">
            <a:avLst>
              <a:gd name="adj1" fmla="val 7394"/>
              <a:gd name="adj2" fmla="val 106194"/>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solidFill>
                  <a:schemeClr val="bg1"/>
                </a:solidFill>
              </a:rPr>
              <a:t>After Nixon, Congress enacted campaign finance reform, made it easier for the Justice Dept to investigate the Executive Branch, took back some control of the federal budget,  passed the Freedom of Information Act, &amp; reigned in CIA covert operations  </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anim calcmode="lin" valueType="num">
                                      <p:cBhvr>
                                        <p:cTn id="7" dur="500" fill="hold"/>
                                        <p:tgtEl>
                                          <p:spTgt spid="26630"/>
                                        </p:tgtEl>
                                        <p:attrNameLst>
                                          <p:attrName>ppt_w</p:attrName>
                                        </p:attrNameLst>
                                      </p:cBhvr>
                                      <p:tavLst>
                                        <p:tav tm="0">
                                          <p:val>
                                            <p:fltVal val="0"/>
                                          </p:val>
                                        </p:tav>
                                        <p:tav tm="100000">
                                          <p:val>
                                            <p:strVal val="#ppt_w"/>
                                          </p:val>
                                        </p:tav>
                                      </p:tavLst>
                                    </p:anim>
                                    <p:anim calcmode="lin" valueType="num">
                                      <p:cBhvr>
                                        <p:cTn id="8" dur="500" fill="hold"/>
                                        <p:tgtEl>
                                          <p:spTgt spid="26630"/>
                                        </p:tgtEl>
                                        <p:attrNameLst>
                                          <p:attrName>ppt_h</p:attrName>
                                        </p:attrNameLst>
                                      </p:cBhvr>
                                      <p:tavLst>
                                        <p:tav tm="0">
                                          <p:val>
                                            <p:fltVal val="0"/>
                                          </p:val>
                                        </p:tav>
                                        <p:tav tm="100000">
                                          <p:val>
                                            <p:strVal val="#ppt_h"/>
                                          </p:val>
                                        </p:tav>
                                      </p:tavLst>
                                    </p:anim>
                                    <p:animEffect transition="in" filter="fade">
                                      <p:cBhvr>
                                        <p:cTn id="9" dur="500"/>
                                        <p:tgtEl>
                                          <p:spTgt spid="2663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6631"/>
                                        </p:tgtEl>
                                        <p:attrNameLst>
                                          <p:attrName>style.visibility</p:attrName>
                                        </p:attrNameLst>
                                      </p:cBhvr>
                                      <p:to>
                                        <p:strVal val="visible"/>
                                      </p:to>
                                    </p:set>
                                    <p:anim calcmode="lin" valueType="num">
                                      <p:cBhvr>
                                        <p:cTn id="14" dur="500" fill="hold"/>
                                        <p:tgtEl>
                                          <p:spTgt spid="26631"/>
                                        </p:tgtEl>
                                        <p:attrNameLst>
                                          <p:attrName>ppt_w</p:attrName>
                                        </p:attrNameLst>
                                      </p:cBhvr>
                                      <p:tavLst>
                                        <p:tav tm="0">
                                          <p:val>
                                            <p:fltVal val="0"/>
                                          </p:val>
                                        </p:tav>
                                        <p:tav tm="100000">
                                          <p:val>
                                            <p:strVal val="#ppt_w"/>
                                          </p:val>
                                        </p:tav>
                                      </p:tavLst>
                                    </p:anim>
                                    <p:anim calcmode="lin" valueType="num">
                                      <p:cBhvr>
                                        <p:cTn id="15" dur="500" fill="hold"/>
                                        <p:tgtEl>
                                          <p:spTgt spid="26631"/>
                                        </p:tgtEl>
                                        <p:attrNameLst>
                                          <p:attrName>ppt_h</p:attrName>
                                        </p:attrNameLst>
                                      </p:cBhvr>
                                      <p:tavLst>
                                        <p:tav tm="0">
                                          <p:val>
                                            <p:fltVal val="0"/>
                                          </p:val>
                                        </p:tav>
                                        <p:tav tm="100000">
                                          <p:val>
                                            <p:strVal val="#ppt_h"/>
                                          </p:val>
                                        </p:tav>
                                      </p:tavLst>
                                    </p:anim>
                                    <p:animEffect transition="in" filter="fade">
                                      <p:cBhvr>
                                        <p:cTn id="16" dur="500"/>
                                        <p:tgtEl>
                                          <p:spTgt spid="26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animBg="1"/>
      <p:bldP spid="26631"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94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748" name="Rectangle 4"/>
          <p:cNvSpPr>
            <a:spLocks noGrp="1" noChangeArrowheads="1"/>
          </p:cNvSpPr>
          <p:nvPr>
            <p:ph type="title"/>
          </p:nvPr>
        </p:nvSpPr>
        <p:spPr bwMode="auto">
          <a:xfrm>
            <a:off x="838200" y="0"/>
            <a:ext cx="8305800" cy="129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a:lnSpc>
                <a:spcPct val="85000"/>
              </a:lnSpc>
            </a:pPr>
            <a:r>
              <a:rPr lang="en-US" u="sng">
                <a:effectLst>
                  <a:outerShdw blurRad="38100" dist="38100" dir="2700000" algn="tl">
                    <a:srgbClr val="242852"/>
                  </a:outerShdw>
                </a:effectLst>
                <a:latin typeface="Palatino Linotype" charset="0"/>
                <a:ea typeface="ＭＳ Ｐゴシック" charset="0"/>
              </a:rPr>
              <a:t>Conclusions: </a:t>
            </a:r>
            <a:br>
              <a:rPr lang="en-US" u="sng">
                <a:effectLst>
                  <a:outerShdw blurRad="38100" dist="38100" dir="2700000" algn="tl">
                    <a:srgbClr val="242852"/>
                  </a:outerShdw>
                </a:effectLst>
                <a:latin typeface="Palatino Linotype" charset="0"/>
                <a:ea typeface="ＭＳ Ｐゴシック" charset="0"/>
              </a:rPr>
            </a:br>
            <a:r>
              <a:rPr lang="en-US">
                <a:effectLst>
                  <a:outerShdw blurRad="38100" dist="38100" dir="2700000" algn="tl">
                    <a:srgbClr val="242852"/>
                  </a:outerShdw>
                </a:effectLst>
                <a:latin typeface="Palatino Linotype" charset="0"/>
                <a:ea typeface="ＭＳ Ｐゴシック" charset="0"/>
              </a:rPr>
              <a:t>Politics After Watergate</a:t>
            </a:r>
          </a:p>
        </p:txBody>
      </p:sp>
      <p:sp>
        <p:nvSpPr>
          <p:cNvPr id="31749" name="Rectangle 5"/>
          <p:cNvSpPr>
            <a:spLocks noGrp="1" noChangeArrowheads="1"/>
          </p:cNvSpPr>
          <p:nvPr>
            <p:ph type="body" idx="1"/>
          </p:nvPr>
        </p:nvSpPr>
        <p:spPr bwMode="auto">
          <a:xfrm>
            <a:off x="1828800" y="1981200"/>
            <a:ext cx="6096000" cy="3657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a:lnSpc>
                <a:spcPct val="90000"/>
              </a:lnSpc>
              <a:spcBef>
                <a:spcPct val="10000"/>
              </a:spcBef>
            </a:pPr>
            <a:r>
              <a:rPr lang="en-US" sz="2800">
                <a:effectLst>
                  <a:outerShdw blurRad="38100" dist="38100" dir="2700000" algn="tl">
                    <a:srgbClr val="242852"/>
                  </a:outerShdw>
                </a:effectLst>
                <a:latin typeface="Palatino Linotype" charset="0"/>
                <a:ea typeface="ＭＳ Ｐゴシック" charset="0"/>
              </a:rPr>
              <a:t>The Watergate scandal eroded public trust in their own gov’t</a:t>
            </a:r>
          </a:p>
          <a:p>
            <a:pPr>
              <a:lnSpc>
                <a:spcPct val="90000"/>
              </a:lnSpc>
              <a:spcBef>
                <a:spcPct val="10000"/>
              </a:spcBef>
            </a:pPr>
            <a:r>
              <a:rPr lang="en-US" sz="2800">
                <a:effectLst>
                  <a:outerShdw blurRad="38100" dist="38100" dir="2700000" algn="tl">
                    <a:srgbClr val="242852"/>
                  </a:outerShdw>
                </a:effectLst>
                <a:latin typeface="Palatino Linotype" charset="0"/>
                <a:ea typeface="ＭＳ Ｐゴシック" charset="0"/>
              </a:rPr>
              <a:t>The growing tension between president &amp; Congress prevented strong, effective leadership from meeting foreign &amp; domestic problems in the 1970s</a:t>
            </a:r>
          </a:p>
          <a:p>
            <a:pPr>
              <a:lnSpc>
                <a:spcPct val="90000"/>
              </a:lnSpc>
              <a:spcBef>
                <a:spcPct val="10000"/>
              </a:spcBef>
            </a:pPr>
            <a:r>
              <a:rPr lang="en-US" sz="2800">
                <a:effectLst>
                  <a:outerShdw blurRad="38100" dist="38100" dir="2700000" algn="tl">
                    <a:srgbClr val="242852"/>
                  </a:outerShdw>
                </a:effectLst>
                <a:latin typeface="Palatino Linotype" charset="0"/>
                <a:ea typeface="ＭＳ Ｐゴシック" charset="0"/>
              </a:rPr>
              <a:t>The discontent of the 1960s &amp; 1970s revealed an America at war with itself</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2933</TotalTime>
  <Pages>8890408</Pages>
  <Words>3452</Words>
  <Application>Microsoft Macintosh PowerPoint</Application>
  <PresentationFormat>On-screen Show (4:3)</PresentationFormat>
  <Paragraphs>360</Paragraphs>
  <Slides>74</Slides>
  <Notes>33</Notes>
  <HiddenSlides>1</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74</vt:i4>
      </vt:variant>
    </vt:vector>
  </HeadingPairs>
  <TitlesOfParts>
    <vt:vector size="82" baseType="lpstr">
      <vt:lpstr>Times New Roman</vt:lpstr>
      <vt:lpstr>ＭＳ Ｐゴシック</vt:lpstr>
      <vt:lpstr>Arial</vt:lpstr>
      <vt:lpstr>Palatino Linotype</vt:lpstr>
      <vt:lpstr>Wingdings</vt:lpstr>
      <vt:lpstr>Calibri</vt:lpstr>
      <vt:lpstr>Verdana</vt:lpstr>
      <vt:lpstr>Elemental</vt:lpstr>
      <vt:lpstr>Post-War Society, 1945-1960</vt:lpstr>
      <vt:lpstr>Theme #1</vt:lpstr>
      <vt:lpstr>PowerPoint Presentation</vt:lpstr>
      <vt:lpstr>PowerPoint Presentation</vt:lpstr>
      <vt:lpstr>PowerPoint Presentation</vt:lpstr>
      <vt:lpstr>PowerPoint Presentation</vt:lpstr>
      <vt:lpstr>Election of 1948</vt:lpstr>
      <vt:lpstr>PowerPoint Presentation</vt:lpstr>
      <vt:lpstr>PowerPoint Presentation</vt:lpstr>
      <vt:lpstr>PowerPoint Presentation</vt:lpstr>
      <vt:lpstr>PowerPoint Presentation</vt:lpstr>
      <vt:lpstr>PowerPoint Presentation</vt:lpstr>
      <vt:lpstr>1950s: President Eisenhower’s Modern Republicanism  </vt:lpstr>
      <vt:lpstr>Theme</vt:lpstr>
      <vt:lpstr>PowerPoint Presentation</vt:lpstr>
      <vt:lpstr>Eisenhower’s Modern Republicanism</vt:lpstr>
      <vt:lpstr>Eisenhower’s Modern Republicanism</vt:lpstr>
      <vt:lpstr>Eisenhower’s Modern Republicanism</vt:lpstr>
      <vt:lpstr>Eisenhower’s Modern Republicanism</vt:lpstr>
      <vt:lpstr>The Republicans in Power</vt:lpstr>
      <vt:lpstr>Postwar American Society </vt:lpstr>
      <vt:lpstr>An Affluent Society</vt:lpstr>
      <vt:lpstr>TV in the 1950s</vt:lpstr>
      <vt:lpstr>Birthrate, 1940-1970</vt:lpstr>
      <vt:lpstr>Life in the Suburbs</vt:lpstr>
      <vt:lpstr>A Suburban Case Study: Levittown, New York</vt:lpstr>
      <vt:lpstr>Southdale Shopping Center, Minnesota—the 1st enclosed, air-conditioned shopping mall</vt:lpstr>
      <vt:lpstr>Areas of Greatest Growth</vt:lpstr>
      <vt:lpstr>PowerPoint Presentation</vt:lpstr>
      <vt:lpstr>The Music of the 1950s </vt:lpstr>
      <vt:lpstr>Critics of the Consumer Society</vt:lpstr>
      <vt:lpstr>PowerPoint Presentation</vt:lpstr>
      <vt:lpstr>Mar</vt:lpstr>
      <vt:lpstr>Conclusions </vt:lpstr>
      <vt:lpstr>The 1960s…</vt:lpstr>
      <vt:lpstr>PowerPoint Presentation</vt:lpstr>
      <vt:lpstr>PowerPoint Presentation</vt:lpstr>
      <vt:lpstr>Essential Question #3 Comparing FDR’s New Deal with LBJ’s Great Society Which reform movement was more important?</vt:lpstr>
      <vt:lpstr>Kennedy &amp;  the New Frontier </vt:lpstr>
      <vt:lpstr>JFK’s New Frontier</vt:lpstr>
      <vt:lpstr>JFK’s New Frontier</vt:lpstr>
      <vt:lpstr>JFK’s New Frontier</vt:lpstr>
      <vt:lpstr>JFK’s New Frontier</vt:lpstr>
      <vt:lpstr>"Let Us Continue"</vt:lpstr>
      <vt:lpstr>PowerPoint Presentation</vt:lpstr>
      <vt:lpstr>The Zabruder Film </vt:lpstr>
      <vt:lpstr>PowerPoint Presentation</vt:lpstr>
      <vt:lpstr>Lyndon Johnson in Action</vt:lpstr>
      <vt:lpstr>Lyndon Johnson in Action</vt:lpstr>
      <vt:lpstr>The Election of 1964</vt:lpstr>
      <vt:lpstr>PowerPoint Presentation</vt:lpstr>
      <vt:lpstr>The Great Society </vt:lpstr>
      <vt:lpstr>The Triumph of Reform</vt:lpstr>
      <vt:lpstr>The Presidency of Richard Nixon  </vt:lpstr>
      <vt:lpstr>The Republican Resurgence</vt:lpstr>
      <vt:lpstr>The End of an Era</vt:lpstr>
      <vt:lpstr>Nixon’s Domestic Policy</vt:lpstr>
      <vt:lpstr>Nixon’s Domestic Policy</vt:lpstr>
      <vt:lpstr>Nixonomics</vt:lpstr>
      <vt:lpstr>The Election of 1972</vt:lpstr>
      <vt:lpstr>Watergate:  A Crisis of Democracy</vt:lpstr>
      <vt:lpstr>The Watergate Scandal </vt:lpstr>
      <vt:lpstr>The Watergate Complex</vt:lpstr>
      <vt:lpstr>Bob Woodward &amp; Carl Bernstein of the   Washington Post broke the Watergate story</vt:lpstr>
      <vt:lpstr>The Burglars </vt:lpstr>
      <vt:lpstr>Formation of the “Plumbers”</vt:lpstr>
      <vt:lpstr>All the President's Men</vt:lpstr>
      <vt:lpstr>Daniel Ellsberg’s Pentagon Papers</vt:lpstr>
      <vt:lpstr>Nixon’s Enemies List</vt:lpstr>
      <vt:lpstr>The Watergate Scandal</vt:lpstr>
      <vt:lpstr>Stonewalling</vt:lpstr>
      <vt:lpstr>PowerPoint Presentation</vt:lpstr>
      <vt:lpstr>The Watergate Scandal</vt:lpstr>
      <vt:lpstr>Conclusions:  Politics After Watergate</vt:lpstr>
    </vt:vector>
  </TitlesOfParts>
  <Manager>7th ed. revisions by Don Whatley, Blinn College</Manager>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29 AFFLUENCE AND ANXIETY: FROM THE FAIR DEAL TO THE GREAT SOCIETY</dc:title>
  <dc:creator>CMU</dc:creator>
  <cp:lastModifiedBy>Gavin Hall</cp:lastModifiedBy>
  <cp:revision>145</cp:revision>
  <dcterms:created xsi:type="dcterms:W3CDTF">2013-04-25T02:52:47Z</dcterms:created>
  <dcterms:modified xsi:type="dcterms:W3CDTF">2016-03-15T23:08:59Z</dcterms:modified>
</cp:coreProperties>
</file>