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60"/>
  </p:notesMasterIdLst>
  <p:handoutMasterIdLst>
    <p:handoutMasterId r:id="rId61"/>
  </p:handoutMasterIdLst>
  <p:sldIdLst>
    <p:sldId id="256" r:id="rId2"/>
    <p:sldId id="258" r:id="rId3"/>
    <p:sldId id="265" r:id="rId4"/>
    <p:sldId id="259" r:id="rId5"/>
    <p:sldId id="260" r:id="rId6"/>
    <p:sldId id="310" r:id="rId7"/>
    <p:sldId id="309" r:id="rId8"/>
    <p:sldId id="308" r:id="rId9"/>
    <p:sldId id="311" r:id="rId10"/>
    <p:sldId id="267" r:id="rId11"/>
    <p:sldId id="269" r:id="rId12"/>
    <p:sldId id="262" r:id="rId13"/>
    <p:sldId id="313" r:id="rId14"/>
    <p:sldId id="314" r:id="rId15"/>
    <p:sldId id="315" r:id="rId16"/>
    <p:sldId id="271" r:id="rId17"/>
    <p:sldId id="263" r:id="rId18"/>
    <p:sldId id="273" r:id="rId19"/>
    <p:sldId id="317" r:id="rId20"/>
    <p:sldId id="316" r:id="rId21"/>
    <p:sldId id="274" r:id="rId22"/>
    <p:sldId id="275" r:id="rId23"/>
    <p:sldId id="276" r:id="rId24"/>
    <p:sldId id="277" r:id="rId25"/>
    <p:sldId id="278" r:id="rId26"/>
    <p:sldId id="279" r:id="rId27"/>
    <p:sldId id="280" r:id="rId28"/>
    <p:sldId id="304" r:id="rId29"/>
    <p:sldId id="319" r:id="rId30"/>
    <p:sldId id="281" r:id="rId31"/>
    <p:sldId id="282" r:id="rId32"/>
    <p:sldId id="323" r:id="rId33"/>
    <p:sldId id="283" r:id="rId34"/>
    <p:sldId id="284" r:id="rId35"/>
    <p:sldId id="285" r:id="rId36"/>
    <p:sldId id="324" r:id="rId37"/>
    <p:sldId id="325" r:id="rId38"/>
    <p:sldId id="303" r:id="rId39"/>
    <p:sldId id="321" r:id="rId40"/>
    <p:sldId id="322" r:id="rId41"/>
    <p:sldId id="286" r:id="rId42"/>
    <p:sldId id="292" r:id="rId43"/>
    <p:sldId id="287" r:id="rId44"/>
    <p:sldId id="288" r:id="rId45"/>
    <p:sldId id="289" r:id="rId46"/>
    <p:sldId id="290" r:id="rId47"/>
    <p:sldId id="291" r:id="rId48"/>
    <p:sldId id="293" r:id="rId49"/>
    <p:sldId id="294" r:id="rId50"/>
    <p:sldId id="295" r:id="rId51"/>
    <p:sldId id="296" r:id="rId52"/>
    <p:sldId id="297" r:id="rId53"/>
    <p:sldId id="298" r:id="rId54"/>
    <p:sldId id="299" r:id="rId55"/>
    <p:sldId id="300" r:id="rId56"/>
    <p:sldId id="302" r:id="rId57"/>
    <p:sldId id="301" r:id="rId58"/>
    <p:sldId id="330" r:id="rId59"/>
  </p:sldIdLst>
  <p:sldSz cx="9144000" cy="6858000" type="screen4x3"/>
  <p:notesSz cx="7019925" cy="9305925"/>
  <p:defaultTextStyle>
    <a:defPPr>
      <a:defRPr lang="en-US"/>
    </a:defPPr>
    <a:lvl1pPr algn="l" rtl="0" eaLnBrk="0" fontAlgn="base" hangingPunct="0">
      <a:spcBef>
        <a:spcPct val="0"/>
      </a:spcBef>
      <a:spcAft>
        <a:spcPct val="0"/>
      </a:spcAft>
      <a:defRPr kern="1200">
        <a:solidFill>
          <a:schemeClr val="tx1"/>
        </a:solidFill>
        <a:latin typeface="Verdana"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Verdana"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Verdana"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Verdana"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Verdana" charset="0"/>
        <a:ea typeface="ＭＳ Ｐゴシック" charset="0"/>
        <a:cs typeface="+mn-cs"/>
      </a:defRPr>
    </a:lvl5pPr>
    <a:lvl6pPr marL="2286000" algn="l" defTabSz="457200" rtl="0" eaLnBrk="1" latinLnBrk="0" hangingPunct="1">
      <a:defRPr kern="1200">
        <a:solidFill>
          <a:schemeClr val="tx1"/>
        </a:solidFill>
        <a:latin typeface="Verdana" charset="0"/>
        <a:ea typeface="ＭＳ Ｐゴシック" charset="0"/>
        <a:cs typeface="+mn-cs"/>
      </a:defRPr>
    </a:lvl6pPr>
    <a:lvl7pPr marL="2743200" algn="l" defTabSz="457200" rtl="0" eaLnBrk="1" latinLnBrk="0" hangingPunct="1">
      <a:defRPr kern="1200">
        <a:solidFill>
          <a:schemeClr val="tx1"/>
        </a:solidFill>
        <a:latin typeface="Verdana" charset="0"/>
        <a:ea typeface="ＭＳ Ｐゴシック" charset="0"/>
        <a:cs typeface="+mn-cs"/>
      </a:defRPr>
    </a:lvl7pPr>
    <a:lvl8pPr marL="3200400" algn="l" defTabSz="457200" rtl="0" eaLnBrk="1" latinLnBrk="0" hangingPunct="1">
      <a:defRPr kern="1200">
        <a:solidFill>
          <a:schemeClr val="tx1"/>
        </a:solidFill>
        <a:latin typeface="Verdana" charset="0"/>
        <a:ea typeface="ＭＳ Ｐゴシック" charset="0"/>
        <a:cs typeface="+mn-cs"/>
      </a:defRPr>
    </a:lvl8pPr>
    <a:lvl9pPr marL="3657600" algn="l" defTabSz="457200" rtl="0" eaLnBrk="1" latinLnBrk="0" hangingPunct="1">
      <a:defRPr kern="1200">
        <a:solidFill>
          <a:schemeClr val="tx1"/>
        </a:solidFill>
        <a:latin typeface="Verdana"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18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3287" tIns="46644" rIns="93287" bIns="46644" rtlCol="0"/>
          <a:lstStyle>
            <a:lvl1pPr algn="l">
              <a:defRPr sz="1200">
                <a:latin typeface="Verdana" pitchFamily="34" charset="0"/>
                <a:ea typeface="+mn-ea"/>
              </a:defRPr>
            </a:lvl1pPr>
          </a:lstStyle>
          <a:p>
            <a:pPr>
              <a:defRPr/>
            </a:pPr>
            <a:endParaRPr lang="en-US"/>
          </a:p>
        </p:txBody>
      </p:sp>
      <p:sp>
        <p:nvSpPr>
          <p:cNvPr id="3" name="Date Placeholder 2"/>
          <p:cNvSpPr>
            <a:spLocks noGrp="1"/>
          </p:cNvSpPr>
          <p:nvPr>
            <p:ph type="dt" sz="quarter" idx="1"/>
          </p:nvPr>
        </p:nvSpPr>
        <p:spPr>
          <a:xfrm>
            <a:off x="3976688" y="0"/>
            <a:ext cx="3041650" cy="465138"/>
          </a:xfrm>
          <a:prstGeom prst="rect">
            <a:avLst/>
          </a:prstGeom>
        </p:spPr>
        <p:txBody>
          <a:bodyPr vert="horz" wrap="square" lIns="93287" tIns="46644" rIns="93287" bIns="46644" numCol="1" anchor="t" anchorCtr="0" compatLnSpc="1">
            <a:prstTxWarp prst="textNoShape">
              <a:avLst/>
            </a:prstTxWarp>
          </a:bodyPr>
          <a:lstStyle>
            <a:lvl1pPr algn="r">
              <a:defRPr sz="1200"/>
            </a:lvl1pPr>
          </a:lstStyle>
          <a:p>
            <a:fld id="{DB4966FA-B09F-154D-A67A-7734BB12C74A}" type="datetimeFigureOut">
              <a:rPr lang="en-US"/>
              <a:pPr/>
              <a:t>3/14/16</a:t>
            </a:fld>
            <a:endParaRPr lang="en-US"/>
          </a:p>
        </p:txBody>
      </p:sp>
      <p:sp>
        <p:nvSpPr>
          <p:cNvPr id="4" name="Footer Placeholder 3"/>
          <p:cNvSpPr>
            <a:spLocks noGrp="1"/>
          </p:cNvSpPr>
          <p:nvPr>
            <p:ph type="ftr" sz="quarter" idx="2"/>
          </p:nvPr>
        </p:nvSpPr>
        <p:spPr>
          <a:xfrm>
            <a:off x="0" y="8839200"/>
            <a:ext cx="3041650" cy="465138"/>
          </a:xfrm>
          <a:prstGeom prst="rect">
            <a:avLst/>
          </a:prstGeom>
        </p:spPr>
        <p:txBody>
          <a:bodyPr vert="horz" lIns="93287" tIns="46644" rIns="93287" bIns="46644" rtlCol="0" anchor="b"/>
          <a:lstStyle>
            <a:lvl1pPr algn="l">
              <a:defRPr sz="1200">
                <a:latin typeface="Verdana" pitchFamily="34" charset="0"/>
                <a:ea typeface="+mn-ea"/>
              </a:defRPr>
            </a:lvl1pPr>
          </a:lstStyle>
          <a:p>
            <a:pPr>
              <a:defRPr/>
            </a:pPr>
            <a:endParaRPr lang="en-US"/>
          </a:p>
        </p:txBody>
      </p:sp>
      <p:sp>
        <p:nvSpPr>
          <p:cNvPr id="5" name="Slide Number Placeholder 4"/>
          <p:cNvSpPr>
            <a:spLocks noGrp="1"/>
          </p:cNvSpPr>
          <p:nvPr>
            <p:ph type="sldNum" sz="quarter" idx="3"/>
          </p:nvPr>
        </p:nvSpPr>
        <p:spPr>
          <a:xfrm>
            <a:off x="3976688" y="8839200"/>
            <a:ext cx="3041650" cy="465138"/>
          </a:xfrm>
          <a:prstGeom prst="rect">
            <a:avLst/>
          </a:prstGeom>
        </p:spPr>
        <p:txBody>
          <a:bodyPr vert="horz" wrap="square" lIns="93287" tIns="46644" rIns="93287" bIns="46644" numCol="1" anchor="b" anchorCtr="0" compatLnSpc="1">
            <a:prstTxWarp prst="textNoShape">
              <a:avLst/>
            </a:prstTxWarp>
          </a:bodyPr>
          <a:lstStyle>
            <a:lvl1pPr algn="r">
              <a:defRPr sz="1200"/>
            </a:lvl1pPr>
          </a:lstStyle>
          <a:p>
            <a:fld id="{6FAD7F04-D7A0-4343-9FE2-AA5ECB0DB40E}" type="slidenum">
              <a:rPr lang="en-US"/>
              <a:pPr/>
              <a:t>‹#›</a:t>
            </a:fld>
            <a:endParaRPr lang="en-US"/>
          </a:p>
        </p:txBody>
      </p:sp>
    </p:spTree>
    <p:extLst>
      <p:ext uri="{BB962C8B-B14F-4D97-AF65-F5344CB8AC3E}">
        <p14:creationId xmlns:p14="http://schemas.microsoft.com/office/powerpoint/2010/main" val="1301361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15363" name="Rectangle 3"/>
          <p:cNvSpPr>
            <a:spLocks noGrp="1" noChangeArrowheads="1"/>
          </p:cNvSpPr>
          <p:nvPr>
            <p:ph type="dt" idx="1"/>
          </p:nvPr>
        </p:nvSpPr>
        <p:spPr bwMode="auto">
          <a:xfrm>
            <a:off x="3976688" y="0"/>
            <a:ext cx="3041650" cy="4651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63492" name="Rectangle 4"/>
          <p:cNvSpPr>
            <a:spLocks noRot="1" noChangeArrowheads="1" noTextEdit="1"/>
          </p:cNvSpPr>
          <p:nvPr>
            <p:ph type="sldImg" idx="2"/>
          </p:nvPr>
        </p:nvSpPr>
        <p:spPr bwMode="auto">
          <a:xfrm>
            <a:off x="1184275" y="698500"/>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5" name="Rectangle 5"/>
          <p:cNvSpPr>
            <a:spLocks noGrp="1" noChangeArrowheads="1"/>
          </p:cNvSpPr>
          <p:nvPr>
            <p:ph type="body" sz="quarter" idx="3"/>
          </p:nvPr>
        </p:nvSpPr>
        <p:spPr bwMode="auto">
          <a:xfrm>
            <a:off x="701675" y="4419600"/>
            <a:ext cx="5616575" cy="4187825"/>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39200"/>
            <a:ext cx="3041650" cy="465138"/>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15367" name="Rectangle 7"/>
          <p:cNvSpPr>
            <a:spLocks noGrp="1" noChangeArrowheads="1"/>
          </p:cNvSpPr>
          <p:nvPr>
            <p:ph type="sldNum" sz="quarter" idx="5"/>
          </p:nvPr>
        </p:nvSpPr>
        <p:spPr bwMode="auto">
          <a:xfrm>
            <a:off x="3976688" y="8839200"/>
            <a:ext cx="3041650" cy="465138"/>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algn="r" eaLnBrk="1" hangingPunct="1">
              <a:defRPr sz="1200">
                <a:latin typeface="Arial" charset="0"/>
              </a:defRPr>
            </a:lvl1pPr>
          </a:lstStyle>
          <a:p>
            <a:fld id="{B7635222-727F-BD42-8A1E-DFDB74BA1EF4}" type="slidenum">
              <a:rPr lang="en-US"/>
              <a:pPr/>
              <a:t>‹#›</a:t>
            </a:fld>
            <a:endParaRPr lang="en-US"/>
          </a:p>
        </p:txBody>
      </p:sp>
    </p:spTree>
    <p:extLst>
      <p:ext uri="{BB962C8B-B14F-4D97-AF65-F5344CB8AC3E}">
        <p14:creationId xmlns:p14="http://schemas.microsoft.com/office/powerpoint/2010/main" val="1412540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en.wikipedia.org/wiki/Belka_and_Strelka" TargetMode="External"/><Relationship Id="rId4" Type="http://schemas.openxmlformats.org/officeDocument/2006/relationships/hyperlink" Target="http://epizodsspace.testpilot.ru/bibl/gerd/gerd/text/19.htm" TargetMode="External"/><Relationship Id="rId5" Type="http://schemas.openxmlformats.org/officeDocument/2006/relationships/hyperlink" Target="http://en.wikipedia.org/wiki/Chimpanzee" TargetMode="External"/><Relationship Id="rId6" Type="http://schemas.openxmlformats.org/officeDocument/2006/relationships/hyperlink" Target="http://en.wikipedia.org/wiki/Africa" TargetMode="External"/><Relationship Id="rId7" Type="http://schemas.openxmlformats.org/officeDocument/2006/relationships/hyperlink" Target="http://en.wikipedia.org/wiki/Ham_the_Chimp" TargetMode="External"/><Relationship Id="rId8" Type="http://schemas.openxmlformats.org/officeDocument/2006/relationships/hyperlink" Target="http://en.wikipedia.org/wiki/Turtle" TargetMode="External"/><Relationship Id="rId9" Type="http://schemas.openxmlformats.org/officeDocument/2006/relationships/hyperlink" Target="http://en.wikipedia.org/wiki/Zond_5" TargetMode="External"/><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C50FB84F-A8EE-FE47-B351-BE97020F7069}" type="slidenum">
              <a:rPr lang="en-US">
                <a:latin typeface="Arial" charset="0"/>
              </a:rPr>
              <a:pPr/>
              <a:t>1</a:t>
            </a:fld>
            <a:endParaRPr lang="en-US">
              <a:latin typeface="Arial" charset="0"/>
            </a:endParaRPr>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4019D0D3-8F19-464E-946F-3CB3F4C109B1}" type="slidenum">
              <a:rPr lang="en-US">
                <a:latin typeface="Arial" charset="0"/>
              </a:rPr>
              <a:pPr/>
              <a:t>2</a:t>
            </a:fld>
            <a:endParaRPr lang="en-US">
              <a:latin typeface="Arial" charset="0"/>
            </a:endParaRPr>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E04B3B11-FCE2-334C-8628-7EB3C1C2408E}" type="slidenum">
              <a:rPr lang="en-US">
                <a:latin typeface="Arial" charset="0"/>
              </a:rPr>
              <a:pPr/>
              <a:t>3</a:t>
            </a:fld>
            <a:endParaRPr lang="en-US">
              <a:latin typeface="Arial" charset="0"/>
            </a:endParaRPr>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ED5CCFF4-1164-7A4A-B6D8-4D78E30BE153}" type="slidenum">
              <a:rPr lang="en-US">
                <a:latin typeface="Arial" charset="0"/>
              </a:rPr>
              <a:pPr/>
              <a:t>4</a:t>
            </a:fld>
            <a:endParaRPr lang="en-US">
              <a:latin typeface="Arial" charset="0"/>
            </a:endParaRPr>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1E2564ED-CDC7-D144-B2BB-BCE5937C7467}" type="slidenum">
              <a:rPr lang="en-US">
                <a:latin typeface="Arial" charset="0"/>
              </a:rPr>
              <a:pPr/>
              <a:t>5</a:t>
            </a:fld>
            <a:endParaRPr lang="en-US">
              <a:latin typeface="Arial" charset="0"/>
            </a:endParaRPr>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81628426-555E-A94D-B083-D6C532758A2F}" type="slidenum">
              <a:rPr lang="en-US">
                <a:latin typeface="Arial" charset="0"/>
              </a:rPr>
              <a:pPr/>
              <a:t>10</a:t>
            </a:fld>
            <a:endParaRPr lang="en-US">
              <a:latin typeface="Arial" charset="0"/>
            </a:endParaRPr>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958D21C4-D3C0-4841-9938-AA596AC6C89D}" type="slidenum">
              <a:rPr lang="en-US">
                <a:latin typeface="Arial" charset="0"/>
              </a:rPr>
              <a:pPr/>
              <a:t>11</a:t>
            </a:fld>
            <a:endParaRPr lang="en-US">
              <a:latin typeface="Arial" charset="0"/>
            </a:endParaRPr>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1589BDD0-9C51-1341-A82F-35E4A23FDA7E}" type="slidenum">
              <a:rPr lang="en-US">
                <a:latin typeface="Arial" charset="0"/>
              </a:rPr>
              <a:pPr/>
              <a:t>12</a:t>
            </a:fld>
            <a:endParaRPr lang="en-US">
              <a:latin typeface="Arial" charset="0"/>
            </a:endParaRPr>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F91D737B-9C9C-D74D-A89C-D8AB4EA2D6E6}" type="slidenum">
              <a:rPr lang="en-US">
                <a:latin typeface="Arial" charset="0"/>
              </a:rPr>
              <a:pPr/>
              <a:t>13</a:t>
            </a:fld>
            <a:endParaRPr lang="en-US">
              <a:latin typeface="Arial" charset="0"/>
            </a:endParaRPr>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60AE1F80-1AAD-2045-9826-6A730D6BAC95}" type="slidenum">
              <a:rPr lang="en-US">
                <a:latin typeface="Arial" charset="0"/>
              </a:rPr>
              <a:pPr/>
              <a:t>16</a:t>
            </a:fld>
            <a:endParaRPr lang="en-US">
              <a:latin typeface="Arial" charset="0"/>
            </a:endParaRPr>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EFB9102-8EE4-8545-AFB4-345805E10805}" type="slidenum">
              <a:rPr lang="en-US">
                <a:latin typeface="Arial" charset="0"/>
              </a:rPr>
              <a:pPr/>
              <a:t>17</a:t>
            </a:fld>
            <a:endParaRPr lang="en-US">
              <a:latin typeface="Arial" charset="0"/>
            </a:endParaRPr>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99B6DF9-F5F7-2B4A-8976-48A4F34AB52B}" type="slidenum">
              <a:rPr lang="en-US">
                <a:latin typeface="Arial" charset="0"/>
              </a:rPr>
              <a:pPr/>
              <a:t>18</a:t>
            </a:fld>
            <a:endParaRPr lang="en-US">
              <a:latin typeface="Arial" charset="0"/>
            </a:endParaRPr>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15C63BAD-EF10-A84E-B684-DEC194B48F22}" type="slidenum">
              <a:rPr lang="en-US">
                <a:latin typeface="Arial" charset="0"/>
              </a:rPr>
              <a:pPr/>
              <a:t>21</a:t>
            </a:fld>
            <a:endParaRPr lang="en-US">
              <a:latin typeface="Arial" charset="0"/>
            </a:endParaRPr>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DFB94B06-DD75-7245-8034-A0B5C46ECEA9}" type="slidenum">
              <a:rPr lang="en-US">
                <a:latin typeface="Arial" charset="0"/>
              </a:rPr>
              <a:pPr/>
              <a:t>22</a:t>
            </a:fld>
            <a:endParaRPr lang="en-US">
              <a:latin typeface="Arial" charset="0"/>
            </a:endParaRPr>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549C9CB4-F67C-6D49-9CB4-C190CB72D086}" type="slidenum">
              <a:rPr lang="en-US">
                <a:latin typeface="Arial" charset="0"/>
              </a:rPr>
              <a:pPr/>
              <a:t>23</a:t>
            </a:fld>
            <a:endParaRPr lang="en-US">
              <a:latin typeface="Arial" charset="0"/>
            </a:endParaRPr>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95925604-0398-7547-8B4E-6E0B441FBD2A}" type="slidenum">
              <a:rPr lang="en-US">
                <a:latin typeface="Arial" charset="0"/>
              </a:rPr>
              <a:pPr/>
              <a:t>24</a:t>
            </a:fld>
            <a:endParaRPr lang="en-US">
              <a:latin typeface="Arial" charset="0"/>
            </a:endParaRPr>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F3888E9E-BFD3-D94B-B6DF-F67375C67014}" type="slidenum">
              <a:rPr lang="en-US">
                <a:latin typeface="Arial" charset="0"/>
              </a:rPr>
              <a:pPr/>
              <a:t>25</a:t>
            </a:fld>
            <a:endParaRPr lang="en-US">
              <a:latin typeface="Arial" charset="0"/>
            </a:endParaRPr>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40ECBBF6-8AEA-2548-B213-8DB9994B3C77}" type="slidenum">
              <a:rPr lang="en-US">
                <a:latin typeface="Arial" charset="0"/>
              </a:rPr>
              <a:pPr/>
              <a:t>26</a:t>
            </a:fld>
            <a:endParaRPr lang="en-US">
              <a:latin typeface="Arial" charset="0"/>
            </a:endParaRPr>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EB92727-5D4F-2845-8CB7-ECEDCBD22659}" type="slidenum">
              <a:rPr lang="en-US">
                <a:latin typeface="Arial" charset="0"/>
              </a:rPr>
              <a:pPr/>
              <a:t>27</a:t>
            </a:fld>
            <a:endParaRPr lang="en-US">
              <a:latin typeface="Arial" charset="0"/>
            </a:endParaRPr>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8D10BF61-6C39-F144-B75C-0FBCEFE0D0D2}" type="slidenum">
              <a:rPr lang="en-US">
                <a:latin typeface="Arial" charset="0"/>
              </a:rPr>
              <a:pPr/>
              <a:t>30</a:t>
            </a:fld>
            <a:endParaRPr lang="en-US">
              <a:latin typeface="Arial" charset="0"/>
            </a:endParaRPr>
          </a:p>
        </p:txBody>
      </p:sp>
      <p:sp>
        <p:nvSpPr>
          <p:cNvPr id="83971" name="Rectangle 2"/>
          <p:cNvSpPr>
            <a:spLocks noRo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E2506D93-A4AA-DC4E-B964-2BA3DD5DEFCF}" type="slidenum">
              <a:rPr lang="en-US">
                <a:latin typeface="Arial" charset="0"/>
              </a:rPr>
              <a:pPr/>
              <a:t>31</a:t>
            </a:fld>
            <a:endParaRPr lang="en-US">
              <a:latin typeface="Arial" charset="0"/>
            </a:endParaRPr>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D40373F1-A91D-D44D-8093-B9A13BC4E472}" type="slidenum">
              <a:rPr lang="en-US">
                <a:latin typeface="Arial" charset="0"/>
              </a:rPr>
              <a:pPr/>
              <a:t>33</a:t>
            </a:fld>
            <a:endParaRPr lang="en-US">
              <a:latin typeface="Arial" charset="0"/>
            </a:endParaRPr>
          </a:p>
        </p:txBody>
      </p:sp>
      <p:sp>
        <p:nvSpPr>
          <p:cNvPr id="86019" name="Rectangle 2"/>
          <p:cNvSpPr>
            <a:spLocks noRo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A43A28A5-A224-EE4F-9696-8E8E639A027F}" type="slidenum">
              <a:rPr lang="en-US">
                <a:latin typeface="Arial" charset="0"/>
              </a:rPr>
              <a:pPr/>
              <a:t>34</a:t>
            </a:fld>
            <a:endParaRPr lang="en-US">
              <a:latin typeface="Arial" charset="0"/>
            </a:endParaRPr>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3F0C8537-5EF8-334F-BE5B-F175F3F846D8}" type="slidenum">
              <a:rPr lang="en-US">
                <a:latin typeface="Arial" charset="0"/>
              </a:rPr>
              <a:pPr/>
              <a:t>35</a:t>
            </a:fld>
            <a:endParaRPr lang="en-US">
              <a:latin typeface="Arial" charset="0"/>
            </a:endParaRPr>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CBE479D5-D46E-7C42-8352-AE88060906A3}" type="slidenum">
              <a:rPr lang="en-US">
                <a:latin typeface="Arial" charset="0"/>
              </a:rPr>
              <a:pPr/>
              <a:t>41</a:t>
            </a:fld>
            <a:endParaRPr lang="en-US">
              <a:latin typeface="Arial" charset="0"/>
            </a:endParaRPr>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2415D620-1857-4046-9348-8D84131575F5}" type="slidenum">
              <a:rPr lang="en-US">
                <a:latin typeface="Arial" charset="0"/>
              </a:rPr>
              <a:pPr/>
              <a:t>42</a:t>
            </a:fld>
            <a:endParaRPr lang="en-US">
              <a:latin typeface="Arial" charset="0"/>
            </a:endParaRPr>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914F9402-38CD-4445-B112-40AD6EE43B57}" type="slidenum">
              <a:rPr lang="en-US">
                <a:latin typeface="Arial" charset="0"/>
              </a:rPr>
              <a:pPr/>
              <a:t>43</a:t>
            </a:fld>
            <a:endParaRPr lang="en-US">
              <a:latin typeface="Arial" charset="0"/>
            </a:endParaRPr>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0AFC98F2-D0ED-FD47-A155-0E4D648BE08C}" type="slidenum">
              <a:rPr lang="en-US">
                <a:latin typeface="Arial" charset="0"/>
              </a:rPr>
              <a:pPr/>
              <a:t>44</a:t>
            </a:fld>
            <a:endParaRPr lang="en-US">
              <a:latin typeface="Arial" charset="0"/>
            </a:endParaRPr>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Egyptian Crisis</a:t>
            </a:r>
          </a:p>
          <a:p>
            <a:pPr eaLnBrk="1" hangingPunct="1"/>
            <a:r>
              <a:rPr lang="en-US"/>
              <a:t>Egypt asks US to help build Aswan Dam (Suez Canal) along the Nile. </a:t>
            </a:r>
          </a:p>
          <a:p>
            <a:pPr eaLnBrk="1" hangingPunct="1"/>
            <a:r>
              <a:rPr lang="en-US"/>
              <a:t>Leader Nassar asks Soviets as well</a:t>
            </a:r>
          </a:p>
          <a:p>
            <a:pPr eaLnBrk="1" hangingPunct="1"/>
            <a:r>
              <a:rPr lang="en-US"/>
              <a:t>US refuses to help, Nassar controls Dam</a:t>
            </a:r>
          </a:p>
          <a:p>
            <a:pPr eaLnBrk="1" hangingPunct="1"/>
            <a:r>
              <a:rPr lang="en-US"/>
              <a:t>In response, Israel invades Egypt with help of GB and France</a:t>
            </a:r>
          </a:p>
          <a:p>
            <a:pPr eaLnBrk="1" hangingPunct="1"/>
            <a:r>
              <a:rPr lang="en-US"/>
              <a:t>Iran Crisis</a:t>
            </a:r>
          </a:p>
          <a:p>
            <a:pPr eaLnBrk="1" hangingPunct="1"/>
            <a:r>
              <a:rPr lang="en-US"/>
              <a:t>PM  Mossadegh began to resist pro-west economic interests in Iran</a:t>
            </a:r>
          </a:p>
          <a:p>
            <a:pPr eaLnBrk="1" hangingPunct="1"/>
            <a:r>
              <a:rPr lang="en-US"/>
              <a:t>Soviets begin to court Mossadegh</a:t>
            </a:r>
          </a:p>
          <a:p>
            <a:pPr eaLnBrk="1" hangingPunct="1"/>
            <a:r>
              <a:rPr lang="en-US"/>
              <a:t>CIA overthrows Mossadegh and replaces him with pro-west Shah Pahlevi.  US friends with Iran until 1979</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DA78C0A8-7103-0640-A4C4-88C24649304A}" type="slidenum">
              <a:rPr lang="en-US">
                <a:latin typeface="Arial" charset="0"/>
              </a:rPr>
              <a:pPr/>
              <a:t>45</a:t>
            </a:fld>
            <a:endParaRPr lang="en-US">
              <a:latin typeface="Arial" charset="0"/>
            </a:endParaRPr>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9FA0EDA1-56E2-924B-8DC8-63489821E371}" type="slidenum">
              <a:rPr lang="en-US">
                <a:latin typeface="Arial" charset="0"/>
              </a:rPr>
              <a:pPr/>
              <a:t>46</a:t>
            </a:fld>
            <a:endParaRPr lang="en-US">
              <a:latin typeface="Arial" charset="0"/>
            </a:endParaRPr>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BACE944-A24C-474C-B6B7-E35AC385833F}" type="slidenum">
              <a:rPr lang="en-US">
                <a:latin typeface="Arial" charset="0"/>
              </a:rPr>
              <a:pPr/>
              <a:t>47</a:t>
            </a:fld>
            <a:endParaRPr lang="en-US">
              <a:latin typeface="Arial" charset="0"/>
            </a:endParaRPr>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2113ECCC-6A95-BC41-9375-8DE39E8B36B2}" type="slidenum">
              <a:rPr lang="en-US">
                <a:latin typeface="Arial" charset="0"/>
              </a:rPr>
              <a:pPr/>
              <a:t>48</a:t>
            </a:fld>
            <a:endParaRPr lang="en-US">
              <a:latin typeface="Arial" charset="0"/>
            </a:endParaRPr>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In 1960 Soviet space dogs </a:t>
            </a:r>
            <a:r>
              <a:rPr lang="en-US">
                <a:hlinkClick r:id="rId3" tooltip="Belka and Strelka"/>
              </a:rPr>
              <a:t>Belka and Strelka</a:t>
            </a:r>
            <a:r>
              <a:rPr lang="en-US"/>
              <a:t> orbited the earth and successfully returned. </a:t>
            </a:r>
            <a:r>
              <a:rPr lang="en-US">
                <a:hlinkClick r:id="rId4" tooltip="http://epizodsspace.testpilot.ru/bibl/gerd/gerd/text/19.htm"/>
              </a:rPr>
              <a:t>(Russian)</a:t>
            </a:r>
            <a:endParaRPr lang="en-US"/>
          </a:p>
          <a:p>
            <a:pPr eaLnBrk="1" hangingPunct="1"/>
            <a:r>
              <a:rPr lang="en-US"/>
              <a:t>The American space program imported </a:t>
            </a:r>
            <a:r>
              <a:rPr lang="en-US">
                <a:hlinkClick r:id="rId5" tooltip="Chimpanzee"/>
              </a:rPr>
              <a:t>chimpanzees</a:t>
            </a:r>
            <a:r>
              <a:rPr lang="en-US"/>
              <a:t> from </a:t>
            </a:r>
            <a:r>
              <a:rPr lang="en-US">
                <a:hlinkClick r:id="rId6" tooltip="Africa"/>
              </a:rPr>
              <a:t>Africa</a:t>
            </a:r>
            <a:r>
              <a:rPr lang="en-US"/>
              <a:t> and sent </a:t>
            </a:r>
            <a:r>
              <a:rPr lang="en-US">
                <a:hlinkClick r:id="rId7" tooltip="Ham the Chimp"/>
              </a:rPr>
              <a:t>at least two</a:t>
            </a:r>
            <a:r>
              <a:rPr lang="en-US"/>
              <a:t> into space before launching their first human orbiter. The Soviet Union launched </a:t>
            </a:r>
            <a:r>
              <a:rPr lang="en-US">
                <a:hlinkClick r:id="rId8" tooltip="Turtle"/>
              </a:rPr>
              <a:t>turtles</a:t>
            </a:r>
            <a:r>
              <a:rPr lang="en-US"/>
              <a:t> in 1968 on </a:t>
            </a:r>
            <a:r>
              <a:rPr lang="en-US" i="1">
                <a:hlinkClick r:id="rId9" tooltip="Zond 5"/>
              </a:rPr>
              <a:t>Zond 5</a:t>
            </a:r>
            <a:r>
              <a:rPr lang="en-US"/>
              <a:t>, which became the first animals to fly around the Moon.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DDF43B37-335C-2F48-8E53-AA1F06A6B404}" type="slidenum">
              <a:rPr lang="en-US">
                <a:latin typeface="Arial" charset="0"/>
              </a:rPr>
              <a:pPr/>
              <a:t>49</a:t>
            </a:fld>
            <a:endParaRPr lang="en-US">
              <a:latin typeface="Arial" charset="0"/>
            </a:endParaRPr>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C9855196-359F-4144-82A2-950691368CE4}" type="slidenum">
              <a:rPr lang="en-US">
                <a:latin typeface="Arial" charset="0"/>
              </a:rPr>
              <a:pPr/>
              <a:t>50</a:t>
            </a:fld>
            <a:endParaRPr lang="en-US">
              <a:latin typeface="Arial" charset="0"/>
            </a:endParaRPr>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7CD8ED5-224A-CE4D-A448-4CDF8B796D32}" type="slidenum">
              <a:rPr lang="en-US">
                <a:latin typeface="Arial" charset="0"/>
              </a:rPr>
              <a:pPr/>
              <a:t>51</a:t>
            </a:fld>
            <a:endParaRPr lang="en-US">
              <a:latin typeface="Arial" charset="0"/>
            </a:endParaRPr>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134AB566-0193-604A-971F-2D40680E355F}" type="slidenum">
              <a:rPr lang="en-US">
                <a:latin typeface="Arial" charset="0"/>
              </a:rPr>
              <a:pPr/>
              <a:t>52</a:t>
            </a:fld>
            <a:endParaRPr lang="en-US">
              <a:latin typeface="Arial" charset="0"/>
            </a:endParaRPr>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BDF79B74-439E-C748-A327-24BB1368050A}" type="slidenum">
              <a:rPr lang="en-US">
                <a:latin typeface="Arial" charset="0"/>
              </a:rPr>
              <a:pPr/>
              <a:t>53</a:t>
            </a:fld>
            <a:endParaRPr lang="en-US">
              <a:latin typeface="Arial" charset="0"/>
            </a:endParaRPr>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299F54C3-13A9-244C-A8D2-63EF0EF313AB}" type="slidenum">
              <a:rPr lang="en-US">
                <a:latin typeface="Arial" charset="0"/>
              </a:rPr>
              <a:pPr/>
              <a:t>54</a:t>
            </a:fld>
            <a:endParaRPr lang="en-US">
              <a:latin typeface="Arial" charset="0"/>
            </a:endParaRPr>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A083B2AB-9223-3E47-9BEC-73CEE7CEB156}" type="slidenum">
              <a:rPr lang="en-US">
                <a:latin typeface="Arial" charset="0"/>
              </a:rPr>
              <a:pPr/>
              <a:t>55</a:t>
            </a:fld>
            <a:endParaRPr lang="en-US">
              <a:latin typeface="Arial" charset="0"/>
            </a:endParaRPr>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8DDF29CF-81C7-FF4B-886B-7C7D26E8110D}" type="slidenum">
              <a:rPr lang="en-US">
                <a:latin typeface="Arial" charset="0"/>
              </a:rPr>
              <a:pPr/>
              <a:t>56</a:t>
            </a:fld>
            <a:endParaRPr lang="en-US">
              <a:latin typeface="Arial" charset="0"/>
            </a:endParaRPr>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a:t>Literally "I am a Berliner, a kind of pastry"</a:t>
            </a:r>
            <a:r>
              <a:rPr lang="en-US"/>
              <a:t>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fld id="{E74FA3FF-93D9-424F-A05B-0FB5E091FE23}" type="slidenum">
              <a:rPr lang="en-US">
                <a:latin typeface="Arial" charset="0"/>
              </a:rPr>
              <a:pPr/>
              <a:t>57</a:t>
            </a:fld>
            <a:endParaRPr lang="en-US">
              <a:latin typeface="Arial" charset="0"/>
            </a:endParaRPr>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speech was peppered with German and one sentence in Latin, written phonetically on one of the speech cards here.</a:t>
            </a:r>
            <a:br>
              <a:rPr lang="en-US"/>
            </a:br>
            <a:r>
              <a:rPr lang="en-US" i="1"/>
              <a:t>National Archives, John F. Kennedy Library, Boston, Massachusetts</a:t>
            </a:r>
          </a:p>
          <a:p>
            <a:pPr eaLnBrk="1" hangingPunct="1"/>
            <a:r>
              <a:rPr lang="en-US" b="1" i="1"/>
              <a:t>President Reagan's speech card from his remarks in Berlin, June 12, 1987</a:t>
            </a:r>
            <a:r>
              <a:rPr lang="en-US" i="1"/>
              <a:t/>
            </a:r>
            <a:br>
              <a:rPr lang="en-US" i="1"/>
            </a:br>
            <a:endParaRPr lang="en-US" i="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633413" y="798513"/>
            <a:ext cx="7542213" cy="6029325"/>
            <a:chOff x="-384" y="480"/>
            <a:chExt cx="4751" cy="3798"/>
          </a:xfrm>
        </p:grpSpPr>
        <p:grpSp>
          <p:nvGrpSpPr>
            <p:cNvPr id="5" name="Group 3"/>
            <p:cNvGrpSpPr>
              <a:grpSpLocks/>
            </p:cNvGrpSpPr>
            <p:nvPr/>
          </p:nvGrpSpPr>
          <p:grpSpPr bwMode="auto">
            <a:xfrm>
              <a:off x="-384" y="480"/>
              <a:ext cx="4751" cy="3798"/>
              <a:chOff x="0" y="522"/>
              <a:chExt cx="4751" cy="3798"/>
            </a:xfrm>
          </p:grpSpPr>
          <p:grpSp>
            <p:nvGrpSpPr>
              <p:cNvPr id="19" name="Group 4"/>
              <p:cNvGrpSpPr>
                <a:grpSpLocks/>
              </p:cNvGrpSpPr>
              <p:nvPr userDrawn="1"/>
            </p:nvGrpSpPr>
            <p:grpSpPr bwMode="auto">
              <a:xfrm>
                <a:off x="0" y="522"/>
                <a:ext cx="4751" cy="3794"/>
                <a:chOff x="0" y="522"/>
                <a:chExt cx="4751" cy="3794"/>
              </a:xfrm>
            </p:grpSpPr>
            <p:sp>
              <p:nvSpPr>
                <p:cNvPr id="33" name="Freeform 5"/>
                <p:cNvSpPr>
                  <a:spLocks/>
                </p:cNvSpPr>
                <p:nvPr userDrawn="1"/>
              </p:nvSpPr>
              <p:spPr bwMode="hidden">
                <a:xfrm>
                  <a:off x="628" y="1241"/>
                  <a:ext cx="3281" cy="3075"/>
                </a:xfrm>
                <a:custGeom>
                  <a:avLst/>
                  <a:gdLst>
                    <a:gd name="T0" fmla="*/ 536 w 3271"/>
                    <a:gd name="T1" fmla="*/ 1990 h 3075"/>
                    <a:gd name="T2" fmla="*/ 203 w 3271"/>
                    <a:gd name="T3" fmla="*/ 1474 h 3075"/>
                    <a:gd name="T4" fmla="*/ 66 w 3271"/>
                    <a:gd name="T5" fmla="*/ 1169 h 3075"/>
                    <a:gd name="T6" fmla="*/ 12 w 3271"/>
                    <a:gd name="T7" fmla="*/ 875 h 3075"/>
                    <a:gd name="T8" fmla="*/ 18 w 3271"/>
                    <a:gd name="T9" fmla="*/ 611 h 3075"/>
                    <a:gd name="T10" fmla="*/ 84 w 3271"/>
                    <a:gd name="T11" fmla="*/ 389 h 3075"/>
                    <a:gd name="T12" fmla="*/ 226 w 3271"/>
                    <a:gd name="T13" fmla="*/ 216 h 3075"/>
                    <a:gd name="T14" fmla="*/ 542 w 3271"/>
                    <a:gd name="T15" fmla="*/ 42 h 3075"/>
                    <a:gd name="T16" fmla="*/ 942 w 3271"/>
                    <a:gd name="T17" fmla="*/ 6 h 3075"/>
                    <a:gd name="T18" fmla="*/ 1402 w 3271"/>
                    <a:gd name="T19" fmla="*/ 102 h 3075"/>
                    <a:gd name="T20" fmla="*/ 1908 w 3271"/>
                    <a:gd name="T21" fmla="*/ 324 h 3075"/>
                    <a:gd name="T22" fmla="*/ 2391 w 3271"/>
                    <a:gd name="T23" fmla="*/ 659 h 3075"/>
                    <a:gd name="T24" fmla="*/ 2920 w 3271"/>
                    <a:gd name="T25" fmla="*/ 1187 h 3075"/>
                    <a:gd name="T26" fmla="*/ 3252 w 3271"/>
                    <a:gd name="T27" fmla="*/ 1702 h 3075"/>
                    <a:gd name="T28" fmla="*/ 3375 w 3271"/>
                    <a:gd name="T29" fmla="*/ 2008 h 3075"/>
                    <a:gd name="T30" fmla="*/ 3429 w 3271"/>
                    <a:gd name="T31" fmla="*/ 2302 h 3075"/>
                    <a:gd name="T32" fmla="*/ 3423 w 3271"/>
                    <a:gd name="T33" fmla="*/ 2565 h 3075"/>
                    <a:gd name="T34" fmla="*/ 3357 w 3271"/>
                    <a:gd name="T35" fmla="*/ 2781 h 3075"/>
                    <a:gd name="T36" fmla="*/ 3233 w 3271"/>
                    <a:gd name="T37" fmla="*/ 2961 h 3075"/>
                    <a:gd name="T38" fmla="*/ 3071 w 3271"/>
                    <a:gd name="T39" fmla="*/ 3075 h 3075"/>
                    <a:gd name="T40" fmla="*/ 3233 w 3271"/>
                    <a:gd name="T41" fmla="*/ 2967 h 3075"/>
                    <a:gd name="T42" fmla="*/ 3363 w 3271"/>
                    <a:gd name="T43" fmla="*/ 2787 h 3075"/>
                    <a:gd name="T44" fmla="*/ 3429 w 3271"/>
                    <a:gd name="T45" fmla="*/ 2565 h 3075"/>
                    <a:gd name="T46" fmla="*/ 3435 w 3271"/>
                    <a:gd name="T47" fmla="*/ 2302 h 3075"/>
                    <a:gd name="T48" fmla="*/ 3381 w 3271"/>
                    <a:gd name="T49" fmla="*/ 2008 h 3075"/>
                    <a:gd name="T50" fmla="*/ 3259 w 3271"/>
                    <a:gd name="T51" fmla="*/ 1702 h 3075"/>
                    <a:gd name="T52" fmla="*/ 2927 w 3271"/>
                    <a:gd name="T53" fmla="*/ 1181 h 3075"/>
                    <a:gd name="T54" fmla="*/ 2397 w 3271"/>
                    <a:gd name="T55" fmla="*/ 653 h 3075"/>
                    <a:gd name="T56" fmla="*/ 1908 w 3271"/>
                    <a:gd name="T57" fmla="*/ 318 h 3075"/>
                    <a:gd name="T58" fmla="*/ 1402 w 3271"/>
                    <a:gd name="T59" fmla="*/ 96 h 3075"/>
                    <a:gd name="T60" fmla="*/ 942 w 3271"/>
                    <a:gd name="T61" fmla="*/ 0 h 3075"/>
                    <a:gd name="T62" fmla="*/ 536 w 3271"/>
                    <a:gd name="T63" fmla="*/ 36 h 3075"/>
                    <a:gd name="T64" fmla="*/ 221 w 3271"/>
                    <a:gd name="T65" fmla="*/ 210 h 3075"/>
                    <a:gd name="T66" fmla="*/ 78 w 3271"/>
                    <a:gd name="T67" fmla="*/ 389 h 3075"/>
                    <a:gd name="T68" fmla="*/ 12 w 3271"/>
                    <a:gd name="T69" fmla="*/ 611 h 3075"/>
                    <a:gd name="T70" fmla="*/ 6 w 3271"/>
                    <a:gd name="T71" fmla="*/ 875 h 3075"/>
                    <a:gd name="T72" fmla="*/ 60 w 3271"/>
                    <a:gd name="T73" fmla="*/ 1169 h 3075"/>
                    <a:gd name="T74" fmla="*/ 197 w 3271"/>
                    <a:gd name="T75" fmla="*/ 1474 h 3075"/>
                    <a:gd name="T76" fmla="*/ 370 w 3271"/>
                    <a:gd name="T77" fmla="*/ 1786 h 3075"/>
                    <a:gd name="T78" fmla="*/ 900 w 3271"/>
                    <a:gd name="T79" fmla="*/ 2380 h 3075"/>
                    <a:gd name="T80" fmla="*/ 1312 w 3271"/>
                    <a:gd name="T81" fmla="*/ 2709 h 3075"/>
                    <a:gd name="T82" fmla="*/ 1741 w 3271"/>
                    <a:gd name="T83" fmla="*/ 2961 h 3075"/>
                    <a:gd name="T84" fmla="*/ 2039 w 3271"/>
                    <a:gd name="T85" fmla="*/ 3075 h 3075"/>
                    <a:gd name="T86" fmla="*/ 1610 w 3271"/>
                    <a:gd name="T87" fmla="*/ 2889 h 3075"/>
                    <a:gd name="T88" fmla="*/ 1177 w 3271"/>
                    <a:gd name="T89" fmla="*/ 2607 h 3075"/>
                    <a:gd name="T90" fmla="*/ 900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4" name="Group 6"/>
                <p:cNvGrpSpPr>
                  <a:grpSpLocks/>
                </p:cNvGrpSpPr>
                <p:nvPr userDrawn="1"/>
              </p:nvGrpSpPr>
              <p:grpSpPr bwMode="auto">
                <a:xfrm>
                  <a:off x="0" y="522"/>
                  <a:ext cx="4751" cy="3794"/>
                  <a:chOff x="0" y="522"/>
                  <a:chExt cx="4751" cy="3794"/>
                </a:xfrm>
              </p:grpSpPr>
              <p:sp>
                <p:nvSpPr>
                  <p:cNvPr id="35" name="Freeform 7"/>
                  <p:cNvSpPr>
                    <a:spLocks/>
                  </p:cNvSpPr>
                  <p:nvPr userDrawn="1"/>
                </p:nvSpPr>
                <p:spPr bwMode="hidden">
                  <a:xfrm>
                    <a:off x="400" y="815"/>
                    <a:ext cx="3964" cy="3501"/>
                  </a:xfrm>
                  <a:custGeom>
                    <a:avLst/>
                    <a:gdLst>
                      <a:gd name="T0" fmla="*/ 4152 w 3952"/>
                      <a:gd name="T1" fmla="*/ 2860 h 3501"/>
                      <a:gd name="T2" fmla="*/ 4114 w 3952"/>
                      <a:gd name="T3" fmla="*/ 2614 h 3501"/>
                      <a:gd name="T4" fmla="*/ 4043 w 3952"/>
                      <a:gd name="T5" fmla="*/ 2368 h 3501"/>
                      <a:gd name="T6" fmla="*/ 3929 w 3952"/>
                      <a:gd name="T7" fmla="*/ 2110 h 3501"/>
                      <a:gd name="T8" fmla="*/ 3780 w 3952"/>
                      <a:gd name="T9" fmla="*/ 1853 h 3501"/>
                      <a:gd name="T10" fmla="*/ 3616 w 3952"/>
                      <a:gd name="T11" fmla="*/ 1595 h 3501"/>
                      <a:gd name="T12" fmla="*/ 3411 w 3952"/>
                      <a:gd name="T13" fmla="*/ 1343 h 3501"/>
                      <a:gd name="T14" fmla="*/ 3183 w 3952"/>
                      <a:gd name="T15" fmla="*/ 1103 h 3501"/>
                      <a:gd name="T16" fmla="*/ 2864 w 3952"/>
                      <a:gd name="T17" fmla="*/ 815 h 3501"/>
                      <a:gd name="T18" fmla="*/ 2451 w 3952"/>
                      <a:gd name="T19" fmla="*/ 522 h 3501"/>
                      <a:gd name="T20" fmla="*/ 2045 w 3952"/>
                      <a:gd name="T21" fmla="*/ 288 h 3501"/>
                      <a:gd name="T22" fmla="*/ 1640 w 3952"/>
                      <a:gd name="T23" fmla="*/ 126 h 3501"/>
                      <a:gd name="T24" fmla="*/ 1252 w 3952"/>
                      <a:gd name="T25" fmla="*/ 24 h 3501"/>
                      <a:gd name="T26" fmla="*/ 888 w 3952"/>
                      <a:gd name="T27" fmla="*/ 0 h 3501"/>
                      <a:gd name="T28" fmla="*/ 560 w 3952"/>
                      <a:gd name="T29" fmla="*/ 48 h 3501"/>
                      <a:gd name="T30" fmla="*/ 280 w 3952"/>
                      <a:gd name="T31" fmla="*/ 174 h 3501"/>
                      <a:gd name="T32" fmla="*/ 114 w 3952"/>
                      <a:gd name="T33" fmla="*/ 312 h 3501"/>
                      <a:gd name="T34" fmla="*/ 0 w 3952"/>
                      <a:gd name="T35" fmla="*/ 486 h 3501"/>
                      <a:gd name="T36" fmla="*/ 72 w 3952"/>
                      <a:gd name="T37" fmla="*/ 372 h 3501"/>
                      <a:gd name="T38" fmla="*/ 286 w 3952"/>
                      <a:gd name="T39" fmla="*/ 174 h 3501"/>
                      <a:gd name="T40" fmla="*/ 560 w 3952"/>
                      <a:gd name="T41" fmla="*/ 48 h 3501"/>
                      <a:gd name="T42" fmla="*/ 888 w 3952"/>
                      <a:gd name="T43" fmla="*/ 6 h 3501"/>
                      <a:gd name="T44" fmla="*/ 1252 w 3952"/>
                      <a:gd name="T45" fmla="*/ 30 h 3501"/>
                      <a:gd name="T46" fmla="*/ 1640 w 3952"/>
                      <a:gd name="T47" fmla="*/ 132 h 3501"/>
                      <a:gd name="T48" fmla="*/ 2045 w 3952"/>
                      <a:gd name="T49" fmla="*/ 294 h 3501"/>
                      <a:gd name="T50" fmla="*/ 2451 w 3952"/>
                      <a:gd name="T51" fmla="*/ 528 h 3501"/>
                      <a:gd name="T52" fmla="*/ 2857 w 3952"/>
                      <a:gd name="T53" fmla="*/ 821 h 3501"/>
                      <a:gd name="T54" fmla="*/ 3296 w 3952"/>
                      <a:gd name="T55" fmla="*/ 1223 h 3501"/>
                      <a:gd name="T56" fmla="*/ 3510 w 3952"/>
                      <a:gd name="T57" fmla="*/ 1469 h 3501"/>
                      <a:gd name="T58" fmla="*/ 3697 w 3952"/>
                      <a:gd name="T59" fmla="*/ 1727 h 3501"/>
                      <a:gd name="T60" fmla="*/ 3857 w 3952"/>
                      <a:gd name="T61" fmla="*/ 1984 h 3501"/>
                      <a:gd name="T62" fmla="*/ 3988 w 3952"/>
                      <a:gd name="T63" fmla="*/ 2236 h 3501"/>
                      <a:gd name="T64" fmla="*/ 4079 w 3952"/>
                      <a:gd name="T65" fmla="*/ 2494 h 3501"/>
                      <a:gd name="T66" fmla="*/ 4139 w 3952"/>
                      <a:gd name="T67" fmla="*/ 2740 h 3501"/>
                      <a:gd name="T68" fmla="*/ 4159 w 3952"/>
                      <a:gd name="T69" fmla="*/ 2973 h 3501"/>
                      <a:gd name="T70" fmla="*/ 4126 w 3952"/>
                      <a:gd name="T71" fmla="*/ 3255 h 3501"/>
                      <a:gd name="T72" fmla="*/ 4037 w 3952"/>
                      <a:gd name="T73" fmla="*/ 3501 h 3501"/>
                      <a:gd name="T74" fmla="*/ 4090 w 3952"/>
                      <a:gd name="T75" fmla="*/ 3387 h 3501"/>
                      <a:gd name="T76" fmla="*/ 4152 w 3952"/>
                      <a:gd name="T77" fmla="*/ 3123 h 3501"/>
                      <a:gd name="T78" fmla="*/ 4159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8"/>
                  <p:cNvSpPr>
                    <a:spLocks/>
                  </p:cNvSpPr>
                  <p:nvPr userDrawn="1"/>
                </p:nvSpPr>
                <p:spPr bwMode="hidden">
                  <a:xfrm>
                    <a:off x="406" y="953"/>
                    <a:ext cx="3803" cy="3363"/>
                  </a:xfrm>
                  <a:custGeom>
                    <a:avLst/>
                    <a:gdLst>
                      <a:gd name="T0" fmla="*/ 710 w 3791"/>
                      <a:gd name="T1" fmla="*/ 2416 h 3363"/>
                      <a:gd name="T2" fmla="*/ 436 w 3791"/>
                      <a:gd name="T3" fmla="*/ 2062 h 3363"/>
                      <a:gd name="T4" fmla="*/ 232 w 3791"/>
                      <a:gd name="T5" fmla="*/ 1703 h 3363"/>
                      <a:gd name="T6" fmla="*/ 78 w 3791"/>
                      <a:gd name="T7" fmla="*/ 1343 h 3363"/>
                      <a:gd name="T8" fmla="*/ 12 w 3791"/>
                      <a:gd name="T9" fmla="*/ 1001 h 3363"/>
                      <a:gd name="T10" fmla="*/ 18 w 3791"/>
                      <a:gd name="T11" fmla="*/ 701 h 3363"/>
                      <a:gd name="T12" fmla="*/ 96 w 3791"/>
                      <a:gd name="T13" fmla="*/ 450 h 3363"/>
                      <a:gd name="T14" fmla="*/ 256 w 3791"/>
                      <a:gd name="T15" fmla="*/ 246 h 3363"/>
                      <a:gd name="T16" fmla="*/ 614 w 3791"/>
                      <a:gd name="T17" fmla="*/ 48 h 3363"/>
                      <a:gd name="T18" fmla="*/ 1079 w 3791"/>
                      <a:gd name="T19" fmla="*/ 6 h 3363"/>
                      <a:gd name="T20" fmla="*/ 1628 w 3791"/>
                      <a:gd name="T21" fmla="*/ 120 h 3363"/>
                      <a:gd name="T22" fmla="*/ 2206 w 3791"/>
                      <a:gd name="T23" fmla="*/ 378 h 3363"/>
                      <a:gd name="T24" fmla="*/ 2777 w 3791"/>
                      <a:gd name="T25" fmla="*/ 773 h 3363"/>
                      <a:gd name="T26" fmla="*/ 3285 w 3791"/>
                      <a:gd name="T27" fmla="*/ 1265 h 3363"/>
                      <a:gd name="T28" fmla="*/ 3565 w 3791"/>
                      <a:gd name="T29" fmla="*/ 1625 h 3363"/>
                      <a:gd name="T30" fmla="*/ 3781 w 3791"/>
                      <a:gd name="T31" fmla="*/ 1984 h 3363"/>
                      <a:gd name="T32" fmla="*/ 3923 w 3791"/>
                      <a:gd name="T33" fmla="*/ 2344 h 3363"/>
                      <a:gd name="T34" fmla="*/ 3992 w 3791"/>
                      <a:gd name="T35" fmla="*/ 2686 h 3363"/>
                      <a:gd name="T36" fmla="*/ 3953 w 3791"/>
                      <a:gd name="T37" fmla="*/ 3105 h 3363"/>
                      <a:gd name="T38" fmla="*/ 3832 w 3791"/>
                      <a:gd name="T39" fmla="*/ 3363 h 3363"/>
                      <a:gd name="T40" fmla="*/ 3985 w 3791"/>
                      <a:gd name="T41" fmla="*/ 2967 h 3363"/>
                      <a:gd name="T42" fmla="*/ 3998 w 3791"/>
                      <a:gd name="T43" fmla="*/ 2794 h 3363"/>
                      <a:gd name="T44" fmla="*/ 3953 w 3791"/>
                      <a:gd name="T45" fmla="*/ 2458 h 3363"/>
                      <a:gd name="T46" fmla="*/ 3839 w 3791"/>
                      <a:gd name="T47" fmla="*/ 2104 h 3363"/>
                      <a:gd name="T48" fmla="*/ 3643 w 3791"/>
                      <a:gd name="T49" fmla="*/ 1739 h 3363"/>
                      <a:gd name="T50" fmla="*/ 3387 w 3791"/>
                      <a:gd name="T51" fmla="*/ 1385 h 3363"/>
                      <a:gd name="T52" fmla="*/ 2957 w 3791"/>
                      <a:gd name="T53" fmla="*/ 929 h 3363"/>
                      <a:gd name="T54" fmla="*/ 2394 w 3791"/>
                      <a:gd name="T55" fmla="*/ 492 h 3363"/>
                      <a:gd name="T56" fmla="*/ 1820 w 3791"/>
                      <a:gd name="T57" fmla="*/ 192 h 3363"/>
                      <a:gd name="T58" fmla="*/ 1258 w 3791"/>
                      <a:gd name="T59" fmla="*/ 24 h 3363"/>
                      <a:gd name="T60" fmla="*/ 751 w 3791"/>
                      <a:gd name="T61" fmla="*/ 12 h 3363"/>
                      <a:gd name="T62" fmla="*/ 352 w 3791"/>
                      <a:gd name="T63" fmla="*/ 162 h 3363"/>
                      <a:gd name="T64" fmla="*/ 132 w 3791"/>
                      <a:gd name="T65" fmla="*/ 378 h 3363"/>
                      <a:gd name="T66" fmla="*/ 36 w 3791"/>
                      <a:gd name="T67" fmla="*/ 612 h 3363"/>
                      <a:gd name="T68" fmla="*/ 0 w 3791"/>
                      <a:gd name="T69" fmla="*/ 893 h 3363"/>
                      <a:gd name="T70" fmla="*/ 42 w 3791"/>
                      <a:gd name="T71" fmla="*/ 1229 h 3363"/>
                      <a:gd name="T72" fmla="*/ 178 w 3791"/>
                      <a:gd name="T73" fmla="*/ 1583 h 3363"/>
                      <a:gd name="T74" fmla="*/ 358 w 3791"/>
                      <a:gd name="T75" fmla="*/ 1942 h 3363"/>
                      <a:gd name="T76" fmla="*/ 614 w 3791"/>
                      <a:gd name="T77" fmla="*/ 2302 h 3363"/>
                      <a:gd name="T78" fmla="*/ 1038 w 3791"/>
                      <a:gd name="T79" fmla="*/ 2758 h 3363"/>
                      <a:gd name="T80" fmla="*/ 1681 w 3791"/>
                      <a:gd name="T81" fmla="*/ 3237 h 3363"/>
                      <a:gd name="T82" fmla="*/ 1681 w 3791"/>
                      <a:gd name="T83" fmla="*/ 3237 h 3363"/>
                      <a:gd name="T84" fmla="*/ 1044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9"/>
                  <p:cNvSpPr>
                    <a:spLocks/>
                  </p:cNvSpPr>
                  <p:nvPr userDrawn="1"/>
                </p:nvSpPr>
                <p:spPr bwMode="hidden">
                  <a:xfrm>
                    <a:off x="514" y="1091"/>
                    <a:ext cx="3538" cy="3225"/>
                  </a:xfrm>
                  <a:custGeom>
                    <a:avLst/>
                    <a:gdLst>
                      <a:gd name="T0" fmla="*/ 572 w 3527"/>
                      <a:gd name="T1" fmla="*/ 2146 h 3225"/>
                      <a:gd name="T2" fmla="*/ 334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34 w 3527"/>
                      <a:gd name="T15" fmla="*/ 150 h 3225"/>
                      <a:gd name="T16" fmla="*/ 703 w 3527"/>
                      <a:gd name="T17" fmla="*/ 12 h 3225"/>
                      <a:gd name="T18" fmla="*/ 1176 w 3527"/>
                      <a:gd name="T19" fmla="*/ 24 h 3225"/>
                      <a:gd name="T20" fmla="*/ 1693 w 3527"/>
                      <a:gd name="T21" fmla="*/ 174 h 3225"/>
                      <a:gd name="T22" fmla="*/ 2235 w 3527"/>
                      <a:gd name="T23" fmla="*/ 456 h 3225"/>
                      <a:gd name="T24" fmla="*/ 2751 w 3527"/>
                      <a:gd name="T25" fmla="*/ 857 h 3225"/>
                      <a:gd name="T26" fmla="*/ 3243 w 3527"/>
                      <a:gd name="T27" fmla="*/ 1391 h 3225"/>
                      <a:gd name="T28" fmla="*/ 3453 w 3527"/>
                      <a:gd name="T29" fmla="*/ 1726 h 3225"/>
                      <a:gd name="T30" fmla="*/ 3613 w 3527"/>
                      <a:gd name="T31" fmla="*/ 2062 h 3225"/>
                      <a:gd name="T32" fmla="*/ 3696 w 3527"/>
                      <a:gd name="T33" fmla="*/ 2386 h 3225"/>
                      <a:gd name="T34" fmla="*/ 3709 w 3527"/>
                      <a:gd name="T35" fmla="*/ 2680 h 3225"/>
                      <a:gd name="T36" fmla="*/ 3661 w 3527"/>
                      <a:gd name="T37" fmla="*/ 2931 h 3225"/>
                      <a:gd name="T38" fmla="*/ 3546 w 3527"/>
                      <a:gd name="T39" fmla="*/ 3141 h 3225"/>
                      <a:gd name="T40" fmla="*/ 3460 w 3527"/>
                      <a:gd name="T41" fmla="*/ 3225 h 3225"/>
                      <a:gd name="T42" fmla="*/ 3493 w 3527"/>
                      <a:gd name="T43" fmla="*/ 3201 h 3225"/>
                      <a:gd name="T44" fmla="*/ 3631 w 3527"/>
                      <a:gd name="T45" fmla="*/ 3009 h 3225"/>
                      <a:gd name="T46" fmla="*/ 3703 w 3527"/>
                      <a:gd name="T47" fmla="*/ 2769 h 3225"/>
                      <a:gd name="T48" fmla="*/ 3709 w 3527"/>
                      <a:gd name="T49" fmla="*/ 2488 h 3225"/>
                      <a:gd name="T50" fmla="*/ 3649 w 3527"/>
                      <a:gd name="T51" fmla="*/ 2170 h 3225"/>
                      <a:gd name="T52" fmla="*/ 3519 w 3527"/>
                      <a:gd name="T53" fmla="*/ 1834 h 3225"/>
                      <a:gd name="T54" fmla="*/ 3315 w 3527"/>
                      <a:gd name="T55" fmla="*/ 1499 h 3225"/>
                      <a:gd name="T56" fmla="*/ 2969 w 3527"/>
                      <a:gd name="T57" fmla="*/ 1061 h 3225"/>
                      <a:gd name="T58" fmla="*/ 2403 w 3527"/>
                      <a:gd name="T59" fmla="*/ 575 h 3225"/>
                      <a:gd name="T60" fmla="*/ 1877 w 3527"/>
                      <a:gd name="T61" fmla="*/ 252 h 3225"/>
                      <a:gd name="T62" fmla="*/ 1341 w 3527"/>
                      <a:gd name="T63" fmla="*/ 60 h 3225"/>
                      <a:gd name="T64" fmla="*/ 858 w 3527"/>
                      <a:gd name="T65" fmla="*/ 0 h 3225"/>
                      <a:gd name="T66" fmla="*/ 435 w 3527"/>
                      <a:gd name="T67" fmla="*/ 84 h 3225"/>
                      <a:gd name="T68" fmla="*/ 184 w 3527"/>
                      <a:gd name="T69" fmla="*/ 288 h 3225"/>
                      <a:gd name="T70" fmla="*/ 53 w 3527"/>
                      <a:gd name="T71" fmla="*/ 498 h 3225"/>
                      <a:gd name="T72" fmla="*/ 0 w 3527"/>
                      <a:gd name="T73" fmla="*/ 749 h 3225"/>
                      <a:gd name="T74" fmla="*/ 18 w 3527"/>
                      <a:gd name="T75" fmla="*/ 1043 h 3225"/>
                      <a:gd name="T76" fmla="*/ 101 w 3527"/>
                      <a:gd name="T77" fmla="*/ 1373 h 3225"/>
                      <a:gd name="T78" fmla="*/ 268 w 3527"/>
                      <a:gd name="T79" fmla="*/ 1708 h 3225"/>
                      <a:gd name="T80" fmla="*/ 471 w 3527"/>
                      <a:gd name="T81" fmla="*/ 2038 h 3225"/>
                      <a:gd name="T82" fmla="*/ 965 w 3527"/>
                      <a:gd name="T83" fmla="*/ 2572 h 3225"/>
                      <a:gd name="T84" fmla="*/ 1323 w 3527"/>
                      <a:gd name="T85" fmla="*/ 2865 h 3225"/>
                      <a:gd name="T86" fmla="*/ 1693 w 3527"/>
                      <a:gd name="T87" fmla="*/ 3099 h 3225"/>
                      <a:gd name="T88" fmla="*/ 1955 w 3527"/>
                      <a:gd name="T89" fmla="*/ 3225 h 3225"/>
                      <a:gd name="T90" fmla="*/ 1579 w 3527"/>
                      <a:gd name="T91" fmla="*/ 3027 h 3225"/>
                      <a:gd name="T92" fmla="*/ 1210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 name="Group 10"/>
                  <p:cNvGrpSpPr>
                    <a:grpSpLocks/>
                  </p:cNvGrpSpPr>
                  <p:nvPr userDrawn="1"/>
                </p:nvGrpSpPr>
                <p:grpSpPr bwMode="auto">
                  <a:xfrm>
                    <a:off x="0" y="522"/>
                    <a:ext cx="4751" cy="3794"/>
                    <a:chOff x="0" y="522"/>
                    <a:chExt cx="4751" cy="3794"/>
                  </a:xfrm>
                </p:grpSpPr>
                <p:sp>
                  <p:nvSpPr>
                    <p:cNvPr id="39" name="Freeform 11"/>
                    <p:cNvSpPr>
                      <a:spLocks/>
                    </p:cNvSpPr>
                    <p:nvPr userDrawn="1"/>
                  </p:nvSpPr>
                  <p:spPr bwMode="hidden">
                    <a:xfrm>
                      <a:off x="400" y="522"/>
                      <a:ext cx="4264" cy="3794"/>
                    </a:xfrm>
                    <a:custGeom>
                      <a:avLst/>
                      <a:gdLst>
                        <a:gd name="T0" fmla="*/ 4469 w 4251"/>
                        <a:gd name="T1" fmla="*/ 3237 h 3794"/>
                        <a:gd name="T2" fmla="*/ 4424 w 4251"/>
                        <a:gd name="T3" fmla="*/ 2961 h 3794"/>
                        <a:gd name="T4" fmla="*/ 4341 w 4251"/>
                        <a:gd name="T5" fmla="*/ 2679 h 3794"/>
                        <a:gd name="T6" fmla="*/ 4213 w 4251"/>
                        <a:gd name="T7" fmla="*/ 2391 h 3794"/>
                        <a:gd name="T8" fmla="*/ 4049 w 4251"/>
                        <a:gd name="T9" fmla="*/ 2098 h 3794"/>
                        <a:gd name="T10" fmla="*/ 3853 w 4251"/>
                        <a:gd name="T11" fmla="*/ 1810 h 3794"/>
                        <a:gd name="T12" fmla="*/ 3625 w 4251"/>
                        <a:gd name="T13" fmla="*/ 1528 h 3794"/>
                        <a:gd name="T14" fmla="*/ 3363 w 4251"/>
                        <a:gd name="T15" fmla="*/ 1252 h 3794"/>
                        <a:gd name="T16" fmla="*/ 3011 w 4251"/>
                        <a:gd name="T17" fmla="*/ 935 h 3794"/>
                        <a:gd name="T18" fmla="*/ 2567 w 4251"/>
                        <a:gd name="T19" fmla="*/ 605 h 3794"/>
                        <a:gd name="T20" fmla="*/ 2093 w 4251"/>
                        <a:gd name="T21" fmla="*/ 341 h 3794"/>
                        <a:gd name="T22" fmla="*/ 1634 w 4251"/>
                        <a:gd name="T23" fmla="*/ 143 h 3794"/>
                        <a:gd name="T24" fmla="*/ 1185 w 4251"/>
                        <a:gd name="T25" fmla="*/ 35 h 3794"/>
                        <a:gd name="T26" fmla="*/ 775 w 4251"/>
                        <a:gd name="T27" fmla="*/ 0 h 3794"/>
                        <a:gd name="T28" fmla="*/ 418 w 4251"/>
                        <a:gd name="T29" fmla="*/ 47 h 3794"/>
                        <a:gd name="T30" fmla="*/ 120 w 4251"/>
                        <a:gd name="T31" fmla="*/ 173 h 3794"/>
                        <a:gd name="T32" fmla="*/ 0 w 4251"/>
                        <a:gd name="T33" fmla="*/ 269 h 3794"/>
                        <a:gd name="T34" fmla="*/ 280 w 4251"/>
                        <a:gd name="T35" fmla="*/ 101 h 3794"/>
                        <a:gd name="T36" fmla="*/ 620 w 4251"/>
                        <a:gd name="T37" fmla="*/ 18 h 3794"/>
                        <a:gd name="T38" fmla="*/ 1008 w 4251"/>
                        <a:gd name="T39" fmla="*/ 18 h 3794"/>
                        <a:gd name="T40" fmla="*/ 1425 w 4251"/>
                        <a:gd name="T41" fmla="*/ 95 h 3794"/>
                        <a:gd name="T42" fmla="*/ 1880 w 4251"/>
                        <a:gd name="T43" fmla="*/ 245 h 3794"/>
                        <a:gd name="T44" fmla="*/ 2331 w 4251"/>
                        <a:gd name="T45" fmla="*/ 467 h 3794"/>
                        <a:gd name="T46" fmla="*/ 2779 w 4251"/>
                        <a:gd name="T47" fmla="*/ 761 h 3794"/>
                        <a:gd name="T48" fmla="*/ 3225 w 4251"/>
                        <a:gd name="T49" fmla="*/ 1120 h 3794"/>
                        <a:gd name="T50" fmla="*/ 3493 w 4251"/>
                        <a:gd name="T51" fmla="*/ 1390 h 3794"/>
                        <a:gd name="T52" fmla="*/ 3739 w 4251"/>
                        <a:gd name="T53" fmla="*/ 1666 h 3794"/>
                        <a:gd name="T54" fmla="*/ 3958 w 4251"/>
                        <a:gd name="T55" fmla="*/ 1954 h 3794"/>
                        <a:gd name="T56" fmla="*/ 4129 w 4251"/>
                        <a:gd name="T57" fmla="*/ 2247 h 3794"/>
                        <a:gd name="T58" fmla="*/ 4278 w 4251"/>
                        <a:gd name="T59" fmla="*/ 2535 h 3794"/>
                        <a:gd name="T60" fmla="*/ 4383 w 4251"/>
                        <a:gd name="T61" fmla="*/ 2823 h 3794"/>
                        <a:gd name="T62" fmla="*/ 4444 w 4251"/>
                        <a:gd name="T63" fmla="*/ 3105 h 3794"/>
                        <a:gd name="T64" fmla="*/ 4469 w 4251"/>
                        <a:gd name="T65" fmla="*/ 3368 h 3794"/>
                        <a:gd name="T66" fmla="*/ 4457 w 4251"/>
                        <a:gd name="T67" fmla="*/ 3590 h 3794"/>
                        <a:gd name="T68" fmla="*/ 4406 w 4251"/>
                        <a:gd name="T69" fmla="*/ 3794 h 3794"/>
                        <a:gd name="T70" fmla="*/ 4437 w 4251"/>
                        <a:gd name="T71" fmla="*/ 3692 h 3794"/>
                        <a:gd name="T72" fmla="*/ 4469 w 4251"/>
                        <a:gd name="T73" fmla="*/ 3482 h 3794"/>
                        <a:gd name="T74" fmla="*/ 447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0" name="Group 166"/>
                    <p:cNvGrpSpPr>
                      <a:grpSpLocks/>
                    </p:cNvGrpSpPr>
                    <p:nvPr userDrawn="1"/>
                  </p:nvGrpSpPr>
                  <p:grpSpPr bwMode="auto">
                    <a:xfrm>
                      <a:off x="0" y="659"/>
                      <a:ext cx="4751" cy="3657"/>
                      <a:chOff x="0" y="659"/>
                      <a:chExt cx="4751" cy="3657"/>
                    </a:xfrm>
                  </p:grpSpPr>
                  <p:sp>
                    <p:nvSpPr>
                      <p:cNvPr id="41" name="Freeform 13"/>
                      <p:cNvSpPr>
                        <a:spLocks/>
                      </p:cNvSpPr>
                      <p:nvPr userDrawn="1"/>
                    </p:nvSpPr>
                    <p:spPr bwMode="hidden">
                      <a:xfrm>
                        <a:off x="400" y="659"/>
                        <a:ext cx="4121" cy="3657"/>
                      </a:xfrm>
                      <a:custGeom>
                        <a:avLst/>
                        <a:gdLst>
                          <a:gd name="T0" fmla="*/ 178 w 4108"/>
                          <a:gd name="T1" fmla="*/ 186 h 3657"/>
                          <a:gd name="T2" fmla="*/ 459 w 4108"/>
                          <a:gd name="T3" fmla="*/ 54 h 3657"/>
                          <a:gd name="T4" fmla="*/ 812 w 4108"/>
                          <a:gd name="T5" fmla="*/ 6 h 3657"/>
                          <a:gd name="T6" fmla="*/ 1204 w 4108"/>
                          <a:gd name="T7" fmla="*/ 36 h 3657"/>
                          <a:gd name="T8" fmla="*/ 1622 w 4108"/>
                          <a:gd name="T9" fmla="*/ 144 h 3657"/>
                          <a:gd name="T10" fmla="*/ 2051 w 4108"/>
                          <a:gd name="T11" fmla="*/ 324 h 3657"/>
                          <a:gd name="T12" fmla="*/ 2503 w 4108"/>
                          <a:gd name="T13" fmla="*/ 570 h 3657"/>
                          <a:gd name="T14" fmla="*/ 2933 w 4108"/>
                          <a:gd name="T15" fmla="*/ 888 h 3657"/>
                          <a:gd name="T16" fmla="*/ 3273 w 4108"/>
                          <a:gd name="T17" fmla="*/ 1193 h 3657"/>
                          <a:gd name="T18" fmla="*/ 3523 w 4108"/>
                          <a:gd name="T19" fmla="*/ 1451 h 3657"/>
                          <a:gd name="T20" fmla="*/ 3735 w 4108"/>
                          <a:gd name="T21" fmla="*/ 1721 h 3657"/>
                          <a:gd name="T22" fmla="*/ 3923 w 4108"/>
                          <a:gd name="T23" fmla="*/ 1997 h 3657"/>
                          <a:gd name="T24" fmla="*/ 4076 w 4108"/>
                          <a:gd name="T25" fmla="*/ 2272 h 3657"/>
                          <a:gd name="T26" fmla="*/ 4197 w 4108"/>
                          <a:gd name="T27" fmla="*/ 2548 h 3657"/>
                          <a:gd name="T28" fmla="*/ 4282 w 4108"/>
                          <a:gd name="T29" fmla="*/ 2818 h 3657"/>
                          <a:gd name="T30" fmla="*/ 4327 w 4108"/>
                          <a:gd name="T31" fmla="*/ 3070 h 3657"/>
                          <a:gd name="T32" fmla="*/ 4327 w 4108"/>
                          <a:gd name="T33" fmla="*/ 3321 h 3657"/>
                          <a:gd name="T34" fmla="*/ 4282 w 4108"/>
                          <a:gd name="T35" fmla="*/ 3549 h 3657"/>
                          <a:gd name="T36" fmla="*/ 4251 w 4108"/>
                          <a:gd name="T37" fmla="*/ 3657 h 3657"/>
                          <a:gd name="T38" fmla="*/ 4314 w 4108"/>
                          <a:gd name="T39" fmla="*/ 3447 h 3657"/>
                          <a:gd name="T40" fmla="*/ 4333 w 4108"/>
                          <a:gd name="T41" fmla="*/ 3213 h 3657"/>
                          <a:gd name="T42" fmla="*/ 4327 w 4108"/>
                          <a:gd name="T43" fmla="*/ 3070 h 3657"/>
                          <a:gd name="T44" fmla="*/ 4282 w 4108"/>
                          <a:gd name="T45" fmla="*/ 2812 h 3657"/>
                          <a:gd name="T46" fmla="*/ 4203 w 4108"/>
                          <a:gd name="T47" fmla="*/ 2548 h 3657"/>
                          <a:gd name="T48" fmla="*/ 4083 w 4108"/>
                          <a:gd name="T49" fmla="*/ 2272 h 3657"/>
                          <a:gd name="T50" fmla="*/ 3929 w 4108"/>
                          <a:gd name="T51" fmla="*/ 1997 h 3657"/>
                          <a:gd name="T52" fmla="*/ 3742 w 4108"/>
                          <a:gd name="T53" fmla="*/ 1721 h 3657"/>
                          <a:gd name="T54" fmla="*/ 3529 w 4108"/>
                          <a:gd name="T55" fmla="*/ 1451 h 3657"/>
                          <a:gd name="T56" fmla="*/ 3279 w 4108"/>
                          <a:gd name="T57" fmla="*/ 1187 h 3657"/>
                          <a:gd name="T58" fmla="*/ 2945 w 4108"/>
                          <a:gd name="T59" fmla="*/ 888 h 3657"/>
                          <a:gd name="T60" fmla="*/ 2522 w 4108"/>
                          <a:gd name="T61" fmla="*/ 576 h 3657"/>
                          <a:gd name="T62" fmla="*/ 2071 w 4108"/>
                          <a:gd name="T63" fmla="*/ 330 h 3657"/>
                          <a:gd name="T64" fmla="*/ 1628 w 4108"/>
                          <a:gd name="T65" fmla="*/ 144 h 3657"/>
                          <a:gd name="T66" fmla="*/ 1198 w 4108"/>
                          <a:gd name="T67" fmla="*/ 30 h 3657"/>
                          <a:gd name="T68" fmla="*/ 787 w 4108"/>
                          <a:gd name="T69" fmla="*/ 0 h 3657"/>
                          <a:gd name="T70" fmla="*/ 448 w 4108"/>
                          <a:gd name="T71" fmla="*/ 54 h 3657"/>
                          <a:gd name="T72" fmla="*/ 178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2" name="Group 14"/>
                      <p:cNvGrpSpPr>
                        <a:grpSpLocks/>
                      </p:cNvGrpSpPr>
                      <p:nvPr userDrawn="1"/>
                    </p:nvGrpSpPr>
                    <p:grpSpPr bwMode="auto">
                      <a:xfrm>
                        <a:off x="0" y="808"/>
                        <a:ext cx="4751" cy="3508"/>
                        <a:chOff x="-400" y="808"/>
                        <a:chExt cx="4751" cy="3508"/>
                      </a:xfrm>
                    </p:grpSpPr>
                    <p:sp>
                      <p:nvSpPr>
                        <p:cNvPr id="43"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Freeform 50"/>
                        <p:cNvSpPr>
                          <a:spLocks/>
                        </p:cNvSpPr>
                        <p:nvPr userDrawn="1"/>
                      </p:nvSpPr>
                      <p:spPr bwMode="hidden">
                        <a:xfrm>
                          <a:off x="0" y="2548"/>
                          <a:ext cx="1542" cy="1768"/>
                        </a:xfrm>
                        <a:custGeom>
                          <a:avLst/>
                          <a:gdLst>
                            <a:gd name="T0" fmla="*/ 960 w 1537"/>
                            <a:gd name="T1" fmla="*/ 1264 h 1768"/>
                            <a:gd name="T2" fmla="*/ 1120 w 1537"/>
                            <a:gd name="T3" fmla="*/ 1402 h 1768"/>
                            <a:gd name="T4" fmla="*/ 1282 w 1537"/>
                            <a:gd name="T5" fmla="*/ 1528 h 1768"/>
                            <a:gd name="T6" fmla="*/ 1450 w 1537"/>
                            <a:gd name="T7" fmla="*/ 1654 h 1768"/>
                            <a:gd name="T8" fmla="*/ 1616 w 1537"/>
                            <a:gd name="T9" fmla="*/ 1768 h 1768"/>
                            <a:gd name="T10" fmla="*/ 1622 w 1537"/>
                            <a:gd name="T11" fmla="*/ 1768 h 1768"/>
                            <a:gd name="T12" fmla="*/ 1457 w 1537"/>
                            <a:gd name="T13" fmla="*/ 1654 h 1768"/>
                            <a:gd name="T14" fmla="*/ 1288 w 1537"/>
                            <a:gd name="T15" fmla="*/ 1534 h 1768"/>
                            <a:gd name="T16" fmla="*/ 1128 w 1537"/>
                            <a:gd name="T17" fmla="*/ 1402 h 1768"/>
                            <a:gd name="T18" fmla="*/ 966 w 1537"/>
                            <a:gd name="T19" fmla="*/ 1258 h 1768"/>
                            <a:gd name="T20" fmla="*/ 814 w 1537"/>
                            <a:gd name="T21" fmla="*/ 1115 h 1768"/>
                            <a:gd name="T22" fmla="*/ 662 w 1537"/>
                            <a:gd name="T23" fmla="*/ 959 h 1768"/>
                            <a:gd name="T24" fmla="*/ 530 w 1537"/>
                            <a:gd name="T25" fmla="*/ 803 h 1768"/>
                            <a:gd name="T26" fmla="*/ 394 w 1537"/>
                            <a:gd name="T27" fmla="*/ 647 h 1768"/>
                            <a:gd name="T28" fmla="*/ 286 w 1537"/>
                            <a:gd name="T29" fmla="*/ 485 h 1768"/>
                            <a:gd name="T30" fmla="*/ 184 w 1537"/>
                            <a:gd name="T31" fmla="*/ 323 h 1768"/>
                            <a:gd name="T32" fmla="*/ 78 w 1537"/>
                            <a:gd name="T33" fmla="*/ 161 h 1768"/>
                            <a:gd name="T34" fmla="*/ 0 w 1537"/>
                            <a:gd name="T35" fmla="*/ 0 h 1768"/>
                            <a:gd name="T36" fmla="*/ 0 w 1537"/>
                            <a:gd name="T37" fmla="*/ 12 h 1768"/>
                            <a:gd name="T38" fmla="*/ 78 w 1537"/>
                            <a:gd name="T39" fmla="*/ 173 h 1768"/>
                            <a:gd name="T40" fmla="*/ 184 w 1537"/>
                            <a:gd name="T41" fmla="*/ 335 h 1768"/>
                            <a:gd name="T42" fmla="*/ 286 w 1537"/>
                            <a:gd name="T43" fmla="*/ 491 h 1768"/>
                            <a:gd name="T44" fmla="*/ 394 w 1537"/>
                            <a:gd name="T45" fmla="*/ 653 h 1768"/>
                            <a:gd name="T46" fmla="*/ 530 w 1537"/>
                            <a:gd name="T47" fmla="*/ 809 h 1768"/>
                            <a:gd name="T48" fmla="*/ 662 w 1537"/>
                            <a:gd name="T49" fmla="*/ 965 h 1768"/>
                            <a:gd name="T50" fmla="*/ 814 w 1537"/>
                            <a:gd name="T51" fmla="*/ 1121 h 1768"/>
                            <a:gd name="T52" fmla="*/ 960 w 1537"/>
                            <a:gd name="T53" fmla="*/ 1264 h 1768"/>
                            <a:gd name="T54" fmla="*/ 960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en-US"/>
                        </a:p>
                      </p:txBody>
                    </p:sp>
                    <p:grpSp>
                      <p:nvGrpSpPr>
                        <p:cNvPr id="79" name="Group 51"/>
                        <p:cNvGrpSpPr>
                          <a:grpSpLocks/>
                        </p:cNvGrpSpPr>
                        <p:nvPr userDrawn="1"/>
                      </p:nvGrpSpPr>
                      <p:grpSpPr bwMode="auto">
                        <a:xfrm>
                          <a:off x="11" y="1801"/>
                          <a:ext cx="3672" cy="2049"/>
                          <a:chOff x="16" y="1805"/>
                          <a:chExt cx="3672" cy="2049"/>
                        </a:xfrm>
                      </p:grpSpPr>
                      <p:sp>
                        <p:nvSpPr>
                          <p:cNvPr id="116" name="Oval 52"/>
                          <p:cNvSpPr>
                            <a:spLocks noChangeArrowheads="1"/>
                          </p:cNvSpPr>
                          <p:nvPr userDrawn="1"/>
                        </p:nvSpPr>
                        <p:spPr bwMode="hidden">
                          <a:xfrm rot="-2819839">
                            <a:off x="1555" y="2860"/>
                            <a:ext cx="161" cy="280"/>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7"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8"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9"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0" name="Oval 56"/>
                          <p:cNvSpPr>
                            <a:spLocks noChangeArrowheads="1"/>
                          </p:cNvSpPr>
                          <p:nvPr userDrawn="1"/>
                        </p:nvSpPr>
                        <p:spPr bwMode="hidden">
                          <a:xfrm rot="-2819839">
                            <a:off x="1295" y="2200"/>
                            <a:ext cx="786" cy="1467"/>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1"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2" name="Oval 58"/>
                          <p:cNvSpPr>
                            <a:spLocks noChangeArrowheads="1"/>
                          </p:cNvSpPr>
                          <p:nvPr userDrawn="1"/>
                        </p:nvSpPr>
                        <p:spPr bwMode="hidden">
                          <a:xfrm rot="-2819839">
                            <a:off x="1167" y="1856"/>
                            <a:ext cx="1167" cy="2094"/>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4" name="Oval 60"/>
                          <p:cNvSpPr>
                            <a:spLocks noChangeArrowheads="1"/>
                          </p:cNvSpPr>
                          <p:nvPr userDrawn="1"/>
                        </p:nvSpPr>
                        <p:spPr bwMode="hidden">
                          <a:xfrm rot="-2819839">
                            <a:off x="1009" y="1527"/>
                            <a:ext cx="1563" cy="2696"/>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5" name="Oval 61"/>
                          <p:cNvSpPr>
                            <a:spLocks noChangeArrowheads="1"/>
                          </p:cNvSpPr>
                          <p:nvPr userDrawn="1"/>
                        </p:nvSpPr>
                        <p:spPr bwMode="hidden">
                          <a:xfrm rot="-2819839">
                            <a:off x="939" y="1348"/>
                            <a:ext cx="1711" cy="3016"/>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6"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7" name="Oval 63"/>
                          <p:cNvSpPr>
                            <a:spLocks noChangeArrowheads="1"/>
                          </p:cNvSpPr>
                          <p:nvPr userDrawn="1"/>
                        </p:nvSpPr>
                        <p:spPr bwMode="hidden">
                          <a:xfrm rot="-2780025">
                            <a:off x="828" y="993"/>
                            <a:ext cx="2049" cy="3672"/>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80"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grpSp>
          <p:grpSp>
            <p:nvGrpSpPr>
              <p:cNvPr id="20" name="Group 100"/>
              <p:cNvGrpSpPr>
                <a:grpSpLocks/>
              </p:cNvGrpSpPr>
              <p:nvPr userDrawn="1"/>
            </p:nvGrpSpPr>
            <p:grpSpPr bwMode="auto">
              <a:xfrm>
                <a:off x="402" y="1454"/>
                <a:ext cx="2787" cy="2866"/>
                <a:chOff x="2" y="1454"/>
                <a:chExt cx="2787" cy="2866"/>
              </a:xfrm>
            </p:grpSpPr>
            <p:sp>
              <p:nvSpPr>
                <p:cNvPr id="21"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3" name="Group 103"/>
                <p:cNvGrpSpPr>
                  <a:grpSpLocks/>
                </p:cNvGrpSpPr>
                <p:nvPr userDrawn="1"/>
              </p:nvGrpSpPr>
              <p:grpSpPr bwMode="auto">
                <a:xfrm>
                  <a:off x="2" y="2738"/>
                  <a:ext cx="1317" cy="1582"/>
                  <a:chOff x="2" y="2738"/>
                  <a:chExt cx="1317" cy="1582"/>
                </a:xfrm>
              </p:grpSpPr>
              <p:sp>
                <p:nvSpPr>
                  <p:cNvPr id="24"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Freeform 105"/>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nvGrpSpPr>
            <p:cNvPr id="6" name="Group 113"/>
            <p:cNvGrpSpPr>
              <a:grpSpLocks/>
            </p:cNvGrpSpPr>
            <p:nvPr userDrawn="1"/>
          </p:nvGrpSpPr>
          <p:grpSpPr bwMode="auto">
            <a:xfrm>
              <a:off x="16" y="1316"/>
              <a:ext cx="3325" cy="2958"/>
              <a:chOff x="16" y="1316"/>
              <a:chExt cx="3325" cy="2958"/>
            </a:xfrm>
          </p:grpSpPr>
          <p:sp>
            <p:nvSpPr>
              <p:cNvPr id="7" name="Freeform 114"/>
              <p:cNvSpPr>
                <a:spLocks/>
              </p:cNvSpPr>
              <p:nvPr/>
            </p:nvSpPr>
            <p:spPr bwMode="hidden">
              <a:xfrm>
                <a:off x="16" y="2656"/>
                <a:ext cx="1440" cy="1618"/>
              </a:xfrm>
              <a:custGeom>
                <a:avLst/>
                <a:gdLst>
                  <a:gd name="T0" fmla="*/ 924 w 1435"/>
                  <a:gd name="T1" fmla="*/ 1150 h 1618"/>
                  <a:gd name="T2" fmla="*/ 792 w 1435"/>
                  <a:gd name="T3" fmla="*/ 1019 h 1618"/>
                  <a:gd name="T4" fmla="*/ 644 w 1435"/>
                  <a:gd name="T5" fmla="*/ 875 h 1618"/>
                  <a:gd name="T6" fmla="*/ 524 w 1435"/>
                  <a:gd name="T7" fmla="*/ 737 h 1618"/>
                  <a:gd name="T8" fmla="*/ 394 w 1435"/>
                  <a:gd name="T9" fmla="*/ 593 h 1618"/>
                  <a:gd name="T10" fmla="*/ 292 w 1435"/>
                  <a:gd name="T11" fmla="*/ 443 h 1618"/>
                  <a:gd name="T12" fmla="*/ 190 w 1435"/>
                  <a:gd name="T13" fmla="*/ 299 h 1618"/>
                  <a:gd name="T14" fmla="*/ 84 w 1435"/>
                  <a:gd name="T15" fmla="*/ 149 h 1618"/>
                  <a:gd name="T16" fmla="*/ 0 w 1435"/>
                  <a:gd name="T17" fmla="*/ 0 h 1618"/>
                  <a:gd name="T18" fmla="*/ 0 w 1435"/>
                  <a:gd name="T19" fmla="*/ 11 h 1618"/>
                  <a:gd name="T20" fmla="*/ 84 w 1435"/>
                  <a:gd name="T21" fmla="*/ 155 h 1618"/>
                  <a:gd name="T22" fmla="*/ 190 w 1435"/>
                  <a:gd name="T23" fmla="*/ 305 h 1618"/>
                  <a:gd name="T24" fmla="*/ 286 w 1435"/>
                  <a:gd name="T25" fmla="*/ 449 h 1618"/>
                  <a:gd name="T26" fmla="*/ 394 w 1435"/>
                  <a:gd name="T27" fmla="*/ 593 h 1618"/>
                  <a:gd name="T28" fmla="*/ 524 w 1435"/>
                  <a:gd name="T29" fmla="*/ 737 h 1618"/>
                  <a:gd name="T30" fmla="*/ 644 w 1435"/>
                  <a:gd name="T31" fmla="*/ 881 h 1618"/>
                  <a:gd name="T32" fmla="*/ 786 w 1435"/>
                  <a:gd name="T33" fmla="*/ 1019 h 1618"/>
                  <a:gd name="T34" fmla="*/ 924 w 1435"/>
                  <a:gd name="T35" fmla="*/ 1150 h 1618"/>
                  <a:gd name="T36" fmla="*/ 1078 w 1435"/>
                  <a:gd name="T37" fmla="*/ 1276 h 1618"/>
                  <a:gd name="T38" fmla="*/ 1216 w 1435"/>
                  <a:gd name="T39" fmla="*/ 1396 h 1618"/>
                  <a:gd name="T40" fmla="*/ 1369 w 1435"/>
                  <a:gd name="T41" fmla="*/ 1510 h 1618"/>
                  <a:gd name="T42" fmla="*/ 1514 w 1435"/>
                  <a:gd name="T43" fmla="*/ 1618 h 1618"/>
                  <a:gd name="T44" fmla="*/ 1520 w 1435"/>
                  <a:gd name="T45" fmla="*/ 1618 h 1618"/>
                  <a:gd name="T46" fmla="*/ 1377 w 1435"/>
                  <a:gd name="T47" fmla="*/ 1510 h 1618"/>
                  <a:gd name="T48" fmla="*/ 1222 w 1435"/>
                  <a:gd name="T49" fmla="*/ 1396 h 1618"/>
                  <a:gd name="T50" fmla="*/ 1078 w 1435"/>
                  <a:gd name="T51" fmla="*/ 1276 h 1618"/>
                  <a:gd name="T52" fmla="*/ 924 w 1435"/>
                  <a:gd name="T53" fmla="*/ 1150 h 1618"/>
                  <a:gd name="T54" fmla="*/ 924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15"/>
              <p:cNvSpPr>
                <a:spLocks/>
              </p:cNvSpPr>
              <p:nvPr/>
            </p:nvSpPr>
            <p:spPr bwMode="hidden">
              <a:xfrm>
                <a:off x="16" y="2260"/>
                <a:ext cx="1673" cy="2014"/>
              </a:xfrm>
              <a:custGeom>
                <a:avLst/>
                <a:gdLst>
                  <a:gd name="T0" fmla="*/ 1008 w 1668"/>
                  <a:gd name="T1" fmla="*/ 1463 h 2014"/>
                  <a:gd name="T2" fmla="*/ 823 w 1668"/>
                  <a:gd name="T3" fmla="*/ 1289 h 2014"/>
                  <a:gd name="T4" fmla="*/ 668 w 1668"/>
                  <a:gd name="T5" fmla="*/ 1115 h 2014"/>
                  <a:gd name="T6" fmla="*/ 513 w 1668"/>
                  <a:gd name="T7" fmla="*/ 929 h 2014"/>
                  <a:gd name="T8" fmla="*/ 382 w 1668"/>
                  <a:gd name="T9" fmla="*/ 743 h 2014"/>
                  <a:gd name="T10" fmla="*/ 268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68 w 1668"/>
                  <a:gd name="T25" fmla="*/ 569 h 2014"/>
                  <a:gd name="T26" fmla="*/ 382 w 1668"/>
                  <a:gd name="T27" fmla="*/ 755 h 2014"/>
                  <a:gd name="T28" fmla="*/ 513 w 1668"/>
                  <a:gd name="T29" fmla="*/ 935 h 2014"/>
                  <a:gd name="T30" fmla="*/ 668 w 1668"/>
                  <a:gd name="T31" fmla="*/ 1115 h 2014"/>
                  <a:gd name="T32" fmla="*/ 823 w 1668"/>
                  <a:gd name="T33" fmla="*/ 1295 h 2014"/>
                  <a:gd name="T34" fmla="*/ 1008 w 1668"/>
                  <a:gd name="T35" fmla="*/ 1463 h 2014"/>
                  <a:gd name="T36" fmla="*/ 1185 w 1668"/>
                  <a:gd name="T37" fmla="*/ 1618 h 2014"/>
                  <a:gd name="T38" fmla="*/ 1371 w 1668"/>
                  <a:gd name="T39" fmla="*/ 1762 h 2014"/>
                  <a:gd name="T40" fmla="*/ 1563 w 1668"/>
                  <a:gd name="T41" fmla="*/ 1894 h 2014"/>
                  <a:gd name="T42" fmla="*/ 1747 w 1668"/>
                  <a:gd name="T43" fmla="*/ 2014 h 2014"/>
                  <a:gd name="T44" fmla="*/ 1753 w 1668"/>
                  <a:gd name="T45" fmla="*/ 2014 h 2014"/>
                  <a:gd name="T46" fmla="*/ 1563 w 1668"/>
                  <a:gd name="T47" fmla="*/ 1894 h 2014"/>
                  <a:gd name="T48" fmla="*/ 1371 w 1668"/>
                  <a:gd name="T49" fmla="*/ 1762 h 2014"/>
                  <a:gd name="T50" fmla="*/ 1185 w 1668"/>
                  <a:gd name="T51" fmla="*/ 1618 h 2014"/>
                  <a:gd name="T52" fmla="*/ 1008 w 1668"/>
                  <a:gd name="T53" fmla="*/ 1463 h 2014"/>
                  <a:gd name="T54" fmla="*/ 1008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Rectangle 116"/>
              <p:cNvSpPr>
                <a:spLocks noChangeArrowheads="1"/>
              </p:cNvSpPr>
              <p:nvPr/>
            </p:nvSpPr>
            <p:spPr bwMode="hidden">
              <a:xfrm rot="-2488720">
                <a:off x="1988" y="1919"/>
                <a:ext cx="1353"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 name="Rectangle 117"/>
              <p:cNvSpPr>
                <a:spLocks noChangeArrowheads="1"/>
              </p:cNvSpPr>
              <p:nvPr/>
            </p:nvSpPr>
            <p:spPr bwMode="hidden">
              <a:xfrm rot="-5087790">
                <a:off x="1964" y="2613"/>
                <a:ext cx="2217"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 name="Rectangle 118"/>
              <p:cNvSpPr>
                <a:spLocks noChangeArrowheads="1"/>
              </p:cNvSpPr>
              <p:nvPr/>
            </p:nvSpPr>
            <p:spPr bwMode="hidden">
              <a:xfrm rot="-3417299">
                <a:off x="1018" y="2695"/>
                <a:ext cx="2678"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 name="Rectangle 119"/>
              <p:cNvSpPr>
                <a:spLocks noChangeArrowheads="1"/>
              </p:cNvSpPr>
              <p:nvPr/>
            </p:nvSpPr>
            <p:spPr bwMode="hidden">
              <a:xfrm rot="-835848">
                <a:off x="688" y="1748"/>
                <a:ext cx="2390"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13" name="Group 120"/>
              <p:cNvGrpSpPr>
                <a:grpSpLocks noChangeAspect="1"/>
              </p:cNvGrpSpPr>
              <p:nvPr/>
            </p:nvGrpSpPr>
            <p:grpSpPr bwMode="auto">
              <a:xfrm>
                <a:off x="3075" y="1316"/>
                <a:ext cx="258" cy="296"/>
                <a:chOff x="3048" y="1265"/>
                <a:chExt cx="361" cy="423"/>
              </a:xfrm>
            </p:grpSpPr>
            <p:sp>
              <p:nvSpPr>
                <p:cNvPr id="14" name="Oval 121"/>
                <p:cNvSpPr>
                  <a:spLocks noChangeAspect="1" noChangeArrowheads="1"/>
                </p:cNvSpPr>
                <p:nvPr userDrawn="1"/>
              </p:nvSpPr>
              <p:spPr bwMode="hidden">
                <a:xfrm rot="2828979">
                  <a:off x="2986" y="1467"/>
                  <a:ext cx="283" cy="160"/>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a:defRPr/>
                  </a:pPr>
                  <a:endParaRPr lang="en-US">
                    <a:latin typeface="Verdana" pitchFamily="34" charset="0"/>
                    <a:ea typeface="+mn-ea"/>
                  </a:endParaRPr>
                </a:p>
              </p:txBody>
            </p:sp>
            <p:sp>
              <p:nvSpPr>
                <p:cNvPr id="15" name="Freeform 122"/>
                <p:cNvSpPr>
                  <a:spLocks noChangeAspect="1"/>
                </p:cNvSpPr>
                <p:nvPr userDrawn="1"/>
              </p:nvSpPr>
              <p:spPr bwMode="hidden">
                <a:xfrm>
                  <a:off x="3070" y="1375"/>
                  <a:ext cx="225" cy="223"/>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6" name="Freeform 123"/>
                <p:cNvSpPr>
                  <a:spLocks noChangeAspect="1"/>
                </p:cNvSpPr>
                <p:nvPr userDrawn="1"/>
              </p:nvSpPr>
              <p:spPr bwMode="hidden">
                <a:xfrm>
                  <a:off x="3145" y="1365"/>
                  <a:ext cx="162"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7" name="Freeform 124"/>
                <p:cNvSpPr>
                  <a:spLocks noChangeAspect="1"/>
                </p:cNvSpPr>
                <p:nvPr userDrawn="1"/>
              </p:nvSpPr>
              <p:spPr bwMode="hidden">
                <a:xfrm>
                  <a:off x="3201" y="1272"/>
                  <a:ext cx="203" cy="197"/>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8" name="Freeform 125"/>
                <p:cNvSpPr>
                  <a:spLocks noChangeAspect="1"/>
                </p:cNvSpPr>
                <p:nvPr userDrawn="1"/>
              </p:nvSpPr>
              <p:spPr bwMode="hidden">
                <a:xfrm>
                  <a:off x="3331" y="1265"/>
                  <a:ext cx="78"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grpSp>
        </p:grpSp>
      </p:grpSp>
      <p:sp>
        <p:nvSpPr>
          <p:cNvPr id="107646" name="Rectangle 126"/>
          <p:cNvSpPr>
            <a:spLocks noGrp="1" noChangeArrowheads="1"/>
          </p:cNvSpPr>
          <p:nvPr>
            <p:ph type="ctrTitle" sz="quarter"/>
          </p:nvPr>
        </p:nvSpPr>
        <p:spPr>
          <a:xfrm>
            <a:off x="685800" y="1600200"/>
            <a:ext cx="7772400" cy="1973263"/>
          </a:xfrm>
        </p:spPr>
        <p:txBody>
          <a:bodyPr/>
          <a:lstStyle>
            <a:lvl1pPr>
              <a:defRPr sz="5100"/>
            </a:lvl1pPr>
          </a:lstStyle>
          <a:p>
            <a:r>
              <a:rPr lang="en-US"/>
              <a:t>Click to edit Master title style</a:t>
            </a:r>
          </a:p>
        </p:txBody>
      </p:sp>
      <p:sp>
        <p:nvSpPr>
          <p:cNvPr id="107647" name="Rectangle 12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8" name="Rectangle 128"/>
          <p:cNvSpPr>
            <a:spLocks noGrp="1" noChangeArrowheads="1"/>
          </p:cNvSpPr>
          <p:nvPr>
            <p:ph type="dt" sz="quarter" idx="10"/>
          </p:nvPr>
        </p:nvSpPr>
        <p:spPr/>
        <p:txBody>
          <a:bodyPr/>
          <a:lstStyle>
            <a:lvl1pPr>
              <a:defRPr>
                <a:effectLst/>
              </a:defRPr>
            </a:lvl1pPr>
          </a:lstStyle>
          <a:p>
            <a:pPr>
              <a:defRPr/>
            </a:pPr>
            <a:endParaRPr lang="en-US"/>
          </a:p>
        </p:txBody>
      </p:sp>
      <p:sp>
        <p:nvSpPr>
          <p:cNvPr id="129" name="Rectangle 129"/>
          <p:cNvSpPr>
            <a:spLocks noGrp="1" noChangeArrowheads="1"/>
          </p:cNvSpPr>
          <p:nvPr>
            <p:ph type="ftr" sz="quarter" idx="11"/>
          </p:nvPr>
        </p:nvSpPr>
        <p:spPr/>
        <p:txBody>
          <a:bodyPr/>
          <a:lstStyle>
            <a:lvl1pPr>
              <a:defRPr>
                <a:effectLst/>
              </a:defRPr>
            </a:lvl1pPr>
          </a:lstStyle>
          <a:p>
            <a:pPr>
              <a:defRPr/>
            </a:pPr>
            <a:endParaRPr lang="en-US"/>
          </a:p>
        </p:txBody>
      </p:sp>
      <p:sp>
        <p:nvSpPr>
          <p:cNvPr id="130" name="Rectangle 130"/>
          <p:cNvSpPr>
            <a:spLocks noGrp="1" noChangeArrowheads="1"/>
          </p:cNvSpPr>
          <p:nvPr>
            <p:ph type="sldNum" sz="quarter" idx="12"/>
          </p:nvPr>
        </p:nvSpPr>
        <p:spPr/>
        <p:txBody>
          <a:bodyPr/>
          <a:lstStyle>
            <a:lvl1pPr>
              <a:defRPr>
                <a:effectLst/>
              </a:defRPr>
            </a:lvl1pPr>
          </a:lstStyle>
          <a:p>
            <a:fld id="{BF55F2F1-5225-D74D-8452-06C1D62E2D29}" type="slidenum">
              <a:rPr lang="en-US"/>
              <a:pPr/>
              <a:t>‹#›</a:t>
            </a:fld>
            <a:endParaRPr lang="en-US"/>
          </a:p>
        </p:txBody>
      </p:sp>
    </p:spTree>
    <p:extLst>
      <p:ext uri="{BB962C8B-B14F-4D97-AF65-F5344CB8AC3E}">
        <p14:creationId xmlns:p14="http://schemas.microsoft.com/office/powerpoint/2010/main" val="241385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fld id="{76ADC7EC-16CB-BB45-B82E-CC02CDD94FE5}" type="slidenum">
              <a:rPr lang="en-US"/>
              <a:pPr/>
              <a:t>‹#›</a:t>
            </a:fld>
            <a:endParaRPr lang="en-US"/>
          </a:p>
        </p:txBody>
      </p:sp>
    </p:spTree>
    <p:extLst>
      <p:ext uri="{BB962C8B-B14F-4D97-AF65-F5344CB8AC3E}">
        <p14:creationId xmlns:p14="http://schemas.microsoft.com/office/powerpoint/2010/main" val="314597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fld id="{B94AFB1A-A90D-DB46-84C3-654FEB781A18}" type="slidenum">
              <a:rPr lang="en-US"/>
              <a:pPr/>
              <a:t>‹#›</a:t>
            </a:fld>
            <a:endParaRPr lang="en-US"/>
          </a:p>
        </p:txBody>
      </p:sp>
    </p:spTree>
    <p:extLst>
      <p:ext uri="{BB962C8B-B14F-4D97-AF65-F5344CB8AC3E}">
        <p14:creationId xmlns:p14="http://schemas.microsoft.com/office/powerpoint/2010/main" val="33932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endParaRPr lang="en-US"/>
          </a:p>
        </p:txBody>
      </p:sp>
      <p:sp>
        <p:nvSpPr>
          <p:cNvPr id="7" name="Rectangle 128"/>
          <p:cNvSpPr>
            <a:spLocks noGrp="1" noChangeArrowheads="1"/>
          </p:cNvSpPr>
          <p:nvPr>
            <p:ph type="sldNum" sz="quarter" idx="12"/>
          </p:nvPr>
        </p:nvSpPr>
        <p:spPr>
          <a:ln/>
        </p:spPr>
        <p:txBody>
          <a:bodyPr/>
          <a:lstStyle>
            <a:lvl1pPr>
              <a:defRPr/>
            </a:lvl1pPr>
          </a:lstStyle>
          <a:p>
            <a:fld id="{220380AF-6F54-3F40-AD41-0CD8C723047D}" type="slidenum">
              <a:rPr lang="en-US"/>
              <a:pPr/>
              <a:t>‹#›</a:t>
            </a:fld>
            <a:endParaRPr lang="en-US"/>
          </a:p>
        </p:txBody>
      </p:sp>
    </p:spTree>
    <p:extLst>
      <p:ext uri="{BB962C8B-B14F-4D97-AF65-F5344CB8AC3E}">
        <p14:creationId xmlns:p14="http://schemas.microsoft.com/office/powerpoint/2010/main" val="988995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6"/>
          <p:cNvSpPr>
            <a:spLocks noGrp="1" noChangeArrowheads="1"/>
          </p:cNvSpPr>
          <p:nvPr>
            <p:ph type="dt" sz="half" idx="10"/>
          </p:nvPr>
        </p:nvSpPr>
        <p:spPr>
          <a:ln/>
        </p:spPr>
        <p:txBody>
          <a:bodyPr/>
          <a:lstStyle>
            <a:lvl1pPr>
              <a:defRPr/>
            </a:lvl1pPr>
          </a:lstStyle>
          <a:p>
            <a:pPr>
              <a:defRPr/>
            </a:pPr>
            <a:endParaRPr lang="en-US"/>
          </a:p>
        </p:txBody>
      </p:sp>
      <p:sp>
        <p:nvSpPr>
          <p:cNvPr id="8" name="Rectangle 127"/>
          <p:cNvSpPr>
            <a:spLocks noGrp="1" noChangeArrowheads="1"/>
          </p:cNvSpPr>
          <p:nvPr>
            <p:ph type="ftr" sz="quarter" idx="11"/>
          </p:nvPr>
        </p:nvSpPr>
        <p:spPr>
          <a:ln/>
        </p:spPr>
        <p:txBody>
          <a:bodyPr/>
          <a:lstStyle>
            <a:lvl1pPr>
              <a:defRPr/>
            </a:lvl1pPr>
          </a:lstStyle>
          <a:p>
            <a:pPr>
              <a:defRPr/>
            </a:pPr>
            <a:endParaRPr lang="en-US"/>
          </a:p>
        </p:txBody>
      </p:sp>
      <p:sp>
        <p:nvSpPr>
          <p:cNvPr id="9" name="Rectangle 128"/>
          <p:cNvSpPr>
            <a:spLocks noGrp="1" noChangeArrowheads="1"/>
          </p:cNvSpPr>
          <p:nvPr>
            <p:ph type="sldNum" sz="quarter" idx="12"/>
          </p:nvPr>
        </p:nvSpPr>
        <p:spPr>
          <a:ln/>
        </p:spPr>
        <p:txBody>
          <a:bodyPr/>
          <a:lstStyle>
            <a:lvl1pPr>
              <a:defRPr/>
            </a:lvl1pPr>
          </a:lstStyle>
          <a:p>
            <a:fld id="{2FD63D47-5B90-204F-976B-8792C17807CD}" type="slidenum">
              <a:rPr lang="en-US"/>
              <a:pPr/>
              <a:t>‹#›</a:t>
            </a:fld>
            <a:endParaRPr lang="en-US"/>
          </a:p>
        </p:txBody>
      </p:sp>
    </p:spTree>
    <p:extLst>
      <p:ext uri="{BB962C8B-B14F-4D97-AF65-F5344CB8AC3E}">
        <p14:creationId xmlns:p14="http://schemas.microsoft.com/office/powerpoint/2010/main" val="210478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6"/>
          <p:cNvSpPr>
            <a:spLocks noGrp="1" noChangeArrowheads="1"/>
          </p:cNvSpPr>
          <p:nvPr>
            <p:ph type="dt" sz="half" idx="10"/>
          </p:nvPr>
        </p:nvSpPr>
        <p:spPr>
          <a:ln/>
        </p:spPr>
        <p:txBody>
          <a:bodyPr/>
          <a:lstStyle>
            <a:lvl1pPr>
              <a:defRPr/>
            </a:lvl1pPr>
          </a:lstStyle>
          <a:p>
            <a:pPr>
              <a:defRPr/>
            </a:pPr>
            <a:endParaRPr lang="en-US"/>
          </a:p>
        </p:txBody>
      </p:sp>
      <p:sp>
        <p:nvSpPr>
          <p:cNvPr id="4" name="Rectangle 127"/>
          <p:cNvSpPr>
            <a:spLocks noGrp="1" noChangeArrowheads="1"/>
          </p:cNvSpPr>
          <p:nvPr>
            <p:ph type="ftr" sz="quarter" idx="11"/>
          </p:nvPr>
        </p:nvSpPr>
        <p:spPr>
          <a:ln/>
        </p:spPr>
        <p:txBody>
          <a:bodyPr/>
          <a:lstStyle>
            <a:lvl1pPr>
              <a:defRPr/>
            </a:lvl1pPr>
          </a:lstStyle>
          <a:p>
            <a:pPr>
              <a:defRPr/>
            </a:pPr>
            <a:endParaRPr lang="en-US"/>
          </a:p>
        </p:txBody>
      </p:sp>
      <p:sp>
        <p:nvSpPr>
          <p:cNvPr id="5" name="Rectangle 128"/>
          <p:cNvSpPr>
            <a:spLocks noGrp="1" noChangeArrowheads="1"/>
          </p:cNvSpPr>
          <p:nvPr>
            <p:ph type="sldNum" sz="quarter" idx="12"/>
          </p:nvPr>
        </p:nvSpPr>
        <p:spPr>
          <a:ln/>
        </p:spPr>
        <p:txBody>
          <a:bodyPr/>
          <a:lstStyle>
            <a:lvl1pPr>
              <a:defRPr/>
            </a:lvl1pPr>
          </a:lstStyle>
          <a:p>
            <a:fld id="{B266A2D8-1CC7-9841-9974-4F33B8FA05BE}" type="slidenum">
              <a:rPr lang="en-US"/>
              <a:pPr/>
              <a:t>‹#›</a:t>
            </a:fld>
            <a:endParaRPr lang="en-US"/>
          </a:p>
        </p:txBody>
      </p:sp>
    </p:spTree>
    <p:extLst>
      <p:ext uri="{BB962C8B-B14F-4D97-AF65-F5344CB8AC3E}">
        <p14:creationId xmlns:p14="http://schemas.microsoft.com/office/powerpoint/2010/main" val="4269650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6"/>
          <p:cNvSpPr>
            <a:spLocks noGrp="1" noChangeArrowheads="1"/>
          </p:cNvSpPr>
          <p:nvPr>
            <p:ph type="dt" sz="half" idx="10"/>
          </p:nvPr>
        </p:nvSpPr>
        <p:spPr>
          <a:ln/>
        </p:spPr>
        <p:txBody>
          <a:bodyPr/>
          <a:lstStyle>
            <a:lvl1pPr>
              <a:defRPr/>
            </a:lvl1pPr>
          </a:lstStyle>
          <a:p>
            <a:pPr>
              <a:defRPr/>
            </a:pPr>
            <a:endParaRPr lang="en-US"/>
          </a:p>
        </p:txBody>
      </p:sp>
      <p:sp>
        <p:nvSpPr>
          <p:cNvPr id="3" name="Rectangle 127"/>
          <p:cNvSpPr>
            <a:spLocks noGrp="1" noChangeArrowheads="1"/>
          </p:cNvSpPr>
          <p:nvPr>
            <p:ph type="ftr" sz="quarter" idx="11"/>
          </p:nvPr>
        </p:nvSpPr>
        <p:spPr>
          <a:ln/>
        </p:spPr>
        <p:txBody>
          <a:bodyPr/>
          <a:lstStyle>
            <a:lvl1pPr>
              <a:defRPr/>
            </a:lvl1pPr>
          </a:lstStyle>
          <a:p>
            <a:pPr>
              <a:defRPr/>
            </a:pPr>
            <a:endParaRPr lang="en-US"/>
          </a:p>
        </p:txBody>
      </p:sp>
      <p:sp>
        <p:nvSpPr>
          <p:cNvPr id="4" name="Rectangle 128"/>
          <p:cNvSpPr>
            <a:spLocks noGrp="1" noChangeArrowheads="1"/>
          </p:cNvSpPr>
          <p:nvPr>
            <p:ph type="sldNum" sz="quarter" idx="12"/>
          </p:nvPr>
        </p:nvSpPr>
        <p:spPr>
          <a:ln/>
        </p:spPr>
        <p:txBody>
          <a:bodyPr/>
          <a:lstStyle>
            <a:lvl1pPr>
              <a:defRPr/>
            </a:lvl1pPr>
          </a:lstStyle>
          <a:p>
            <a:fld id="{D35AE7E3-1ECD-4242-85CB-C04BA0D1C4BE}" type="slidenum">
              <a:rPr lang="en-US"/>
              <a:pPr/>
              <a:t>‹#›</a:t>
            </a:fld>
            <a:endParaRPr lang="en-US"/>
          </a:p>
        </p:txBody>
      </p:sp>
    </p:spTree>
    <p:extLst>
      <p:ext uri="{BB962C8B-B14F-4D97-AF65-F5344CB8AC3E}">
        <p14:creationId xmlns:p14="http://schemas.microsoft.com/office/powerpoint/2010/main" val="2966241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endParaRPr lang="en-US"/>
          </a:p>
        </p:txBody>
      </p:sp>
      <p:sp>
        <p:nvSpPr>
          <p:cNvPr id="7" name="Rectangle 128"/>
          <p:cNvSpPr>
            <a:spLocks noGrp="1" noChangeArrowheads="1"/>
          </p:cNvSpPr>
          <p:nvPr>
            <p:ph type="sldNum" sz="quarter" idx="12"/>
          </p:nvPr>
        </p:nvSpPr>
        <p:spPr>
          <a:ln/>
        </p:spPr>
        <p:txBody>
          <a:bodyPr/>
          <a:lstStyle>
            <a:lvl1pPr>
              <a:defRPr/>
            </a:lvl1pPr>
          </a:lstStyle>
          <a:p>
            <a:fld id="{3D95CB42-9C05-BB4B-ACA2-3D3B88B07F92}" type="slidenum">
              <a:rPr lang="en-US"/>
              <a:pPr/>
              <a:t>‹#›</a:t>
            </a:fld>
            <a:endParaRPr lang="en-US"/>
          </a:p>
        </p:txBody>
      </p:sp>
    </p:spTree>
    <p:extLst>
      <p:ext uri="{BB962C8B-B14F-4D97-AF65-F5344CB8AC3E}">
        <p14:creationId xmlns:p14="http://schemas.microsoft.com/office/powerpoint/2010/main" val="135095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endParaRPr lang="en-US"/>
          </a:p>
        </p:txBody>
      </p:sp>
      <p:sp>
        <p:nvSpPr>
          <p:cNvPr id="7" name="Rectangle 128"/>
          <p:cNvSpPr>
            <a:spLocks noGrp="1" noChangeArrowheads="1"/>
          </p:cNvSpPr>
          <p:nvPr>
            <p:ph type="sldNum" sz="quarter" idx="12"/>
          </p:nvPr>
        </p:nvSpPr>
        <p:spPr>
          <a:ln/>
        </p:spPr>
        <p:txBody>
          <a:bodyPr/>
          <a:lstStyle>
            <a:lvl1pPr>
              <a:defRPr/>
            </a:lvl1pPr>
          </a:lstStyle>
          <a:p>
            <a:fld id="{0C5866AA-DC68-B748-844D-462254F8E983}" type="slidenum">
              <a:rPr lang="en-US"/>
              <a:pPr/>
              <a:t>‹#›</a:t>
            </a:fld>
            <a:endParaRPr lang="en-US"/>
          </a:p>
        </p:txBody>
      </p:sp>
    </p:spTree>
    <p:extLst>
      <p:ext uri="{BB962C8B-B14F-4D97-AF65-F5344CB8AC3E}">
        <p14:creationId xmlns:p14="http://schemas.microsoft.com/office/powerpoint/2010/main" val="939523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fld id="{7DE7689C-AECC-F941-81ED-2521CABE97C1}" type="slidenum">
              <a:rPr lang="en-US"/>
              <a:pPr/>
              <a:t>‹#›</a:t>
            </a:fld>
            <a:endParaRPr lang="en-US"/>
          </a:p>
        </p:txBody>
      </p:sp>
    </p:spTree>
    <p:extLst>
      <p:ext uri="{BB962C8B-B14F-4D97-AF65-F5344CB8AC3E}">
        <p14:creationId xmlns:p14="http://schemas.microsoft.com/office/powerpoint/2010/main" val="1719384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fld id="{BFCF12FB-2184-BE40-B8C1-73F36A49E277}" type="slidenum">
              <a:rPr lang="en-US"/>
              <a:pPr/>
              <a:t>‹#›</a:t>
            </a:fld>
            <a:endParaRPr lang="en-US"/>
          </a:p>
        </p:txBody>
      </p:sp>
    </p:spTree>
    <p:extLst>
      <p:ext uri="{BB962C8B-B14F-4D97-AF65-F5344CB8AC3E}">
        <p14:creationId xmlns:p14="http://schemas.microsoft.com/office/powerpoint/2010/main" val="37737376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bg1"/>
            </a:gs>
          </a:gsLst>
          <a:lin ang="189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609600" y="762000"/>
            <a:ext cx="7542213" cy="6029325"/>
            <a:chOff x="-384" y="480"/>
            <a:chExt cx="4751" cy="3798"/>
          </a:xfrm>
        </p:grpSpPr>
        <p:grpSp>
          <p:nvGrpSpPr>
            <p:cNvPr id="1032" name="Group 3"/>
            <p:cNvGrpSpPr>
              <a:grpSpLocks/>
            </p:cNvGrpSpPr>
            <p:nvPr/>
          </p:nvGrpSpPr>
          <p:grpSpPr bwMode="auto">
            <a:xfrm>
              <a:off x="-384" y="480"/>
              <a:ext cx="4751" cy="3798"/>
              <a:chOff x="0" y="522"/>
              <a:chExt cx="4751" cy="3798"/>
            </a:xfrm>
          </p:grpSpPr>
          <p:grpSp>
            <p:nvGrpSpPr>
              <p:cNvPr id="1046" name="Group 4"/>
              <p:cNvGrpSpPr>
                <a:grpSpLocks/>
              </p:cNvGrpSpPr>
              <p:nvPr userDrawn="1"/>
            </p:nvGrpSpPr>
            <p:grpSpPr bwMode="auto">
              <a:xfrm>
                <a:off x="0" y="522"/>
                <a:ext cx="4751" cy="3794"/>
                <a:chOff x="0" y="522"/>
                <a:chExt cx="4751" cy="3794"/>
              </a:xfrm>
            </p:grpSpPr>
            <p:sp>
              <p:nvSpPr>
                <p:cNvPr id="1060" name="Freeform 5"/>
                <p:cNvSpPr>
                  <a:spLocks/>
                </p:cNvSpPr>
                <p:nvPr userDrawn="1"/>
              </p:nvSpPr>
              <p:spPr bwMode="hidden">
                <a:xfrm>
                  <a:off x="628" y="1241"/>
                  <a:ext cx="3281" cy="3075"/>
                </a:xfrm>
                <a:custGeom>
                  <a:avLst/>
                  <a:gdLst>
                    <a:gd name="T0" fmla="*/ 536 w 3271"/>
                    <a:gd name="T1" fmla="*/ 1990 h 3075"/>
                    <a:gd name="T2" fmla="*/ 203 w 3271"/>
                    <a:gd name="T3" fmla="*/ 1474 h 3075"/>
                    <a:gd name="T4" fmla="*/ 66 w 3271"/>
                    <a:gd name="T5" fmla="*/ 1169 h 3075"/>
                    <a:gd name="T6" fmla="*/ 12 w 3271"/>
                    <a:gd name="T7" fmla="*/ 875 h 3075"/>
                    <a:gd name="T8" fmla="*/ 18 w 3271"/>
                    <a:gd name="T9" fmla="*/ 611 h 3075"/>
                    <a:gd name="T10" fmla="*/ 84 w 3271"/>
                    <a:gd name="T11" fmla="*/ 389 h 3075"/>
                    <a:gd name="T12" fmla="*/ 226 w 3271"/>
                    <a:gd name="T13" fmla="*/ 216 h 3075"/>
                    <a:gd name="T14" fmla="*/ 542 w 3271"/>
                    <a:gd name="T15" fmla="*/ 42 h 3075"/>
                    <a:gd name="T16" fmla="*/ 942 w 3271"/>
                    <a:gd name="T17" fmla="*/ 6 h 3075"/>
                    <a:gd name="T18" fmla="*/ 1402 w 3271"/>
                    <a:gd name="T19" fmla="*/ 102 h 3075"/>
                    <a:gd name="T20" fmla="*/ 1908 w 3271"/>
                    <a:gd name="T21" fmla="*/ 324 h 3075"/>
                    <a:gd name="T22" fmla="*/ 2391 w 3271"/>
                    <a:gd name="T23" fmla="*/ 659 h 3075"/>
                    <a:gd name="T24" fmla="*/ 2920 w 3271"/>
                    <a:gd name="T25" fmla="*/ 1187 h 3075"/>
                    <a:gd name="T26" fmla="*/ 3252 w 3271"/>
                    <a:gd name="T27" fmla="*/ 1702 h 3075"/>
                    <a:gd name="T28" fmla="*/ 3375 w 3271"/>
                    <a:gd name="T29" fmla="*/ 2008 h 3075"/>
                    <a:gd name="T30" fmla="*/ 3429 w 3271"/>
                    <a:gd name="T31" fmla="*/ 2302 h 3075"/>
                    <a:gd name="T32" fmla="*/ 3423 w 3271"/>
                    <a:gd name="T33" fmla="*/ 2565 h 3075"/>
                    <a:gd name="T34" fmla="*/ 3357 w 3271"/>
                    <a:gd name="T35" fmla="*/ 2781 h 3075"/>
                    <a:gd name="T36" fmla="*/ 3233 w 3271"/>
                    <a:gd name="T37" fmla="*/ 2961 h 3075"/>
                    <a:gd name="T38" fmla="*/ 3071 w 3271"/>
                    <a:gd name="T39" fmla="*/ 3075 h 3075"/>
                    <a:gd name="T40" fmla="*/ 3233 w 3271"/>
                    <a:gd name="T41" fmla="*/ 2967 h 3075"/>
                    <a:gd name="T42" fmla="*/ 3363 w 3271"/>
                    <a:gd name="T43" fmla="*/ 2787 h 3075"/>
                    <a:gd name="T44" fmla="*/ 3429 w 3271"/>
                    <a:gd name="T45" fmla="*/ 2565 h 3075"/>
                    <a:gd name="T46" fmla="*/ 3435 w 3271"/>
                    <a:gd name="T47" fmla="*/ 2302 h 3075"/>
                    <a:gd name="T48" fmla="*/ 3381 w 3271"/>
                    <a:gd name="T49" fmla="*/ 2008 h 3075"/>
                    <a:gd name="T50" fmla="*/ 3259 w 3271"/>
                    <a:gd name="T51" fmla="*/ 1702 h 3075"/>
                    <a:gd name="T52" fmla="*/ 2927 w 3271"/>
                    <a:gd name="T53" fmla="*/ 1181 h 3075"/>
                    <a:gd name="T54" fmla="*/ 2397 w 3271"/>
                    <a:gd name="T55" fmla="*/ 653 h 3075"/>
                    <a:gd name="T56" fmla="*/ 1908 w 3271"/>
                    <a:gd name="T57" fmla="*/ 318 h 3075"/>
                    <a:gd name="T58" fmla="*/ 1402 w 3271"/>
                    <a:gd name="T59" fmla="*/ 96 h 3075"/>
                    <a:gd name="T60" fmla="*/ 942 w 3271"/>
                    <a:gd name="T61" fmla="*/ 0 h 3075"/>
                    <a:gd name="T62" fmla="*/ 536 w 3271"/>
                    <a:gd name="T63" fmla="*/ 36 h 3075"/>
                    <a:gd name="T64" fmla="*/ 221 w 3271"/>
                    <a:gd name="T65" fmla="*/ 210 h 3075"/>
                    <a:gd name="T66" fmla="*/ 78 w 3271"/>
                    <a:gd name="T67" fmla="*/ 389 h 3075"/>
                    <a:gd name="T68" fmla="*/ 12 w 3271"/>
                    <a:gd name="T69" fmla="*/ 611 h 3075"/>
                    <a:gd name="T70" fmla="*/ 6 w 3271"/>
                    <a:gd name="T71" fmla="*/ 875 h 3075"/>
                    <a:gd name="T72" fmla="*/ 60 w 3271"/>
                    <a:gd name="T73" fmla="*/ 1169 h 3075"/>
                    <a:gd name="T74" fmla="*/ 197 w 3271"/>
                    <a:gd name="T75" fmla="*/ 1474 h 3075"/>
                    <a:gd name="T76" fmla="*/ 370 w 3271"/>
                    <a:gd name="T77" fmla="*/ 1786 h 3075"/>
                    <a:gd name="T78" fmla="*/ 900 w 3271"/>
                    <a:gd name="T79" fmla="*/ 2380 h 3075"/>
                    <a:gd name="T80" fmla="*/ 1312 w 3271"/>
                    <a:gd name="T81" fmla="*/ 2709 h 3075"/>
                    <a:gd name="T82" fmla="*/ 1741 w 3271"/>
                    <a:gd name="T83" fmla="*/ 2961 h 3075"/>
                    <a:gd name="T84" fmla="*/ 2039 w 3271"/>
                    <a:gd name="T85" fmla="*/ 3075 h 3075"/>
                    <a:gd name="T86" fmla="*/ 1610 w 3271"/>
                    <a:gd name="T87" fmla="*/ 2889 h 3075"/>
                    <a:gd name="T88" fmla="*/ 1177 w 3271"/>
                    <a:gd name="T89" fmla="*/ 2607 h 3075"/>
                    <a:gd name="T90" fmla="*/ 900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1" name="Group 6"/>
                <p:cNvGrpSpPr>
                  <a:grpSpLocks/>
                </p:cNvGrpSpPr>
                <p:nvPr userDrawn="1"/>
              </p:nvGrpSpPr>
              <p:grpSpPr bwMode="auto">
                <a:xfrm>
                  <a:off x="0" y="522"/>
                  <a:ext cx="4751" cy="3794"/>
                  <a:chOff x="0" y="522"/>
                  <a:chExt cx="4751" cy="3794"/>
                </a:xfrm>
              </p:grpSpPr>
              <p:sp>
                <p:nvSpPr>
                  <p:cNvPr id="1062" name="Freeform 7"/>
                  <p:cNvSpPr>
                    <a:spLocks/>
                  </p:cNvSpPr>
                  <p:nvPr userDrawn="1"/>
                </p:nvSpPr>
                <p:spPr bwMode="hidden">
                  <a:xfrm>
                    <a:off x="400" y="815"/>
                    <a:ext cx="3964" cy="3501"/>
                  </a:xfrm>
                  <a:custGeom>
                    <a:avLst/>
                    <a:gdLst>
                      <a:gd name="T0" fmla="*/ 4152 w 3952"/>
                      <a:gd name="T1" fmla="*/ 2860 h 3501"/>
                      <a:gd name="T2" fmla="*/ 4114 w 3952"/>
                      <a:gd name="T3" fmla="*/ 2614 h 3501"/>
                      <a:gd name="T4" fmla="*/ 4043 w 3952"/>
                      <a:gd name="T5" fmla="*/ 2368 h 3501"/>
                      <a:gd name="T6" fmla="*/ 3929 w 3952"/>
                      <a:gd name="T7" fmla="*/ 2110 h 3501"/>
                      <a:gd name="T8" fmla="*/ 3780 w 3952"/>
                      <a:gd name="T9" fmla="*/ 1853 h 3501"/>
                      <a:gd name="T10" fmla="*/ 3616 w 3952"/>
                      <a:gd name="T11" fmla="*/ 1595 h 3501"/>
                      <a:gd name="T12" fmla="*/ 3411 w 3952"/>
                      <a:gd name="T13" fmla="*/ 1343 h 3501"/>
                      <a:gd name="T14" fmla="*/ 3183 w 3952"/>
                      <a:gd name="T15" fmla="*/ 1103 h 3501"/>
                      <a:gd name="T16" fmla="*/ 2864 w 3952"/>
                      <a:gd name="T17" fmla="*/ 815 h 3501"/>
                      <a:gd name="T18" fmla="*/ 2451 w 3952"/>
                      <a:gd name="T19" fmla="*/ 522 h 3501"/>
                      <a:gd name="T20" fmla="*/ 2045 w 3952"/>
                      <a:gd name="T21" fmla="*/ 288 h 3501"/>
                      <a:gd name="T22" fmla="*/ 1640 w 3952"/>
                      <a:gd name="T23" fmla="*/ 126 h 3501"/>
                      <a:gd name="T24" fmla="*/ 1252 w 3952"/>
                      <a:gd name="T25" fmla="*/ 24 h 3501"/>
                      <a:gd name="T26" fmla="*/ 888 w 3952"/>
                      <a:gd name="T27" fmla="*/ 0 h 3501"/>
                      <a:gd name="T28" fmla="*/ 560 w 3952"/>
                      <a:gd name="T29" fmla="*/ 48 h 3501"/>
                      <a:gd name="T30" fmla="*/ 280 w 3952"/>
                      <a:gd name="T31" fmla="*/ 174 h 3501"/>
                      <a:gd name="T32" fmla="*/ 114 w 3952"/>
                      <a:gd name="T33" fmla="*/ 312 h 3501"/>
                      <a:gd name="T34" fmla="*/ 0 w 3952"/>
                      <a:gd name="T35" fmla="*/ 486 h 3501"/>
                      <a:gd name="T36" fmla="*/ 72 w 3952"/>
                      <a:gd name="T37" fmla="*/ 372 h 3501"/>
                      <a:gd name="T38" fmla="*/ 286 w 3952"/>
                      <a:gd name="T39" fmla="*/ 174 h 3501"/>
                      <a:gd name="T40" fmla="*/ 560 w 3952"/>
                      <a:gd name="T41" fmla="*/ 48 h 3501"/>
                      <a:gd name="T42" fmla="*/ 888 w 3952"/>
                      <a:gd name="T43" fmla="*/ 6 h 3501"/>
                      <a:gd name="T44" fmla="*/ 1252 w 3952"/>
                      <a:gd name="T45" fmla="*/ 30 h 3501"/>
                      <a:gd name="T46" fmla="*/ 1640 w 3952"/>
                      <a:gd name="T47" fmla="*/ 132 h 3501"/>
                      <a:gd name="T48" fmla="*/ 2045 w 3952"/>
                      <a:gd name="T49" fmla="*/ 294 h 3501"/>
                      <a:gd name="T50" fmla="*/ 2451 w 3952"/>
                      <a:gd name="T51" fmla="*/ 528 h 3501"/>
                      <a:gd name="T52" fmla="*/ 2857 w 3952"/>
                      <a:gd name="T53" fmla="*/ 821 h 3501"/>
                      <a:gd name="T54" fmla="*/ 3296 w 3952"/>
                      <a:gd name="T55" fmla="*/ 1223 h 3501"/>
                      <a:gd name="T56" fmla="*/ 3510 w 3952"/>
                      <a:gd name="T57" fmla="*/ 1469 h 3501"/>
                      <a:gd name="T58" fmla="*/ 3697 w 3952"/>
                      <a:gd name="T59" fmla="*/ 1727 h 3501"/>
                      <a:gd name="T60" fmla="*/ 3857 w 3952"/>
                      <a:gd name="T61" fmla="*/ 1984 h 3501"/>
                      <a:gd name="T62" fmla="*/ 3988 w 3952"/>
                      <a:gd name="T63" fmla="*/ 2236 h 3501"/>
                      <a:gd name="T64" fmla="*/ 4079 w 3952"/>
                      <a:gd name="T65" fmla="*/ 2494 h 3501"/>
                      <a:gd name="T66" fmla="*/ 4139 w 3952"/>
                      <a:gd name="T67" fmla="*/ 2740 h 3501"/>
                      <a:gd name="T68" fmla="*/ 4159 w 3952"/>
                      <a:gd name="T69" fmla="*/ 2973 h 3501"/>
                      <a:gd name="T70" fmla="*/ 4126 w 3952"/>
                      <a:gd name="T71" fmla="*/ 3255 h 3501"/>
                      <a:gd name="T72" fmla="*/ 4037 w 3952"/>
                      <a:gd name="T73" fmla="*/ 3501 h 3501"/>
                      <a:gd name="T74" fmla="*/ 4090 w 3952"/>
                      <a:gd name="T75" fmla="*/ 3387 h 3501"/>
                      <a:gd name="T76" fmla="*/ 4152 w 3952"/>
                      <a:gd name="T77" fmla="*/ 3123 h 3501"/>
                      <a:gd name="T78" fmla="*/ 4159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3" name="Freeform 8"/>
                  <p:cNvSpPr>
                    <a:spLocks/>
                  </p:cNvSpPr>
                  <p:nvPr userDrawn="1"/>
                </p:nvSpPr>
                <p:spPr bwMode="hidden">
                  <a:xfrm>
                    <a:off x="406" y="953"/>
                    <a:ext cx="3803" cy="3363"/>
                  </a:xfrm>
                  <a:custGeom>
                    <a:avLst/>
                    <a:gdLst>
                      <a:gd name="T0" fmla="*/ 710 w 3791"/>
                      <a:gd name="T1" fmla="*/ 2416 h 3363"/>
                      <a:gd name="T2" fmla="*/ 436 w 3791"/>
                      <a:gd name="T3" fmla="*/ 2062 h 3363"/>
                      <a:gd name="T4" fmla="*/ 232 w 3791"/>
                      <a:gd name="T5" fmla="*/ 1703 h 3363"/>
                      <a:gd name="T6" fmla="*/ 78 w 3791"/>
                      <a:gd name="T7" fmla="*/ 1343 h 3363"/>
                      <a:gd name="T8" fmla="*/ 12 w 3791"/>
                      <a:gd name="T9" fmla="*/ 1001 h 3363"/>
                      <a:gd name="T10" fmla="*/ 18 w 3791"/>
                      <a:gd name="T11" fmla="*/ 701 h 3363"/>
                      <a:gd name="T12" fmla="*/ 96 w 3791"/>
                      <a:gd name="T13" fmla="*/ 450 h 3363"/>
                      <a:gd name="T14" fmla="*/ 256 w 3791"/>
                      <a:gd name="T15" fmla="*/ 246 h 3363"/>
                      <a:gd name="T16" fmla="*/ 614 w 3791"/>
                      <a:gd name="T17" fmla="*/ 48 h 3363"/>
                      <a:gd name="T18" fmla="*/ 1079 w 3791"/>
                      <a:gd name="T19" fmla="*/ 6 h 3363"/>
                      <a:gd name="T20" fmla="*/ 1628 w 3791"/>
                      <a:gd name="T21" fmla="*/ 120 h 3363"/>
                      <a:gd name="T22" fmla="*/ 2206 w 3791"/>
                      <a:gd name="T23" fmla="*/ 378 h 3363"/>
                      <a:gd name="T24" fmla="*/ 2777 w 3791"/>
                      <a:gd name="T25" fmla="*/ 773 h 3363"/>
                      <a:gd name="T26" fmla="*/ 3285 w 3791"/>
                      <a:gd name="T27" fmla="*/ 1265 h 3363"/>
                      <a:gd name="T28" fmla="*/ 3565 w 3791"/>
                      <a:gd name="T29" fmla="*/ 1625 h 3363"/>
                      <a:gd name="T30" fmla="*/ 3781 w 3791"/>
                      <a:gd name="T31" fmla="*/ 1984 h 3363"/>
                      <a:gd name="T32" fmla="*/ 3923 w 3791"/>
                      <a:gd name="T33" fmla="*/ 2344 h 3363"/>
                      <a:gd name="T34" fmla="*/ 3992 w 3791"/>
                      <a:gd name="T35" fmla="*/ 2686 h 3363"/>
                      <a:gd name="T36" fmla="*/ 3953 w 3791"/>
                      <a:gd name="T37" fmla="*/ 3105 h 3363"/>
                      <a:gd name="T38" fmla="*/ 3832 w 3791"/>
                      <a:gd name="T39" fmla="*/ 3363 h 3363"/>
                      <a:gd name="T40" fmla="*/ 3985 w 3791"/>
                      <a:gd name="T41" fmla="*/ 2967 h 3363"/>
                      <a:gd name="T42" fmla="*/ 3998 w 3791"/>
                      <a:gd name="T43" fmla="*/ 2794 h 3363"/>
                      <a:gd name="T44" fmla="*/ 3953 w 3791"/>
                      <a:gd name="T45" fmla="*/ 2458 h 3363"/>
                      <a:gd name="T46" fmla="*/ 3839 w 3791"/>
                      <a:gd name="T47" fmla="*/ 2104 h 3363"/>
                      <a:gd name="T48" fmla="*/ 3643 w 3791"/>
                      <a:gd name="T49" fmla="*/ 1739 h 3363"/>
                      <a:gd name="T50" fmla="*/ 3387 w 3791"/>
                      <a:gd name="T51" fmla="*/ 1385 h 3363"/>
                      <a:gd name="T52" fmla="*/ 2957 w 3791"/>
                      <a:gd name="T53" fmla="*/ 929 h 3363"/>
                      <a:gd name="T54" fmla="*/ 2394 w 3791"/>
                      <a:gd name="T55" fmla="*/ 492 h 3363"/>
                      <a:gd name="T56" fmla="*/ 1820 w 3791"/>
                      <a:gd name="T57" fmla="*/ 192 h 3363"/>
                      <a:gd name="T58" fmla="*/ 1258 w 3791"/>
                      <a:gd name="T59" fmla="*/ 24 h 3363"/>
                      <a:gd name="T60" fmla="*/ 751 w 3791"/>
                      <a:gd name="T61" fmla="*/ 12 h 3363"/>
                      <a:gd name="T62" fmla="*/ 352 w 3791"/>
                      <a:gd name="T63" fmla="*/ 162 h 3363"/>
                      <a:gd name="T64" fmla="*/ 132 w 3791"/>
                      <a:gd name="T65" fmla="*/ 378 h 3363"/>
                      <a:gd name="T66" fmla="*/ 36 w 3791"/>
                      <a:gd name="T67" fmla="*/ 612 h 3363"/>
                      <a:gd name="T68" fmla="*/ 0 w 3791"/>
                      <a:gd name="T69" fmla="*/ 893 h 3363"/>
                      <a:gd name="T70" fmla="*/ 42 w 3791"/>
                      <a:gd name="T71" fmla="*/ 1229 h 3363"/>
                      <a:gd name="T72" fmla="*/ 178 w 3791"/>
                      <a:gd name="T73" fmla="*/ 1583 h 3363"/>
                      <a:gd name="T74" fmla="*/ 358 w 3791"/>
                      <a:gd name="T75" fmla="*/ 1942 h 3363"/>
                      <a:gd name="T76" fmla="*/ 614 w 3791"/>
                      <a:gd name="T77" fmla="*/ 2302 h 3363"/>
                      <a:gd name="T78" fmla="*/ 1038 w 3791"/>
                      <a:gd name="T79" fmla="*/ 2758 h 3363"/>
                      <a:gd name="T80" fmla="*/ 1681 w 3791"/>
                      <a:gd name="T81" fmla="*/ 3237 h 3363"/>
                      <a:gd name="T82" fmla="*/ 1681 w 3791"/>
                      <a:gd name="T83" fmla="*/ 3237 h 3363"/>
                      <a:gd name="T84" fmla="*/ 1044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4" name="Freeform 9"/>
                  <p:cNvSpPr>
                    <a:spLocks/>
                  </p:cNvSpPr>
                  <p:nvPr userDrawn="1"/>
                </p:nvSpPr>
                <p:spPr bwMode="hidden">
                  <a:xfrm>
                    <a:off x="514" y="1091"/>
                    <a:ext cx="3538" cy="3225"/>
                  </a:xfrm>
                  <a:custGeom>
                    <a:avLst/>
                    <a:gdLst>
                      <a:gd name="T0" fmla="*/ 572 w 3527"/>
                      <a:gd name="T1" fmla="*/ 2146 h 3225"/>
                      <a:gd name="T2" fmla="*/ 334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34 w 3527"/>
                      <a:gd name="T15" fmla="*/ 150 h 3225"/>
                      <a:gd name="T16" fmla="*/ 703 w 3527"/>
                      <a:gd name="T17" fmla="*/ 12 h 3225"/>
                      <a:gd name="T18" fmla="*/ 1176 w 3527"/>
                      <a:gd name="T19" fmla="*/ 24 h 3225"/>
                      <a:gd name="T20" fmla="*/ 1693 w 3527"/>
                      <a:gd name="T21" fmla="*/ 174 h 3225"/>
                      <a:gd name="T22" fmla="*/ 2235 w 3527"/>
                      <a:gd name="T23" fmla="*/ 456 h 3225"/>
                      <a:gd name="T24" fmla="*/ 2751 w 3527"/>
                      <a:gd name="T25" fmla="*/ 857 h 3225"/>
                      <a:gd name="T26" fmla="*/ 3243 w 3527"/>
                      <a:gd name="T27" fmla="*/ 1391 h 3225"/>
                      <a:gd name="T28" fmla="*/ 3453 w 3527"/>
                      <a:gd name="T29" fmla="*/ 1726 h 3225"/>
                      <a:gd name="T30" fmla="*/ 3613 w 3527"/>
                      <a:gd name="T31" fmla="*/ 2062 h 3225"/>
                      <a:gd name="T32" fmla="*/ 3696 w 3527"/>
                      <a:gd name="T33" fmla="*/ 2386 h 3225"/>
                      <a:gd name="T34" fmla="*/ 3709 w 3527"/>
                      <a:gd name="T35" fmla="*/ 2680 h 3225"/>
                      <a:gd name="T36" fmla="*/ 3661 w 3527"/>
                      <a:gd name="T37" fmla="*/ 2931 h 3225"/>
                      <a:gd name="T38" fmla="*/ 3546 w 3527"/>
                      <a:gd name="T39" fmla="*/ 3141 h 3225"/>
                      <a:gd name="T40" fmla="*/ 3460 w 3527"/>
                      <a:gd name="T41" fmla="*/ 3225 h 3225"/>
                      <a:gd name="T42" fmla="*/ 3493 w 3527"/>
                      <a:gd name="T43" fmla="*/ 3201 h 3225"/>
                      <a:gd name="T44" fmla="*/ 3631 w 3527"/>
                      <a:gd name="T45" fmla="*/ 3009 h 3225"/>
                      <a:gd name="T46" fmla="*/ 3703 w 3527"/>
                      <a:gd name="T47" fmla="*/ 2769 h 3225"/>
                      <a:gd name="T48" fmla="*/ 3709 w 3527"/>
                      <a:gd name="T49" fmla="*/ 2488 h 3225"/>
                      <a:gd name="T50" fmla="*/ 3649 w 3527"/>
                      <a:gd name="T51" fmla="*/ 2170 h 3225"/>
                      <a:gd name="T52" fmla="*/ 3519 w 3527"/>
                      <a:gd name="T53" fmla="*/ 1834 h 3225"/>
                      <a:gd name="T54" fmla="*/ 3315 w 3527"/>
                      <a:gd name="T55" fmla="*/ 1499 h 3225"/>
                      <a:gd name="T56" fmla="*/ 2969 w 3527"/>
                      <a:gd name="T57" fmla="*/ 1061 h 3225"/>
                      <a:gd name="T58" fmla="*/ 2403 w 3527"/>
                      <a:gd name="T59" fmla="*/ 575 h 3225"/>
                      <a:gd name="T60" fmla="*/ 1877 w 3527"/>
                      <a:gd name="T61" fmla="*/ 252 h 3225"/>
                      <a:gd name="T62" fmla="*/ 1341 w 3527"/>
                      <a:gd name="T63" fmla="*/ 60 h 3225"/>
                      <a:gd name="T64" fmla="*/ 858 w 3527"/>
                      <a:gd name="T65" fmla="*/ 0 h 3225"/>
                      <a:gd name="T66" fmla="*/ 435 w 3527"/>
                      <a:gd name="T67" fmla="*/ 84 h 3225"/>
                      <a:gd name="T68" fmla="*/ 184 w 3527"/>
                      <a:gd name="T69" fmla="*/ 288 h 3225"/>
                      <a:gd name="T70" fmla="*/ 53 w 3527"/>
                      <a:gd name="T71" fmla="*/ 498 h 3225"/>
                      <a:gd name="T72" fmla="*/ 0 w 3527"/>
                      <a:gd name="T73" fmla="*/ 749 h 3225"/>
                      <a:gd name="T74" fmla="*/ 18 w 3527"/>
                      <a:gd name="T75" fmla="*/ 1043 h 3225"/>
                      <a:gd name="T76" fmla="*/ 101 w 3527"/>
                      <a:gd name="T77" fmla="*/ 1373 h 3225"/>
                      <a:gd name="T78" fmla="*/ 268 w 3527"/>
                      <a:gd name="T79" fmla="*/ 1708 h 3225"/>
                      <a:gd name="T80" fmla="*/ 471 w 3527"/>
                      <a:gd name="T81" fmla="*/ 2038 h 3225"/>
                      <a:gd name="T82" fmla="*/ 965 w 3527"/>
                      <a:gd name="T83" fmla="*/ 2572 h 3225"/>
                      <a:gd name="T84" fmla="*/ 1323 w 3527"/>
                      <a:gd name="T85" fmla="*/ 2865 h 3225"/>
                      <a:gd name="T86" fmla="*/ 1693 w 3527"/>
                      <a:gd name="T87" fmla="*/ 3099 h 3225"/>
                      <a:gd name="T88" fmla="*/ 1955 w 3527"/>
                      <a:gd name="T89" fmla="*/ 3225 h 3225"/>
                      <a:gd name="T90" fmla="*/ 1579 w 3527"/>
                      <a:gd name="T91" fmla="*/ 3027 h 3225"/>
                      <a:gd name="T92" fmla="*/ 1210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 name="Group 10"/>
                  <p:cNvGrpSpPr>
                    <a:grpSpLocks/>
                  </p:cNvGrpSpPr>
                  <p:nvPr userDrawn="1"/>
                </p:nvGrpSpPr>
                <p:grpSpPr bwMode="auto">
                  <a:xfrm>
                    <a:off x="0" y="522"/>
                    <a:ext cx="4751" cy="3794"/>
                    <a:chOff x="0" y="522"/>
                    <a:chExt cx="4751" cy="3794"/>
                  </a:xfrm>
                </p:grpSpPr>
                <p:sp>
                  <p:nvSpPr>
                    <p:cNvPr id="1066" name="Freeform 11"/>
                    <p:cNvSpPr>
                      <a:spLocks/>
                    </p:cNvSpPr>
                    <p:nvPr userDrawn="1"/>
                  </p:nvSpPr>
                  <p:spPr bwMode="hidden">
                    <a:xfrm>
                      <a:off x="400" y="522"/>
                      <a:ext cx="4264" cy="3794"/>
                    </a:xfrm>
                    <a:custGeom>
                      <a:avLst/>
                      <a:gdLst>
                        <a:gd name="T0" fmla="*/ 4469 w 4251"/>
                        <a:gd name="T1" fmla="*/ 3237 h 3794"/>
                        <a:gd name="T2" fmla="*/ 4424 w 4251"/>
                        <a:gd name="T3" fmla="*/ 2961 h 3794"/>
                        <a:gd name="T4" fmla="*/ 4341 w 4251"/>
                        <a:gd name="T5" fmla="*/ 2679 h 3794"/>
                        <a:gd name="T6" fmla="*/ 4213 w 4251"/>
                        <a:gd name="T7" fmla="*/ 2391 h 3794"/>
                        <a:gd name="T8" fmla="*/ 4049 w 4251"/>
                        <a:gd name="T9" fmla="*/ 2098 h 3794"/>
                        <a:gd name="T10" fmla="*/ 3853 w 4251"/>
                        <a:gd name="T11" fmla="*/ 1810 h 3794"/>
                        <a:gd name="T12" fmla="*/ 3625 w 4251"/>
                        <a:gd name="T13" fmla="*/ 1528 h 3794"/>
                        <a:gd name="T14" fmla="*/ 3363 w 4251"/>
                        <a:gd name="T15" fmla="*/ 1252 h 3794"/>
                        <a:gd name="T16" fmla="*/ 3011 w 4251"/>
                        <a:gd name="T17" fmla="*/ 935 h 3794"/>
                        <a:gd name="T18" fmla="*/ 2567 w 4251"/>
                        <a:gd name="T19" fmla="*/ 605 h 3794"/>
                        <a:gd name="T20" fmla="*/ 2093 w 4251"/>
                        <a:gd name="T21" fmla="*/ 341 h 3794"/>
                        <a:gd name="T22" fmla="*/ 1634 w 4251"/>
                        <a:gd name="T23" fmla="*/ 143 h 3794"/>
                        <a:gd name="T24" fmla="*/ 1185 w 4251"/>
                        <a:gd name="T25" fmla="*/ 35 h 3794"/>
                        <a:gd name="T26" fmla="*/ 775 w 4251"/>
                        <a:gd name="T27" fmla="*/ 0 h 3794"/>
                        <a:gd name="T28" fmla="*/ 418 w 4251"/>
                        <a:gd name="T29" fmla="*/ 47 h 3794"/>
                        <a:gd name="T30" fmla="*/ 120 w 4251"/>
                        <a:gd name="T31" fmla="*/ 173 h 3794"/>
                        <a:gd name="T32" fmla="*/ 0 w 4251"/>
                        <a:gd name="T33" fmla="*/ 269 h 3794"/>
                        <a:gd name="T34" fmla="*/ 280 w 4251"/>
                        <a:gd name="T35" fmla="*/ 101 h 3794"/>
                        <a:gd name="T36" fmla="*/ 620 w 4251"/>
                        <a:gd name="T37" fmla="*/ 18 h 3794"/>
                        <a:gd name="T38" fmla="*/ 1008 w 4251"/>
                        <a:gd name="T39" fmla="*/ 18 h 3794"/>
                        <a:gd name="T40" fmla="*/ 1425 w 4251"/>
                        <a:gd name="T41" fmla="*/ 95 h 3794"/>
                        <a:gd name="T42" fmla="*/ 1880 w 4251"/>
                        <a:gd name="T43" fmla="*/ 245 h 3794"/>
                        <a:gd name="T44" fmla="*/ 2331 w 4251"/>
                        <a:gd name="T45" fmla="*/ 467 h 3794"/>
                        <a:gd name="T46" fmla="*/ 2779 w 4251"/>
                        <a:gd name="T47" fmla="*/ 761 h 3794"/>
                        <a:gd name="T48" fmla="*/ 3225 w 4251"/>
                        <a:gd name="T49" fmla="*/ 1120 h 3794"/>
                        <a:gd name="T50" fmla="*/ 3493 w 4251"/>
                        <a:gd name="T51" fmla="*/ 1390 h 3794"/>
                        <a:gd name="T52" fmla="*/ 3739 w 4251"/>
                        <a:gd name="T53" fmla="*/ 1666 h 3794"/>
                        <a:gd name="T54" fmla="*/ 3958 w 4251"/>
                        <a:gd name="T55" fmla="*/ 1954 h 3794"/>
                        <a:gd name="T56" fmla="*/ 4129 w 4251"/>
                        <a:gd name="T57" fmla="*/ 2247 h 3794"/>
                        <a:gd name="T58" fmla="*/ 4278 w 4251"/>
                        <a:gd name="T59" fmla="*/ 2535 h 3794"/>
                        <a:gd name="T60" fmla="*/ 4383 w 4251"/>
                        <a:gd name="T61" fmla="*/ 2823 h 3794"/>
                        <a:gd name="T62" fmla="*/ 4444 w 4251"/>
                        <a:gd name="T63" fmla="*/ 3105 h 3794"/>
                        <a:gd name="T64" fmla="*/ 4469 w 4251"/>
                        <a:gd name="T65" fmla="*/ 3368 h 3794"/>
                        <a:gd name="T66" fmla="*/ 4457 w 4251"/>
                        <a:gd name="T67" fmla="*/ 3590 h 3794"/>
                        <a:gd name="T68" fmla="*/ 4406 w 4251"/>
                        <a:gd name="T69" fmla="*/ 3794 h 3794"/>
                        <a:gd name="T70" fmla="*/ 4437 w 4251"/>
                        <a:gd name="T71" fmla="*/ 3692 h 3794"/>
                        <a:gd name="T72" fmla="*/ 4469 w 4251"/>
                        <a:gd name="T73" fmla="*/ 3482 h 3794"/>
                        <a:gd name="T74" fmla="*/ 447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7" name="Group 12"/>
                    <p:cNvGrpSpPr>
                      <a:grpSpLocks/>
                    </p:cNvGrpSpPr>
                    <p:nvPr userDrawn="1"/>
                  </p:nvGrpSpPr>
                  <p:grpSpPr bwMode="auto">
                    <a:xfrm>
                      <a:off x="0" y="659"/>
                      <a:ext cx="4751" cy="3657"/>
                      <a:chOff x="0" y="659"/>
                      <a:chExt cx="4751" cy="3657"/>
                    </a:xfrm>
                  </p:grpSpPr>
                  <p:sp>
                    <p:nvSpPr>
                      <p:cNvPr id="1068" name="Freeform 13"/>
                      <p:cNvSpPr>
                        <a:spLocks/>
                      </p:cNvSpPr>
                      <p:nvPr userDrawn="1"/>
                    </p:nvSpPr>
                    <p:spPr bwMode="hidden">
                      <a:xfrm>
                        <a:off x="400" y="659"/>
                        <a:ext cx="4121" cy="3657"/>
                      </a:xfrm>
                      <a:custGeom>
                        <a:avLst/>
                        <a:gdLst>
                          <a:gd name="T0" fmla="*/ 178 w 4108"/>
                          <a:gd name="T1" fmla="*/ 186 h 3657"/>
                          <a:gd name="T2" fmla="*/ 459 w 4108"/>
                          <a:gd name="T3" fmla="*/ 54 h 3657"/>
                          <a:gd name="T4" fmla="*/ 812 w 4108"/>
                          <a:gd name="T5" fmla="*/ 6 h 3657"/>
                          <a:gd name="T6" fmla="*/ 1204 w 4108"/>
                          <a:gd name="T7" fmla="*/ 36 h 3657"/>
                          <a:gd name="T8" fmla="*/ 1622 w 4108"/>
                          <a:gd name="T9" fmla="*/ 144 h 3657"/>
                          <a:gd name="T10" fmla="*/ 2051 w 4108"/>
                          <a:gd name="T11" fmla="*/ 324 h 3657"/>
                          <a:gd name="T12" fmla="*/ 2503 w 4108"/>
                          <a:gd name="T13" fmla="*/ 570 h 3657"/>
                          <a:gd name="T14" fmla="*/ 2933 w 4108"/>
                          <a:gd name="T15" fmla="*/ 888 h 3657"/>
                          <a:gd name="T16" fmla="*/ 3273 w 4108"/>
                          <a:gd name="T17" fmla="*/ 1193 h 3657"/>
                          <a:gd name="T18" fmla="*/ 3523 w 4108"/>
                          <a:gd name="T19" fmla="*/ 1451 h 3657"/>
                          <a:gd name="T20" fmla="*/ 3735 w 4108"/>
                          <a:gd name="T21" fmla="*/ 1721 h 3657"/>
                          <a:gd name="T22" fmla="*/ 3923 w 4108"/>
                          <a:gd name="T23" fmla="*/ 1997 h 3657"/>
                          <a:gd name="T24" fmla="*/ 4076 w 4108"/>
                          <a:gd name="T25" fmla="*/ 2272 h 3657"/>
                          <a:gd name="T26" fmla="*/ 4197 w 4108"/>
                          <a:gd name="T27" fmla="*/ 2548 h 3657"/>
                          <a:gd name="T28" fmla="*/ 4282 w 4108"/>
                          <a:gd name="T29" fmla="*/ 2818 h 3657"/>
                          <a:gd name="T30" fmla="*/ 4327 w 4108"/>
                          <a:gd name="T31" fmla="*/ 3070 h 3657"/>
                          <a:gd name="T32" fmla="*/ 4327 w 4108"/>
                          <a:gd name="T33" fmla="*/ 3321 h 3657"/>
                          <a:gd name="T34" fmla="*/ 4282 w 4108"/>
                          <a:gd name="T35" fmla="*/ 3549 h 3657"/>
                          <a:gd name="T36" fmla="*/ 4251 w 4108"/>
                          <a:gd name="T37" fmla="*/ 3657 h 3657"/>
                          <a:gd name="T38" fmla="*/ 4314 w 4108"/>
                          <a:gd name="T39" fmla="*/ 3447 h 3657"/>
                          <a:gd name="T40" fmla="*/ 4333 w 4108"/>
                          <a:gd name="T41" fmla="*/ 3213 h 3657"/>
                          <a:gd name="T42" fmla="*/ 4327 w 4108"/>
                          <a:gd name="T43" fmla="*/ 3070 h 3657"/>
                          <a:gd name="T44" fmla="*/ 4282 w 4108"/>
                          <a:gd name="T45" fmla="*/ 2812 h 3657"/>
                          <a:gd name="T46" fmla="*/ 4203 w 4108"/>
                          <a:gd name="T47" fmla="*/ 2548 h 3657"/>
                          <a:gd name="T48" fmla="*/ 4083 w 4108"/>
                          <a:gd name="T49" fmla="*/ 2272 h 3657"/>
                          <a:gd name="T50" fmla="*/ 3929 w 4108"/>
                          <a:gd name="T51" fmla="*/ 1997 h 3657"/>
                          <a:gd name="T52" fmla="*/ 3742 w 4108"/>
                          <a:gd name="T53" fmla="*/ 1721 h 3657"/>
                          <a:gd name="T54" fmla="*/ 3529 w 4108"/>
                          <a:gd name="T55" fmla="*/ 1451 h 3657"/>
                          <a:gd name="T56" fmla="*/ 3279 w 4108"/>
                          <a:gd name="T57" fmla="*/ 1187 h 3657"/>
                          <a:gd name="T58" fmla="*/ 2945 w 4108"/>
                          <a:gd name="T59" fmla="*/ 888 h 3657"/>
                          <a:gd name="T60" fmla="*/ 2522 w 4108"/>
                          <a:gd name="T61" fmla="*/ 576 h 3657"/>
                          <a:gd name="T62" fmla="*/ 2071 w 4108"/>
                          <a:gd name="T63" fmla="*/ 330 h 3657"/>
                          <a:gd name="T64" fmla="*/ 1628 w 4108"/>
                          <a:gd name="T65" fmla="*/ 144 h 3657"/>
                          <a:gd name="T66" fmla="*/ 1198 w 4108"/>
                          <a:gd name="T67" fmla="*/ 30 h 3657"/>
                          <a:gd name="T68" fmla="*/ 787 w 4108"/>
                          <a:gd name="T69" fmla="*/ 0 h 3657"/>
                          <a:gd name="T70" fmla="*/ 448 w 4108"/>
                          <a:gd name="T71" fmla="*/ 54 h 3657"/>
                          <a:gd name="T72" fmla="*/ 178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9" name="Group 14"/>
                      <p:cNvGrpSpPr>
                        <a:grpSpLocks/>
                      </p:cNvGrpSpPr>
                      <p:nvPr userDrawn="1"/>
                    </p:nvGrpSpPr>
                    <p:grpSpPr bwMode="auto">
                      <a:xfrm>
                        <a:off x="0" y="808"/>
                        <a:ext cx="4751" cy="3508"/>
                        <a:chOff x="-400" y="808"/>
                        <a:chExt cx="4751" cy="3508"/>
                      </a:xfrm>
                    </p:grpSpPr>
                    <p:sp>
                      <p:nvSpPr>
                        <p:cNvPr id="1070"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1"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2"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3"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4"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6"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7"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8"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9"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0"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1"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2"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3"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4"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6"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7"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8"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9"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0"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1"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2"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3"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4"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7"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8"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9"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0"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1"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2"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3"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4"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5" name="Freeform 50"/>
                        <p:cNvSpPr>
                          <a:spLocks/>
                        </p:cNvSpPr>
                        <p:nvPr userDrawn="1"/>
                      </p:nvSpPr>
                      <p:spPr bwMode="hidden">
                        <a:xfrm>
                          <a:off x="0" y="2548"/>
                          <a:ext cx="1542" cy="1768"/>
                        </a:xfrm>
                        <a:custGeom>
                          <a:avLst/>
                          <a:gdLst>
                            <a:gd name="T0" fmla="*/ 960 w 1537"/>
                            <a:gd name="T1" fmla="*/ 1264 h 1768"/>
                            <a:gd name="T2" fmla="*/ 1120 w 1537"/>
                            <a:gd name="T3" fmla="*/ 1402 h 1768"/>
                            <a:gd name="T4" fmla="*/ 1282 w 1537"/>
                            <a:gd name="T5" fmla="*/ 1528 h 1768"/>
                            <a:gd name="T6" fmla="*/ 1450 w 1537"/>
                            <a:gd name="T7" fmla="*/ 1654 h 1768"/>
                            <a:gd name="T8" fmla="*/ 1616 w 1537"/>
                            <a:gd name="T9" fmla="*/ 1768 h 1768"/>
                            <a:gd name="T10" fmla="*/ 1622 w 1537"/>
                            <a:gd name="T11" fmla="*/ 1768 h 1768"/>
                            <a:gd name="T12" fmla="*/ 1457 w 1537"/>
                            <a:gd name="T13" fmla="*/ 1654 h 1768"/>
                            <a:gd name="T14" fmla="*/ 1288 w 1537"/>
                            <a:gd name="T15" fmla="*/ 1534 h 1768"/>
                            <a:gd name="T16" fmla="*/ 1128 w 1537"/>
                            <a:gd name="T17" fmla="*/ 1402 h 1768"/>
                            <a:gd name="T18" fmla="*/ 966 w 1537"/>
                            <a:gd name="T19" fmla="*/ 1258 h 1768"/>
                            <a:gd name="T20" fmla="*/ 814 w 1537"/>
                            <a:gd name="T21" fmla="*/ 1115 h 1768"/>
                            <a:gd name="T22" fmla="*/ 662 w 1537"/>
                            <a:gd name="T23" fmla="*/ 959 h 1768"/>
                            <a:gd name="T24" fmla="*/ 530 w 1537"/>
                            <a:gd name="T25" fmla="*/ 803 h 1768"/>
                            <a:gd name="T26" fmla="*/ 394 w 1537"/>
                            <a:gd name="T27" fmla="*/ 647 h 1768"/>
                            <a:gd name="T28" fmla="*/ 286 w 1537"/>
                            <a:gd name="T29" fmla="*/ 485 h 1768"/>
                            <a:gd name="T30" fmla="*/ 184 w 1537"/>
                            <a:gd name="T31" fmla="*/ 323 h 1768"/>
                            <a:gd name="T32" fmla="*/ 78 w 1537"/>
                            <a:gd name="T33" fmla="*/ 161 h 1768"/>
                            <a:gd name="T34" fmla="*/ 0 w 1537"/>
                            <a:gd name="T35" fmla="*/ 0 h 1768"/>
                            <a:gd name="T36" fmla="*/ 0 w 1537"/>
                            <a:gd name="T37" fmla="*/ 12 h 1768"/>
                            <a:gd name="T38" fmla="*/ 78 w 1537"/>
                            <a:gd name="T39" fmla="*/ 173 h 1768"/>
                            <a:gd name="T40" fmla="*/ 184 w 1537"/>
                            <a:gd name="T41" fmla="*/ 335 h 1768"/>
                            <a:gd name="T42" fmla="*/ 286 w 1537"/>
                            <a:gd name="T43" fmla="*/ 491 h 1768"/>
                            <a:gd name="T44" fmla="*/ 394 w 1537"/>
                            <a:gd name="T45" fmla="*/ 653 h 1768"/>
                            <a:gd name="T46" fmla="*/ 530 w 1537"/>
                            <a:gd name="T47" fmla="*/ 809 h 1768"/>
                            <a:gd name="T48" fmla="*/ 662 w 1537"/>
                            <a:gd name="T49" fmla="*/ 965 h 1768"/>
                            <a:gd name="T50" fmla="*/ 814 w 1537"/>
                            <a:gd name="T51" fmla="*/ 1121 h 1768"/>
                            <a:gd name="T52" fmla="*/ 960 w 1537"/>
                            <a:gd name="T53" fmla="*/ 1264 h 1768"/>
                            <a:gd name="T54" fmla="*/ 960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en-US"/>
                        </a:p>
                      </p:txBody>
                    </p:sp>
                    <p:grpSp>
                      <p:nvGrpSpPr>
                        <p:cNvPr id="1106" name="Group 51"/>
                        <p:cNvGrpSpPr>
                          <a:grpSpLocks/>
                        </p:cNvGrpSpPr>
                        <p:nvPr userDrawn="1"/>
                      </p:nvGrpSpPr>
                      <p:grpSpPr bwMode="auto">
                        <a:xfrm>
                          <a:off x="0" y="1812"/>
                          <a:ext cx="3672" cy="2049"/>
                          <a:chOff x="5" y="1816"/>
                          <a:chExt cx="3672" cy="2049"/>
                        </a:xfrm>
                      </p:grpSpPr>
                      <p:sp>
                        <p:nvSpPr>
                          <p:cNvPr id="1143" name="Oval 52"/>
                          <p:cNvSpPr>
                            <a:spLocks noChangeArrowheads="1"/>
                          </p:cNvSpPr>
                          <p:nvPr userDrawn="1"/>
                        </p:nvSpPr>
                        <p:spPr bwMode="hidden">
                          <a:xfrm rot="-2819839">
                            <a:off x="1544" y="2860"/>
                            <a:ext cx="161" cy="280"/>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4"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5"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6"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7" name="Oval 56"/>
                          <p:cNvSpPr>
                            <a:spLocks noChangeArrowheads="1"/>
                          </p:cNvSpPr>
                          <p:nvPr userDrawn="1"/>
                        </p:nvSpPr>
                        <p:spPr bwMode="hidden">
                          <a:xfrm rot="-2819839">
                            <a:off x="1294" y="2200"/>
                            <a:ext cx="786" cy="1467"/>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8"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9" name="Oval 58"/>
                          <p:cNvSpPr>
                            <a:spLocks noChangeArrowheads="1"/>
                          </p:cNvSpPr>
                          <p:nvPr userDrawn="1"/>
                        </p:nvSpPr>
                        <p:spPr bwMode="hidden">
                          <a:xfrm rot="-2819839">
                            <a:off x="1166" y="1856"/>
                            <a:ext cx="1167" cy="2094"/>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50"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51" name="Oval 60"/>
                          <p:cNvSpPr>
                            <a:spLocks noChangeArrowheads="1"/>
                          </p:cNvSpPr>
                          <p:nvPr userDrawn="1"/>
                        </p:nvSpPr>
                        <p:spPr bwMode="hidden">
                          <a:xfrm rot="-2819839">
                            <a:off x="1004" y="1527"/>
                            <a:ext cx="1563" cy="2696"/>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52" name="Oval 61"/>
                          <p:cNvSpPr>
                            <a:spLocks noChangeArrowheads="1"/>
                          </p:cNvSpPr>
                          <p:nvPr userDrawn="1"/>
                        </p:nvSpPr>
                        <p:spPr bwMode="hidden">
                          <a:xfrm rot="-2819839">
                            <a:off x="939" y="1348"/>
                            <a:ext cx="1711" cy="3016"/>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53"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54" name="Oval 63"/>
                          <p:cNvSpPr>
                            <a:spLocks noChangeArrowheads="1"/>
                          </p:cNvSpPr>
                          <p:nvPr userDrawn="1"/>
                        </p:nvSpPr>
                        <p:spPr bwMode="hidden">
                          <a:xfrm rot="-2780025">
                            <a:off x="828" y="993"/>
                            <a:ext cx="2049" cy="3672"/>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107"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8"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9"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0"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1"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2"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3"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4"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5"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6"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7"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8"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9"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0"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1"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2"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3"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4"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5"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0"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1"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2"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3"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4"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5"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6"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7"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8"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9"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0"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1"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2"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grpSp>
          <p:grpSp>
            <p:nvGrpSpPr>
              <p:cNvPr id="1047" name="Group 100"/>
              <p:cNvGrpSpPr>
                <a:grpSpLocks/>
              </p:cNvGrpSpPr>
              <p:nvPr userDrawn="1"/>
            </p:nvGrpSpPr>
            <p:grpSpPr bwMode="auto">
              <a:xfrm>
                <a:off x="402" y="1454"/>
                <a:ext cx="2787" cy="2866"/>
                <a:chOff x="2" y="1454"/>
                <a:chExt cx="2787" cy="2866"/>
              </a:xfrm>
            </p:grpSpPr>
            <p:sp>
              <p:nvSpPr>
                <p:cNvPr id="1048"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50" name="Group 103"/>
                <p:cNvGrpSpPr>
                  <a:grpSpLocks/>
                </p:cNvGrpSpPr>
                <p:nvPr userDrawn="1"/>
              </p:nvGrpSpPr>
              <p:grpSpPr bwMode="auto">
                <a:xfrm>
                  <a:off x="2" y="2738"/>
                  <a:ext cx="1317" cy="1582"/>
                  <a:chOff x="2" y="2738"/>
                  <a:chExt cx="1317" cy="1582"/>
                </a:xfrm>
              </p:grpSpPr>
              <p:sp>
                <p:nvSpPr>
                  <p:cNvPr id="1051"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Freeform 105"/>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53"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5"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6"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7"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8"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9"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nvGrpSpPr>
            <p:cNvPr id="1033" name="Group 113"/>
            <p:cNvGrpSpPr>
              <a:grpSpLocks/>
            </p:cNvGrpSpPr>
            <p:nvPr userDrawn="1"/>
          </p:nvGrpSpPr>
          <p:grpSpPr bwMode="auto">
            <a:xfrm>
              <a:off x="16" y="1326"/>
              <a:ext cx="3325" cy="2948"/>
              <a:chOff x="16" y="1326"/>
              <a:chExt cx="3325" cy="2948"/>
            </a:xfrm>
          </p:grpSpPr>
          <p:sp>
            <p:nvSpPr>
              <p:cNvPr id="1034" name="Freeform 114"/>
              <p:cNvSpPr>
                <a:spLocks/>
              </p:cNvSpPr>
              <p:nvPr/>
            </p:nvSpPr>
            <p:spPr bwMode="hidden">
              <a:xfrm>
                <a:off x="16" y="2656"/>
                <a:ext cx="1440" cy="1618"/>
              </a:xfrm>
              <a:custGeom>
                <a:avLst/>
                <a:gdLst>
                  <a:gd name="T0" fmla="*/ 924 w 1435"/>
                  <a:gd name="T1" fmla="*/ 1150 h 1618"/>
                  <a:gd name="T2" fmla="*/ 792 w 1435"/>
                  <a:gd name="T3" fmla="*/ 1019 h 1618"/>
                  <a:gd name="T4" fmla="*/ 644 w 1435"/>
                  <a:gd name="T5" fmla="*/ 875 h 1618"/>
                  <a:gd name="T6" fmla="*/ 524 w 1435"/>
                  <a:gd name="T7" fmla="*/ 737 h 1618"/>
                  <a:gd name="T8" fmla="*/ 394 w 1435"/>
                  <a:gd name="T9" fmla="*/ 593 h 1618"/>
                  <a:gd name="T10" fmla="*/ 292 w 1435"/>
                  <a:gd name="T11" fmla="*/ 443 h 1618"/>
                  <a:gd name="T12" fmla="*/ 190 w 1435"/>
                  <a:gd name="T13" fmla="*/ 299 h 1618"/>
                  <a:gd name="T14" fmla="*/ 84 w 1435"/>
                  <a:gd name="T15" fmla="*/ 149 h 1618"/>
                  <a:gd name="T16" fmla="*/ 0 w 1435"/>
                  <a:gd name="T17" fmla="*/ 0 h 1618"/>
                  <a:gd name="T18" fmla="*/ 0 w 1435"/>
                  <a:gd name="T19" fmla="*/ 11 h 1618"/>
                  <a:gd name="T20" fmla="*/ 84 w 1435"/>
                  <a:gd name="T21" fmla="*/ 155 h 1618"/>
                  <a:gd name="T22" fmla="*/ 190 w 1435"/>
                  <a:gd name="T23" fmla="*/ 305 h 1618"/>
                  <a:gd name="T24" fmla="*/ 286 w 1435"/>
                  <a:gd name="T25" fmla="*/ 449 h 1618"/>
                  <a:gd name="T26" fmla="*/ 394 w 1435"/>
                  <a:gd name="T27" fmla="*/ 593 h 1618"/>
                  <a:gd name="T28" fmla="*/ 524 w 1435"/>
                  <a:gd name="T29" fmla="*/ 737 h 1618"/>
                  <a:gd name="T30" fmla="*/ 644 w 1435"/>
                  <a:gd name="T31" fmla="*/ 881 h 1618"/>
                  <a:gd name="T32" fmla="*/ 786 w 1435"/>
                  <a:gd name="T33" fmla="*/ 1019 h 1618"/>
                  <a:gd name="T34" fmla="*/ 924 w 1435"/>
                  <a:gd name="T35" fmla="*/ 1150 h 1618"/>
                  <a:gd name="T36" fmla="*/ 1078 w 1435"/>
                  <a:gd name="T37" fmla="*/ 1276 h 1618"/>
                  <a:gd name="T38" fmla="*/ 1216 w 1435"/>
                  <a:gd name="T39" fmla="*/ 1396 h 1618"/>
                  <a:gd name="T40" fmla="*/ 1369 w 1435"/>
                  <a:gd name="T41" fmla="*/ 1510 h 1618"/>
                  <a:gd name="T42" fmla="*/ 1514 w 1435"/>
                  <a:gd name="T43" fmla="*/ 1618 h 1618"/>
                  <a:gd name="T44" fmla="*/ 1520 w 1435"/>
                  <a:gd name="T45" fmla="*/ 1618 h 1618"/>
                  <a:gd name="T46" fmla="*/ 1377 w 1435"/>
                  <a:gd name="T47" fmla="*/ 1510 h 1618"/>
                  <a:gd name="T48" fmla="*/ 1222 w 1435"/>
                  <a:gd name="T49" fmla="*/ 1396 h 1618"/>
                  <a:gd name="T50" fmla="*/ 1078 w 1435"/>
                  <a:gd name="T51" fmla="*/ 1276 h 1618"/>
                  <a:gd name="T52" fmla="*/ 924 w 1435"/>
                  <a:gd name="T53" fmla="*/ 1150 h 1618"/>
                  <a:gd name="T54" fmla="*/ 924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115"/>
              <p:cNvSpPr>
                <a:spLocks/>
              </p:cNvSpPr>
              <p:nvPr/>
            </p:nvSpPr>
            <p:spPr bwMode="hidden">
              <a:xfrm>
                <a:off x="16" y="2260"/>
                <a:ext cx="1673" cy="2014"/>
              </a:xfrm>
              <a:custGeom>
                <a:avLst/>
                <a:gdLst>
                  <a:gd name="T0" fmla="*/ 1008 w 1668"/>
                  <a:gd name="T1" fmla="*/ 1463 h 2014"/>
                  <a:gd name="T2" fmla="*/ 823 w 1668"/>
                  <a:gd name="T3" fmla="*/ 1289 h 2014"/>
                  <a:gd name="T4" fmla="*/ 668 w 1668"/>
                  <a:gd name="T5" fmla="*/ 1115 h 2014"/>
                  <a:gd name="T6" fmla="*/ 513 w 1668"/>
                  <a:gd name="T7" fmla="*/ 929 h 2014"/>
                  <a:gd name="T8" fmla="*/ 382 w 1668"/>
                  <a:gd name="T9" fmla="*/ 743 h 2014"/>
                  <a:gd name="T10" fmla="*/ 268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68 w 1668"/>
                  <a:gd name="T25" fmla="*/ 569 h 2014"/>
                  <a:gd name="T26" fmla="*/ 382 w 1668"/>
                  <a:gd name="T27" fmla="*/ 755 h 2014"/>
                  <a:gd name="T28" fmla="*/ 513 w 1668"/>
                  <a:gd name="T29" fmla="*/ 935 h 2014"/>
                  <a:gd name="T30" fmla="*/ 668 w 1668"/>
                  <a:gd name="T31" fmla="*/ 1115 h 2014"/>
                  <a:gd name="T32" fmla="*/ 823 w 1668"/>
                  <a:gd name="T33" fmla="*/ 1295 h 2014"/>
                  <a:gd name="T34" fmla="*/ 1008 w 1668"/>
                  <a:gd name="T35" fmla="*/ 1463 h 2014"/>
                  <a:gd name="T36" fmla="*/ 1185 w 1668"/>
                  <a:gd name="T37" fmla="*/ 1618 h 2014"/>
                  <a:gd name="T38" fmla="*/ 1371 w 1668"/>
                  <a:gd name="T39" fmla="*/ 1762 h 2014"/>
                  <a:gd name="T40" fmla="*/ 1563 w 1668"/>
                  <a:gd name="T41" fmla="*/ 1894 h 2014"/>
                  <a:gd name="T42" fmla="*/ 1747 w 1668"/>
                  <a:gd name="T43" fmla="*/ 2014 h 2014"/>
                  <a:gd name="T44" fmla="*/ 1753 w 1668"/>
                  <a:gd name="T45" fmla="*/ 2014 h 2014"/>
                  <a:gd name="T46" fmla="*/ 1563 w 1668"/>
                  <a:gd name="T47" fmla="*/ 1894 h 2014"/>
                  <a:gd name="T48" fmla="*/ 1371 w 1668"/>
                  <a:gd name="T49" fmla="*/ 1762 h 2014"/>
                  <a:gd name="T50" fmla="*/ 1185 w 1668"/>
                  <a:gd name="T51" fmla="*/ 1618 h 2014"/>
                  <a:gd name="T52" fmla="*/ 1008 w 1668"/>
                  <a:gd name="T53" fmla="*/ 1463 h 2014"/>
                  <a:gd name="T54" fmla="*/ 1008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Rectangle 116"/>
              <p:cNvSpPr>
                <a:spLocks noChangeArrowheads="1"/>
              </p:cNvSpPr>
              <p:nvPr/>
            </p:nvSpPr>
            <p:spPr bwMode="hidden">
              <a:xfrm rot="-2488720">
                <a:off x="1988" y="1919"/>
                <a:ext cx="1353"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7" name="Rectangle 117"/>
              <p:cNvSpPr>
                <a:spLocks noChangeArrowheads="1"/>
              </p:cNvSpPr>
              <p:nvPr/>
            </p:nvSpPr>
            <p:spPr bwMode="hidden">
              <a:xfrm rot="-5087790">
                <a:off x="1964" y="2613"/>
                <a:ext cx="2217"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8" name="Rectangle 118"/>
              <p:cNvSpPr>
                <a:spLocks noChangeArrowheads="1"/>
              </p:cNvSpPr>
              <p:nvPr/>
            </p:nvSpPr>
            <p:spPr bwMode="hidden">
              <a:xfrm rot="-3417299">
                <a:off x="1007" y="2706"/>
                <a:ext cx="2678"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9" name="Rectangle 119"/>
              <p:cNvSpPr>
                <a:spLocks noChangeArrowheads="1"/>
              </p:cNvSpPr>
              <p:nvPr/>
            </p:nvSpPr>
            <p:spPr bwMode="hidden">
              <a:xfrm rot="-835848">
                <a:off x="688" y="1748"/>
                <a:ext cx="2390" cy="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1040" name="Group 120"/>
              <p:cNvGrpSpPr>
                <a:grpSpLocks noChangeAspect="1"/>
              </p:cNvGrpSpPr>
              <p:nvPr/>
            </p:nvGrpSpPr>
            <p:grpSpPr bwMode="auto">
              <a:xfrm>
                <a:off x="3046" y="1326"/>
                <a:ext cx="259" cy="299"/>
                <a:chOff x="3042" y="1265"/>
                <a:chExt cx="367" cy="424"/>
              </a:xfrm>
            </p:grpSpPr>
            <p:sp>
              <p:nvSpPr>
                <p:cNvPr id="106617" name="Oval 121"/>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a:defRPr/>
                  </a:pPr>
                  <a:endParaRPr lang="en-US">
                    <a:latin typeface="Verdana" pitchFamily="34" charset="0"/>
                    <a:ea typeface="+mn-ea"/>
                  </a:endParaRPr>
                </a:p>
              </p:txBody>
            </p:sp>
            <p:sp>
              <p:nvSpPr>
                <p:cNvPr id="106618" name="Freeform 122"/>
                <p:cNvSpPr>
                  <a:spLocks noChangeAspect="1"/>
                </p:cNvSpPr>
                <p:nvPr userDrawn="1"/>
              </p:nvSpPr>
              <p:spPr bwMode="hidden">
                <a:xfrm>
                  <a:off x="3070" y="1374"/>
                  <a:ext cx="227" cy="221"/>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06619" name="Freeform 123"/>
                <p:cNvSpPr>
                  <a:spLocks noChangeAspect="1"/>
                </p:cNvSpPr>
                <p:nvPr userDrawn="1"/>
              </p:nvSpPr>
              <p:spPr bwMode="hidden">
                <a:xfrm>
                  <a:off x="3144" y="1366"/>
                  <a:ext cx="163"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06620" name="Freeform 124"/>
                <p:cNvSpPr>
                  <a:spLocks noChangeAspect="1"/>
                </p:cNvSpPr>
                <p:nvPr userDrawn="1"/>
              </p:nvSpPr>
              <p:spPr bwMode="hidden">
                <a:xfrm>
                  <a:off x="3202" y="1272"/>
                  <a:ext cx="203" cy="199"/>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sp>
              <p:nvSpPr>
                <p:cNvPr id="106621" name="Freeform 125"/>
                <p:cNvSpPr>
                  <a:spLocks noChangeAspect="1"/>
                </p:cNvSpPr>
                <p:nvPr userDrawn="1"/>
              </p:nvSpPr>
              <p:spPr bwMode="hidden">
                <a:xfrm>
                  <a:off x="3330" y="1265"/>
                  <a:ext cx="79"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latin typeface="Verdana" pitchFamily="34" charset="0"/>
                    <a:ea typeface="+mn-ea"/>
                  </a:endParaRPr>
                </a:p>
              </p:txBody>
            </p:sp>
          </p:grpSp>
        </p:grpSp>
      </p:grpSp>
      <p:sp>
        <p:nvSpPr>
          <p:cNvPr id="106622" name="Rectangle 126"/>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Verdana" pitchFamily="34" charset="0"/>
                <a:ea typeface="+mn-ea"/>
              </a:defRPr>
            </a:lvl1pPr>
          </a:lstStyle>
          <a:p>
            <a:pPr>
              <a:defRPr/>
            </a:pPr>
            <a:endParaRPr lang="en-US"/>
          </a:p>
        </p:txBody>
      </p:sp>
      <p:sp>
        <p:nvSpPr>
          <p:cNvPr id="106623" name="Rectangle 12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Verdana" pitchFamily="34" charset="0"/>
                <a:ea typeface="+mn-ea"/>
              </a:defRPr>
            </a:lvl1pPr>
          </a:lstStyle>
          <a:p>
            <a:pPr>
              <a:defRPr/>
            </a:pPr>
            <a:endParaRPr lang="en-US"/>
          </a:p>
        </p:txBody>
      </p:sp>
      <p:sp>
        <p:nvSpPr>
          <p:cNvPr id="106624" name="Rectangle 12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9FBFD665-7489-BD4B-ABBB-2DD256D2E474}" type="slidenum">
              <a:rPr lang="en-US"/>
              <a:pPr/>
              <a:t>‹#›</a:t>
            </a:fld>
            <a:endParaRPr lang="en-US"/>
          </a:p>
        </p:txBody>
      </p:sp>
      <p:sp>
        <p:nvSpPr>
          <p:cNvPr id="106625" name="Rectangle 129"/>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626" name="Rectangle 13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4081"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ＭＳ Ｐゴシック" charset="0"/>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SzPct val="60000"/>
        <a:buFont typeface="Wingdings" charset="0"/>
        <a:buChar char="u"/>
        <a:defRPr sz="3200">
          <a:solidFill>
            <a:schemeClr val="tx1"/>
          </a:solidFill>
          <a:effectLst>
            <a:outerShdw blurRad="38100" dist="38100" dir="2700000" algn="tl">
              <a:srgbClr val="000000"/>
            </a:outerShdw>
          </a:effectLst>
          <a:latin typeface="+mn-lt"/>
          <a:ea typeface="ＭＳ Ｐゴシック" charset="0"/>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hlink"/>
        </a:buClr>
        <a:buSzPct val="60000"/>
        <a:buFont typeface="Wingdings" charset="0"/>
        <a:buChar char="u"/>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folHlink"/>
        </a:buClr>
        <a:buSzPct val="60000"/>
        <a:buFont typeface="Wingdings" charset="0"/>
        <a:buChar char="u"/>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montgomeryschoolsmd.org/schools/blakehs/staff/wagnerm/netinv/mccarthytimeline.htm" TargetMode="External"/><Relationship Id="rId4" Type="http://schemas.openxmlformats.org/officeDocument/2006/relationships/image" Target="../media/image1.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Image:Deutschland_Besatzungszonen_1945_1946.png"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hyperlink" Target="http://www.archives.gov/exhibits/featured_documents/marshall_plan/" TargetMode="External"/><Relationship Id="rId4" Type="http://schemas.openxmlformats.org/officeDocument/2006/relationships/hyperlink" Target="http://history.state.gov/milestones/1945-1952/NationalSecurityAct" TargetMode="External"/><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valon.law.yale.edu/20th_century/trudoc.asp"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loc.gov/exhibits/marshall/images/wholemap.jpg" TargetMode="External"/><Relationship Id="rId4"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hyperlink" Target="http://www.fordham.edu/halsall/mod/churchill-iron.asp" TargetMode="External"/><Relationship Id="rId4" Type="http://schemas.openxmlformats.org/officeDocument/2006/relationships/hyperlink" Target="http://opal.kent.ac.uk/cartoonx-cgi/ccc.py?mode=single&amp;start=1&amp;search=iron%20curtain" TargetMode="External"/><Relationship Id="rId5" Type="http://schemas.openxmlformats.org/officeDocument/2006/relationships/image" Target="../media/image12.png"/><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hyperlink" Target="http://mbscientific.com/wiki/Image:ColdWarEUAlliance.gif" TargetMode="External"/><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bvbD3Y38gkU" TargetMode="External"/><Relationship Id="rId4" Type="http://schemas.openxmlformats.org/officeDocument/2006/relationships/image" Target="../media/image20.jpe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huffingtonpost.co.uk/2011/12/19/kim-jong-il-18-strange-facts_n_1157276.html?view=print" TargetMode="External"/><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youtube.com/watch?v=SkYl_AH-qyk&amp;feature=relate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law2.umkc.edu/faculty/projects/ftrials/hiss/hissaccount.html" TargetMode="External"/><Relationship Id="rId4" Type="http://schemas.openxmlformats.org/officeDocument/2006/relationships/image" Target="../media/image26.jpeg"/><Relationship Id="rId5" Type="http://schemas.openxmlformats.org/officeDocument/2006/relationships/image" Target="../media/image27.png"/><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3" Type="http://schemas.openxmlformats.org/officeDocument/2006/relationships/hyperlink" Target="http://law2.umkc.edu/faculty/projects/ftrials/rosenb/ROS_ACCT.HTM" TargetMode="External"/><Relationship Id="rId4" Type="http://schemas.openxmlformats.org/officeDocument/2006/relationships/image" Target="../media/image28.jpeg"/><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english.illinois.edu/maps/mccarthy/telegram.htm" TargetMode="External"/><Relationship Id="rId3"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 Id="rId3" Type="http://schemas.openxmlformats.org/officeDocument/2006/relationships/image" Target="../media/image3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 Id="rId3"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hyperlink" Target="http://www.youtube.com/watch?v=e4LZsDqSSfk&amp;feature=related" TargetMode="External"/><Relationship Id="rId4" Type="http://schemas.openxmlformats.org/officeDocument/2006/relationships/image" Target="../media/image36.jpeg"/><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42.xml.rels><?xml version="1.0" encoding="UTF-8" standalone="yes"?>
<Relationships xmlns="http://schemas.openxmlformats.org/package/2006/relationships"><Relationship Id="rId3" Type="http://schemas.openxmlformats.org/officeDocument/2006/relationships/hyperlink" Target="http://en.wikipedia.org/wiki/Belka_and_Strelka" TargetMode="External"/><Relationship Id="rId4" Type="http://schemas.openxmlformats.org/officeDocument/2006/relationships/image" Target="../media/image37.jpeg"/><Relationship Id="rId5" Type="http://schemas.openxmlformats.org/officeDocument/2006/relationships/image" Target="../media/image38.jpe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hyperlink" Target="http://www.youtube.com/watch?v=-CvQOuNecy4&amp;feature=related" TargetMode="External"/><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jpeg"/><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4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45.jpeg"/></Relationships>
</file>

<file path=ppt/slides/_rels/slide49.xml.rels><?xml version="1.0" encoding="UTF-8" standalone="yes"?>
<Relationships xmlns="http://schemas.openxmlformats.org/package/2006/relationships"><Relationship Id="rId3" Type="http://schemas.openxmlformats.org/officeDocument/2006/relationships/hyperlink" Target="http://www.youtube.com/watch?v=Jc0ccOmcPno&amp;feature=relmfu" TargetMode="External"/><Relationship Id="rId4" Type="http://schemas.openxmlformats.org/officeDocument/2006/relationships/hyperlink" Target="http://upload.wikimedia.org/wikipedia/en/1/19/Yuri_Gagarin_official_portrait.jpg" TargetMode="External"/><Relationship Id="rId5" Type="http://schemas.openxmlformats.org/officeDocument/2006/relationships/image" Target="../media/image46.jpeg"/><Relationship Id="rId6" Type="http://schemas.openxmlformats.org/officeDocument/2006/relationships/image" Target="../media/image47.jpeg"/><Relationship Id="rId7" Type="http://schemas.openxmlformats.org/officeDocument/2006/relationships/image" Target="../media/image48.jpeg"/><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9.jpeg"/></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png"/><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52.xml.rels><?xml version="1.0" encoding="UTF-8" standalone="yes"?>
<Relationships xmlns="http://schemas.openxmlformats.org/package/2006/relationships"><Relationship Id="rId3" Type="http://schemas.openxmlformats.org/officeDocument/2006/relationships/hyperlink" Target="http://www.youtube.com/watch?v=W50RNAbmy3M" TargetMode="External"/><Relationship Id="rId4" Type="http://schemas.openxmlformats.org/officeDocument/2006/relationships/image" Target="../media/image52.jpeg"/><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53.jpeg"/></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56.jpeg"/></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hyperlink" Target="http://www.youtube.com/watch?v=GK907TwM7q0" TargetMode="External"/><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hyperlink" Target="http://www.youtube.com/watch?v=C-PSq2dy754&amp;feature=fvwrel" TargetMode="External"/><Relationship Id="rId5"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3" Type="http://schemas.openxmlformats.org/officeDocument/2006/relationships/hyperlink" Target="http://www.youtube.com/watch?v=HEbsCYLx2TI&amp;feature=related" TargetMode="External"/><Relationship Id="rId4" Type="http://schemas.openxmlformats.org/officeDocument/2006/relationships/image" Target="../media/image60.jpeg"/><Relationship Id="rId1" Type="http://schemas.openxmlformats.org/officeDocument/2006/relationships/slideLayout" Target="../slideLayouts/slideLayout4.xml"/><Relationship Id="rId2" Type="http://schemas.openxmlformats.org/officeDocument/2006/relationships/hyperlink" Target="http://www.youtube.com/watch?v=snsdDb7KDk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a:latin typeface="Arial" charset="0"/>
              </a:rPr>
              <a:t>Cold War Beginnings</a:t>
            </a:r>
          </a:p>
        </p:txBody>
      </p:sp>
      <p:sp>
        <p:nvSpPr>
          <p:cNvPr id="2051" name="Rectangle 3"/>
          <p:cNvSpPr>
            <a:spLocks noGrp="1" noChangeArrowheads="1"/>
          </p:cNvSpPr>
          <p:nvPr>
            <p:ph type="subTitle" idx="1"/>
          </p:nvPr>
        </p:nvSpPr>
        <p:spPr/>
        <p:txBody>
          <a:bodyPr/>
          <a:lstStyle/>
          <a:p>
            <a:pPr eaLnBrk="1" hangingPunct="1">
              <a:buFont typeface="Wingdings" charset="0"/>
              <a:buNone/>
            </a:pPr>
            <a:r>
              <a:rPr lang="en-US" b="1">
                <a:latin typeface="Verdana" charset="0"/>
              </a:rPr>
              <a:t>1946-1962</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smtClean="0">
                <a:ea typeface="+mj-ea"/>
              </a:rPr>
              <a:t>What was the </a:t>
            </a:r>
            <a:r>
              <a:rPr lang="en-US" dirty="0" smtClean="0">
                <a:ea typeface="+mj-ea"/>
                <a:hlinkClick r:id="rId3"/>
              </a:rPr>
              <a:t>Cold War?</a:t>
            </a:r>
            <a:endParaRPr lang="en-US" dirty="0" smtClean="0">
              <a:ea typeface="+mj-ea"/>
            </a:endParaRPr>
          </a:p>
        </p:txBody>
      </p:sp>
      <p:sp>
        <p:nvSpPr>
          <p:cNvPr id="5123" name="Rectangle 3"/>
          <p:cNvSpPr>
            <a:spLocks noGrp="1" noChangeArrowheads="1"/>
          </p:cNvSpPr>
          <p:nvPr>
            <p:ph type="body" sz="half" idx="1"/>
          </p:nvPr>
        </p:nvSpPr>
        <p:spPr/>
        <p:txBody>
          <a:bodyPr/>
          <a:lstStyle/>
          <a:p>
            <a:pPr eaLnBrk="1" hangingPunct="1">
              <a:lnSpc>
                <a:spcPct val="90000"/>
              </a:lnSpc>
            </a:pPr>
            <a:r>
              <a:rPr lang="en-US">
                <a:latin typeface="Verdana" charset="0"/>
              </a:rPr>
              <a:t>The time period between 1945-1991 when the United States and the Soviet Union ideologically opposed one another.</a:t>
            </a:r>
          </a:p>
          <a:p>
            <a:pPr eaLnBrk="1" hangingPunct="1">
              <a:lnSpc>
                <a:spcPct val="90000"/>
              </a:lnSpc>
            </a:pPr>
            <a:r>
              <a:rPr lang="en-US">
                <a:latin typeface="Verdana" charset="0"/>
              </a:rPr>
              <a:t>This </a:t>
            </a:r>
            <a:r>
              <a:rPr lang="ja-JP" altLang="en-US">
                <a:latin typeface="Verdana" charset="0"/>
              </a:rPr>
              <a:t>“</a:t>
            </a:r>
            <a:r>
              <a:rPr lang="en-US">
                <a:latin typeface="Verdana" charset="0"/>
              </a:rPr>
              <a:t>war</a:t>
            </a:r>
            <a:r>
              <a:rPr lang="ja-JP" altLang="en-US">
                <a:latin typeface="Verdana" charset="0"/>
              </a:rPr>
              <a:t>”</a:t>
            </a:r>
            <a:r>
              <a:rPr lang="en-US">
                <a:latin typeface="Verdana" charset="0"/>
              </a:rPr>
              <a:t> will shape the world for almost 50 years.</a:t>
            </a:r>
          </a:p>
        </p:txBody>
      </p:sp>
      <p:pic>
        <p:nvPicPr>
          <p:cNvPr id="4100" name="Picture 8" descr="untit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362200"/>
            <a:ext cx="457200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78422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b="1">
                <a:latin typeface="Arial" charset="0"/>
              </a:rPr>
              <a:t>Two visions of the World</a:t>
            </a:r>
            <a:r>
              <a:rPr lang="en-US">
                <a:latin typeface="Arial" charset="0"/>
              </a:rPr>
              <a:t> </a:t>
            </a:r>
          </a:p>
        </p:txBody>
      </p:sp>
      <p:sp>
        <p:nvSpPr>
          <p:cNvPr id="6148" name="Rectangle 4"/>
          <p:cNvSpPr>
            <a:spLocks noGrp="1" noChangeArrowheads="1"/>
          </p:cNvSpPr>
          <p:nvPr>
            <p:ph type="body" sz="half" idx="1"/>
          </p:nvPr>
        </p:nvSpPr>
        <p:spPr/>
        <p:txBody>
          <a:bodyPr/>
          <a:lstStyle/>
          <a:p>
            <a:pPr eaLnBrk="1" hangingPunct="1">
              <a:lnSpc>
                <a:spcPct val="90000"/>
              </a:lnSpc>
            </a:pPr>
            <a:r>
              <a:rPr lang="en-US" b="1">
                <a:solidFill>
                  <a:schemeClr val="folHlink"/>
                </a:solidFill>
                <a:latin typeface="Times New Roman" charset="0"/>
              </a:rPr>
              <a:t>Atlantic Charter-</a:t>
            </a:r>
            <a:r>
              <a:rPr lang="en-US">
                <a:latin typeface="Times New Roman" charset="0"/>
              </a:rPr>
              <a:t>FDR (signed by Churchill)- abandoned military alliances and spheres of influence for a creation of a democratic international organization settling disputes and maintains peace</a:t>
            </a:r>
          </a:p>
        </p:txBody>
      </p:sp>
      <p:sp>
        <p:nvSpPr>
          <p:cNvPr id="6149" name="Rectangle 5"/>
          <p:cNvSpPr>
            <a:spLocks noGrp="1" noChangeArrowheads="1"/>
          </p:cNvSpPr>
          <p:nvPr>
            <p:ph type="body" sz="half" idx="2"/>
          </p:nvPr>
        </p:nvSpPr>
        <p:spPr/>
        <p:txBody>
          <a:bodyPr/>
          <a:lstStyle/>
          <a:p>
            <a:pPr eaLnBrk="1" hangingPunct="1"/>
            <a:r>
              <a:rPr lang="en-US" b="1">
                <a:solidFill>
                  <a:schemeClr val="folHlink"/>
                </a:solidFill>
                <a:latin typeface="Times New Roman" charset="0"/>
              </a:rPr>
              <a:t>Soviet View</a:t>
            </a:r>
            <a:r>
              <a:rPr lang="en-US">
                <a:solidFill>
                  <a:schemeClr val="folHlink"/>
                </a:solidFill>
                <a:latin typeface="Times New Roman" charset="0"/>
              </a:rPr>
              <a:t>-</a:t>
            </a:r>
            <a:r>
              <a:rPr lang="en-US">
                <a:latin typeface="Times New Roman" charset="0"/>
              </a:rPr>
              <a:t> Determined to create a secure sphere for itself in Eastern Europe as protection to possible future aggression from west. Great powers would control areas of strategic interest to them.</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 calcmode="lin" valueType="num">
                                      <p:cBhvr additive="base">
                                        <p:cTn id="7" dur="500" fill="hold"/>
                                        <p:tgtEl>
                                          <p:spTgt spid="614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9">
                                            <p:txEl>
                                              <p:pRg st="0" end="0"/>
                                            </p:txEl>
                                          </p:spTgt>
                                        </p:tgtEl>
                                        <p:attrNameLst>
                                          <p:attrName>style.visibility</p:attrName>
                                        </p:attrNameLst>
                                      </p:cBhvr>
                                      <p:to>
                                        <p:strVal val="visible"/>
                                      </p:to>
                                    </p:set>
                                    <p:anim calcmode="lin" valueType="num">
                                      <p:cBhvr additive="base">
                                        <p:cTn id="13" dur="500" fill="hold"/>
                                        <p:tgtEl>
                                          <p:spTgt spid="614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p:bldP spid="614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600">
                <a:latin typeface="Arial" charset="0"/>
              </a:rPr>
              <a:t>Show the differences in thought with the following events</a:t>
            </a:r>
          </a:p>
        </p:txBody>
      </p:sp>
      <p:sp>
        <p:nvSpPr>
          <p:cNvPr id="8196" name="Rectangle 4"/>
          <p:cNvSpPr>
            <a:spLocks noGrp="1" noChangeArrowheads="1"/>
          </p:cNvSpPr>
          <p:nvPr>
            <p:ph type="body" sz="half" idx="1"/>
          </p:nvPr>
        </p:nvSpPr>
        <p:spPr>
          <a:xfrm>
            <a:off x="457200" y="1981200"/>
            <a:ext cx="4038600" cy="4530725"/>
          </a:xfrm>
        </p:spPr>
        <p:txBody>
          <a:bodyPr/>
          <a:lstStyle/>
          <a:p>
            <a:pPr eaLnBrk="1" hangingPunct="1">
              <a:buFont typeface="Symbol" pitchFamily="18" charset="2"/>
              <a:buChar char=""/>
              <a:defRPr/>
            </a:pPr>
            <a:r>
              <a:rPr lang="en-US" b="1" dirty="0" smtClean="0">
                <a:ea typeface="+mn-ea"/>
              </a:rPr>
              <a:t>Yalta Conference (1944) </a:t>
            </a:r>
            <a:r>
              <a:rPr lang="en-US" sz="1600" b="1" dirty="0" smtClean="0">
                <a:effectLst/>
                <a:ea typeface="+mn-ea"/>
              </a:rPr>
              <a:t>(what was agreed upon?)</a:t>
            </a:r>
            <a:endParaRPr lang="en-US" sz="1600" dirty="0" smtClean="0">
              <a:effectLst/>
              <a:ea typeface="+mn-ea"/>
            </a:endParaRPr>
          </a:p>
          <a:p>
            <a:pPr eaLnBrk="1" hangingPunct="1">
              <a:buFont typeface="Symbol" pitchFamily="18" charset="2"/>
              <a:buChar char=""/>
              <a:defRPr/>
            </a:pPr>
            <a:r>
              <a:rPr lang="en-US" b="1" dirty="0" smtClean="0">
                <a:ea typeface="+mn-ea"/>
              </a:rPr>
              <a:t>United Nations </a:t>
            </a:r>
            <a:r>
              <a:rPr lang="en-US" sz="1400" b="1" dirty="0" smtClean="0">
                <a:effectLst/>
                <a:ea typeface="+mn-ea"/>
              </a:rPr>
              <a:t>(whose idea? Everyone support it?)</a:t>
            </a:r>
            <a:endParaRPr lang="en-US" sz="1400" dirty="0" smtClean="0">
              <a:effectLst/>
              <a:ea typeface="+mn-ea"/>
            </a:endParaRPr>
          </a:p>
          <a:p>
            <a:pPr eaLnBrk="1" hangingPunct="1">
              <a:buFont typeface="Symbol" pitchFamily="18" charset="2"/>
              <a:buChar char=""/>
              <a:defRPr/>
            </a:pPr>
            <a:r>
              <a:rPr lang="en-US" b="1" dirty="0" smtClean="0">
                <a:ea typeface="+mn-ea"/>
              </a:rPr>
              <a:t>Polish Question </a:t>
            </a:r>
            <a:r>
              <a:rPr lang="en-US" sz="1600" b="1" dirty="0" smtClean="0">
                <a:effectLst/>
                <a:ea typeface="+mn-ea"/>
              </a:rPr>
              <a:t>(what did Stalin want with Poland?)</a:t>
            </a:r>
            <a:endParaRPr lang="en-US" sz="1600" dirty="0" smtClean="0">
              <a:effectLst/>
              <a:ea typeface="+mn-ea"/>
            </a:endParaRPr>
          </a:p>
          <a:p>
            <a:pPr eaLnBrk="1" hangingPunct="1">
              <a:buFont typeface="Symbol" pitchFamily="18" charset="2"/>
              <a:buChar char=""/>
              <a:defRPr/>
            </a:pPr>
            <a:r>
              <a:rPr lang="en-US" b="1" dirty="0" smtClean="0">
                <a:ea typeface="+mn-ea"/>
              </a:rPr>
              <a:t>Post War Germany </a:t>
            </a:r>
            <a:r>
              <a:rPr lang="en-US" sz="1200" b="1" dirty="0" smtClean="0">
                <a:effectLst/>
                <a:ea typeface="+mn-ea"/>
              </a:rPr>
              <a:t>(</a:t>
            </a:r>
            <a:r>
              <a:rPr lang="en-US" sz="1400" b="1" dirty="0" smtClean="0">
                <a:effectLst/>
                <a:ea typeface="+mn-ea"/>
              </a:rPr>
              <a:t>what did they agree upon?)</a:t>
            </a:r>
            <a:endParaRPr lang="en-US" sz="1400" dirty="0" smtClean="0">
              <a:effectLst/>
              <a:ea typeface="+mn-ea"/>
            </a:endParaRPr>
          </a:p>
          <a:p>
            <a:pPr eaLnBrk="1" hangingPunct="1">
              <a:buFont typeface="Wingdings" pitchFamily="2" charset="2"/>
              <a:buChar char="u"/>
              <a:defRPr/>
            </a:pPr>
            <a:endParaRPr lang="en-US" dirty="0" smtClean="0">
              <a:ea typeface="+mn-ea"/>
            </a:endParaRPr>
          </a:p>
        </p:txBody>
      </p:sp>
      <p:pic>
        <p:nvPicPr>
          <p:cNvPr id="7172" name="Picture 7" descr="yal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209800"/>
            <a:ext cx="3028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 calcmode="lin" valueType="num">
                                      <p:cBhvr additive="base">
                                        <p:cTn id="7" dur="500" fill="hold"/>
                                        <p:tgtEl>
                                          <p:spTgt spid="81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6">
                                            <p:txEl>
                                              <p:pRg st="1" end="1"/>
                                            </p:txEl>
                                          </p:spTgt>
                                        </p:tgtEl>
                                        <p:attrNameLst>
                                          <p:attrName>style.visibility</p:attrName>
                                        </p:attrNameLst>
                                      </p:cBhvr>
                                      <p:to>
                                        <p:strVal val="visible"/>
                                      </p:to>
                                    </p:set>
                                    <p:anim calcmode="lin" valueType="num">
                                      <p:cBhvr additive="base">
                                        <p:cTn id="13" dur="500" fill="hold"/>
                                        <p:tgtEl>
                                          <p:spTgt spid="819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6">
                                            <p:txEl>
                                              <p:pRg st="2" end="2"/>
                                            </p:txEl>
                                          </p:spTgt>
                                        </p:tgtEl>
                                        <p:attrNameLst>
                                          <p:attrName>style.visibility</p:attrName>
                                        </p:attrNameLst>
                                      </p:cBhvr>
                                      <p:to>
                                        <p:strVal val="visible"/>
                                      </p:to>
                                    </p:set>
                                    <p:anim calcmode="lin" valueType="num">
                                      <p:cBhvr additive="base">
                                        <p:cTn id="19" dur="500" fill="hold"/>
                                        <p:tgtEl>
                                          <p:spTgt spid="819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6">
                                            <p:txEl>
                                              <p:pRg st="3" end="3"/>
                                            </p:txEl>
                                          </p:spTgt>
                                        </p:tgtEl>
                                        <p:attrNameLst>
                                          <p:attrName>style.visibility</p:attrName>
                                        </p:attrNameLst>
                                      </p:cBhvr>
                                      <p:to>
                                        <p:strVal val="visible"/>
                                      </p:to>
                                    </p:set>
                                    <p:anim calcmode="lin" valueType="num">
                                      <p:cBhvr additive="base">
                                        <p:cTn id="25" dur="500" fill="hold"/>
                                        <p:tgtEl>
                                          <p:spTgt spid="819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charset="0"/>
              </a:rPr>
              <a:t>Yalta</a:t>
            </a:r>
          </a:p>
        </p:txBody>
      </p:sp>
      <p:sp>
        <p:nvSpPr>
          <p:cNvPr id="3" name="Content Placeholder 2"/>
          <p:cNvSpPr>
            <a:spLocks noGrp="1"/>
          </p:cNvSpPr>
          <p:nvPr>
            <p:ph sz="half" idx="1"/>
          </p:nvPr>
        </p:nvSpPr>
        <p:spPr>
          <a:xfrm>
            <a:off x="152400" y="1524000"/>
            <a:ext cx="4038600" cy="4530725"/>
          </a:xfrm>
        </p:spPr>
        <p:txBody>
          <a:bodyPr/>
          <a:lstStyle/>
          <a:p>
            <a:r>
              <a:rPr lang="en-US">
                <a:latin typeface="Verdana" charset="0"/>
              </a:rPr>
              <a:t>Settled border disputes</a:t>
            </a:r>
          </a:p>
          <a:p>
            <a:r>
              <a:rPr lang="en-US">
                <a:latin typeface="Verdana" charset="0"/>
              </a:rPr>
              <a:t>organizing the postwar occupations of Germany and Japan</a:t>
            </a:r>
          </a:p>
          <a:p>
            <a:r>
              <a:rPr lang="en-US">
                <a:latin typeface="Verdana" charset="0"/>
              </a:rPr>
              <a:t>Creating the United Nations</a:t>
            </a:r>
          </a:p>
        </p:txBody>
      </p:sp>
      <p:pic>
        <p:nvPicPr>
          <p:cNvPr id="8196" name="Picture 2" descr="http://kaynou.files.wordpress.com/2010/09/yalta_conference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133600"/>
            <a:ext cx="40576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atin typeface="Arial" charset="0"/>
              </a:rPr>
              <a:t>The United Nations</a:t>
            </a:r>
          </a:p>
        </p:txBody>
      </p:sp>
      <p:pic>
        <p:nvPicPr>
          <p:cNvPr id="9219" name="Picture 2" descr="http://mrberlin.com/images/products/detail/UN_NATO_thumb.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 y="12192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7813"/>
            <a:ext cx="8229600" cy="941387"/>
          </a:xfrm>
        </p:spPr>
        <p:txBody>
          <a:bodyPr/>
          <a:lstStyle/>
          <a:p>
            <a:r>
              <a:rPr lang="en-US">
                <a:latin typeface="Arial" charset="0"/>
              </a:rPr>
              <a:t>Polish Question</a:t>
            </a:r>
          </a:p>
        </p:txBody>
      </p:sp>
      <p:pic>
        <p:nvPicPr>
          <p:cNvPr id="10243"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6781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atin typeface="Arial" charset="0"/>
              </a:rPr>
              <a:t>Poland</a:t>
            </a:r>
          </a:p>
        </p:txBody>
      </p:sp>
      <p:sp>
        <p:nvSpPr>
          <p:cNvPr id="4" name="Content Placeholder 3"/>
          <p:cNvSpPr>
            <a:spLocks noGrp="1"/>
          </p:cNvSpPr>
          <p:nvPr>
            <p:ph sz="half" idx="1"/>
          </p:nvPr>
        </p:nvSpPr>
        <p:spPr/>
        <p:txBody>
          <a:bodyPr/>
          <a:lstStyle/>
          <a:p>
            <a:r>
              <a:rPr lang="en-US" sz="2000">
                <a:latin typeface="Verdana" charset="0"/>
              </a:rPr>
              <a:t>"Poland is a question of life or death for Russia</a:t>
            </a:r>
            <a:r>
              <a:rPr lang="ja-JP" altLang="en-US">
                <a:latin typeface="Verdana" charset="0"/>
              </a:rPr>
              <a:t>“</a:t>
            </a:r>
            <a:endParaRPr lang="en-US">
              <a:latin typeface="Verdana" charset="0"/>
            </a:endParaRPr>
          </a:p>
          <a:p>
            <a:pPr>
              <a:buFont typeface="Wingdings" charset="0"/>
              <a:buNone/>
            </a:pPr>
            <a:endParaRPr lang="en-US">
              <a:latin typeface="Verdana" charset="0"/>
            </a:endParaRPr>
          </a:p>
          <a:p>
            <a:r>
              <a:rPr lang="en-US" sz="2000">
                <a:latin typeface="Verdana" charset="0"/>
              </a:rPr>
              <a:t>Churchill's and Roosevelt's reluctantly  acceptance of a Communist-dominated provisional government for Poland. </a:t>
            </a:r>
          </a:p>
        </p:txBody>
      </p:sp>
      <p:sp>
        <p:nvSpPr>
          <p:cNvPr id="5" name="Content Placeholder 4"/>
          <p:cNvSpPr>
            <a:spLocks noGrp="1"/>
          </p:cNvSpPr>
          <p:nvPr>
            <p:ph sz="half" idx="2"/>
          </p:nvPr>
        </p:nvSpPr>
        <p:spPr/>
        <p:txBody>
          <a:bodyPr/>
          <a:lstStyle/>
          <a:p>
            <a:r>
              <a:rPr lang="en-US" sz="2000">
                <a:latin typeface="Verdana" charset="0"/>
              </a:rPr>
              <a:t>In exchange, Stalin pledging to assist </a:t>
            </a:r>
            <a:r>
              <a:rPr lang="en-US" sz="2000">
                <a:solidFill>
                  <a:srgbClr val="FFFF00"/>
                </a:solidFill>
                <a:latin typeface="Verdana" charset="0"/>
              </a:rPr>
              <a:t>"the peoples liberated from the dominion of Nazi Germany and the peoples of the former Axis satellite states of Europe to solve by democratic means their pressing political and economic problems."</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5334000" y="152400"/>
            <a:ext cx="3810000" cy="457200"/>
          </a:xfrm>
        </p:spPr>
        <p:txBody>
          <a:bodyPr/>
          <a:lstStyle/>
          <a:p>
            <a:pPr eaLnBrk="1" hangingPunct="1"/>
            <a:r>
              <a:rPr lang="en-US" sz="2800" b="1">
                <a:solidFill>
                  <a:srgbClr val="FFFF00"/>
                </a:solidFill>
                <a:latin typeface="Times New Roman" charset="0"/>
              </a:rPr>
              <a:t>Focus on Berlin</a:t>
            </a:r>
          </a:p>
        </p:txBody>
      </p:sp>
      <p:sp>
        <p:nvSpPr>
          <p:cNvPr id="116739" name="Rectangle 3"/>
          <p:cNvSpPr>
            <a:spLocks noGrp="1" noChangeArrowheads="1"/>
          </p:cNvSpPr>
          <p:nvPr>
            <p:ph type="body" idx="1"/>
          </p:nvPr>
        </p:nvSpPr>
        <p:spPr>
          <a:xfrm>
            <a:off x="5334000" y="838200"/>
            <a:ext cx="3810000" cy="2514600"/>
          </a:xfrm>
        </p:spPr>
        <p:txBody>
          <a:bodyPr/>
          <a:lstStyle/>
          <a:p>
            <a:pPr eaLnBrk="1" hangingPunct="1">
              <a:lnSpc>
                <a:spcPct val="90000"/>
              </a:lnSpc>
            </a:pPr>
            <a:r>
              <a:rPr lang="en-US" sz="2800">
                <a:latin typeface="Times New Roman" charset="0"/>
              </a:rPr>
              <a:t>After World War II, Germany was divided into four zones, occupied by French, British, American, and Soviet troops.</a:t>
            </a:r>
          </a:p>
        </p:txBody>
      </p:sp>
      <p:pic>
        <p:nvPicPr>
          <p:cNvPr id="12292" name="Picture 4" descr="Deutschland_Besatzungszonen_1945_194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09600"/>
            <a:ext cx="454183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5334000" y="5057775"/>
            <a:ext cx="381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1600" b="1" i="1">
                <a:latin typeface="Times New Roman" charset="0"/>
              </a:rPr>
              <a:t>Occupation zones after 1945. Berlin is the multinational area within the Soviet zone.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box(in)">
                                      <p:cBhvr>
                                        <p:cTn id="7" dur="500"/>
                                        <p:tgtEl>
                                          <p:spTgt spid="1167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5334000" y="3349625"/>
            <a:ext cx="38100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r>
              <a:rPr lang="en-US" sz="2800">
                <a:latin typeface="Times New Roman" charset="0"/>
              </a:rPr>
              <a:t>· </a:t>
            </a:r>
            <a:r>
              <a:rPr lang="en-US" sz="2400">
                <a:latin typeface="Times New Roman" charset="0"/>
              </a:rPr>
              <a:t>In June of 1948, the French, British and American zones were joined into the nation of West Germany after the Soviets refused to end their occupation of Germany.</a:t>
            </a:r>
            <a:endParaRPr lang="en-US" sz="2400" b="1" i="1">
              <a:latin typeface="Times New Roman" charset="0"/>
            </a:endParaRPr>
          </a:p>
        </p:txBody>
      </p:sp>
      <p:sp>
        <p:nvSpPr>
          <p:cNvPr id="13315" name="Rectangle 3"/>
          <p:cNvSpPr>
            <a:spLocks noChangeArrowheads="1"/>
          </p:cNvSpPr>
          <p:nvPr/>
        </p:nvSpPr>
        <p:spPr bwMode="auto">
          <a:xfrm>
            <a:off x="5334000" y="0"/>
            <a:ext cx="3810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800" b="1">
                <a:latin typeface="Times New Roman" charset="0"/>
              </a:rPr>
              <a:t>Soviet blockade:</a:t>
            </a:r>
          </a:p>
        </p:txBody>
      </p:sp>
      <p:pic>
        <p:nvPicPr>
          <p:cNvPr id="13316" name="Picture 4" descr="Deutschland_Besatzungszonen_1945_19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11775"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302250"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8" name="Text Box 6"/>
          <p:cNvSpPr txBox="1">
            <a:spLocks noChangeArrowheads="1"/>
          </p:cNvSpPr>
          <p:nvPr/>
        </p:nvSpPr>
        <p:spPr bwMode="auto">
          <a:xfrm>
            <a:off x="609600" y="2971800"/>
            <a:ext cx="1447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2200" b="1">
                <a:latin typeface="Arial" charset="0"/>
              </a:rPr>
              <a:t>West Germany</a:t>
            </a:r>
          </a:p>
        </p:txBody>
      </p:sp>
      <p:sp>
        <p:nvSpPr>
          <p:cNvPr id="120839" name="Text Box 7"/>
          <p:cNvSpPr txBox="1">
            <a:spLocks noChangeArrowheads="1"/>
          </p:cNvSpPr>
          <p:nvPr/>
        </p:nvSpPr>
        <p:spPr bwMode="auto">
          <a:xfrm>
            <a:off x="3048000" y="2895600"/>
            <a:ext cx="1447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2200" b="1">
                <a:latin typeface="Arial" charset="0"/>
              </a:rPr>
              <a:t>East Germany</a:t>
            </a:r>
          </a:p>
        </p:txBody>
      </p:sp>
      <p:sp>
        <p:nvSpPr>
          <p:cNvPr id="120840" name="Text Box 8"/>
          <p:cNvSpPr txBox="1">
            <a:spLocks noChangeArrowheads="1"/>
          </p:cNvSpPr>
          <p:nvPr/>
        </p:nvSpPr>
        <p:spPr bwMode="auto">
          <a:xfrm>
            <a:off x="6477000" y="2743200"/>
            <a:ext cx="2155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2800" b="1">
                <a:latin typeface="Times New Roman" charset="0"/>
              </a:rPr>
              <a:t>West Berlin</a:t>
            </a:r>
          </a:p>
        </p:txBody>
      </p:sp>
      <p:sp>
        <p:nvSpPr>
          <p:cNvPr id="120841" name="Text Box 9"/>
          <p:cNvSpPr txBox="1">
            <a:spLocks noChangeArrowheads="1"/>
          </p:cNvSpPr>
          <p:nvPr/>
        </p:nvSpPr>
        <p:spPr bwMode="auto">
          <a:xfrm>
            <a:off x="6172200" y="8382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2800" b="1">
                <a:latin typeface="Times New Roman" charset="0"/>
              </a:rPr>
              <a:t>East Berlin</a:t>
            </a:r>
          </a:p>
        </p:txBody>
      </p:sp>
      <p:sp>
        <p:nvSpPr>
          <p:cNvPr id="120842" name="Line 10"/>
          <p:cNvSpPr>
            <a:spLocks noChangeShapeType="1"/>
          </p:cNvSpPr>
          <p:nvPr/>
        </p:nvSpPr>
        <p:spPr bwMode="auto">
          <a:xfrm flipH="1" flipV="1">
            <a:off x="4114800" y="2438400"/>
            <a:ext cx="23622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0843" name="Line 11"/>
          <p:cNvSpPr>
            <a:spLocks noChangeShapeType="1"/>
          </p:cNvSpPr>
          <p:nvPr/>
        </p:nvSpPr>
        <p:spPr bwMode="auto">
          <a:xfrm flipH="1">
            <a:off x="4267200" y="1219200"/>
            <a:ext cx="19050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0837"/>
                                        </p:tgtEl>
                                        <p:attrNameLst>
                                          <p:attrName>style.visibility</p:attrName>
                                        </p:attrNameLst>
                                      </p:cBhvr>
                                      <p:to>
                                        <p:strVal val="visible"/>
                                      </p:to>
                                    </p:set>
                                    <p:animEffect transition="in" filter="dissolve">
                                      <p:cBhvr>
                                        <p:cTn id="7" dur="500"/>
                                        <p:tgtEl>
                                          <p:spTgt spid="1208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2083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2083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0842"/>
                                        </p:tgtEl>
                                        <p:attrNameLst>
                                          <p:attrName>style.visibility</p:attrName>
                                        </p:attrNameLst>
                                      </p:cBhvr>
                                      <p:to>
                                        <p:strVal val="visible"/>
                                      </p:to>
                                    </p:set>
                                    <p:animEffect transition="in" filter="blinds(horizontal)">
                                      <p:cBhvr>
                                        <p:cTn id="20" dur="500"/>
                                        <p:tgtEl>
                                          <p:spTgt spid="12084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20840"/>
                                        </p:tgtEl>
                                        <p:attrNameLst>
                                          <p:attrName>style.visibility</p:attrName>
                                        </p:attrNameLst>
                                      </p:cBhvr>
                                      <p:to>
                                        <p:strVal val="visible"/>
                                      </p:to>
                                    </p:set>
                                    <p:animEffect transition="in" filter="box(in)">
                                      <p:cBhvr>
                                        <p:cTn id="25" dur="500"/>
                                        <p:tgtEl>
                                          <p:spTgt spid="12084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20843"/>
                                        </p:tgtEl>
                                        <p:attrNameLst>
                                          <p:attrName>style.visibility</p:attrName>
                                        </p:attrNameLst>
                                      </p:cBhvr>
                                      <p:to>
                                        <p:strVal val="visible"/>
                                      </p:to>
                                    </p:set>
                                    <p:animEffect transition="in" filter="checkerboard(across)">
                                      <p:cBhvr>
                                        <p:cTn id="30" dur="500"/>
                                        <p:tgtEl>
                                          <p:spTgt spid="12084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084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20834"/>
                                        </p:tgtEl>
                                        <p:attrNameLst>
                                          <p:attrName>style.visibility</p:attrName>
                                        </p:attrNameLst>
                                      </p:cBhvr>
                                      <p:to>
                                        <p:strVal val="visible"/>
                                      </p:to>
                                    </p:set>
                                    <p:animEffect transition="in" filter="box(in)">
                                      <p:cBhvr>
                                        <p:cTn id="39" dur="500"/>
                                        <p:tgtEl>
                                          <p:spTgt spid="120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120838" grpId="0" autoUpdateAnimBg="0"/>
      <p:bldP spid="120839" grpId="0" autoUpdateAnimBg="0"/>
      <p:bldP spid="120840" grpId="0" autoUpdateAnimBg="0"/>
      <p:bldP spid="120841" grpId="0" autoUpdateAnimBg="0"/>
      <p:bldP spid="120842" grpId="0" animBg="1"/>
      <p:bldP spid="1208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4000">
                <a:latin typeface="Arial" charset="0"/>
              </a:rPr>
              <a:t>Berlin Blockade and the Division of Germany</a:t>
            </a:r>
          </a:p>
        </p:txBody>
      </p:sp>
      <p:sp>
        <p:nvSpPr>
          <p:cNvPr id="12292" name="Rectangle 4"/>
          <p:cNvSpPr>
            <a:spLocks noGrp="1" noChangeArrowheads="1"/>
          </p:cNvSpPr>
          <p:nvPr>
            <p:ph type="body" sz="half" idx="1"/>
          </p:nvPr>
        </p:nvSpPr>
        <p:spPr/>
        <p:txBody>
          <a:bodyPr/>
          <a:lstStyle/>
          <a:p>
            <a:pPr eaLnBrk="1" hangingPunct="1">
              <a:lnSpc>
                <a:spcPct val="80000"/>
              </a:lnSpc>
              <a:buFont typeface="Wingdings" pitchFamily="2" charset="2"/>
              <a:buChar char="u"/>
              <a:defRPr/>
            </a:pPr>
            <a:r>
              <a:rPr lang="en-US" sz="1800" dirty="0" smtClean="0">
                <a:ea typeface="+mn-ea"/>
              </a:rPr>
              <a:t>Allies merge three zones of occupation in western part of Germany</a:t>
            </a:r>
          </a:p>
          <a:p>
            <a:pPr eaLnBrk="1" hangingPunct="1">
              <a:lnSpc>
                <a:spcPct val="80000"/>
              </a:lnSpc>
              <a:buFont typeface="Wingdings" pitchFamily="2" charset="2"/>
              <a:buChar char="u"/>
              <a:defRPr/>
            </a:pPr>
            <a:r>
              <a:rPr lang="en-US" sz="1800" dirty="0" smtClean="0">
                <a:ea typeface="+mn-ea"/>
              </a:rPr>
              <a:t>Stalin sees this as a direct challenge and imposes a blockade around city of Berlin</a:t>
            </a:r>
          </a:p>
          <a:p>
            <a:pPr eaLnBrk="1" hangingPunct="1">
              <a:lnSpc>
                <a:spcPct val="80000"/>
              </a:lnSpc>
              <a:buFont typeface="Wingdings" pitchFamily="2" charset="2"/>
              <a:buChar char="u"/>
              <a:defRPr/>
            </a:pPr>
            <a:r>
              <a:rPr lang="en-US" sz="1800" dirty="0" smtClean="0">
                <a:ea typeface="+mn-ea"/>
              </a:rPr>
              <a:t>Goal was for Truman to back down on a permanently divided Germany</a:t>
            </a:r>
          </a:p>
          <a:p>
            <a:pPr eaLnBrk="1" hangingPunct="1">
              <a:lnSpc>
                <a:spcPct val="80000"/>
              </a:lnSpc>
              <a:buFont typeface="Wingdings" pitchFamily="2" charset="2"/>
              <a:buChar char="u"/>
              <a:defRPr/>
            </a:pPr>
            <a:r>
              <a:rPr lang="en-US" sz="1800" dirty="0" smtClean="0">
                <a:ea typeface="+mn-ea"/>
              </a:rPr>
              <a:t>Truman refuses and orders a massive airlift that lasts for 11 months</a:t>
            </a:r>
          </a:p>
          <a:p>
            <a:pPr eaLnBrk="1" hangingPunct="1">
              <a:lnSpc>
                <a:spcPct val="80000"/>
              </a:lnSpc>
              <a:buFont typeface="Wingdings" pitchFamily="2" charset="2"/>
              <a:buChar char="u"/>
              <a:defRPr/>
            </a:pPr>
            <a:r>
              <a:rPr lang="en-US" sz="1800" dirty="0" smtClean="0">
                <a:ea typeface="+mn-ea"/>
              </a:rPr>
              <a:t>Oct. 1949- </a:t>
            </a:r>
            <a:r>
              <a:rPr lang="en-US" sz="1800" dirty="0" smtClean="0">
                <a:solidFill>
                  <a:srgbClr val="FFFF00"/>
                </a:solidFill>
                <a:ea typeface="+mn-ea"/>
              </a:rPr>
              <a:t>Federal Republic of Germany </a:t>
            </a:r>
            <a:r>
              <a:rPr lang="en-US" sz="1800" dirty="0" smtClean="0">
                <a:ea typeface="+mn-ea"/>
              </a:rPr>
              <a:t>(west) and </a:t>
            </a:r>
            <a:r>
              <a:rPr lang="en-US" sz="1800" dirty="0" smtClean="0">
                <a:solidFill>
                  <a:srgbClr val="FFFF00"/>
                </a:solidFill>
                <a:ea typeface="+mn-ea"/>
              </a:rPr>
              <a:t>Democratic Republic of Germany </a:t>
            </a:r>
            <a:r>
              <a:rPr lang="en-US" sz="1800" dirty="0" smtClean="0">
                <a:effectLst/>
                <a:ea typeface="+mn-ea"/>
              </a:rPr>
              <a:t>(east) are created.</a:t>
            </a:r>
          </a:p>
        </p:txBody>
      </p:sp>
      <p:pic>
        <p:nvPicPr>
          <p:cNvPr id="14340" name="Picture 7" descr="MILNG006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371600"/>
            <a:ext cx="2754313"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9" descr="image: [ Berlin was carved into four zones at the end of World War II, each occupied by one of the Allied powers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343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 calcmode="lin" valueType="num">
                                      <p:cBhvr additive="base">
                                        <p:cTn id="7" dur="500" fill="hold"/>
                                        <p:tgtEl>
                                          <p:spTgt spid="122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2">
                                            <p:txEl>
                                              <p:pRg st="1" end="1"/>
                                            </p:txEl>
                                          </p:spTgt>
                                        </p:tgtEl>
                                        <p:attrNameLst>
                                          <p:attrName>style.visibility</p:attrName>
                                        </p:attrNameLst>
                                      </p:cBhvr>
                                      <p:to>
                                        <p:strVal val="visible"/>
                                      </p:to>
                                    </p:set>
                                    <p:anim calcmode="lin" valueType="num">
                                      <p:cBhvr additive="base">
                                        <p:cTn id="13" dur="500" fill="hold"/>
                                        <p:tgtEl>
                                          <p:spTgt spid="122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2">
                                            <p:txEl>
                                              <p:pRg st="2" end="2"/>
                                            </p:txEl>
                                          </p:spTgt>
                                        </p:tgtEl>
                                        <p:attrNameLst>
                                          <p:attrName>style.visibility</p:attrName>
                                        </p:attrNameLst>
                                      </p:cBhvr>
                                      <p:to>
                                        <p:strVal val="visible"/>
                                      </p:to>
                                    </p:set>
                                    <p:anim calcmode="lin" valueType="num">
                                      <p:cBhvr additive="base">
                                        <p:cTn id="19" dur="500" fill="hold"/>
                                        <p:tgtEl>
                                          <p:spTgt spid="1229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2">
                                            <p:txEl>
                                              <p:pRg st="3" end="3"/>
                                            </p:txEl>
                                          </p:spTgt>
                                        </p:tgtEl>
                                        <p:attrNameLst>
                                          <p:attrName>style.visibility</p:attrName>
                                        </p:attrNameLst>
                                      </p:cBhvr>
                                      <p:to>
                                        <p:strVal val="visible"/>
                                      </p:to>
                                    </p:set>
                                    <p:anim calcmode="lin" valueType="num">
                                      <p:cBhvr additive="base">
                                        <p:cTn id="25" dur="500" fill="hold"/>
                                        <p:tgtEl>
                                          <p:spTgt spid="1229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2">
                                            <p:txEl>
                                              <p:pRg st="4" end="4"/>
                                            </p:txEl>
                                          </p:spTgt>
                                        </p:tgtEl>
                                        <p:attrNameLst>
                                          <p:attrName>style.visibility</p:attrName>
                                        </p:attrNameLst>
                                      </p:cBhvr>
                                      <p:to>
                                        <p:strVal val="visible"/>
                                      </p:to>
                                    </p:set>
                                    <p:anim calcmode="lin" valueType="num">
                                      <p:cBhvr additive="base">
                                        <p:cTn id="31" dur="500" fill="hold"/>
                                        <p:tgtEl>
                                          <p:spTgt spid="1229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600">
                <a:latin typeface="Arial" charset="0"/>
              </a:rPr>
              <a:t>US Response to Communism</a:t>
            </a:r>
          </a:p>
        </p:txBody>
      </p:sp>
      <p:sp>
        <p:nvSpPr>
          <p:cNvPr id="10244" name="Rectangle 4"/>
          <p:cNvSpPr>
            <a:spLocks noGrp="1" noChangeArrowheads="1"/>
          </p:cNvSpPr>
          <p:nvPr>
            <p:ph type="body" sz="half" idx="1"/>
          </p:nvPr>
        </p:nvSpPr>
        <p:spPr/>
        <p:txBody>
          <a:bodyPr/>
          <a:lstStyle/>
          <a:p>
            <a:pPr eaLnBrk="1" hangingPunct="1">
              <a:buFont typeface="Symbol" pitchFamily="18" charset="2"/>
              <a:buChar char=""/>
              <a:defRPr/>
            </a:pPr>
            <a:r>
              <a:rPr lang="en-US" b="1" dirty="0" smtClean="0">
                <a:ea typeface="+mn-ea"/>
              </a:rPr>
              <a:t>Containment Doctrine</a:t>
            </a:r>
            <a:endParaRPr lang="en-US" dirty="0" smtClean="0">
              <a:ea typeface="+mn-ea"/>
            </a:endParaRPr>
          </a:p>
          <a:p>
            <a:pPr eaLnBrk="1" hangingPunct="1">
              <a:buFont typeface="Wingdings" pitchFamily="2" charset="2"/>
              <a:buChar char="u"/>
              <a:defRPr/>
            </a:pPr>
            <a:endParaRPr lang="en-US" dirty="0" smtClean="0">
              <a:ea typeface="+mn-ea"/>
            </a:endParaRPr>
          </a:p>
        </p:txBody>
      </p:sp>
      <p:sp>
        <p:nvSpPr>
          <p:cNvPr id="10245" name="Rectangle 5"/>
          <p:cNvSpPr>
            <a:spLocks noGrp="1" noChangeArrowheads="1"/>
          </p:cNvSpPr>
          <p:nvPr>
            <p:ph type="body" sz="half" idx="2"/>
          </p:nvPr>
        </p:nvSpPr>
        <p:spPr/>
        <p:txBody>
          <a:bodyPr/>
          <a:lstStyle/>
          <a:p>
            <a:pPr eaLnBrk="1" hangingPunct="1">
              <a:buFont typeface="Symbol" pitchFamily="18" charset="2"/>
              <a:buChar char=""/>
              <a:defRPr/>
            </a:pPr>
            <a:r>
              <a:rPr lang="en-US" b="1" dirty="0" smtClean="0">
                <a:ea typeface="+mn-ea"/>
              </a:rPr>
              <a:t>Truman Doctrine</a:t>
            </a:r>
            <a:endParaRPr lang="en-US" dirty="0" smtClean="0">
              <a:ea typeface="+mn-ea"/>
            </a:endParaRPr>
          </a:p>
          <a:p>
            <a:pPr eaLnBrk="1" hangingPunct="1">
              <a:buFont typeface="Symbol" pitchFamily="18" charset="2"/>
              <a:buChar char=""/>
              <a:defRPr/>
            </a:pPr>
            <a:r>
              <a:rPr lang="en-US" b="1" dirty="0" smtClean="0">
                <a:ea typeface="+mn-ea"/>
                <a:hlinkClick r:id="rId3"/>
              </a:rPr>
              <a:t>Marshall Plan</a:t>
            </a:r>
            <a:endParaRPr lang="en-US" dirty="0" smtClean="0">
              <a:ea typeface="+mn-ea"/>
            </a:endParaRPr>
          </a:p>
          <a:p>
            <a:pPr eaLnBrk="1" hangingPunct="1">
              <a:buFont typeface="Symbol" pitchFamily="18" charset="2"/>
              <a:buChar char=""/>
              <a:defRPr/>
            </a:pPr>
            <a:r>
              <a:rPr lang="en-US" b="1" dirty="0" smtClean="0">
                <a:ea typeface="+mn-ea"/>
                <a:hlinkClick r:id="rId4"/>
              </a:rPr>
              <a:t>The</a:t>
            </a:r>
            <a:r>
              <a:rPr lang="en-US" dirty="0" smtClean="0">
                <a:ea typeface="+mn-ea"/>
                <a:hlinkClick r:id="rId4"/>
              </a:rPr>
              <a:t> </a:t>
            </a:r>
            <a:r>
              <a:rPr lang="en-US" b="1" dirty="0" smtClean="0">
                <a:ea typeface="+mn-ea"/>
                <a:hlinkClick r:id="rId4"/>
              </a:rPr>
              <a:t>National Security Act</a:t>
            </a:r>
            <a:endParaRPr lang="en-US" dirty="0" smtClean="0">
              <a:ea typeface="+mn-ea"/>
            </a:endParaRPr>
          </a:p>
          <a:p>
            <a:pPr eaLnBrk="1" hangingPunct="1">
              <a:buFont typeface="Wingdings" pitchFamily="2" charset="2"/>
              <a:buNone/>
              <a:defRPr/>
            </a:pPr>
            <a:endParaRPr lang="en-US" dirty="0" smtClean="0">
              <a:ea typeface="+mn-e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 calcmode="lin" valueType="num">
                                      <p:cBhvr additive="base">
                                        <p:cTn id="7" dur="500" fill="hold"/>
                                        <p:tgtEl>
                                          <p:spTgt spid="102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10245">
                                            <p:txEl>
                                              <p:pRg st="0" end="0"/>
                                            </p:txEl>
                                          </p:spTgt>
                                        </p:tgtEl>
                                        <p:attrNameLst>
                                          <p:attrName>style.visibility</p:attrName>
                                        </p:attrNameLst>
                                      </p:cBhvr>
                                      <p:to>
                                        <p:strVal val="visible"/>
                                      </p:to>
                                    </p:set>
                                    <p:animEffect transition="in" filter="fade">
                                      <p:cBhvr>
                                        <p:cTn id="13" dur="1000"/>
                                        <p:tgtEl>
                                          <p:spTgt spid="10245">
                                            <p:txEl>
                                              <p:pRg st="0" end="0"/>
                                            </p:txEl>
                                          </p:spTgt>
                                        </p:tgtEl>
                                      </p:cBhvr>
                                    </p:animEffect>
                                    <p:anim calcmode="lin" valueType="num">
                                      <p:cBhvr>
                                        <p:cTn id="14" dur="1000" fill="hold"/>
                                        <p:tgtEl>
                                          <p:spTgt spid="1024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2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10245">
                                            <p:txEl>
                                              <p:pRg st="1" end="1"/>
                                            </p:txEl>
                                          </p:spTgt>
                                        </p:tgtEl>
                                        <p:attrNameLst>
                                          <p:attrName>style.visibility</p:attrName>
                                        </p:attrNameLst>
                                      </p:cBhvr>
                                      <p:to>
                                        <p:strVal val="visible"/>
                                      </p:to>
                                    </p:set>
                                    <p:animEffect transition="in" filter="fade">
                                      <p:cBhvr>
                                        <p:cTn id="20" dur="1000"/>
                                        <p:tgtEl>
                                          <p:spTgt spid="10245">
                                            <p:txEl>
                                              <p:pRg st="1" end="1"/>
                                            </p:txEl>
                                          </p:spTgt>
                                        </p:tgtEl>
                                      </p:cBhvr>
                                    </p:animEffect>
                                    <p:anim calcmode="lin" valueType="num">
                                      <p:cBhvr>
                                        <p:cTn id="21" dur="1000" fill="hold"/>
                                        <p:tgtEl>
                                          <p:spTgt spid="1024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24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0245">
                                            <p:txEl>
                                              <p:pRg st="2" end="2"/>
                                            </p:txEl>
                                          </p:spTgt>
                                        </p:tgtEl>
                                        <p:attrNameLst>
                                          <p:attrName>style.visibility</p:attrName>
                                        </p:attrNameLst>
                                      </p:cBhvr>
                                      <p:to>
                                        <p:strVal val="visible"/>
                                      </p:to>
                                    </p:set>
                                    <p:anim calcmode="lin" valueType="num">
                                      <p:cBhvr additive="base">
                                        <p:cTn id="27" dur="500" fill="hold"/>
                                        <p:tgtEl>
                                          <p:spTgt spid="10245">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24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524000" y="190500"/>
            <a:ext cx="5105400" cy="1527175"/>
          </a:xfrm>
        </p:spPr>
        <p:txBody>
          <a:bodyPr/>
          <a:lstStyle/>
          <a:p>
            <a:r>
              <a:rPr lang="en-US">
                <a:latin typeface="Arial" charset="0"/>
                <a:cs typeface="Times New Roman" charset="0"/>
              </a:rPr>
              <a:t>The Policy </a:t>
            </a:r>
            <a:br>
              <a:rPr lang="en-US">
                <a:latin typeface="Arial" charset="0"/>
                <a:cs typeface="Times New Roman" charset="0"/>
              </a:rPr>
            </a:br>
            <a:r>
              <a:rPr lang="en-US">
                <a:latin typeface="Arial" charset="0"/>
                <a:cs typeface="Times New Roman" charset="0"/>
              </a:rPr>
              <a:t>of Containment</a:t>
            </a:r>
          </a:p>
        </p:txBody>
      </p:sp>
      <p:sp>
        <p:nvSpPr>
          <p:cNvPr id="12291" name="Rectangle 3"/>
          <p:cNvSpPr>
            <a:spLocks noGrp="1" noChangeArrowheads="1"/>
          </p:cNvSpPr>
          <p:nvPr>
            <p:ph type="body" idx="1"/>
          </p:nvPr>
        </p:nvSpPr>
        <p:spPr>
          <a:xfrm>
            <a:off x="533400" y="1828800"/>
            <a:ext cx="8229600" cy="4191000"/>
          </a:xfrm>
        </p:spPr>
        <p:txBody>
          <a:bodyPr/>
          <a:lstStyle/>
          <a:p>
            <a:pPr>
              <a:lnSpc>
                <a:spcPct val="90000"/>
              </a:lnSpc>
            </a:pPr>
            <a:r>
              <a:rPr lang="en-US" sz="2800">
                <a:latin typeface="Verdana" charset="0"/>
              </a:rPr>
              <a:t>Definition: </a:t>
            </a:r>
          </a:p>
          <a:p>
            <a:pPr lvl="1">
              <a:lnSpc>
                <a:spcPct val="90000"/>
              </a:lnSpc>
            </a:pPr>
            <a:r>
              <a:rPr lang="en-US">
                <a:latin typeface="Verdana" charset="0"/>
                <a:cs typeface="Times New Roman" charset="0"/>
              </a:rPr>
              <a:t>By applying firm diplomatic, economic, and military counter pressure, the United States could block Soviet aggression.</a:t>
            </a:r>
            <a:r>
              <a:rPr lang="en-US">
                <a:latin typeface="Verdana" charset="0"/>
              </a:rPr>
              <a:t> </a:t>
            </a:r>
          </a:p>
          <a:p>
            <a:pPr>
              <a:lnSpc>
                <a:spcPct val="90000"/>
              </a:lnSpc>
            </a:pPr>
            <a:r>
              <a:rPr lang="en-US" sz="2800">
                <a:latin typeface="Verdana" charset="0"/>
                <a:cs typeface="Times New Roman" charset="0"/>
              </a:rPr>
              <a:t>Formulated by George F. Kennan as a way to stop Soviet expansion without having to go to war.</a:t>
            </a:r>
            <a:r>
              <a:rPr lang="en-US" sz="2800">
                <a:latin typeface="Verdana" charset="0"/>
              </a:rPr>
              <a:t> </a:t>
            </a:r>
          </a:p>
          <a:p>
            <a:pPr>
              <a:lnSpc>
                <a:spcPct val="90000"/>
              </a:lnSpc>
            </a:pPr>
            <a:r>
              <a:rPr lang="en-US" sz="2800">
                <a:latin typeface="Verdana" charset="0"/>
              </a:rPr>
              <a:t>Ironically, the Soviets were looking for insulation from the Capitalist West.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 calcmode="lin" valueType="num">
                                      <p:cBhvr additive="base">
                                        <p:cTn id="7"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anim calcmode="lin" valueType="num">
                                      <p:cBhvr additive="base">
                                        <p:cTn id="13"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anim calcmode="lin" valueType="num">
                                      <p:cBhvr additive="base">
                                        <p:cTn id="19"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0" y="190500"/>
            <a:ext cx="6324600" cy="1562100"/>
          </a:xfrm>
        </p:spPr>
        <p:txBody>
          <a:bodyPr/>
          <a:lstStyle/>
          <a:p>
            <a:pPr>
              <a:defRPr/>
            </a:pPr>
            <a:r>
              <a:rPr lang="en-US" dirty="0">
                <a:ea typeface="+mj-ea"/>
                <a:cs typeface="Times New Roman" pitchFamily="18" charset="0"/>
                <a:hlinkClick r:id="rId2"/>
              </a:rPr>
              <a:t>The Truman Doctrine (1947)</a:t>
            </a:r>
            <a:endParaRPr lang="en-US" dirty="0">
              <a:ea typeface="+mj-ea"/>
              <a:cs typeface="Times New Roman" pitchFamily="18" charset="0"/>
            </a:endParaRPr>
          </a:p>
        </p:txBody>
      </p:sp>
      <p:sp>
        <p:nvSpPr>
          <p:cNvPr id="11267" name="Rectangle 3"/>
          <p:cNvSpPr>
            <a:spLocks noGrp="1" noChangeArrowheads="1"/>
          </p:cNvSpPr>
          <p:nvPr>
            <p:ph type="body" idx="1"/>
          </p:nvPr>
        </p:nvSpPr>
        <p:spPr>
          <a:xfrm>
            <a:off x="457200" y="1981200"/>
            <a:ext cx="7924800" cy="4572000"/>
          </a:xfrm>
        </p:spPr>
        <p:txBody>
          <a:bodyPr/>
          <a:lstStyle/>
          <a:p>
            <a:pPr>
              <a:lnSpc>
                <a:spcPct val="90000"/>
              </a:lnSpc>
            </a:pPr>
            <a:r>
              <a:rPr lang="en-US" sz="2400">
                <a:latin typeface="Verdana" charset="0"/>
              </a:rPr>
              <a:t>Reasoning</a:t>
            </a:r>
          </a:p>
          <a:p>
            <a:pPr lvl="1">
              <a:lnSpc>
                <a:spcPct val="90000"/>
              </a:lnSpc>
            </a:pPr>
            <a:r>
              <a:rPr lang="en-US" sz="2400">
                <a:latin typeface="Verdana" charset="0"/>
                <a:cs typeface="Times New Roman" charset="0"/>
              </a:rPr>
              <a:t>Threatened by Communist influence in Turkey and Greece</a:t>
            </a:r>
            <a:r>
              <a:rPr lang="en-US" sz="2400">
                <a:latin typeface="Verdana" charset="0"/>
              </a:rPr>
              <a:t> </a:t>
            </a:r>
          </a:p>
          <a:p>
            <a:pPr lvl="1">
              <a:lnSpc>
                <a:spcPct val="90000"/>
              </a:lnSpc>
            </a:pPr>
            <a:r>
              <a:rPr lang="ja-JP" altLang="en-US" sz="2400">
                <a:latin typeface="Verdana" charset="0"/>
                <a:cs typeface="Times New Roman" charset="0"/>
              </a:rPr>
              <a:t>“</a:t>
            </a:r>
            <a:r>
              <a:rPr lang="en-US" sz="2400">
                <a:latin typeface="Verdana" charset="0"/>
                <a:cs typeface="Times New Roman" charset="0"/>
              </a:rPr>
              <a:t>Two hostile camps</a:t>
            </a:r>
            <a:r>
              <a:rPr lang="ja-JP" altLang="en-US" sz="2400">
                <a:latin typeface="Verdana" charset="0"/>
                <a:cs typeface="Times New Roman" charset="0"/>
              </a:rPr>
              <a:t>”</a:t>
            </a:r>
            <a:r>
              <a:rPr lang="en-US" sz="2400">
                <a:latin typeface="Verdana" charset="0"/>
                <a:cs typeface="Times New Roman" charset="0"/>
              </a:rPr>
              <a:t> speech</a:t>
            </a:r>
            <a:r>
              <a:rPr lang="en-US" sz="2400">
                <a:latin typeface="Verdana" charset="0"/>
              </a:rPr>
              <a:t> </a:t>
            </a:r>
          </a:p>
          <a:p>
            <a:pPr>
              <a:lnSpc>
                <a:spcPct val="90000"/>
              </a:lnSpc>
            </a:pPr>
            <a:r>
              <a:rPr lang="en-US" sz="2400">
                <a:latin typeface="Verdana" charset="0"/>
                <a:cs typeface="Times New Roman" charset="0"/>
              </a:rPr>
              <a:t>Financial aid </a:t>
            </a:r>
            <a:r>
              <a:rPr lang="ja-JP" altLang="en-US" sz="2400">
                <a:latin typeface="Verdana" charset="0"/>
                <a:cs typeface="Times New Roman" charset="0"/>
              </a:rPr>
              <a:t>“</a:t>
            </a:r>
            <a:r>
              <a:rPr lang="en-US" sz="2400">
                <a:latin typeface="Verdana" charset="0"/>
                <a:cs typeface="Times New Roman" charset="0"/>
              </a:rPr>
              <a:t>to support free peoples who are resisting attempted subjugation</a:t>
            </a:r>
            <a:r>
              <a:rPr lang="ja-JP" altLang="en-US" sz="2400">
                <a:latin typeface="Verdana" charset="0"/>
                <a:cs typeface="Times New Roman" charset="0"/>
              </a:rPr>
              <a:t>”</a:t>
            </a:r>
            <a:r>
              <a:rPr lang="en-US" sz="2400">
                <a:latin typeface="Verdana" charset="0"/>
              </a:rPr>
              <a:t> </a:t>
            </a:r>
          </a:p>
          <a:p>
            <a:pPr>
              <a:lnSpc>
                <a:spcPct val="90000"/>
              </a:lnSpc>
            </a:pPr>
            <a:r>
              <a:rPr lang="en-US" sz="2400">
                <a:latin typeface="Verdana" charset="0"/>
                <a:cs typeface="Times New Roman" charset="0"/>
              </a:rPr>
              <a:t>Sent $400 million worth of war supplies to Greece and helped push out Communism</a:t>
            </a:r>
            <a:r>
              <a:rPr lang="en-US" sz="2400">
                <a:latin typeface="Verdana" charset="0"/>
              </a:rPr>
              <a:t> </a:t>
            </a:r>
          </a:p>
          <a:p>
            <a:pPr>
              <a:lnSpc>
                <a:spcPct val="90000"/>
              </a:lnSpc>
            </a:pPr>
            <a:r>
              <a:rPr lang="en-US" sz="2400">
                <a:latin typeface="Verdana" charset="0"/>
                <a:cs typeface="Times New Roman" charset="0"/>
              </a:rPr>
              <a:t>The Truman Doctrine marked a new level of American commitment to a Cold War.</a:t>
            </a:r>
            <a:r>
              <a:rPr lang="en-US" sz="2400">
                <a:latin typeface="Verdana" charset="0"/>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 calcmode="lin" valueType="num">
                                      <p:cBhvr additive="base">
                                        <p:cTn id="17"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267">
                                            <p:txEl>
                                              <p:pRg st="3" end="3"/>
                                            </p:txEl>
                                          </p:spTgt>
                                        </p:tgtEl>
                                        <p:attrNameLst>
                                          <p:attrName>style.visibility</p:attrName>
                                        </p:attrNameLst>
                                      </p:cBhvr>
                                      <p:to>
                                        <p:strVal val="visible"/>
                                      </p:to>
                                    </p:set>
                                    <p:anim calcmode="lin" valueType="num">
                                      <p:cBhvr additive="base">
                                        <p:cTn id="23"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26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 calcmode="lin" valueType="num">
                                      <p:cBhvr additive="base">
                                        <p:cTn id="27"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11267">
                                            <p:txEl>
                                              <p:pRg st="5" end="5"/>
                                            </p:txEl>
                                          </p:spTgt>
                                        </p:tgtEl>
                                        <p:attrNameLst>
                                          <p:attrName>style.visibility</p:attrName>
                                        </p:attrNameLst>
                                      </p:cBhvr>
                                      <p:to>
                                        <p:strVal val="visible"/>
                                      </p:to>
                                    </p:set>
                                    <p:anim calcmode="lin" valueType="num">
                                      <p:cBhvr additive="base">
                                        <p:cTn id="33"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12192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endParaRPr lang="en-US">
              <a:latin typeface="Arial" charset="0"/>
            </a:endParaRPr>
          </a:p>
        </p:txBody>
      </p:sp>
      <p:sp>
        <p:nvSpPr>
          <p:cNvPr id="123907" name="Text Box 3"/>
          <p:cNvSpPr txBox="1">
            <a:spLocks noChangeArrowheads="1"/>
          </p:cNvSpPr>
          <p:nvPr/>
        </p:nvSpPr>
        <p:spPr bwMode="auto">
          <a:xfrm>
            <a:off x="0" y="0"/>
            <a:ext cx="91440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pPr eaLnBrk="1" hangingPunct="1">
              <a:spcBef>
                <a:spcPct val="50000"/>
              </a:spcBef>
            </a:pPr>
            <a:r>
              <a:rPr lang="en-US" sz="2800">
                <a:latin typeface="Times New Roman" charset="0"/>
              </a:rPr>
              <a:t>* The U.S. gave over $12 billion in aid to European countries between 1948 and 1952, helping to improve their economies and lessen the chance of communist revolutions. </a:t>
            </a:r>
          </a:p>
        </p:txBody>
      </p:sp>
      <p:pic>
        <p:nvPicPr>
          <p:cNvPr id="123908" name="Picture 4" descr="wholema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370013"/>
            <a:ext cx="7221538" cy="54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3908"/>
                                        </p:tgtEl>
                                        <p:attrNameLst>
                                          <p:attrName>style.visibility</p:attrName>
                                        </p:attrNameLst>
                                      </p:cBhvr>
                                      <p:to>
                                        <p:strVal val="visible"/>
                                      </p:to>
                                    </p:set>
                                    <p:animEffect transition="in" filter="blinds(horizontal)">
                                      <p:cBhvr>
                                        <p:cTn id="7" dur="500"/>
                                        <p:tgtEl>
                                          <p:spTgt spid="1239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23907"/>
                                        </p:tgtEl>
                                        <p:attrNameLst>
                                          <p:attrName>style.visibility</p:attrName>
                                        </p:attrNameLst>
                                      </p:cBhvr>
                                      <p:to>
                                        <p:strVal val="visible"/>
                                      </p:to>
                                    </p:set>
                                    <p:animEffect transition="in" filter="fade">
                                      <p:cBhvr>
                                        <p:cTn id="12" dur="1000"/>
                                        <p:tgtEl>
                                          <p:spTgt spid="123907"/>
                                        </p:tgtEl>
                                      </p:cBhvr>
                                    </p:animEffect>
                                    <p:anim calcmode="lin" valueType="num">
                                      <p:cBhvr>
                                        <p:cTn id="13" dur="1000" fill="hold"/>
                                        <p:tgtEl>
                                          <p:spTgt spid="123907"/>
                                        </p:tgtEl>
                                        <p:attrNameLst>
                                          <p:attrName>ppt_x</p:attrName>
                                        </p:attrNameLst>
                                      </p:cBhvr>
                                      <p:tavLst>
                                        <p:tav tm="0">
                                          <p:val>
                                            <p:strVal val="#ppt_x"/>
                                          </p:val>
                                        </p:tav>
                                        <p:tav tm="100000">
                                          <p:val>
                                            <p:strVal val="#ppt_x"/>
                                          </p:val>
                                        </p:tav>
                                      </p:tavLst>
                                    </p:anim>
                                    <p:anim calcmode="lin" valueType="num">
                                      <p:cBhvr>
                                        <p:cTn id="14" dur="1000" fill="hold"/>
                                        <p:tgtEl>
                                          <p:spTgt spid="1239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4000" b="1">
                <a:latin typeface="Arial" charset="0"/>
              </a:rPr>
              <a:t>Formation of New Alliances</a:t>
            </a:r>
            <a:r>
              <a:rPr lang="en-US" sz="4000">
                <a:latin typeface="Arial" charset="0"/>
              </a:rPr>
              <a:t/>
            </a:r>
            <a:br>
              <a:rPr lang="en-US" sz="4000">
                <a:latin typeface="Arial" charset="0"/>
              </a:rPr>
            </a:br>
            <a:endParaRPr lang="en-US" sz="4000">
              <a:latin typeface="Arial" charset="0"/>
            </a:endParaRPr>
          </a:p>
        </p:txBody>
      </p:sp>
      <p:sp>
        <p:nvSpPr>
          <p:cNvPr id="14339" name="Rectangle 3"/>
          <p:cNvSpPr>
            <a:spLocks noGrp="1" noChangeArrowheads="1"/>
          </p:cNvSpPr>
          <p:nvPr>
            <p:ph type="body" sz="half" idx="1"/>
          </p:nvPr>
        </p:nvSpPr>
        <p:spPr>
          <a:xfrm>
            <a:off x="228600" y="1143000"/>
            <a:ext cx="4038600" cy="4530725"/>
          </a:xfrm>
        </p:spPr>
        <p:txBody>
          <a:bodyPr/>
          <a:lstStyle/>
          <a:p>
            <a:pPr eaLnBrk="1" hangingPunct="1"/>
            <a:r>
              <a:rPr lang="en-US">
                <a:latin typeface="Times New Roman" charset="0"/>
              </a:rPr>
              <a:t>April 1949- Formation of </a:t>
            </a:r>
            <a:r>
              <a:rPr lang="en-US" b="1">
                <a:solidFill>
                  <a:schemeClr val="folHlink"/>
                </a:solidFill>
                <a:latin typeface="Times New Roman" charset="0"/>
              </a:rPr>
              <a:t>NATO</a:t>
            </a:r>
            <a:r>
              <a:rPr lang="en-US">
                <a:latin typeface="Times New Roman" charset="0"/>
              </a:rPr>
              <a:t> (North Atlantic Treaty Organization).</a:t>
            </a:r>
          </a:p>
          <a:p>
            <a:pPr eaLnBrk="1" hangingPunct="1"/>
            <a:r>
              <a:rPr lang="en-US">
                <a:latin typeface="Times New Roman" charset="0"/>
              </a:rPr>
              <a:t>Soviets create the </a:t>
            </a:r>
            <a:r>
              <a:rPr lang="en-US" b="1">
                <a:solidFill>
                  <a:schemeClr val="folHlink"/>
                </a:solidFill>
                <a:latin typeface="Times New Roman" charset="0"/>
              </a:rPr>
              <a:t>Warsaw Pact</a:t>
            </a:r>
          </a:p>
          <a:p>
            <a:pPr eaLnBrk="1" hangingPunct="1"/>
            <a:r>
              <a:rPr lang="en-US" b="1">
                <a:solidFill>
                  <a:schemeClr val="folHlink"/>
                </a:solidFill>
                <a:latin typeface="Times New Roman" charset="0"/>
              </a:rPr>
              <a:t>The </a:t>
            </a:r>
            <a:r>
              <a:rPr lang="ja-JP" altLang="en-US" b="1">
                <a:solidFill>
                  <a:schemeClr val="folHlink"/>
                </a:solidFill>
                <a:latin typeface="Times New Roman" charset="0"/>
                <a:hlinkClick r:id="rId3"/>
              </a:rPr>
              <a:t>“</a:t>
            </a:r>
            <a:r>
              <a:rPr lang="en-US" b="1">
                <a:solidFill>
                  <a:schemeClr val="folHlink"/>
                </a:solidFill>
                <a:latin typeface="Times New Roman" charset="0"/>
                <a:hlinkClick r:id="rId3"/>
              </a:rPr>
              <a:t>Iron Curtain</a:t>
            </a:r>
            <a:r>
              <a:rPr lang="ja-JP" altLang="en-US" b="1">
                <a:solidFill>
                  <a:schemeClr val="folHlink"/>
                </a:solidFill>
                <a:latin typeface="Times New Roman" charset="0"/>
                <a:hlinkClick r:id="rId3"/>
              </a:rPr>
              <a:t>”</a:t>
            </a:r>
            <a:r>
              <a:rPr lang="en-US" b="1">
                <a:latin typeface="Times New Roman" charset="0"/>
                <a:hlinkClick r:id="rId3"/>
              </a:rPr>
              <a:t> </a:t>
            </a:r>
            <a:r>
              <a:rPr lang="en-US">
                <a:latin typeface="Times New Roman" charset="0"/>
              </a:rPr>
              <a:t>has now been created</a:t>
            </a:r>
          </a:p>
        </p:txBody>
      </p:sp>
      <p:pic>
        <p:nvPicPr>
          <p:cNvPr id="19460" name="Picture 5" descr="ILW1059">
            <a:hlinkClick r:id="rId4"/>
          </p:cNvPr>
          <p:cNvPicPr>
            <a:picLocks noChangeAspect="1" noChangeArrowheads="1"/>
          </p:cNvPicPr>
          <p:nvPr>
            <p:ph type="body" sz="half" idx="2"/>
          </p:nvPr>
        </p:nvPicPr>
        <p:blipFill>
          <a:blip r:embed="rId5">
            <a:extLst>
              <a:ext uri="{28A0092B-C50C-407E-A947-70E740481C1C}">
                <a14:useLocalDpi xmlns:a14="http://schemas.microsoft.com/office/drawing/2010/main" val="0"/>
              </a:ext>
            </a:extLst>
          </a:blip>
          <a:srcRect/>
          <a:stretch>
            <a:fillRect/>
          </a:stretch>
        </p:blipFill>
        <p:spPr>
          <a:xfrm>
            <a:off x="4038600" y="1066800"/>
            <a:ext cx="4740275" cy="5189538"/>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700px-ColdWarEUAlliance">
            <a:hlinkClick r:id="rId3" tooltip="ColdWarEUAlliance.gif"/>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04800"/>
            <a:ext cx="6070600" cy="625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atin typeface="Arial" charset="0"/>
              </a:rPr>
              <a:t>National Security Act</a:t>
            </a:r>
          </a:p>
        </p:txBody>
      </p:sp>
      <p:pic>
        <p:nvPicPr>
          <p:cNvPr id="21507" name="Picture 2" descr="http://www.truthmove.org/workspace/photos-content/figa-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00200"/>
            <a:ext cx="68389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362200"/>
            <a:ext cx="8229600" cy="1139825"/>
          </a:xfrm>
        </p:spPr>
        <p:txBody>
          <a:bodyPr/>
          <a:lstStyle/>
          <a:p>
            <a:r>
              <a:rPr lang="en-US">
                <a:latin typeface="Arial" charset="0"/>
              </a:rPr>
              <a:t>Korean War: the first hot war of the Cold War (1950-1953)</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sz="4000">
                <a:latin typeface="Arial" charset="0"/>
              </a:rPr>
              <a:t>First test outside of Europe: </a:t>
            </a:r>
            <a:r>
              <a:rPr lang="en-US" sz="4000" b="1">
                <a:solidFill>
                  <a:schemeClr val="tx1"/>
                </a:solidFill>
                <a:latin typeface="Arial" charset="0"/>
              </a:rPr>
              <a:t>Korea</a:t>
            </a:r>
            <a:br>
              <a:rPr lang="en-US" sz="4000" b="1">
                <a:solidFill>
                  <a:schemeClr val="tx1"/>
                </a:solidFill>
                <a:latin typeface="Arial" charset="0"/>
              </a:rPr>
            </a:br>
            <a:r>
              <a:rPr lang="en-US" sz="4000" b="1">
                <a:solidFill>
                  <a:schemeClr val="tx1"/>
                </a:solidFill>
                <a:latin typeface="Arial" charset="0"/>
              </a:rPr>
              <a:t>Who? What? When? Why?</a:t>
            </a:r>
          </a:p>
        </p:txBody>
      </p:sp>
      <p:sp>
        <p:nvSpPr>
          <p:cNvPr id="131076" name="Rectangle 4"/>
          <p:cNvSpPr>
            <a:spLocks noGrp="1" noChangeArrowheads="1"/>
          </p:cNvSpPr>
          <p:nvPr>
            <p:ph type="body" sz="half" idx="1"/>
          </p:nvPr>
        </p:nvSpPr>
        <p:spPr/>
        <p:txBody>
          <a:bodyPr/>
          <a:lstStyle/>
          <a:p>
            <a:pPr eaLnBrk="1" hangingPunct="1">
              <a:lnSpc>
                <a:spcPct val="80000"/>
              </a:lnSpc>
            </a:pPr>
            <a:r>
              <a:rPr lang="en-US" sz="1800">
                <a:solidFill>
                  <a:srgbClr val="FFFF00"/>
                </a:solidFill>
                <a:latin typeface="Verdana" charset="0"/>
              </a:rPr>
              <a:t>Japan</a:t>
            </a:r>
            <a:r>
              <a:rPr lang="en-US" sz="1800">
                <a:latin typeface="Verdana" charset="0"/>
              </a:rPr>
              <a:t> controlled Korea from 1910-1945</a:t>
            </a:r>
          </a:p>
          <a:p>
            <a:pPr eaLnBrk="1" hangingPunct="1">
              <a:lnSpc>
                <a:spcPct val="80000"/>
              </a:lnSpc>
            </a:pPr>
            <a:r>
              <a:rPr lang="en-US" sz="1800">
                <a:latin typeface="Verdana" charset="0"/>
              </a:rPr>
              <a:t>By agreement, USSR accepted the surrender of all Japanese forces in Korea north of the </a:t>
            </a:r>
            <a:r>
              <a:rPr lang="en-US" sz="1800" b="1">
                <a:solidFill>
                  <a:srgbClr val="FFFF00"/>
                </a:solidFill>
                <a:latin typeface="Verdana" charset="0"/>
              </a:rPr>
              <a:t>38th Parallel</a:t>
            </a:r>
            <a:r>
              <a:rPr lang="en-US" sz="1800" b="1">
                <a:latin typeface="Verdana" charset="0"/>
              </a:rPr>
              <a:t>,</a:t>
            </a:r>
            <a:r>
              <a:rPr lang="en-US" sz="1800">
                <a:latin typeface="Verdana" charset="0"/>
              </a:rPr>
              <a:t> while United States accepted the surrender of Japanese units south of 38th parallel.</a:t>
            </a:r>
          </a:p>
          <a:p>
            <a:pPr eaLnBrk="1" hangingPunct="1">
              <a:lnSpc>
                <a:spcPct val="80000"/>
              </a:lnSpc>
              <a:buFont typeface="Wingdings" charset="0"/>
              <a:buNone/>
            </a:pPr>
            <a:endParaRPr lang="en-US" sz="1800">
              <a:latin typeface="Verdana" charset="0"/>
            </a:endParaRPr>
          </a:p>
          <a:p>
            <a:pPr eaLnBrk="1" hangingPunct="1">
              <a:lnSpc>
                <a:spcPct val="80000"/>
              </a:lnSpc>
            </a:pPr>
            <a:r>
              <a:rPr lang="en-US" sz="1800">
                <a:solidFill>
                  <a:schemeClr val="folHlink"/>
                </a:solidFill>
                <a:latin typeface="Verdana" charset="0"/>
              </a:rPr>
              <a:t>North</a:t>
            </a:r>
            <a:r>
              <a:rPr lang="en-US" sz="1800">
                <a:latin typeface="Verdana" charset="0"/>
              </a:rPr>
              <a:t>-controlled by communists, most of industry there, 9 million Koreans</a:t>
            </a:r>
          </a:p>
          <a:p>
            <a:pPr eaLnBrk="1" hangingPunct="1">
              <a:lnSpc>
                <a:spcPct val="80000"/>
              </a:lnSpc>
            </a:pPr>
            <a:endParaRPr lang="en-US" sz="1800">
              <a:latin typeface="Verdana" charset="0"/>
            </a:endParaRPr>
          </a:p>
          <a:p>
            <a:pPr eaLnBrk="1" hangingPunct="1">
              <a:lnSpc>
                <a:spcPct val="80000"/>
              </a:lnSpc>
            </a:pPr>
            <a:r>
              <a:rPr lang="en-US" sz="1800">
                <a:solidFill>
                  <a:srgbClr val="FFFF00"/>
                </a:solidFill>
                <a:latin typeface="Verdana" charset="0"/>
              </a:rPr>
              <a:t>South</a:t>
            </a:r>
            <a:r>
              <a:rPr lang="en-US" sz="1800">
                <a:solidFill>
                  <a:schemeClr val="folHlink"/>
                </a:solidFill>
                <a:latin typeface="Verdana" charset="0"/>
              </a:rPr>
              <a:t>-</a:t>
            </a:r>
            <a:r>
              <a:rPr lang="en-US" sz="1800">
                <a:latin typeface="Verdana" charset="0"/>
              </a:rPr>
              <a:t> military govt. largely agricultural, 21 million.</a:t>
            </a:r>
          </a:p>
        </p:txBody>
      </p:sp>
      <p:pic>
        <p:nvPicPr>
          <p:cNvPr id="23556" name="Picture 7" descr="KoreanWar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6838" y="1600200"/>
            <a:ext cx="331311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76">
                                            <p:txEl>
                                              <p:pRg st="0" end="0"/>
                                            </p:txEl>
                                          </p:spTgt>
                                        </p:tgtEl>
                                        <p:attrNameLst>
                                          <p:attrName>style.visibility</p:attrName>
                                        </p:attrNameLst>
                                      </p:cBhvr>
                                      <p:to>
                                        <p:strVal val="visible"/>
                                      </p:to>
                                    </p:set>
                                    <p:anim calcmode="lin" valueType="num">
                                      <p:cBhvr additive="base">
                                        <p:cTn id="7" dur="500" fill="hold"/>
                                        <p:tgtEl>
                                          <p:spTgt spid="131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1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1076">
                                            <p:txEl>
                                              <p:pRg st="1" end="1"/>
                                            </p:txEl>
                                          </p:spTgt>
                                        </p:tgtEl>
                                        <p:attrNameLst>
                                          <p:attrName>style.visibility</p:attrName>
                                        </p:attrNameLst>
                                      </p:cBhvr>
                                      <p:to>
                                        <p:strVal val="visible"/>
                                      </p:to>
                                    </p:set>
                                    <p:anim calcmode="lin" valueType="num">
                                      <p:cBhvr additive="base">
                                        <p:cTn id="13" dur="500" fill="hold"/>
                                        <p:tgtEl>
                                          <p:spTgt spid="131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1076">
                                            <p:txEl>
                                              <p:pRg st="3" end="3"/>
                                            </p:txEl>
                                          </p:spTgt>
                                        </p:tgtEl>
                                        <p:attrNameLst>
                                          <p:attrName>style.visibility</p:attrName>
                                        </p:attrNameLst>
                                      </p:cBhvr>
                                      <p:to>
                                        <p:strVal val="visible"/>
                                      </p:to>
                                    </p:set>
                                    <p:anim calcmode="lin" valueType="num">
                                      <p:cBhvr additive="base">
                                        <p:cTn id="19" dur="500" fill="hold"/>
                                        <p:tgtEl>
                                          <p:spTgt spid="13107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1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1076">
                                            <p:txEl>
                                              <p:pRg st="5" end="5"/>
                                            </p:txEl>
                                          </p:spTgt>
                                        </p:tgtEl>
                                        <p:attrNameLst>
                                          <p:attrName>style.visibility</p:attrName>
                                        </p:attrNameLst>
                                      </p:cBhvr>
                                      <p:to>
                                        <p:strVal val="visible"/>
                                      </p:to>
                                    </p:set>
                                    <p:anim calcmode="lin" valueType="num">
                                      <p:cBhvr additive="base">
                                        <p:cTn id="25" dur="500" fill="hold"/>
                                        <p:tgtEl>
                                          <p:spTgt spid="13107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107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a:lstStyle/>
          <a:p>
            <a:pPr eaLnBrk="1" hangingPunct="1"/>
            <a:r>
              <a:rPr lang="en-US" b="1">
                <a:latin typeface="Arial" charset="0"/>
              </a:rPr>
              <a:t>Korea- Timeline</a:t>
            </a:r>
          </a:p>
        </p:txBody>
      </p:sp>
      <p:sp>
        <p:nvSpPr>
          <p:cNvPr id="134149" name="Rectangle 5"/>
          <p:cNvSpPr>
            <a:spLocks noGrp="1" noChangeArrowheads="1"/>
          </p:cNvSpPr>
          <p:nvPr>
            <p:ph type="body" sz="half" idx="1"/>
          </p:nvPr>
        </p:nvSpPr>
        <p:spPr/>
        <p:txBody>
          <a:bodyPr/>
          <a:lstStyle/>
          <a:p>
            <a:pPr eaLnBrk="1" hangingPunct="1">
              <a:lnSpc>
                <a:spcPct val="90000"/>
              </a:lnSpc>
              <a:buFont typeface="Wingdings" pitchFamily="2" charset="2"/>
              <a:buChar char="u"/>
              <a:defRPr/>
            </a:pPr>
            <a:r>
              <a:rPr lang="en-US" sz="2000" b="1" dirty="0" smtClean="0">
                <a:solidFill>
                  <a:srgbClr val="FFFF00"/>
                </a:solidFill>
                <a:ea typeface="+mn-ea"/>
              </a:rPr>
              <a:t>1947</a:t>
            </a:r>
            <a:r>
              <a:rPr lang="en-US" sz="2000" dirty="0" smtClean="0">
                <a:ea typeface="+mn-ea"/>
              </a:rPr>
              <a:t>-US went to United Nations to reunite Korea and hold free elections. Voted that free elections should occur, USSR vetoed and only had them in the south. </a:t>
            </a:r>
          </a:p>
          <a:p>
            <a:pPr eaLnBrk="1" hangingPunct="1">
              <a:lnSpc>
                <a:spcPct val="90000"/>
              </a:lnSpc>
              <a:buFont typeface="Wingdings" pitchFamily="2" charset="2"/>
              <a:buChar char="u"/>
              <a:defRPr/>
            </a:pPr>
            <a:r>
              <a:rPr lang="en-US" sz="2000" dirty="0" smtClean="0">
                <a:ea typeface="+mn-ea"/>
              </a:rPr>
              <a:t>South Korea called the </a:t>
            </a:r>
            <a:r>
              <a:rPr lang="en-US" sz="2000" b="1" dirty="0" smtClean="0">
                <a:solidFill>
                  <a:srgbClr val="FFFF00"/>
                </a:solidFill>
                <a:ea typeface="+mn-ea"/>
              </a:rPr>
              <a:t>Republic of Korea</a:t>
            </a:r>
            <a:r>
              <a:rPr lang="en-US" sz="2000" dirty="0" smtClean="0">
                <a:solidFill>
                  <a:srgbClr val="FFFF00"/>
                </a:solidFill>
                <a:ea typeface="+mn-ea"/>
              </a:rPr>
              <a:t> </a:t>
            </a:r>
            <a:r>
              <a:rPr lang="en-US" sz="2000" dirty="0" smtClean="0">
                <a:ea typeface="+mn-ea"/>
              </a:rPr>
              <a:t>(</a:t>
            </a:r>
            <a:r>
              <a:rPr lang="en-US" sz="2000" dirty="0" err="1" smtClean="0">
                <a:ea typeface="+mn-ea"/>
              </a:rPr>
              <a:t>Syngman</a:t>
            </a:r>
            <a:r>
              <a:rPr lang="en-US" sz="2000" dirty="0" smtClean="0">
                <a:ea typeface="+mn-ea"/>
              </a:rPr>
              <a:t> Rhee)</a:t>
            </a:r>
          </a:p>
          <a:p>
            <a:pPr eaLnBrk="1" hangingPunct="1">
              <a:lnSpc>
                <a:spcPct val="90000"/>
              </a:lnSpc>
              <a:buFont typeface="Wingdings" pitchFamily="2" charset="2"/>
              <a:buChar char="u"/>
              <a:defRPr/>
            </a:pPr>
            <a:r>
              <a:rPr lang="en-US" sz="2000" dirty="0" smtClean="0">
                <a:effectLst/>
                <a:ea typeface="+mn-ea"/>
              </a:rPr>
              <a:t>North-communist </a:t>
            </a:r>
            <a:r>
              <a:rPr lang="en-US" sz="2000" dirty="0" smtClean="0">
                <a:solidFill>
                  <a:srgbClr val="FFFF00"/>
                </a:solidFill>
                <a:effectLst/>
                <a:ea typeface="+mn-ea"/>
              </a:rPr>
              <a:t>dictatorship</a:t>
            </a:r>
            <a:r>
              <a:rPr lang="en-US" sz="2000" b="1" dirty="0" smtClean="0">
                <a:solidFill>
                  <a:srgbClr val="FFFF00"/>
                </a:solidFill>
                <a:effectLst/>
                <a:ea typeface="+mn-ea"/>
              </a:rPr>
              <a:t>-Peoples Republic of Korea</a:t>
            </a:r>
            <a:r>
              <a:rPr lang="en-US" sz="2000" dirty="0" smtClean="0">
                <a:solidFill>
                  <a:srgbClr val="FFFF00"/>
                </a:solidFill>
                <a:effectLst/>
                <a:ea typeface="+mn-ea"/>
              </a:rPr>
              <a:t> </a:t>
            </a:r>
            <a:r>
              <a:rPr lang="en-US" sz="2000" dirty="0" smtClean="0">
                <a:effectLst/>
                <a:ea typeface="+mn-ea"/>
              </a:rPr>
              <a:t>under (Kim Il Sung)</a:t>
            </a:r>
          </a:p>
        </p:txBody>
      </p:sp>
      <p:sp>
        <p:nvSpPr>
          <p:cNvPr id="134150" name="Rectangle 6"/>
          <p:cNvSpPr>
            <a:spLocks noGrp="1" noChangeArrowheads="1"/>
          </p:cNvSpPr>
          <p:nvPr>
            <p:ph type="body" sz="half" idx="2"/>
          </p:nvPr>
        </p:nvSpPr>
        <p:spPr/>
        <p:txBody>
          <a:bodyPr/>
          <a:lstStyle/>
          <a:p>
            <a:pPr eaLnBrk="1" hangingPunct="1">
              <a:lnSpc>
                <a:spcPct val="90000"/>
              </a:lnSpc>
            </a:pPr>
            <a:r>
              <a:rPr lang="en-US" sz="2000">
                <a:latin typeface="Verdana" charset="0"/>
              </a:rPr>
              <a:t>1949-both USSR and US leave Korea. China Turns Communist.</a:t>
            </a:r>
          </a:p>
          <a:p>
            <a:pPr eaLnBrk="1" hangingPunct="1">
              <a:lnSpc>
                <a:spcPct val="90000"/>
              </a:lnSpc>
            </a:pPr>
            <a:r>
              <a:rPr lang="en-US" sz="2000" b="1">
                <a:solidFill>
                  <a:srgbClr val="FFFF00"/>
                </a:solidFill>
                <a:latin typeface="Verdana" charset="0"/>
              </a:rPr>
              <a:t>June 25, 1950-</a:t>
            </a:r>
            <a:r>
              <a:rPr lang="en-US" sz="2000">
                <a:solidFill>
                  <a:srgbClr val="FFFF00"/>
                </a:solidFill>
                <a:effectLst/>
                <a:latin typeface="Verdana" charset="0"/>
              </a:rPr>
              <a:t>North</a:t>
            </a:r>
            <a:r>
              <a:rPr lang="en-US" sz="2000">
                <a:solidFill>
                  <a:srgbClr val="FFFF00"/>
                </a:solidFill>
                <a:latin typeface="Verdana" charset="0"/>
              </a:rPr>
              <a:t> </a:t>
            </a:r>
            <a:r>
              <a:rPr lang="en-US" sz="2000">
                <a:latin typeface="Verdana" charset="0"/>
              </a:rPr>
              <a:t>invades South to unified Korea.  </a:t>
            </a:r>
          </a:p>
        </p:txBody>
      </p:sp>
      <p:pic>
        <p:nvPicPr>
          <p:cNvPr id="24581" name="Picture 8" descr="Remembering_Korean_War_CD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581400"/>
            <a:ext cx="3595688"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 calcmode="lin" valueType="num">
                                      <p:cBhvr additive="base">
                                        <p:cTn id="7" dur="500" fill="hold"/>
                                        <p:tgtEl>
                                          <p:spTgt spid="1341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4149">
                                            <p:txEl>
                                              <p:pRg st="1" end="1"/>
                                            </p:txEl>
                                          </p:spTgt>
                                        </p:tgtEl>
                                        <p:attrNameLst>
                                          <p:attrName>style.visibility</p:attrName>
                                        </p:attrNameLst>
                                      </p:cBhvr>
                                      <p:to>
                                        <p:strVal val="visible"/>
                                      </p:to>
                                    </p:set>
                                    <p:anim calcmode="lin" valueType="num">
                                      <p:cBhvr additive="base">
                                        <p:cTn id="13" dur="500" fill="hold"/>
                                        <p:tgtEl>
                                          <p:spTgt spid="13414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414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4149">
                                            <p:txEl>
                                              <p:pRg st="2" end="2"/>
                                            </p:txEl>
                                          </p:spTgt>
                                        </p:tgtEl>
                                        <p:attrNameLst>
                                          <p:attrName>style.visibility</p:attrName>
                                        </p:attrNameLst>
                                      </p:cBhvr>
                                      <p:to>
                                        <p:strVal val="visible"/>
                                      </p:to>
                                    </p:set>
                                    <p:anim calcmode="lin" valueType="num">
                                      <p:cBhvr additive="base">
                                        <p:cTn id="19" dur="500" fill="hold"/>
                                        <p:tgtEl>
                                          <p:spTgt spid="13414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414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4150">
                                            <p:txEl>
                                              <p:pRg st="0" end="0"/>
                                            </p:txEl>
                                          </p:spTgt>
                                        </p:tgtEl>
                                        <p:attrNameLst>
                                          <p:attrName>style.visibility</p:attrName>
                                        </p:attrNameLst>
                                      </p:cBhvr>
                                      <p:to>
                                        <p:strVal val="visible"/>
                                      </p:to>
                                    </p:set>
                                    <p:anim calcmode="lin" valueType="num">
                                      <p:cBhvr additive="base">
                                        <p:cTn id="25"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4150">
                                            <p:txEl>
                                              <p:pRg st="1" end="1"/>
                                            </p:txEl>
                                          </p:spTgt>
                                        </p:tgtEl>
                                        <p:attrNameLst>
                                          <p:attrName>style.visibility</p:attrName>
                                        </p:attrNameLst>
                                      </p:cBhvr>
                                      <p:to>
                                        <p:strVal val="visible"/>
                                      </p:to>
                                    </p:set>
                                    <p:anim calcmode="lin" valueType="num">
                                      <p:cBhvr additive="base">
                                        <p:cTn id="31" dur="500" fill="hold"/>
                                        <p:tgtEl>
                                          <p:spTgt spid="134150">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415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p:bldP spid="13415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title"/>
          </p:nvPr>
        </p:nvSpPr>
        <p:spPr/>
        <p:txBody>
          <a:bodyPr/>
          <a:lstStyle/>
          <a:p>
            <a:pPr eaLnBrk="1" hangingPunct="1"/>
            <a:r>
              <a:rPr lang="en-US" b="1">
                <a:latin typeface="Arial" charset="0"/>
              </a:rPr>
              <a:t>United Nations Reaction</a:t>
            </a:r>
          </a:p>
        </p:txBody>
      </p:sp>
      <p:sp>
        <p:nvSpPr>
          <p:cNvPr id="137221" name="Rectangle 5"/>
          <p:cNvSpPr>
            <a:spLocks noGrp="1" noChangeArrowheads="1"/>
          </p:cNvSpPr>
          <p:nvPr>
            <p:ph type="body" sz="half" idx="1"/>
          </p:nvPr>
        </p:nvSpPr>
        <p:spPr/>
        <p:txBody>
          <a:bodyPr/>
          <a:lstStyle/>
          <a:p>
            <a:pPr eaLnBrk="1" hangingPunct="1">
              <a:lnSpc>
                <a:spcPct val="90000"/>
              </a:lnSpc>
            </a:pPr>
            <a:r>
              <a:rPr lang="en-US" sz="2400">
                <a:solidFill>
                  <a:srgbClr val="FFFF00"/>
                </a:solidFill>
                <a:latin typeface="Verdana" charset="0"/>
              </a:rPr>
              <a:t>June 27, 1950-UN Security Council </a:t>
            </a:r>
            <a:r>
              <a:rPr lang="en-US" sz="2400">
                <a:latin typeface="Verdana" charset="0"/>
              </a:rPr>
              <a:t>called for cease fire. </a:t>
            </a:r>
          </a:p>
          <a:p>
            <a:pPr eaLnBrk="1" hangingPunct="1">
              <a:lnSpc>
                <a:spcPct val="90000"/>
              </a:lnSpc>
            </a:pPr>
            <a:r>
              <a:rPr lang="en-US" sz="2400">
                <a:latin typeface="Verdana" charset="0"/>
              </a:rPr>
              <a:t>North Korea ignored.</a:t>
            </a:r>
          </a:p>
          <a:p>
            <a:pPr eaLnBrk="1" hangingPunct="1">
              <a:lnSpc>
                <a:spcPct val="90000"/>
              </a:lnSpc>
            </a:pPr>
            <a:r>
              <a:rPr lang="en-US" sz="2400">
                <a:solidFill>
                  <a:srgbClr val="FFFF00"/>
                </a:solidFill>
                <a:latin typeface="Verdana" charset="0"/>
              </a:rPr>
              <a:t>16 nations sent troops</a:t>
            </a:r>
            <a:r>
              <a:rPr lang="en-US" sz="2400">
                <a:latin typeface="Verdana" charset="0"/>
              </a:rPr>
              <a:t>. US, Australia, New Zealand, British (US most.) Heaviest burden was of South Koreans (400,000)</a:t>
            </a:r>
          </a:p>
        </p:txBody>
      </p:sp>
      <p:pic>
        <p:nvPicPr>
          <p:cNvPr id="25604" name="Picture 8" descr="h9637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981200"/>
            <a:ext cx="3730625"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1">
                                            <p:txEl>
                                              <p:pRg st="0" end="0"/>
                                            </p:txEl>
                                          </p:spTgt>
                                        </p:tgtEl>
                                        <p:attrNameLst>
                                          <p:attrName>style.visibility</p:attrName>
                                        </p:attrNameLst>
                                      </p:cBhvr>
                                      <p:to>
                                        <p:strVal val="visible"/>
                                      </p:to>
                                    </p:set>
                                    <p:anim calcmode="lin" valueType="num">
                                      <p:cBhvr additive="base">
                                        <p:cTn id="7" dur="500" fill="hold"/>
                                        <p:tgtEl>
                                          <p:spTgt spid="1372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7221">
                                            <p:txEl>
                                              <p:pRg st="1" end="1"/>
                                            </p:txEl>
                                          </p:spTgt>
                                        </p:tgtEl>
                                        <p:attrNameLst>
                                          <p:attrName>style.visibility</p:attrName>
                                        </p:attrNameLst>
                                      </p:cBhvr>
                                      <p:to>
                                        <p:strVal val="visible"/>
                                      </p:to>
                                    </p:set>
                                    <p:anim calcmode="lin" valueType="num">
                                      <p:cBhvr additive="base">
                                        <p:cTn id="13" dur="500" fill="hold"/>
                                        <p:tgtEl>
                                          <p:spTgt spid="1372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72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7221">
                                            <p:txEl>
                                              <p:pRg st="2" end="2"/>
                                            </p:txEl>
                                          </p:spTgt>
                                        </p:tgtEl>
                                        <p:attrNameLst>
                                          <p:attrName>style.visibility</p:attrName>
                                        </p:attrNameLst>
                                      </p:cBhvr>
                                      <p:to>
                                        <p:strVal val="visible"/>
                                      </p:to>
                                    </p:set>
                                    <p:anim calcmode="lin" valueType="num">
                                      <p:cBhvr additive="base">
                                        <p:cTn id="19" dur="500" fill="hold"/>
                                        <p:tgtEl>
                                          <p:spTgt spid="13722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b="1">
                <a:latin typeface="Arial" charset="0"/>
              </a:rPr>
              <a:t>United States Reaction</a:t>
            </a:r>
          </a:p>
        </p:txBody>
      </p:sp>
      <p:sp>
        <p:nvSpPr>
          <p:cNvPr id="140292" name="Rectangle 4"/>
          <p:cNvSpPr>
            <a:spLocks noGrp="1" noChangeArrowheads="1"/>
          </p:cNvSpPr>
          <p:nvPr>
            <p:ph type="body" sz="half" idx="1"/>
          </p:nvPr>
        </p:nvSpPr>
        <p:spPr/>
        <p:txBody>
          <a:bodyPr/>
          <a:lstStyle/>
          <a:p>
            <a:pPr eaLnBrk="1" hangingPunct="1"/>
            <a:r>
              <a:rPr lang="en-US" sz="2400">
                <a:latin typeface="Verdana" charset="0"/>
              </a:rPr>
              <a:t>Truman orders General Douglas MacArthur to supply weapons to SK</a:t>
            </a:r>
          </a:p>
          <a:p>
            <a:pPr eaLnBrk="1" hangingPunct="1"/>
            <a:r>
              <a:rPr lang="en-US" sz="2400">
                <a:solidFill>
                  <a:srgbClr val="FFFF00"/>
                </a:solidFill>
                <a:latin typeface="Verdana" charset="0"/>
              </a:rPr>
              <a:t>June 26- </a:t>
            </a:r>
            <a:r>
              <a:rPr lang="en-US" sz="2400">
                <a:latin typeface="Verdana" charset="0"/>
              </a:rPr>
              <a:t>US air and naval forces supported SK ground units.</a:t>
            </a:r>
          </a:p>
          <a:p>
            <a:pPr eaLnBrk="1" hangingPunct="1"/>
            <a:r>
              <a:rPr lang="en-US" sz="2400">
                <a:solidFill>
                  <a:srgbClr val="FFFF00"/>
                </a:solidFill>
                <a:latin typeface="Verdana" charset="0"/>
              </a:rPr>
              <a:t>July 26- Douglas MacArthur </a:t>
            </a:r>
            <a:r>
              <a:rPr lang="en-US" sz="2400">
                <a:latin typeface="Verdana" charset="0"/>
              </a:rPr>
              <a:t>became commander of UN forces</a:t>
            </a:r>
          </a:p>
        </p:txBody>
      </p:sp>
      <p:pic>
        <p:nvPicPr>
          <p:cNvPr id="29700" name="Picture 7" descr="070910ap_macarthur_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76400"/>
            <a:ext cx="37750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40292">
                                            <p:txEl>
                                              <p:pRg st="0" end="0"/>
                                            </p:txEl>
                                          </p:spTgt>
                                        </p:tgtEl>
                                        <p:attrNameLst>
                                          <p:attrName>style.visibility</p:attrName>
                                        </p:attrNameLst>
                                      </p:cBhvr>
                                      <p:to>
                                        <p:strVal val="visible"/>
                                      </p:to>
                                    </p:set>
                                    <p:animEffect transition="in" filter="fade">
                                      <p:cBhvr>
                                        <p:cTn id="7" dur="1000"/>
                                        <p:tgtEl>
                                          <p:spTgt spid="140292">
                                            <p:txEl>
                                              <p:pRg st="0" end="0"/>
                                            </p:txEl>
                                          </p:spTgt>
                                        </p:tgtEl>
                                      </p:cBhvr>
                                    </p:animEffect>
                                    <p:anim calcmode="lin" valueType="num">
                                      <p:cBhvr>
                                        <p:cTn id="8" dur="1000" fill="hold"/>
                                        <p:tgtEl>
                                          <p:spTgt spid="14029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029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nodeType="clickEffect">
                                  <p:stCondLst>
                                    <p:cond delay="0"/>
                                  </p:stCondLst>
                                  <p:childTnLst>
                                    <p:set>
                                      <p:cBhvr>
                                        <p:cTn id="13" dur="1" fill="hold">
                                          <p:stCondLst>
                                            <p:cond delay="0"/>
                                          </p:stCondLst>
                                        </p:cTn>
                                        <p:tgtEl>
                                          <p:spTgt spid="140292">
                                            <p:txEl>
                                              <p:pRg st="1" end="1"/>
                                            </p:txEl>
                                          </p:spTgt>
                                        </p:tgtEl>
                                        <p:attrNameLst>
                                          <p:attrName>style.visibility</p:attrName>
                                        </p:attrNameLst>
                                      </p:cBhvr>
                                      <p:to>
                                        <p:strVal val="visible"/>
                                      </p:to>
                                    </p:set>
                                    <p:anim calcmode="lin" valueType="num">
                                      <p:cBhvr additive="base">
                                        <p:cTn id="14" dur="500" fill="hold"/>
                                        <p:tgtEl>
                                          <p:spTgt spid="14029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402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140292">
                                            <p:txEl>
                                              <p:pRg st="2" end="2"/>
                                            </p:txEl>
                                          </p:spTgt>
                                        </p:tgtEl>
                                        <p:attrNameLst>
                                          <p:attrName>style.visibility</p:attrName>
                                        </p:attrNameLst>
                                      </p:cBhvr>
                                      <p:to>
                                        <p:strVal val="visible"/>
                                      </p:to>
                                    </p:set>
                                    <p:anim calcmode="lin" valueType="num">
                                      <p:cBhvr additive="base">
                                        <p:cTn id="20" dur="500" fill="hold"/>
                                        <p:tgtEl>
                                          <p:spTgt spid="14029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02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9700"/>
                                        </p:tgtEl>
                                        <p:attrNameLst>
                                          <p:attrName>style.visibility</p:attrName>
                                        </p:attrNameLst>
                                      </p:cBhvr>
                                      <p:to>
                                        <p:strVal val="visible"/>
                                      </p:to>
                                    </p:set>
                                    <p:anim calcmode="lin" valueType="num">
                                      <p:cBhvr additive="base">
                                        <p:cTn id="26" dur="500" fill="hold"/>
                                        <p:tgtEl>
                                          <p:spTgt spid="29700"/>
                                        </p:tgtEl>
                                        <p:attrNameLst>
                                          <p:attrName>ppt_x</p:attrName>
                                        </p:attrNameLst>
                                      </p:cBhvr>
                                      <p:tavLst>
                                        <p:tav tm="0">
                                          <p:val>
                                            <p:strVal val="#ppt_x"/>
                                          </p:val>
                                        </p:tav>
                                        <p:tav tm="100000">
                                          <p:val>
                                            <p:strVal val="#ppt_x"/>
                                          </p:val>
                                        </p:tav>
                                      </p:tavLst>
                                    </p:anim>
                                    <p:anim calcmode="lin" valueType="num">
                                      <p:cBhvr additive="base">
                                        <p:cTn id="27"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4"/>
          <p:cNvSpPr>
            <a:spLocks noGrp="1" noChangeArrowheads="1"/>
          </p:cNvSpPr>
          <p:nvPr>
            <p:ph type="title"/>
          </p:nvPr>
        </p:nvSpPr>
        <p:spPr>
          <a:xfrm>
            <a:off x="381000" y="152400"/>
            <a:ext cx="8229600" cy="1139825"/>
          </a:xfrm>
        </p:spPr>
        <p:txBody>
          <a:bodyPr/>
          <a:lstStyle/>
          <a:p>
            <a:pPr eaLnBrk="1" hangingPunct="1"/>
            <a:r>
              <a:rPr lang="en-US" sz="3200" b="1">
                <a:latin typeface="Arial" charset="0"/>
              </a:rPr>
              <a:t>Counter-Offensive by UN (1950)</a:t>
            </a:r>
          </a:p>
        </p:txBody>
      </p:sp>
      <p:sp>
        <p:nvSpPr>
          <p:cNvPr id="143365" name="Rectangle 5"/>
          <p:cNvSpPr>
            <a:spLocks noGrp="1" noChangeArrowheads="1"/>
          </p:cNvSpPr>
          <p:nvPr>
            <p:ph type="body" sz="half" idx="1"/>
          </p:nvPr>
        </p:nvSpPr>
        <p:spPr>
          <a:xfrm>
            <a:off x="457200" y="1143000"/>
            <a:ext cx="3886200" cy="2514600"/>
          </a:xfrm>
        </p:spPr>
        <p:txBody>
          <a:bodyPr/>
          <a:lstStyle/>
          <a:p>
            <a:pPr eaLnBrk="1" hangingPunct="1">
              <a:lnSpc>
                <a:spcPct val="80000"/>
              </a:lnSpc>
              <a:buFont typeface="Wingdings" pitchFamily="2" charset="2"/>
              <a:buChar char="u"/>
              <a:defRPr/>
            </a:pPr>
            <a:r>
              <a:rPr lang="en-US" sz="1800" dirty="0" smtClean="0">
                <a:ea typeface="+mn-ea"/>
              </a:rPr>
              <a:t>By end of </a:t>
            </a:r>
            <a:r>
              <a:rPr lang="en-US" sz="1800" dirty="0" smtClean="0">
                <a:solidFill>
                  <a:srgbClr val="FFFF00"/>
                </a:solidFill>
                <a:ea typeface="+mn-ea"/>
              </a:rPr>
              <a:t>July-Seoul,</a:t>
            </a:r>
            <a:r>
              <a:rPr lang="en-US" sz="1800" dirty="0" smtClean="0">
                <a:ea typeface="+mn-ea"/>
              </a:rPr>
              <a:t> capital of SK fell and US units were pushed pressed into a small area surrounding the port of </a:t>
            </a:r>
            <a:r>
              <a:rPr lang="en-US" sz="1800" dirty="0" smtClean="0">
                <a:solidFill>
                  <a:srgbClr val="FFFF00"/>
                </a:solidFill>
                <a:ea typeface="+mn-ea"/>
              </a:rPr>
              <a:t>Pusan</a:t>
            </a:r>
            <a:r>
              <a:rPr lang="en-US" sz="1800" dirty="0" smtClean="0">
                <a:ea typeface="+mn-ea"/>
              </a:rPr>
              <a:t> on S. eastern tip of Korea. </a:t>
            </a:r>
            <a:endParaRPr lang="en-US" sz="2400" dirty="0" smtClean="0">
              <a:ea typeface="+mn-ea"/>
            </a:endParaRPr>
          </a:p>
        </p:txBody>
      </p:sp>
      <p:sp>
        <p:nvSpPr>
          <p:cNvPr id="143366" name="Rectangle 6"/>
          <p:cNvSpPr>
            <a:spLocks noGrp="1" noChangeArrowheads="1"/>
          </p:cNvSpPr>
          <p:nvPr>
            <p:ph type="body" sz="half" idx="2"/>
          </p:nvPr>
        </p:nvSpPr>
        <p:spPr>
          <a:xfrm>
            <a:off x="304800" y="2819400"/>
            <a:ext cx="4038600" cy="4530725"/>
          </a:xfrm>
        </p:spPr>
        <p:txBody>
          <a:bodyPr/>
          <a:lstStyle/>
          <a:p>
            <a:pPr eaLnBrk="1" hangingPunct="1">
              <a:lnSpc>
                <a:spcPct val="80000"/>
              </a:lnSpc>
            </a:pPr>
            <a:r>
              <a:rPr lang="en-US" sz="1800">
                <a:latin typeface="Verdana" charset="0"/>
              </a:rPr>
              <a:t>September- Counter-offensive by UN. MacArthur lands in port city of </a:t>
            </a:r>
            <a:r>
              <a:rPr lang="en-US" sz="1800">
                <a:solidFill>
                  <a:srgbClr val="FFFF00"/>
                </a:solidFill>
                <a:latin typeface="Verdana" charset="0"/>
              </a:rPr>
              <a:t>Inchon</a:t>
            </a:r>
            <a:r>
              <a:rPr lang="en-US" sz="1800">
                <a:solidFill>
                  <a:schemeClr val="folHlink"/>
                </a:solidFill>
                <a:latin typeface="Verdana" charset="0"/>
              </a:rPr>
              <a:t>.</a:t>
            </a:r>
            <a:r>
              <a:rPr lang="en-US" sz="1800">
                <a:latin typeface="Verdana" charset="0"/>
              </a:rPr>
              <a:t> Pushes North Korea back behind </a:t>
            </a:r>
            <a:r>
              <a:rPr lang="en-US" sz="1800">
                <a:solidFill>
                  <a:srgbClr val="FFFF00"/>
                </a:solidFill>
                <a:latin typeface="Verdana" charset="0"/>
              </a:rPr>
              <a:t>38th Parallel.</a:t>
            </a:r>
          </a:p>
          <a:p>
            <a:pPr eaLnBrk="1" hangingPunct="1">
              <a:lnSpc>
                <a:spcPct val="80000"/>
              </a:lnSpc>
            </a:pPr>
            <a:endParaRPr lang="en-US" sz="1800">
              <a:solidFill>
                <a:srgbClr val="FFFF00"/>
              </a:solidFill>
              <a:latin typeface="Verdana" charset="0"/>
            </a:endParaRPr>
          </a:p>
          <a:p>
            <a:pPr eaLnBrk="1" hangingPunct="1">
              <a:lnSpc>
                <a:spcPct val="80000"/>
              </a:lnSpc>
            </a:pPr>
            <a:r>
              <a:rPr lang="en-US" sz="1800">
                <a:latin typeface="Verdana" charset="0"/>
              </a:rPr>
              <a:t>October- UN moves into North Korea up to the </a:t>
            </a:r>
            <a:r>
              <a:rPr lang="en-US" sz="1800">
                <a:solidFill>
                  <a:srgbClr val="FFFF00"/>
                </a:solidFill>
                <a:latin typeface="Verdana" charset="0"/>
              </a:rPr>
              <a:t>Yalu</a:t>
            </a:r>
            <a:r>
              <a:rPr lang="en-US" sz="1800">
                <a:latin typeface="Verdana" charset="0"/>
              </a:rPr>
              <a:t> River.</a:t>
            </a:r>
          </a:p>
          <a:p>
            <a:pPr eaLnBrk="1" hangingPunct="1">
              <a:lnSpc>
                <a:spcPct val="80000"/>
              </a:lnSpc>
            </a:pPr>
            <a:endParaRPr lang="en-US" sz="1800">
              <a:latin typeface="Verdana" charset="0"/>
            </a:endParaRPr>
          </a:p>
          <a:p>
            <a:pPr eaLnBrk="1" hangingPunct="1">
              <a:lnSpc>
                <a:spcPct val="80000"/>
              </a:lnSpc>
            </a:pPr>
            <a:r>
              <a:rPr lang="en-US" sz="1800">
                <a:solidFill>
                  <a:srgbClr val="FFFF00"/>
                </a:solidFill>
                <a:latin typeface="Verdana" charset="0"/>
              </a:rPr>
              <a:t>November- China enters the war.</a:t>
            </a:r>
            <a:r>
              <a:rPr lang="en-US" sz="1800">
                <a:latin typeface="Verdana" charset="0"/>
              </a:rPr>
              <a:t> Front becomes stabilized at 38th parallel</a:t>
            </a:r>
            <a:r>
              <a:rPr lang="en-US" sz="2400">
                <a:latin typeface="Verdana" charset="0"/>
              </a:rPr>
              <a:t>.</a:t>
            </a:r>
          </a:p>
        </p:txBody>
      </p:sp>
      <p:pic>
        <p:nvPicPr>
          <p:cNvPr id="27653" name="Picture 5" descr="DIVI5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066800"/>
            <a:ext cx="3429000" cy="54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65">
                                            <p:txEl>
                                              <p:pRg st="0" end="0"/>
                                            </p:txEl>
                                          </p:spTgt>
                                        </p:tgtEl>
                                        <p:attrNameLst>
                                          <p:attrName>style.visibility</p:attrName>
                                        </p:attrNameLst>
                                      </p:cBhvr>
                                      <p:to>
                                        <p:strVal val="visible"/>
                                      </p:to>
                                    </p:set>
                                    <p:anim calcmode="lin" valueType="num">
                                      <p:cBhvr additive="base">
                                        <p:cTn id="7" dur="500" fill="hold"/>
                                        <p:tgtEl>
                                          <p:spTgt spid="14336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6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66">
                                            <p:txEl>
                                              <p:pRg st="0" end="0"/>
                                            </p:txEl>
                                          </p:spTgt>
                                        </p:tgtEl>
                                        <p:attrNameLst>
                                          <p:attrName>style.visibility</p:attrName>
                                        </p:attrNameLst>
                                      </p:cBhvr>
                                      <p:to>
                                        <p:strVal val="visible"/>
                                      </p:to>
                                    </p:set>
                                    <p:anim calcmode="lin" valueType="num">
                                      <p:cBhvr additive="base">
                                        <p:cTn id="13" dur="500" fill="hold"/>
                                        <p:tgtEl>
                                          <p:spTgt spid="14336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366">
                                            <p:txEl>
                                              <p:pRg st="2" end="2"/>
                                            </p:txEl>
                                          </p:spTgt>
                                        </p:tgtEl>
                                        <p:attrNameLst>
                                          <p:attrName>style.visibility</p:attrName>
                                        </p:attrNameLst>
                                      </p:cBhvr>
                                      <p:to>
                                        <p:strVal val="visible"/>
                                      </p:to>
                                    </p:set>
                                    <p:anim calcmode="lin" valueType="num">
                                      <p:cBhvr additive="base">
                                        <p:cTn id="19" dur="500" fill="hold"/>
                                        <p:tgtEl>
                                          <p:spTgt spid="14336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366">
                                            <p:txEl>
                                              <p:pRg st="4" end="4"/>
                                            </p:txEl>
                                          </p:spTgt>
                                        </p:tgtEl>
                                        <p:attrNameLst>
                                          <p:attrName>style.visibility</p:attrName>
                                        </p:attrNameLst>
                                      </p:cBhvr>
                                      <p:to>
                                        <p:strVal val="visible"/>
                                      </p:to>
                                    </p:set>
                                    <p:anim calcmode="lin" valueType="num">
                                      <p:cBhvr additive="base">
                                        <p:cTn id="25" dur="500" fill="hold"/>
                                        <p:tgtEl>
                                          <p:spTgt spid="14336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6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5" grpId="0" build="p"/>
      <p:bldP spid="14336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40" name="Rectangle 8"/>
          <p:cNvSpPr>
            <a:spLocks noGrp="1" noChangeArrowheads="1"/>
          </p:cNvSpPr>
          <p:nvPr>
            <p:ph type="body" sz="half" idx="2"/>
          </p:nvPr>
        </p:nvSpPr>
        <p:spPr>
          <a:xfrm>
            <a:off x="4572000" y="304800"/>
            <a:ext cx="4038600" cy="4530725"/>
          </a:xfrm>
        </p:spPr>
        <p:txBody>
          <a:bodyPr/>
          <a:lstStyle/>
          <a:p>
            <a:pPr eaLnBrk="1" hangingPunct="1">
              <a:lnSpc>
                <a:spcPct val="90000"/>
              </a:lnSpc>
            </a:pPr>
            <a:endParaRPr lang="en-US" sz="2000">
              <a:latin typeface="Verdana" charset="0"/>
            </a:endParaRPr>
          </a:p>
          <a:p>
            <a:pPr eaLnBrk="1" hangingPunct="1">
              <a:lnSpc>
                <a:spcPct val="90000"/>
              </a:lnSpc>
            </a:pPr>
            <a:r>
              <a:rPr lang="en-US" sz="2000">
                <a:latin typeface="Verdana" charset="0"/>
              </a:rPr>
              <a:t>In 1951, </a:t>
            </a:r>
            <a:r>
              <a:rPr lang="en-US" sz="2000">
                <a:solidFill>
                  <a:srgbClr val="FFFF00"/>
                </a:solidFill>
                <a:latin typeface="Verdana" charset="0"/>
              </a:rPr>
              <a:t>President Truman declares a limited war. fearing a nuclear war with USSR</a:t>
            </a:r>
          </a:p>
          <a:p>
            <a:pPr eaLnBrk="1" hangingPunct="1">
              <a:lnSpc>
                <a:spcPct val="90000"/>
              </a:lnSpc>
              <a:buFont typeface="Wingdings" charset="0"/>
              <a:buNone/>
            </a:pPr>
            <a:endParaRPr lang="en-US" sz="2000">
              <a:solidFill>
                <a:srgbClr val="FFFF00"/>
              </a:solidFill>
              <a:latin typeface="Verdana" charset="0"/>
            </a:endParaRPr>
          </a:p>
          <a:p>
            <a:pPr eaLnBrk="1" hangingPunct="1">
              <a:lnSpc>
                <a:spcPct val="90000"/>
              </a:lnSpc>
            </a:pPr>
            <a:r>
              <a:rPr lang="en-US" sz="2000">
                <a:latin typeface="Verdana" charset="0"/>
              </a:rPr>
              <a:t>April- </a:t>
            </a:r>
            <a:r>
              <a:rPr lang="en-US" sz="2000">
                <a:solidFill>
                  <a:srgbClr val="FFFF00"/>
                </a:solidFill>
                <a:latin typeface="Verdana" charset="0"/>
              </a:rPr>
              <a:t>MacArthur wants to invade China. </a:t>
            </a:r>
            <a:r>
              <a:rPr lang="en-US" sz="2000">
                <a:latin typeface="Verdana" charset="0"/>
              </a:rPr>
              <a:t>Criticized Truman. </a:t>
            </a:r>
            <a:r>
              <a:rPr lang="en-US" sz="2000">
                <a:solidFill>
                  <a:srgbClr val="FFFF00"/>
                </a:solidFill>
                <a:latin typeface="Verdana" charset="0"/>
                <a:hlinkClick r:id="rId3"/>
              </a:rPr>
              <a:t>Truman fires him</a:t>
            </a:r>
            <a:r>
              <a:rPr lang="en-US" sz="2000">
                <a:solidFill>
                  <a:srgbClr val="FFFF00"/>
                </a:solidFill>
                <a:latin typeface="Verdana" charset="0"/>
              </a:rPr>
              <a:t>.</a:t>
            </a:r>
          </a:p>
          <a:p>
            <a:pPr eaLnBrk="1" hangingPunct="1">
              <a:lnSpc>
                <a:spcPct val="90000"/>
              </a:lnSpc>
            </a:pPr>
            <a:endParaRPr lang="en-US" sz="2000">
              <a:solidFill>
                <a:srgbClr val="FFFF00"/>
              </a:solidFill>
              <a:latin typeface="Verdana" charset="0"/>
            </a:endParaRPr>
          </a:p>
          <a:p>
            <a:pPr eaLnBrk="1" hangingPunct="1">
              <a:lnSpc>
                <a:spcPct val="90000"/>
              </a:lnSpc>
            </a:pPr>
            <a:r>
              <a:rPr lang="en-US" sz="2000">
                <a:latin typeface="Verdana" charset="0"/>
              </a:rPr>
              <a:t>June-August- attempts of a truce between UN and North Korea fail. War drags on for two more years </a:t>
            </a:r>
          </a:p>
        </p:txBody>
      </p:sp>
      <p:pic>
        <p:nvPicPr>
          <p:cNvPr id="31749" name="Picture 14" descr="51_MacArth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88" y="838200"/>
            <a:ext cx="403860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40">
                                            <p:txEl>
                                              <p:pRg st="1" end="1"/>
                                            </p:txEl>
                                          </p:spTgt>
                                        </p:tgtEl>
                                        <p:attrNameLst>
                                          <p:attrName>style.visibility</p:attrName>
                                        </p:attrNameLst>
                                      </p:cBhvr>
                                      <p:to>
                                        <p:strVal val="visible"/>
                                      </p:to>
                                    </p:set>
                                    <p:anim calcmode="lin" valueType="num">
                                      <p:cBhvr additive="base">
                                        <p:cTn id="7" dur="500" fill="hold"/>
                                        <p:tgtEl>
                                          <p:spTgt spid="14644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64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6440">
                                            <p:txEl>
                                              <p:pRg st="3" end="3"/>
                                            </p:txEl>
                                          </p:spTgt>
                                        </p:tgtEl>
                                        <p:attrNameLst>
                                          <p:attrName>style.visibility</p:attrName>
                                        </p:attrNameLst>
                                      </p:cBhvr>
                                      <p:to>
                                        <p:strVal val="visible"/>
                                      </p:to>
                                    </p:set>
                                    <p:anim calcmode="lin" valueType="num">
                                      <p:cBhvr additive="base">
                                        <p:cTn id="13" dur="500" fill="hold"/>
                                        <p:tgtEl>
                                          <p:spTgt spid="14644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644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6440">
                                            <p:txEl>
                                              <p:pRg st="5" end="5"/>
                                            </p:txEl>
                                          </p:spTgt>
                                        </p:tgtEl>
                                        <p:attrNameLst>
                                          <p:attrName>style.visibility</p:attrName>
                                        </p:attrNameLst>
                                      </p:cBhvr>
                                      <p:to>
                                        <p:strVal val="visible"/>
                                      </p:to>
                                    </p:set>
                                    <p:anim calcmode="lin" valueType="num">
                                      <p:cBhvr additive="base">
                                        <p:cTn id="19" dur="500" fill="hold"/>
                                        <p:tgtEl>
                                          <p:spTgt spid="14644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644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1749"/>
                                        </p:tgtEl>
                                        <p:attrNameLst>
                                          <p:attrName>style.visibility</p:attrName>
                                        </p:attrNameLst>
                                      </p:cBhvr>
                                      <p:to>
                                        <p:strVal val="visible"/>
                                      </p:to>
                                    </p:set>
                                    <p:animEffect transition="in" filter="wipe(down)">
                                      <p:cBhvr>
                                        <p:cTn id="25"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4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r>
              <a:rPr lang="en-US">
                <a:latin typeface="Arial" charset="0"/>
              </a:rPr>
              <a:t>Ending of War- Reasons</a:t>
            </a:r>
          </a:p>
        </p:txBody>
      </p:sp>
      <p:sp>
        <p:nvSpPr>
          <p:cNvPr id="149508" name="Rectangle 4"/>
          <p:cNvSpPr>
            <a:spLocks noGrp="1" noChangeArrowheads="1"/>
          </p:cNvSpPr>
          <p:nvPr>
            <p:ph type="body" sz="half" idx="1"/>
          </p:nvPr>
        </p:nvSpPr>
        <p:spPr/>
        <p:txBody>
          <a:bodyPr/>
          <a:lstStyle/>
          <a:p>
            <a:pPr eaLnBrk="1" hangingPunct="1">
              <a:lnSpc>
                <a:spcPct val="90000"/>
              </a:lnSpc>
            </a:pPr>
            <a:r>
              <a:rPr lang="en-US">
                <a:effectLst/>
                <a:latin typeface="Verdana" charset="0"/>
              </a:rPr>
              <a:t>1. In 1952 </a:t>
            </a:r>
            <a:r>
              <a:rPr lang="en-US">
                <a:solidFill>
                  <a:srgbClr val="FFFF00"/>
                </a:solidFill>
                <a:latin typeface="Verdana" charset="0"/>
              </a:rPr>
              <a:t>Dwight Eisenhower </a:t>
            </a:r>
            <a:r>
              <a:rPr lang="en-US">
                <a:latin typeface="Verdana" charset="0"/>
              </a:rPr>
              <a:t>becomes President. Promised to end the war.</a:t>
            </a:r>
          </a:p>
          <a:p>
            <a:pPr eaLnBrk="1" hangingPunct="1">
              <a:lnSpc>
                <a:spcPct val="90000"/>
              </a:lnSpc>
            </a:pPr>
            <a:r>
              <a:rPr lang="en-US">
                <a:latin typeface="Verdana" charset="0"/>
              </a:rPr>
              <a:t>2. Soviet Leader </a:t>
            </a:r>
            <a:r>
              <a:rPr lang="en-US">
                <a:solidFill>
                  <a:srgbClr val="FFFF00"/>
                </a:solidFill>
                <a:latin typeface="Verdana" charset="0"/>
              </a:rPr>
              <a:t>Joseph Stalin dies</a:t>
            </a:r>
            <a:r>
              <a:rPr lang="en-US">
                <a:latin typeface="Verdana" charset="0"/>
              </a:rPr>
              <a:t>. USSR does not fully support China in the war.</a:t>
            </a:r>
          </a:p>
        </p:txBody>
      </p:sp>
      <p:sp>
        <p:nvSpPr>
          <p:cNvPr id="149509" name="Rectangle 5"/>
          <p:cNvSpPr>
            <a:spLocks noGrp="1" noChangeArrowheads="1"/>
          </p:cNvSpPr>
          <p:nvPr>
            <p:ph type="body" sz="half" idx="2"/>
          </p:nvPr>
        </p:nvSpPr>
        <p:spPr/>
        <p:txBody>
          <a:bodyPr/>
          <a:lstStyle/>
          <a:p>
            <a:pPr eaLnBrk="1" hangingPunct="1">
              <a:lnSpc>
                <a:spcPct val="90000"/>
              </a:lnSpc>
              <a:buFont typeface="Wingdings" pitchFamily="2" charset="2"/>
              <a:buChar char="u"/>
              <a:defRPr/>
            </a:pPr>
            <a:r>
              <a:rPr lang="en-US" dirty="0" smtClean="0">
                <a:solidFill>
                  <a:srgbClr val="FFFF00"/>
                </a:solidFill>
                <a:ea typeface="+mn-ea"/>
              </a:rPr>
              <a:t>July 27, 1953- </a:t>
            </a:r>
            <a:r>
              <a:rPr lang="en-US" dirty="0" smtClean="0">
                <a:ea typeface="+mn-ea"/>
              </a:rPr>
              <a:t>truce finally signed. Wars ends.</a:t>
            </a:r>
          </a:p>
          <a:p>
            <a:pPr eaLnBrk="1" hangingPunct="1">
              <a:lnSpc>
                <a:spcPct val="90000"/>
              </a:lnSpc>
              <a:buFont typeface="Wingdings" pitchFamily="2" charset="2"/>
              <a:buChar char="u"/>
              <a:defRPr/>
            </a:pPr>
            <a:r>
              <a:rPr lang="en-US" dirty="0" smtClean="0">
                <a:solidFill>
                  <a:srgbClr val="FFFF00"/>
                </a:solidFill>
                <a:effectLst/>
                <a:ea typeface="+mn-ea"/>
              </a:rPr>
              <a:t>Results of War- </a:t>
            </a:r>
            <a:r>
              <a:rPr lang="en-US" dirty="0" smtClean="0">
                <a:ea typeface="+mn-ea"/>
              </a:rPr>
              <a:t>54,000 American casualties</a:t>
            </a:r>
          </a:p>
          <a:p>
            <a:pPr eaLnBrk="1" hangingPunct="1">
              <a:lnSpc>
                <a:spcPct val="90000"/>
              </a:lnSpc>
              <a:buFont typeface="Wingdings" pitchFamily="2" charset="2"/>
              <a:buChar char="u"/>
              <a:defRPr/>
            </a:pPr>
            <a:r>
              <a:rPr lang="en-US" dirty="0" smtClean="0">
                <a:ea typeface="+mn-ea"/>
              </a:rPr>
              <a:t>US troops remain in South Korea</a:t>
            </a:r>
          </a:p>
          <a:p>
            <a:pPr eaLnBrk="1" hangingPunct="1">
              <a:lnSpc>
                <a:spcPct val="90000"/>
              </a:lnSpc>
              <a:buFont typeface="Wingdings" pitchFamily="2" charset="2"/>
              <a:buChar char="u"/>
              <a:defRPr/>
            </a:pPr>
            <a:r>
              <a:rPr lang="en-US" dirty="0" smtClean="0">
                <a:ea typeface="+mn-ea"/>
              </a:rPr>
              <a:t>First no win war for US.</a:t>
            </a:r>
          </a:p>
          <a:p>
            <a:pPr eaLnBrk="1" hangingPunct="1">
              <a:lnSpc>
                <a:spcPct val="90000"/>
              </a:lnSpc>
              <a:buFont typeface="Wingdings" pitchFamily="2" charset="2"/>
              <a:buChar char="u"/>
              <a:defRPr/>
            </a:pPr>
            <a:endParaRPr lang="en-US" dirty="0" smtClean="0">
              <a:ea typeface="+mn-ea"/>
            </a:endParaRPr>
          </a:p>
          <a:p>
            <a:pPr eaLnBrk="1" hangingPunct="1">
              <a:lnSpc>
                <a:spcPct val="90000"/>
              </a:lnSpc>
              <a:buFont typeface="Wingdings" pitchFamily="2" charset="2"/>
              <a:buChar char="u"/>
              <a:defRPr/>
            </a:pPr>
            <a:endParaRPr lang="en-US" dirty="0" smtClean="0">
              <a:ea typeface="+mn-e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9508">
                                            <p:txEl>
                                              <p:pRg st="0" end="0"/>
                                            </p:txEl>
                                          </p:spTgt>
                                        </p:tgtEl>
                                        <p:attrNameLst>
                                          <p:attrName>style.visibility</p:attrName>
                                        </p:attrNameLst>
                                      </p:cBhvr>
                                      <p:to>
                                        <p:strVal val="visible"/>
                                      </p:to>
                                    </p:set>
                                    <p:anim calcmode="lin" valueType="num">
                                      <p:cBhvr additive="base">
                                        <p:cTn id="7" dur="500" fill="hold"/>
                                        <p:tgtEl>
                                          <p:spTgt spid="14950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950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9508">
                                            <p:txEl>
                                              <p:pRg st="1" end="1"/>
                                            </p:txEl>
                                          </p:spTgt>
                                        </p:tgtEl>
                                        <p:attrNameLst>
                                          <p:attrName>style.visibility</p:attrName>
                                        </p:attrNameLst>
                                      </p:cBhvr>
                                      <p:to>
                                        <p:strVal val="visible"/>
                                      </p:to>
                                    </p:set>
                                    <p:anim calcmode="lin" valueType="num">
                                      <p:cBhvr additive="base">
                                        <p:cTn id="13" dur="500" fill="hold"/>
                                        <p:tgtEl>
                                          <p:spTgt spid="14950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950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9509">
                                            <p:txEl>
                                              <p:pRg st="0" end="0"/>
                                            </p:txEl>
                                          </p:spTgt>
                                        </p:tgtEl>
                                        <p:attrNameLst>
                                          <p:attrName>style.visibility</p:attrName>
                                        </p:attrNameLst>
                                      </p:cBhvr>
                                      <p:to>
                                        <p:strVal val="visible"/>
                                      </p:to>
                                    </p:set>
                                    <p:anim calcmode="lin" valueType="num">
                                      <p:cBhvr additive="base">
                                        <p:cTn id="19" dur="500" fill="hold"/>
                                        <p:tgtEl>
                                          <p:spTgt spid="14950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95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9509">
                                            <p:txEl>
                                              <p:pRg st="1" end="1"/>
                                            </p:txEl>
                                          </p:spTgt>
                                        </p:tgtEl>
                                        <p:attrNameLst>
                                          <p:attrName>style.visibility</p:attrName>
                                        </p:attrNameLst>
                                      </p:cBhvr>
                                      <p:to>
                                        <p:strVal val="visible"/>
                                      </p:to>
                                    </p:set>
                                    <p:anim calcmode="lin" valueType="num">
                                      <p:cBhvr additive="base">
                                        <p:cTn id="25" dur="500" fill="hold"/>
                                        <p:tgtEl>
                                          <p:spTgt spid="14950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950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9509">
                                            <p:txEl>
                                              <p:pRg st="2" end="2"/>
                                            </p:txEl>
                                          </p:spTgt>
                                        </p:tgtEl>
                                        <p:attrNameLst>
                                          <p:attrName>style.visibility</p:attrName>
                                        </p:attrNameLst>
                                      </p:cBhvr>
                                      <p:to>
                                        <p:strVal val="visible"/>
                                      </p:to>
                                    </p:set>
                                    <p:anim calcmode="lin" valueType="num">
                                      <p:cBhvr additive="base">
                                        <p:cTn id="31" dur="500" fill="hold"/>
                                        <p:tgtEl>
                                          <p:spTgt spid="149509">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95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9509">
                                            <p:txEl>
                                              <p:pRg st="3" end="3"/>
                                            </p:txEl>
                                          </p:spTgt>
                                        </p:tgtEl>
                                        <p:attrNameLst>
                                          <p:attrName>style.visibility</p:attrName>
                                        </p:attrNameLst>
                                      </p:cBhvr>
                                      <p:to>
                                        <p:strVal val="visible"/>
                                      </p:to>
                                    </p:set>
                                    <p:anim calcmode="lin" valueType="num">
                                      <p:cBhvr additive="base">
                                        <p:cTn id="37" dur="500" fill="hold"/>
                                        <p:tgtEl>
                                          <p:spTgt spid="149509">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950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8" grpId="0" build="p"/>
      <p:bldP spid="14950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charset="0"/>
              </a:rPr>
              <a:t>Korean War review!</a:t>
            </a:r>
          </a:p>
        </p:txBody>
      </p:sp>
      <p:sp>
        <p:nvSpPr>
          <p:cNvPr id="5" name="Content Placeholder 4"/>
          <p:cNvSpPr>
            <a:spLocks noGrp="1"/>
          </p:cNvSpPr>
          <p:nvPr>
            <p:ph idx="1"/>
          </p:nvPr>
        </p:nvSpPr>
        <p:spPr/>
        <p:txBody>
          <a:bodyPr/>
          <a:lstStyle/>
          <a:p>
            <a:r>
              <a:rPr lang="en-US" sz="2000">
                <a:latin typeface="Verdana" charset="0"/>
              </a:rPr>
              <a:t>Who controlled Korea in WWII?</a:t>
            </a:r>
          </a:p>
          <a:p>
            <a:r>
              <a:rPr lang="en-US" sz="2000">
                <a:latin typeface="Verdana" charset="0"/>
              </a:rPr>
              <a:t>Name of the dividing line separating N. and S. Korea.</a:t>
            </a:r>
          </a:p>
          <a:p>
            <a:r>
              <a:rPr lang="en-US" sz="2000">
                <a:latin typeface="Verdana" charset="0"/>
              </a:rPr>
              <a:t>Names for North and South Korea</a:t>
            </a:r>
          </a:p>
          <a:p>
            <a:r>
              <a:rPr lang="en-US" sz="2000">
                <a:latin typeface="Verdana" charset="0"/>
              </a:rPr>
              <a:t>Capital of S. K.</a:t>
            </a:r>
          </a:p>
          <a:p>
            <a:r>
              <a:rPr lang="en-US" sz="2000">
                <a:latin typeface="Verdana" charset="0"/>
              </a:rPr>
              <a:t>Southern port city which was the last democratic strong hold.</a:t>
            </a:r>
          </a:p>
          <a:p>
            <a:r>
              <a:rPr lang="en-US" sz="2000">
                <a:latin typeface="Verdana" charset="0"/>
              </a:rPr>
              <a:t>Who fired MacArthur?</a:t>
            </a:r>
          </a:p>
          <a:p>
            <a:r>
              <a:rPr lang="en-US" sz="2000">
                <a:latin typeface="Verdana" charset="0"/>
              </a:rPr>
              <a:t>Name of river the borders N. Korea and China.</a:t>
            </a:r>
          </a:p>
          <a:p>
            <a:r>
              <a:rPr lang="en-US" sz="2000">
                <a:latin typeface="Verdana" charset="0"/>
              </a:rPr>
              <a:t>What year did it end?</a:t>
            </a:r>
          </a:p>
          <a:p>
            <a:r>
              <a:rPr lang="en-US" sz="2000">
                <a:latin typeface="Verdana" charset="0"/>
              </a:rPr>
              <a:t>Give one outcome of the war.</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800" decel="100000"/>
                                        <p:tgtEl>
                                          <p:spTgt spid="5">
                                            <p:txEl>
                                              <p:pRg st="1" end="1"/>
                                            </p:txEl>
                                          </p:spTgt>
                                        </p:tgtEl>
                                      </p:cBhvr>
                                    </p:animEffect>
                                    <p:anim calcmode="lin" valueType="num">
                                      <p:cBhvr>
                                        <p:cTn id="18" dur="8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additive="base">
                                        <p:cTn id="2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additive="base">
                                        <p:cTn id="3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calcmode="lin" valueType="num">
                                      <p:cBhvr additive="base">
                                        <p:cTn id="3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anim calcmode="lin" valueType="num">
                                      <p:cBhvr additive="base">
                                        <p:cTn id="4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 calcmode="lin" valueType="num">
                                      <p:cBhvr additive="base">
                                        <p:cTn id="5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5">
                                            <p:txEl>
                                              <p:pRg st="7" end="7"/>
                                            </p:txEl>
                                          </p:spTgt>
                                        </p:tgtEl>
                                        <p:attrNameLst>
                                          <p:attrName>style.visibility</p:attrName>
                                        </p:attrNameLst>
                                      </p:cBhvr>
                                      <p:to>
                                        <p:strVal val="visible"/>
                                      </p:to>
                                    </p:set>
                                    <p:anim calcmode="lin" valueType="num">
                                      <p:cBhvr additive="base">
                                        <p:cTn id="5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additive="base">
                                        <p:cTn id="6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upload.wikimedia.org/wikipedia/commons/thumb/7/7e/Kim_Il_Song_Portrait-2.jpg/200px-Kim_Il_Song_Portrai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220980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3"/>
          <p:cNvSpPr txBox="1">
            <a:spLocks noChangeArrowheads="1"/>
          </p:cNvSpPr>
          <p:nvPr/>
        </p:nvSpPr>
        <p:spPr bwMode="auto">
          <a:xfrm>
            <a:off x="609600" y="4038600"/>
            <a:ext cx="1593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a:t>Kim Il Sung</a:t>
            </a:r>
          </a:p>
          <a:p>
            <a:r>
              <a:rPr lang="en-US"/>
              <a:t>1912 –1994</a:t>
            </a:r>
          </a:p>
        </p:txBody>
      </p:sp>
      <p:pic>
        <p:nvPicPr>
          <p:cNvPr id="31748" name="Picture 4" descr="http://www.tnr.com/sites/default/files/imagecache/slideshow_image/Kim%2520Jong%2520Il%252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04800"/>
            <a:ext cx="4667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Box 4"/>
          <p:cNvSpPr txBox="1">
            <a:spLocks noChangeArrowheads="1"/>
          </p:cNvSpPr>
          <p:nvPr/>
        </p:nvSpPr>
        <p:spPr bwMode="auto">
          <a:xfrm>
            <a:off x="5562600" y="3392488"/>
            <a:ext cx="1593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a:t>Kim Jong Il</a:t>
            </a:r>
          </a:p>
          <a:p>
            <a:r>
              <a:rPr lang="en-US"/>
              <a:t>1942 –2011</a:t>
            </a:r>
          </a:p>
        </p:txBody>
      </p:sp>
      <p:sp>
        <p:nvSpPr>
          <p:cNvPr id="31750" name="TextBox 5"/>
          <p:cNvSpPr txBox="1">
            <a:spLocks noChangeArrowheads="1"/>
          </p:cNvSpPr>
          <p:nvPr/>
        </p:nvSpPr>
        <p:spPr bwMode="auto">
          <a:xfrm>
            <a:off x="5562600" y="5967413"/>
            <a:ext cx="1644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a:t>Kim Jong-un</a:t>
            </a:r>
          </a:p>
          <a:p>
            <a:r>
              <a:rPr lang="en-US"/>
              <a:t>1984-</a:t>
            </a:r>
          </a:p>
        </p:txBody>
      </p:sp>
      <p:pic>
        <p:nvPicPr>
          <p:cNvPr id="31751" name="Picture 6" descr="http://www.leftcavalcade.com/wp-content/uploads/2010/10/KimJong-u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038600"/>
            <a:ext cx="2281238"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r>
              <a:rPr lang="en-US" sz="3200">
                <a:latin typeface="Arial" charset="0"/>
              </a:rPr>
              <a:t>Communism at Home</a:t>
            </a:r>
            <a:br>
              <a:rPr lang="en-US" sz="3200">
                <a:latin typeface="Arial" charset="0"/>
              </a:rPr>
            </a:br>
            <a:r>
              <a:rPr lang="en-US" sz="3200">
                <a:latin typeface="Arial" charset="0"/>
              </a:rPr>
              <a:t>(The 2</a:t>
            </a:r>
            <a:r>
              <a:rPr lang="en-US" sz="3200" baseline="30000">
                <a:latin typeface="Arial" charset="0"/>
              </a:rPr>
              <a:t>nd</a:t>
            </a:r>
            <a:r>
              <a:rPr lang="en-US" sz="3200">
                <a:latin typeface="Arial" charset="0"/>
              </a:rPr>
              <a:t> Red Scare and McCarthyism)</a:t>
            </a:r>
          </a:p>
        </p:txBody>
      </p:sp>
      <p:pic>
        <p:nvPicPr>
          <p:cNvPr id="32771" name="Picture 7" descr="225px-Is_this_tomo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90713"/>
            <a:ext cx="2997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9" descr="ARTblock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900238"/>
            <a:ext cx="353695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p:cNvSpPr>
            <a:spLocks noGrp="1" noChangeArrowheads="1"/>
          </p:cNvSpPr>
          <p:nvPr>
            <p:ph type="title"/>
          </p:nvPr>
        </p:nvSpPr>
        <p:spPr/>
        <p:txBody>
          <a:bodyPr/>
          <a:lstStyle/>
          <a:p>
            <a:pPr eaLnBrk="1" hangingPunct="1"/>
            <a:r>
              <a:rPr lang="en-US" b="1">
                <a:latin typeface="Arial" charset="0"/>
              </a:rPr>
              <a:t>Why again?</a:t>
            </a:r>
          </a:p>
        </p:txBody>
      </p:sp>
      <p:sp>
        <p:nvSpPr>
          <p:cNvPr id="154629" name="Rectangle 5"/>
          <p:cNvSpPr>
            <a:spLocks noGrp="1" noChangeArrowheads="1"/>
          </p:cNvSpPr>
          <p:nvPr>
            <p:ph type="body" sz="half" idx="1"/>
          </p:nvPr>
        </p:nvSpPr>
        <p:spPr/>
        <p:txBody>
          <a:bodyPr/>
          <a:lstStyle/>
          <a:p>
            <a:pPr eaLnBrk="1" hangingPunct="1">
              <a:lnSpc>
                <a:spcPct val="80000"/>
              </a:lnSpc>
            </a:pPr>
            <a:r>
              <a:rPr lang="en-US" sz="1800">
                <a:latin typeface="Verdana" charset="0"/>
              </a:rPr>
              <a:t>The Soviet domination of Eastern Europe and the Communist takeover of China shocked Americans, fueling a fear of communism that would spread around the world</a:t>
            </a:r>
          </a:p>
          <a:p>
            <a:pPr eaLnBrk="1" hangingPunct="1">
              <a:lnSpc>
                <a:spcPct val="80000"/>
              </a:lnSpc>
            </a:pPr>
            <a:r>
              <a:rPr lang="en-US" sz="1800">
                <a:latin typeface="Verdana" charset="0"/>
              </a:rPr>
              <a:t>President Truman issued an executive order, in March 1947, setting up the </a:t>
            </a:r>
            <a:r>
              <a:rPr lang="en-US" sz="1800" b="1">
                <a:solidFill>
                  <a:schemeClr val="folHlink"/>
                </a:solidFill>
                <a:latin typeface="Verdana" charset="0"/>
              </a:rPr>
              <a:t>Federal Employee Loyalty Program.</a:t>
            </a:r>
            <a:endParaRPr lang="en-US" sz="1800">
              <a:solidFill>
                <a:schemeClr val="folHlink"/>
              </a:solidFill>
              <a:latin typeface="Verdana" charset="0"/>
            </a:endParaRPr>
          </a:p>
          <a:p>
            <a:pPr eaLnBrk="1" hangingPunct="1">
              <a:lnSpc>
                <a:spcPct val="80000"/>
              </a:lnSpc>
            </a:pPr>
            <a:r>
              <a:rPr lang="en-US" sz="1800">
                <a:latin typeface="Verdana" charset="0"/>
              </a:rPr>
              <a:t>From 1947 to 1951, government loyalty boards investigated 3.2 million employees and dismissed 212 as security risks.</a:t>
            </a:r>
          </a:p>
        </p:txBody>
      </p:sp>
      <p:sp>
        <p:nvSpPr>
          <p:cNvPr id="154630" name="Rectangle 6"/>
          <p:cNvSpPr>
            <a:spLocks noGrp="1" noChangeArrowheads="1"/>
          </p:cNvSpPr>
          <p:nvPr>
            <p:ph type="body" sz="half" idx="2"/>
          </p:nvPr>
        </p:nvSpPr>
        <p:spPr/>
        <p:txBody>
          <a:bodyPr/>
          <a:lstStyle/>
          <a:p>
            <a:pPr eaLnBrk="1" hangingPunct="1">
              <a:lnSpc>
                <a:spcPct val="80000"/>
              </a:lnSpc>
            </a:pPr>
            <a:r>
              <a:rPr lang="en-US" sz="1800">
                <a:latin typeface="Verdana" charset="0"/>
              </a:rPr>
              <a:t>The </a:t>
            </a:r>
            <a:r>
              <a:rPr lang="en-US" sz="1800" b="1">
                <a:solidFill>
                  <a:schemeClr val="folHlink"/>
                </a:solidFill>
                <a:latin typeface="Verdana" charset="0"/>
              </a:rPr>
              <a:t>House Un-American Activities Committee</a:t>
            </a:r>
            <a:r>
              <a:rPr lang="en-US" sz="1800">
                <a:solidFill>
                  <a:schemeClr val="folHlink"/>
                </a:solidFill>
                <a:latin typeface="Verdana" charset="0"/>
              </a:rPr>
              <a:t>, (</a:t>
            </a:r>
            <a:r>
              <a:rPr lang="en-US" sz="1800" b="1">
                <a:solidFill>
                  <a:schemeClr val="folHlink"/>
                </a:solidFill>
                <a:latin typeface="Verdana" charset="0"/>
              </a:rPr>
              <a:t>HUAC</a:t>
            </a:r>
            <a:r>
              <a:rPr lang="en-US" sz="1800">
                <a:solidFill>
                  <a:schemeClr val="folHlink"/>
                </a:solidFill>
                <a:latin typeface="Verdana" charset="0"/>
              </a:rPr>
              <a:t>),</a:t>
            </a:r>
            <a:r>
              <a:rPr lang="en-US" sz="1800">
                <a:latin typeface="Verdana" charset="0"/>
              </a:rPr>
              <a:t> began to investigate Communist influence in the movie industry.</a:t>
            </a:r>
          </a:p>
          <a:p>
            <a:pPr eaLnBrk="1" hangingPunct="1">
              <a:lnSpc>
                <a:spcPct val="80000"/>
              </a:lnSpc>
            </a:pPr>
            <a:r>
              <a:rPr lang="en-US" sz="1800">
                <a:latin typeface="Verdana" charset="0"/>
              </a:rPr>
              <a:t>In September 1947 the </a:t>
            </a:r>
            <a:r>
              <a:rPr lang="en-US" sz="1800" b="1">
                <a:latin typeface="Verdana" charset="0"/>
              </a:rPr>
              <a:t>HUAC</a:t>
            </a:r>
            <a:r>
              <a:rPr lang="en-US" sz="1800">
                <a:latin typeface="Verdana" charset="0"/>
              </a:rPr>
              <a:t> subpoenaed 43 witnesses from the Hollywood film industry.  Some witnesses were </a:t>
            </a:r>
            <a:r>
              <a:rPr lang="ja-JP" altLang="en-US" sz="1800">
                <a:latin typeface="Verdana" charset="0"/>
              </a:rPr>
              <a:t>“</a:t>
            </a:r>
            <a:r>
              <a:rPr lang="en-US" sz="1800">
                <a:latin typeface="Verdana" charset="0"/>
              </a:rPr>
              <a:t>friendly,</a:t>
            </a:r>
            <a:r>
              <a:rPr lang="ja-JP" altLang="en-US" sz="1800">
                <a:latin typeface="Verdana" charset="0"/>
              </a:rPr>
              <a:t>”</a:t>
            </a:r>
            <a:r>
              <a:rPr lang="en-US" sz="1800">
                <a:latin typeface="Verdana" charset="0"/>
              </a:rPr>
              <a:t> some were </a:t>
            </a:r>
            <a:r>
              <a:rPr lang="ja-JP" altLang="en-US" sz="1800">
                <a:latin typeface="Verdana" charset="0"/>
              </a:rPr>
              <a:t>“</a:t>
            </a:r>
            <a:r>
              <a:rPr lang="en-US" sz="1800">
                <a:latin typeface="Verdana" charset="0"/>
              </a:rPr>
              <a:t>unfriendly.</a:t>
            </a:r>
            <a:r>
              <a:rPr lang="ja-JP" altLang="en-US" sz="1800">
                <a:latin typeface="Verdana" charset="0"/>
              </a:rPr>
              <a:t>”</a:t>
            </a:r>
            <a:r>
              <a:rPr lang="en-US" sz="1800">
                <a:latin typeface="Verdana" charset="0"/>
              </a:rPr>
              <a:t> (The </a:t>
            </a:r>
            <a:r>
              <a:rPr lang="ja-JP" altLang="en-US" sz="1800">
                <a:latin typeface="Verdana" charset="0"/>
              </a:rPr>
              <a:t>“</a:t>
            </a:r>
            <a:r>
              <a:rPr lang="en-US" sz="1800">
                <a:latin typeface="Verdana" charset="0"/>
              </a:rPr>
              <a:t>unfriendly</a:t>
            </a:r>
            <a:r>
              <a:rPr lang="ja-JP" altLang="en-US" sz="1800">
                <a:latin typeface="Verdana" charset="0"/>
              </a:rPr>
              <a:t>”</a:t>
            </a:r>
            <a:r>
              <a:rPr lang="en-US" sz="1800">
                <a:latin typeface="Verdana" charset="0"/>
              </a:rPr>
              <a:t> witnesses were called to testify but refused.  These men became known as the </a:t>
            </a:r>
            <a:r>
              <a:rPr lang="en-US" sz="1800" b="1">
                <a:solidFill>
                  <a:schemeClr val="folHlink"/>
                </a:solidFill>
                <a:latin typeface="Verdana" charset="0"/>
              </a:rPr>
              <a:t>Hollywood Ten</a:t>
            </a:r>
            <a:r>
              <a:rPr lang="en-US" sz="1800">
                <a:latin typeface="Verdana" charset="0"/>
              </a:rPr>
              <a:t>.)</a:t>
            </a:r>
          </a:p>
          <a:p>
            <a:pPr eaLnBrk="1" hangingPunct="1">
              <a:lnSpc>
                <a:spcPct val="80000"/>
              </a:lnSpc>
            </a:pPr>
            <a:r>
              <a:rPr lang="en-US" sz="1800">
                <a:latin typeface="Verdana" charset="0"/>
              </a:rPr>
              <a:t>In 1950, Congress passed the </a:t>
            </a:r>
            <a:r>
              <a:rPr lang="en-US" sz="1800" b="1">
                <a:solidFill>
                  <a:schemeClr val="folHlink"/>
                </a:solidFill>
                <a:latin typeface="Verdana" charset="0"/>
              </a:rPr>
              <a:t>McCarran Internal Security Act</a:t>
            </a:r>
            <a:endParaRPr lang="en-US" sz="1800">
              <a:solidFill>
                <a:schemeClr val="folHlink"/>
              </a:solidFill>
              <a:latin typeface="Verdana" charset="0"/>
            </a:endParaRPr>
          </a:p>
          <a:p>
            <a:pPr eaLnBrk="1" hangingPunct="1">
              <a:lnSpc>
                <a:spcPct val="80000"/>
              </a:lnSpc>
            </a:pPr>
            <a:endParaRPr lang="en-US" sz="1800">
              <a:solidFill>
                <a:schemeClr val="folHlink"/>
              </a:solidFill>
              <a:latin typeface="Verdana"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4628"/>
                                        </p:tgtEl>
                                        <p:attrNameLst>
                                          <p:attrName>style.visibility</p:attrName>
                                        </p:attrNameLst>
                                      </p:cBhvr>
                                      <p:to>
                                        <p:strVal val="visible"/>
                                      </p:to>
                                    </p:set>
                                    <p:anim to="" calcmode="lin" valueType="num">
                                      <p:cBhvr>
                                        <p:cTn id="7" dur="1" fill="hold"/>
                                        <p:tgtEl>
                                          <p:spTgt spid="15462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54629">
                                            <p:txEl>
                                              <p:pRg st="0" end="0"/>
                                            </p:txEl>
                                          </p:spTgt>
                                        </p:tgtEl>
                                        <p:attrNameLst>
                                          <p:attrName>style.visibility</p:attrName>
                                        </p:attrNameLst>
                                      </p:cBhvr>
                                      <p:to>
                                        <p:strVal val="visible"/>
                                      </p:to>
                                    </p:set>
                                    <p:anim to="" calcmode="lin" valueType="num">
                                      <p:cBhvr>
                                        <p:cTn id="12" dur="1" fill="hold"/>
                                        <p:tgtEl>
                                          <p:spTgt spid="154629">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54629">
                                            <p:txEl>
                                              <p:pRg st="1" end="1"/>
                                            </p:txEl>
                                          </p:spTgt>
                                        </p:tgtEl>
                                        <p:attrNameLst>
                                          <p:attrName>style.visibility</p:attrName>
                                        </p:attrNameLst>
                                      </p:cBhvr>
                                      <p:to>
                                        <p:strVal val="visible"/>
                                      </p:to>
                                    </p:set>
                                    <p:anim to="" calcmode="lin" valueType="num">
                                      <p:cBhvr>
                                        <p:cTn id="17" dur="1" fill="hold"/>
                                        <p:tgtEl>
                                          <p:spTgt spid="154629">
                                            <p:txEl>
                                              <p:pRg st="1" end="1"/>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54629">
                                            <p:txEl>
                                              <p:pRg st="2" end="2"/>
                                            </p:txEl>
                                          </p:spTgt>
                                        </p:tgtEl>
                                        <p:attrNameLst>
                                          <p:attrName>style.visibility</p:attrName>
                                        </p:attrNameLst>
                                      </p:cBhvr>
                                      <p:to>
                                        <p:strVal val="visible"/>
                                      </p:to>
                                    </p:set>
                                    <p:anim to="" calcmode="lin" valueType="num">
                                      <p:cBhvr>
                                        <p:cTn id="22" dur="1" fill="hold"/>
                                        <p:tgtEl>
                                          <p:spTgt spid="154629">
                                            <p:txEl>
                                              <p:pRg st="2" end="2"/>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54630">
                                            <p:txEl>
                                              <p:pRg st="0" end="0"/>
                                            </p:txEl>
                                          </p:spTgt>
                                        </p:tgtEl>
                                        <p:attrNameLst>
                                          <p:attrName>style.visibility</p:attrName>
                                        </p:attrNameLst>
                                      </p:cBhvr>
                                      <p:to>
                                        <p:strVal val="visible"/>
                                      </p:to>
                                    </p:set>
                                    <p:anim to="" calcmode="lin" valueType="num">
                                      <p:cBhvr>
                                        <p:cTn id="27" dur="1" fill="hold"/>
                                        <p:tgtEl>
                                          <p:spTgt spid="154630">
                                            <p:txEl>
                                              <p:pRg st="0" end="0"/>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54630">
                                            <p:txEl>
                                              <p:pRg st="1" end="1"/>
                                            </p:txEl>
                                          </p:spTgt>
                                        </p:tgtEl>
                                        <p:attrNameLst>
                                          <p:attrName>style.visibility</p:attrName>
                                        </p:attrNameLst>
                                      </p:cBhvr>
                                      <p:to>
                                        <p:strVal val="visible"/>
                                      </p:to>
                                    </p:set>
                                    <p:anim to="" calcmode="lin" valueType="num">
                                      <p:cBhvr>
                                        <p:cTn id="32" dur="1" fill="hold"/>
                                        <p:tgtEl>
                                          <p:spTgt spid="154630">
                                            <p:txEl>
                                              <p:pRg st="1" end="1"/>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4630">
                                            <p:txEl>
                                              <p:pRg st="2" end="2"/>
                                            </p:txEl>
                                          </p:spTgt>
                                        </p:tgtEl>
                                        <p:attrNameLst>
                                          <p:attrName>style.visibility</p:attrName>
                                        </p:attrNameLst>
                                      </p:cBhvr>
                                      <p:to>
                                        <p:strVal val="visible"/>
                                      </p:to>
                                    </p:set>
                                    <p:anim to="" calcmode="lin" valueType="num">
                                      <p:cBhvr>
                                        <p:cTn id="37" dur="1" fill="hold"/>
                                        <p:tgtEl>
                                          <p:spTgt spid="154630">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p:bldP spid="154629" grpId="0" build="p"/>
      <p:bldP spid="15463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0"/>
            <a:ext cx="8229600" cy="1139825"/>
          </a:xfrm>
        </p:spPr>
        <p:txBody>
          <a:bodyPr/>
          <a:lstStyle/>
          <a:p>
            <a:pPr>
              <a:defRPr/>
            </a:pPr>
            <a:r>
              <a:rPr lang="en-US" dirty="0" smtClean="0">
                <a:ea typeface="+mj-ea"/>
                <a:hlinkClick r:id="rId2"/>
              </a:rPr>
              <a:t>How to spot a Communist!</a:t>
            </a:r>
            <a:endParaRPr lang="en-US" dirty="0">
              <a:ea typeface="+mj-ea"/>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r>
              <a:rPr lang="en-US" b="1">
                <a:latin typeface="Arial" charset="0"/>
              </a:rPr>
              <a:t>Spy Cases!</a:t>
            </a:r>
          </a:p>
        </p:txBody>
      </p:sp>
      <p:sp>
        <p:nvSpPr>
          <p:cNvPr id="156676" name="Rectangle 4"/>
          <p:cNvSpPr>
            <a:spLocks noGrp="1" noChangeArrowheads="1"/>
          </p:cNvSpPr>
          <p:nvPr>
            <p:ph type="body" sz="half" idx="1"/>
          </p:nvPr>
        </p:nvSpPr>
        <p:spPr/>
        <p:txBody>
          <a:bodyPr/>
          <a:lstStyle/>
          <a:p>
            <a:pPr eaLnBrk="1" hangingPunct="1">
              <a:lnSpc>
                <a:spcPct val="90000"/>
              </a:lnSpc>
              <a:buFont typeface="Wingdings" pitchFamily="2" charset="2"/>
              <a:buChar char="u"/>
              <a:defRPr/>
            </a:pPr>
            <a:r>
              <a:rPr lang="en-US" sz="1800" b="1" dirty="0" smtClean="0">
                <a:ea typeface="+mn-ea"/>
                <a:hlinkClick r:id="rId3"/>
              </a:rPr>
              <a:t>Alger Hiss-Whittaker Chambers Spy Case</a:t>
            </a:r>
            <a:endParaRPr lang="en-US" sz="1800" b="1" dirty="0" smtClean="0">
              <a:ea typeface="+mn-ea"/>
            </a:endParaRPr>
          </a:p>
        </p:txBody>
      </p:sp>
      <p:sp>
        <p:nvSpPr>
          <p:cNvPr id="156677" name="Rectangle 5"/>
          <p:cNvSpPr>
            <a:spLocks noGrp="1" noChangeArrowheads="1"/>
          </p:cNvSpPr>
          <p:nvPr>
            <p:ph type="body" sz="half" idx="2"/>
          </p:nvPr>
        </p:nvSpPr>
        <p:spPr/>
        <p:txBody>
          <a:bodyPr/>
          <a:lstStyle/>
          <a:p>
            <a:pPr lvl="1" eaLnBrk="1" hangingPunct="1">
              <a:lnSpc>
                <a:spcPct val="90000"/>
              </a:lnSpc>
            </a:pPr>
            <a:r>
              <a:rPr lang="en-US" sz="1800">
                <a:latin typeface="Verdana" charset="0"/>
              </a:rPr>
              <a:t>In 1948, a former Communist spy named </a:t>
            </a:r>
            <a:r>
              <a:rPr lang="en-US" sz="1800">
                <a:solidFill>
                  <a:schemeClr val="folHlink"/>
                </a:solidFill>
                <a:latin typeface="Verdana" charset="0"/>
              </a:rPr>
              <a:t>Whittaker Chambers</a:t>
            </a:r>
            <a:r>
              <a:rPr lang="en-US" sz="1800">
                <a:latin typeface="Verdana" charset="0"/>
              </a:rPr>
              <a:t> accused </a:t>
            </a:r>
            <a:r>
              <a:rPr lang="en-US" sz="1800">
                <a:solidFill>
                  <a:schemeClr val="folHlink"/>
                </a:solidFill>
                <a:latin typeface="Verdana" charset="0"/>
              </a:rPr>
              <a:t>Alger Hiss</a:t>
            </a:r>
            <a:r>
              <a:rPr lang="en-US" sz="1800">
                <a:latin typeface="Verdana" charset="0"/>
              </a:rPr>
              <a:t>, a former State Department official, of spying for the Soviet Union.</a:t>
            </a:r>
          </a:p>
          <a:p>
            <a:pPr lvl="1" eaLnBrk="1" hangingPunct="1">
              <a:lnSpc>
                <a:spcPct val="90000"/>
              </a:lnSpc>
            </a:pPr>
            <a:r>
              <a:rPr lang="en-US" sz="1800">
                <a:latin typeface="Verdana" charset="0"/>
              </a:rPr>
              <a:t>Chambers produced microfilm to support his charges</a:t>
            </a:r>
            <a:r>
              <a:rPr lang="en-US" sz="1800" b="1">
                <a:latin typeface="Verdana" charset="0"/>
              </a:rPr>
              <a:t>. (</a:t>
            </a:r>
            <a:r>
              <a:rPr lang="en-US" sz="1800" b="1">
                <a:solidFill>
                  <a:schemeClr val="folHlink"/>
                </a:solidFill>
                <a:latin typeface="Verdana" charset="0"/>
              </a:rPr>
              <a:t>aka pumpkin papers!)</a:t>
            </a:r>
            <a:endParaRPr lang="en-US" sz="1800">
              <a:solidFill>
                <a:schemeClr val="folHlink"/>
              </a:solidFill>
              <a:latin typeface="Verdana" charset="0"/>
            </a:endParaRPr>
          </a:p>
          <a:p>
            <a:pPr lvl="1" eaLnBrk="1" hangingPunct="1">
              <a:lnSpc>
                <a:spcPct val="90000"/>
              </a:lnSpc>
            </a:pPr>
            <a:r>
              <a:rPr lang="en-US" sz="1800">
                <a:latin typeface="Verdana" charset="0"/>
              </a:rPr>
              <a:t>Hiss claimed to be innocent but was convicted of perjury – for lying about the passing of documents – and was sent to jail</a:t>
            </a:r>
          </a:p>
        </p:txBody>
      </p:sp>
      <p:pic>
        <p:nvPicPr>
          <p:cNvPr id="156679" name="Picture 7" descr="hi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09800"/>
            <a:ext cx="29718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81" name="Picture 9" descr="Nixon poses while reviewing Pumpkin Papers microfilm in December 19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5720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6674"/>
                                        </p:tgtEl>
                                        <p:attrNameLst>
                                          <p:attrName>style.visibility</p:attrName>
                                        </p:attrNameLst>
                                      </p:cBhvr>
                                      <p:to>
                                        <p:strVal val="visible"/>
                                      </p:to>
                                    </p:set>
                                    <p:anim to="" calcmode="lin" valueType="num">
                                      <p:cBhvr>
                                        <p:cTn id="7" dur="1" fill="hold"/>
                                        <p:tgtEl>
                                          <p:spTgt spid="15667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56676">
                                            <p:txEl>
                                              <p:pRg st="0" end="0"/>
                                            </p:txEl>
                                          </p:spTgt>
                                        </p:tgtEl>
                                        <p:attrNameLst>
                                          <p:attrName>style.visibility</p:attrName>
                                        </p:attrNameLst>
                                      </p:cBhvr>
                                      <p:to>
                                        <p:strVal val="visible"/>
                                      </p:to>
                                    </p:set>
                                    <p:anim to="" calcmode="lin" valueType="num">
                                      <p:cBhvr>
                                        <p:cTn id="12" dur="1" fill="hold"/>
                                        <p:tgtEl>
                                          <p:spTgt spid="156676">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156679"/>
                                        </p:tgtEl>
                                        <p:attrNameLst>
                                          <p:attrName>style.visibility</p:attrName>
                                        </p:attrNameLst>
                                      </p:cBhvr>
                                      <p:to>
                                        <p:strVal val="visible"/>
                                      </p:to>
                                    </p:set>
                                    <p:anim to="" calcmode="lin" valueType="num">
                                      <p:cBhvr>
                                        <p:cTn id="17" dur="1" fill="hold"/>
                                        <p:tgtEl>
                                          <p:spTgt spid="156679"/>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56677">
                                            <p:txEl>
                                              <p:pRg st="0" end="0"/>
                                            </p:txEl>
                                          </p:spTgt>
                                        </p:tgtEl>
                                        <p:attrNameLst>
                                          <p:attrName>style.visibility</p:attrName>
                                        </p:attrNameLst>
                                      </p:cBhvr>
                                      <p:to>
                                        <p:strVal val="visible"/>
                                      </p:to>
                                    </p:set>
                                    <p:anim to="" calcmode="lin" valueType="num">
                                      <p:cBhvr>
                                        <p:cTn id="22" dur="1" fill="hold"/>
                                        <p:tgtEl>
                                          <p:spTgt spid="156677">
                                            <p:txEl>
                                              <p:pRg st="0" end="0"/>
                                            </p:txEl>
                                          </p:spTgt>
                                        </p:tgtEl>
                                        <p:attrNameLst>
                                          <p:attrName/>
                                        </p:attrNameLst>
                                      </p:cBhvr>
                                    </p:anim>
                                  </p:childTnLst>
                                </p:cTn>
                              </p:par>
                              <p:par>
                                <p:cTn id="23" presetID="2" presetClass="entr" presetSubtype="4" fill="hold" grpId="0" nodeType="withEffect">
                                  <p:stCondLst>
                                    <p:cond delay="0"/>
                                  </p:stCondLst>
                                  <p:childTnLst>
                                    <p:set>
                                      <p:cBhvr>
                                        <p:cTn id="24" dur="1" fill="hold">
                                          <p:stCondLst>
                                            <p:cond delay="0"/>
                                          </p:stCondLst>
                                        </p:cTn>
                                        <p:tgtEl>
                                          <p:spTgt spid="156677">
                                            <p:txEl>
                                              <p:pRg st="1" end="1"/>
                                            </p:txEl>
                                          </p:spTgt>
                                        </p:tgtEl>
                                        <p:attrNameLst>
                                          <p:attrName>style.visibility</p:attrName>
                                        </p:attrNameLst>
                                      </p:cBhvr>
                                      <p:to>
                                        <p:strVal val="visible"/>
                                      </p:to>
                                    </p:set>
                                    <p:anim calcmode="lin" valueType="num">
                                      <p:cBhvr additive="base">
                                        <p:cTn id="25" dur="500" fill="hold"/>
                                        <p:tgtEl>
                                          <p:spTgt spid="15667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6677">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6677">
                                            <p:txEl>
                                              <p:pRg st="2" end="2"/>
                                            </p:txEl>
                                          </p:spTgt>
                                        </p:tgtEl>
                                        <p:attrNameLst>
                                          <p:attrName>style.visibility</p:attrName>
                                        </p:attrNameLst>
                                      </p:cBhvr>
                                      <p:to>
                                        <p:strVal val="visible"/>
                                      </p:to>
                                    </p:set>
                                    <p:anim calcmode="lin" valueType="num">
                                      <p:cBhvr additive="base">
                                        <p:cTn id="29" dur="500" fill="hold"/>
                                        <p:tgtEl>
                                          <p:spTgt spid="156677">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667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4" presetClass="entr" presetSubtype="0" fill="hold" nodeType="clickEffect">
                                  <p:stCondLst>
                                    <p:cond delay="0"/>
                                  </p:stCondLst>
                                  <p:childTnLst>
                                    <p:set>
                                      <p:cBhvr>
                                        <p:cTn id="34" dur="1" fill="hold">
                                          <p:stCondLst>
                                            <p:cond delay="0"/>
                                          </p:stCondLst>
                                        </p:cTn>
                                        <p:tgtEl>
                                          <p:spTgt spid="156681"/>
                                        </p:tgtEl>
                                        <p:attrNameLst>
                                          <p:attrName>style.visibility</p:attrName>
                                        </p:attrNameLst>
                                      </p:cBhvr>
                                      <p:to>
                                        <p:strVal val="visible"/>
                                      </p:to>
                                    </p:set>
                                    <p:anim to="" calcmode="lin" valueType="num">
                                      <p:cBhvr>
                                        <p:cTn id="35" dur="1" fill="hold"/>
                                        <p:tgtEl>
                                          <p:spTgt spid="15668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p:bldP spid="156676" grpId="0" build="p"/>
      <p:bldP spid="15667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r>
              <a:rPr lang="en-US">
                <a:latin typeface="Arial" charset="0"/>
              </a:rPr>
              <a:t>Spy Cases!</a:t>
            </a:r>
          </a:p>
        </p:txBody>
      </p:sp>
      <p:sp>
        <p:nvSpPr>
          <p:cNvPr id="158724" name="Rectangle 4"/>
          <p:cNvSpPr>
            <a:spLocks noGrp="1" noChangeArrowheads="1"/>
          </p:cNvSpPr>
          <p:nvPr>
            <p:ph type="body" sz="half" idx="1"/>
          </p:nvPr>
        </p:nvSpPr>
        <p:spPr/>
        <p:txBody>
          <a:bodyPr/>
          <a:lstStyle/>
          <a:p>
            <a:pPr eaLnBrk="1" hangingPunct="1">
              <a:lnSpc>
                <a:spcPct val="80000"/>
              </a:lnSpc>
              <a:buFont typeface="Wingdings" pitchFamily="2" charset="2"/>
              <a:buChar char="u"/>
              <a:defRPr/>
            </a:pPr>
            <a:r>
              <a:rPr lang="en-US" sz="2400" b="1" dirty="0" smtClean="0">
                <a:ea typeface="+mn-ea"/>
                <a:hlinkClick r:id="rId3"/>
              </a:rPr>
              <a:t>The </a:t>
            </a:r>
            <a:r>
              <a:rPr lang="en-US" sz="2400" b="1" dirty="0" err="1" smtClean="0">
                <a:ea typeface="+mn-ea"/>
                <a:hlinkClick r:id="rId3"/>
              </a:rPr>
              <a:t>Rosenbergs</a:t>
            </a:r>
            <a:endParaRPr lang="en-US" sz="2400" b="1" dirty="0" smtClean="0">
              <a:ea typeface="+mn-ea"/>
            </a:endParaRPr>
          </a:p>
        </p:txBody>
      </p:sp>
      <p:sp>
        <p:nvSpPr>
          <p:cNvPr id="158725" name="Rectangle 5"/>
          <p:cNvSpPr>
            <a:spLocks noGrp="1" noChangeArrowheads="1"/>
          </p:cNvSpPr>
          <p:nvPr>
            <p:ph type="body" sz="half" idx="2"/>
          </p:nvPr>
        </p:nvSpPr>
        <p:spPr/>
        <p:txBody>
          <a:bodyPr/>
          <a:lstStyle/>
          <a:p>
            <a:pPr eaLnBrk="1" hangingPunct="1">
              <a:lnSpc>
                <a:spcPct val="80000"/>
              </a:lnSpc>
            </a:pPr>
            <a:r>
              <a:rPr lang="en-US" sz="1600">
                <a:latin typeface="Verdana" charset="0"/>
              </a:rPr>
              <a:t>1949 Soviets exploded an atomic bomb.</a:t>
            </a:r>
          </a:p>
          <a:p>
            <a:pPr eaLnBrk="1" hangingPunct="1">
              <a:lnSpc>
                <a:spcPct val="80000"/>
              </a:lnSpc>
            </a:pPr>
            <a:r>
              <a:rPr lang="en-US" sz="1600">
                <a:latin typeface="Verdana" charset="0"/>
              </a:rPr>
              <a:t>In 1950, the German-born physicist </a:t>
            </a:r>
            <a:r>
              <a:rPr lang="en-US" sz="1600">
                <a:solidFill>
                  <a:schemeClr val="folHlink"/>
                </a:solidFill>
                <a:latin typeface="Verdana" charset="0"/>
              </a:rPr>
              <a:t>Klaus Fuchs</a:t>
            </a:r>
            <a:r>
              <a:rPr lang="en-US" sz="1600">
                <a:latin typeface="Verdana" charset="0"/>
              </a:rPr>
              <a:t> admitted giving the Soviet Union information about America</a:t>
            </a:r>
            <a:r>
              <a:rPr lang="ja-JP" altLang="en-US" sz="1600">
                <a:latin typeface="Verdana" charset="0"/>
              </a:rPr>
              <a:t>’</a:t>
            </a:r>
            <a:r>
              <a:rPr lang="en-US" sz="1600">
                <a:latin typeface="Verdana" charset="0"/>
              </a:rPr>
              <a:t>s atomic bomb while working on the Manhattan project..</a:t>
            </a:r>
          </a:p>
          <a:p>
            <a:pPr eaLnBrk="1" hangingPunct="1">
              <a:lnSpc>
                <a:spcPct val="80000"/>
              </a:lnSpc>
            </a:pPr>
            <a:r>
              <a:rPr lang="en-US" sz="1600">
                <a:latin typeface="Verdana" charset="0"/>
              </a:rPr>
              <a:t>Implicated were </a:t>
            </a:r>
            <a:r>
              <a:rPr lang="en-US" sz="1600" b="1">
                <a:solidFill>
                  <a:schemeClr val="folHlink"/>
                </a:solidFill>
                <a:latin typeface="Verdana" charset="0"/>
              </a:rPr>
              <a:t>Ethel and Julius Rosenberg</a:t>
            </a:r>
            <a:r>
              <a:rPr lang="en-US" sz="1600">
                <a:latin typeface="Verdana" charset="0"/>
              </a:rPr>
              <a:t>,</a:t>
            </a:r>
            <a:r>
              <a:rPr lang="en-US" sz="1600" b="1">
                <a:latin typeface="Verdana" charset="0"/>
              </a:rPr>
              <a:t> </a:t>
            </a:r>
            <a:r>
              <a:rPr lang="en-US" sz="1600">
                <a:latin typeface="Verdana" charset="0"/>
              </a:rPr>
              <a:t>minor activists in the American Communist Party.</a:t>
            </a:r>
          </a:p>
          <a:p>
            <a:pPr eaLnBrk="1" hangingPunct="1">
              <a:lnSpc>
                <a:spcPct val="80000"/>
              </a:lnSpc>
            </a:pPr>
            <a:r>
              <a:rPr lang="en-US" sz="1600">
                <a:latin typeface="Verdana" charset="0"/>
              </a:rPr>
              <a:t>pleaded the </a:t>
            </a:r>
            <a:r>
              <a:rPr lang="en-US" sz="1600">
                <a:solidFill>
                  <a:schemeClr val="folHlink"/>
                </a:solidFill>
                <a:latin typeface="Verdana" charset="0"/>
              </a:rPr>
              <a:t>Fifth Amendment</a:t>
            </a:r>
            <a:r>
              <a:rPr lang="en-US" sz="1600">
                <a:latin typeface="Verdana" charset="0"/>
              </a:rPr>
              <a:t> when asked if they were communists.</a:t>
            </a:r>
          </a:p>
          <a:p>
            <a:pPr eaLnBrk="1" hangingPunct="1">
              <a:lnSpc>
                <a:spcPct val="80000"/>
              </a:lnSpc>
            </a:pPr>
            <a:r>
              <a:rPr lang="en-US" sz="1600">
                <a:latin typeface="Verdana" charset="0"/>
              </a:rPr>
              <a:t>were found </a:t>
            </a:r>
            <a:r>
              <a:rPr lang="en-US" sz="1600">
                <a:solidFill>
                  <a:schemeClr val="folHlink"/>
                </a:solidFill>
                <a:latin typeface="Verdana" charset="0"/>
              </a:rPr>
              <a:t>guilty of espionage and sentenced to death.</a:t>
            </a:r>
            <a:r>
              <a:rPr lang="en-US" sz="1600">
                <a:latin typeface="Verdana" charset="0"/>
              </a:rPr>
              <a:t>  They were executed in the electric chair in 1953</a:t>
            </a:r>
          </a:p>
        </p:txBody>
      </p:sp>
      <p:pic>
        <p:nvPicPr>
          <p:cNvPr id="158727" name="Picture 7" descr="julius_and_ethel_rosenber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133600"/>
            <a:ext cx="28575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8722"/>
                                        </p:tgtEl>
                                        <p:attrNameLst>
                                          <p:attrName>style.visibility</p:attrName>
                                        </p:attrNameLst>
                                      </p:cBhvr>
                                      <p:to>
                                        <p:strVal val="visible"/>
                                      </p:to>
                                    </p:set>
                                    <p:anim to="" calcmode="lin" valueType="num">
                                      <p:cBhvr>
                                        <p:cTn id="7" dur="1" fill="hold"/>
                                        <p:tgtEl>
                                          <p:spTgt spid="15872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158727"/>
                                        </p:tgtEl>
                                        <p:attrNameLst>
                                          <p:attrName>style.visibility</p:attrName>
                                        </p:attrNameLst>
                                      </p:cBhvr>
                                      <p:to>
                                        <p:strVal val="visible"/>
                                      </p:to>
                                    </p:set>
                                    <p:anim to="" calcmode="lin" valueType="num">
                                      <p:cBhvr>
                                        <p:cTn id="12" dur="1" fill="hold"/>
                                        <p:tgtEl>
                                          <p:spTgt spid="158727"/>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58725">
                                            <p:txEl>
                                              <p:pRg st="0" end="0"/>
                                            </p:txEl>
                                          </p:spTgt>
                                        </p:tgtEl>
                                        <p:attrNameLst>
                                          <p:attrName>style.visibility</p:attrName>
                                        </p:attrNameLst>
                                      </p:cBhvr>
                                      <p:to>
                                        <p:strVal val="visible"/>
                                      </p:to>
                                    </p:set>
                                    <p:anim to="" calcmode="lin" valueType="num">
                                      <p:cBhvr>
                                        <p:cTn id="17" dur="1" fill="hold"/>
                                        <p:tgtEl>
                                          <p:spTgt spid="158725">
                                            <p:txEl>
                                              <p:pRg st="0" end="0"/>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58725">
                                            <p:txEl>
                                              <p:pRg st="1" end="1"/>
                                            </p:txEl>
                                          </p:spTgt>
                                        </p:tgtEl>
                                        <p:attrNameLst>
                                          <p:attrName>style.visibility</p:attrName>
                                        </p:attrNameLst>
                                      </p:cBhvr>
                                      <p:to>
                                        <p:strVal val="visible"/>
                                      </p:to>
                                    </p:set>
                                    <p:anim to="" calcmode="lin" valueType="num">
                                      <p:cBhvr>
                                        <p:cTn id="22" dur="1" fill="hold"/>
                                        <p:tgtEl>
                                          <p:spTgt spid="158725">
                                            <p:txEl>
                                              <p:pRg st="1" end="1"/>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58725">
                                            <p:txEl>
                                              <p:pRg st="2" end="2"/>
                                            </p:txEl>
                                          </p:spTgt>
                                        </p:tgtEl>
                                        <p:attrNameLst>
                                          <p:attrName>style.visibility</p:attrName>
                                        </p:attrNameLst>
                                      </p:cBhvr>
                                      <p:to>
                                        <p:strVal val="visible"/>
                                      </p:to>
                                    </p:set>
                                    <p:anim to="" calcmode="lin" valueType="num">
                                      <p:cBhvr>
                                        <p:cTn id="27" dur="1" fill="hold"/>
                                        <p:tgtEl>
                                          <p:spTgt spid="158725">
                                            <p:txEl>
                                              <p:pRg st="2" end="2"/>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58725">
                                            <p:txEl>
                                              <p:pRg st="3" end="3"/>
                                            </p:txEl>
                                          </p:spTgt>
                                        </p:tgtEl>
                                        <p:attrNameLst>
                                          <p:attrName>style.visibility</p:attrName>
                                        </p:attrNameLst>
                                      </p:cBhvr>
                                      <p:to>
                                        <p:strVal val="visible"/>
                                      </p:to>
                                    </p:set>
                                    <p:anim to="" calcmode="lin" valueType="num">
                                      <p:cBhvr>
                                        <p:cTn id="32" dur="1" fill="hold"/>
                                        <p:tgtEl>
                                          <p:spTgt spid="158725">
                                            <p:txEl>
                                              <p:pRg st="3" end="3"/>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8725">
                                            <p:txEl>
                                              <p:pRg st="4" end="4"/>
                                            </p:txEl>
                                          </p:spTgt>
                                        </p:tgtEl>
                                        <p:attrNameLst>
                                          <p:attrName>style.visibility</p:attrName>
                                        </p:attrNameLst>
                                      </p:cBhvr>
                                      <p:to>
                                        <p:strVal val="visible"/>
                                      </p:to>
                                    </p:set>
                                    <p:anim to="" calcmode="lin" valueType="num">
                                      <p:cBhvr>
                                        <p:cTn id="37" dur="1" fill="hold"/>
                                        <p:tgtEl>
                                          <p:spTgt spid="158725">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p:bldP spid="15872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r>
              <a:rPr lang="ja-JP" altLang="en-US">
                <a:latin typeface="Arial" charset="0"/>
              </a:rPr>
              <a:t>“</a:t>
            </a:r>
            <a:r>
              <a:rPr lang="en-US">
                <a:latin typeface="Arial" charset="0"/>
              </a:rPr>
              <a:t>McCarthyism</a:t>
            </a:r>
            <a:r>
              <a:rPr lang="ja-JP" altLang="en-US">
                <a:latin typeface="Arial" charset="0"/>
              </a:rPr>
              <a:t>”</a:t>
            </a:r>
            <a:endParaRPr lang="en-US">
              <a:latin typeface="Arial" charset="0"/>
            </a:endParaRPr>
          </a:p>
        </p:txBody>
      </p:sp>
      <p:sp>
        <p:nvSpPr>
          <p:cNvPr id="160772" name="Rectangle 4"/>
          <p:cNvSpPr>
            <a:spLocks noGrp="1" noChangeArrowheads="1"/>
          </p:cNvSpPr>
          <p:nvPr>
            <p:ph type="body" sz="half" idx="1"/>
          </p:nvPr>
        </p:nvSpPr>
        <p:spPr/>
        <p:txBody>
          <a:bodyPr/>
          <a:lstStyle/>
          <a:p>
            <a:pPr eaLnBrk="1" hangingPunct="1">
              <a:lnSpc>
                <a:spcPct val="80000"/>
              </a:lnSpc>
              <a:buFont typeface="Wingdings" pitchFamily="2" charset="2"/>
              <a:buChar char="u"/>
              <a:defRPr/>
            </a:pPr>
            <a:r>
              <a:rPr lang="en-US" sz="1800" dirty="0" smtClean="0">
                <a:solidFill>
                  <a:srgbClr val="FFFF00"/>
                </a:solidFill>
                <a:ea typeface="+mn-ea"/>
              </a:rPr>
              <a:t>Was a Republican from Wisconsin.</a:t>
            </a:r>
          </a:p>
          <a:p>
            <a:pPr eaLnBrk="1" hangingPunct="1">
              <a:lnSpc>
                <a:spcPct val="80000"/>
              </a:lnSpc>
              <a:buFont typeface="Wingdings" pitchFamily="2" charset="2"/>
              <a:buChar char="u"/>
              <a:defRPr/>
            </a:pPr>
            <a:r>
              <a:rPr lang="en-US" sz="1800" dirty="0" smtClean="0">
                <a:ea typeface="+mn-ea"/>
              </a:rPr>
              <a:t>Needed a winning issue to ensure reelection in 1952 so </a:t>
            </a:r>
            <a:r>
              <a:rPr lang="en-US" sz="1800" dirty="0" smtClean="0">
                <a:solidFill>
                  <a:srgbClr val="FFFF00"/>
                </a:solidFill>
                <a:ea typeface="+mn-ea"/>
              </a:rPr>
              <a:t>he stated that Communists were taking over the government.</a:t>
            </a:r>
          </a:p>
          <a:p>
            <a:pPr eaLnBrk="1" hangingPunct="1">
              <a:lnSpc>
                <a:spcPct val="80000"/>
              </a:lnSpc>
              <a:buFont typeface="Wingdings" pitchFamily="2" charset="2"/>
              <a:buChar char="u"/>
              <a:defRPr/>
            </a:pPr>
            <a:r>
              <a:rPr lang="en-US" sz="1800" dirty="0" smtClean="0">
                <a:ea typeface="+mn-ea"/>
              </a:rPr>
              <a:t>claimed to have in his hands the names of 57, 81, and 250 Communists in the State Department ( never produced a single name.)</a:t>
            </a:r>
          </a:p>
          <a:p>
            <a:pPr eaLnBrk="1" hangingPunct="1">
              <a:lnSpc>
                <a:spcPct val="80000"/>
              </a:lnSpc>
              <a:buFont typeface="Wingdings" pitchFamily="2" charset="2"/>
              <a:buChar char="u"/>
              <a:defRPr/>
            </a:pPr>
            <a:r>
              <a:rPr lang="en-US" sz="1800" dirty="0" smtClean="0">
                <a:ea typeface="+mn-ea"/>
              </a:rPr>
              <a:t>He was always careful to do his name-calling only in the Senate, where he had legal immunity that protected him from being sued for slander.</a:t>
            </a:r>
          </a:p>
          <a:p>
            <a:pPr eaLnBrk="1" hangingPunct="1">
              <a:lnSpc>
                <a:spcPct val="80000"/>
              </a:lnSpc>
              <a:buFont typeface="Wingdings" pitchFamily="2" charset="2"/>
              <a:buChar char="u"/>
              <a:defRPr/>
            </a:pPr>
            <a:endParaRPr lang="en-US" sz="1800" dirty="0" smtClean="0">
              <a:ea typeface="+mn-ea"/>
            </a:endParaRPr>
          </a:p>
        </p:txBody>
      </p:sp>
      <p:pic>
        <p:nvPicPr>
          <p:cNvPr id="38916" name="Picture 9" descr="JosephMcCart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05000"/>
            <a:ext cx="396240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0772">
                                            <p:txEl>
                                              <p:pRg st="0" end="0"/>
                                            </p:txEl>
                                          </p:spTgt>
                                        </p:tgtEl>
                                        <p:attrNameLst>
                                          <p:attrName>style.visibility</p:attrName>
                                        </p:attrNameLst>
                                      </p:cBhvr>
                                      <p:to>
                                        <p:strVal val="visible"/>
                                      </p:to>
                                    </p:set>
                                    <p:anim calcmode="lin" valueType="num">
                                      <p:cBhvr additive="base">
                                        <p:cTn id="7" dur="500" fill="hold"/>
                                        <p:tgtEl>
                                          <p:spTgt spid="16077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07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0772">
                                            <p:txEl>
                                              <p:pRg st="1" end="1"/>
                                            </p:txEl>
                                          </p:spTgt>
                                        </p:tgtEl>
                                        <p:attrNameLst>
                                          <p:attrName>style.visibility</p:attrName>
                                        </p:attrNameLst>
                                      </p:cBhvr>
                                      <p:to>
                                        <p:strVal val="visible"/>
                                      </p:to>
                                    </p:set>
                                    <p:anim calcmode="lin" valueType="num">
                                      <p:cBhvr additive="base">
                                        <p:cTn id="13" dur="500" fill="hold"/>
                                        <p:tgtEl>
                                          <p:spTgt spid="16077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077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0772">
                                            <p:txEl>
                                              <p:pRg st="2" end="2"/>
                                            </p:txEl>
                                          </p:spTgt>
                                        </p:tgtEl>
                                        <p:attrNameLst>
                                          <p:attrName>style.visibility</p:attrName>
                                        </p:attrNameLst>
                                      </p:cBhvr>
                                      <p:to>
                                        <p:strVal val="visible"/>
                                      </p:to>
                                    </p:set>
                                    <p:anim calcmode="lin" valueType="num">
                                      <p:cBhvr additive="base">
                                        <p:cTn id="19" dur="500" fill="hold"/>
                                        <p:tgtEl>
                                          <p:spTgt spid="16077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077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60772">
                                            <p:txEl>
                                              <p:pRg st="3" end="3"/>
                                            </p:txEl>
                                          </p:spTgt>
                                        </p:tgtEl>
                                        <p:attrNameLst>
                                          <p:attrName>style.visibility</p:attrName>
                                        </p:attrNameLst>
                                      </p:cBhvr>
                                      <p:to>
                                        <p:strVal val="visible"/>
                                      </p:to>
                                    </p:set>
                                    <p:animEffect transition="in" filter="fade">
                                      <p:cBhvr>
                                        <p:cTn id="25" dur="500"/>
                                        <p:tgtEl>
                                          <p:spTgt spid="1607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hlinkClick r:id="rId2"/>
              </a:rPr>
              <a:t>Activity</a:t>
            </a:r>
            <a:endParaRPr lang="en-US" dirty="0">
              <a:ea typeface="+mj-ea"/>
            </a:endParaRPr>
          </a:p>
        </p:txBody>
      </p:sp>
      <p:sp>
        <p:nvSpPr>
          <p:cNvPr id="3" name="Content Placeholder 2"/>
          <p:cNvSpPr>
            <a:spLocks noGrp="1"/>
          </p:cNvSpPr>
          <p:nvPr>
            <p:ph sz="half" idx="1"/>
          </p:nvPr>
        </p:nvSpPr>
        <p:spPr>
          <a:xfrm>
            <a:off x="457200" y="1143000"/>
            <a:ext cx="4038600" cy="4530725"/>
          </a:xfrm>
        </p:spPr>
        <p:txBody>
          <a:bodyPr/>
          <a:lstStyle/>
          <a:p>
            <a:r>
              <a:rPr lang="en-US" sz="2400">
                <a:latin typeface="Verdana" charset="0"/>
              </a:rPr>
              <a:t>As you read the telegram (1-5) focus on the following words.</a:t>
            </a:r>
            <a:r>
              <a:rPr lang="en-US" sz="2400">
                <a:effectLst/>
                <a:latin typeface="Verdana" charset="0"/>
              </a:rPr>
              <a:t> </a:t>
            </a:r>
          </a:p>
          <a:p>
            <a:r>
              <a:rPr lang="en-US" sz="2400">
                <a:latin typeface="Verdana" charset="0"/>
              </a:rPr>
              <a:t>What motivated McCarthy to send this telegram?</a:t>
            </a:r>
          </a:p>
        </p:txBody>
      </p:sp>
      <p:sp>
        <p:nvSpPr>
          <p:cNvPr id="4" name="Content Placeholder 3"/>
          <p:cNvSpPr>
            <a:spLocks noGrp="1"/>
          </p:cNvSpPr>
          <p:nvPr>
            <p:ph sz="half" idx="2"/>
          </p:nvPr>
        </p:nvSpPr>
        <p:spPr/>
        <p:txBody>
          <a:bodyPr/>
          <a:lstStyle/>
          <a:p>
            <a:r>
              <a:rPr lang="en-US" sz="2400">
                <a:latin typeface="Verdana" charset="0"/>
              </a:rPr>
              <a:t>"fellow traveler" </a:t>
            </a:r>
          </a:p>
          <a:p>
            <a:r>
              <a:rPr lang="ja-JP" altLang="en-US" sz="2400">
                <a:latin typeface="Verdana" charset="0"/>
              </a:rPr>
              <a:t>“</a:t>
            </a:r>
            <a:r>
              <a:rPr lang="en-US" sz="2400">
                <a:latin typeface="Verdana" charset="0"/>
              </a:rPr>
              <a:t>bed-fellow</a:t>
            </a:r>
            <a:r>
              <a:rPr lang="ja-JP" altLang="en-US" sz="2400">
                <a:latin typeface="Verdana" charset="0"/>
              </a:rPr>
              <a:t>”</a:t>
            </a:r>
            <a:endParaRPr lang="en-US" sz="2400">
              <a:latin typeface="Verdana" charset="0"/>
            </a:endParaRPr>
          </a:p>
          <a:p>
            <a:r>
              <a:rPr lang="ja-JP" altLang="en-US" sz="2400">
                <a:latin typeface="Verdana" charset="0"/>
              </a:rPr>
              <a:t>“</a:t>
            </a:r>
            <a:r>
              <a:rPr lang="en-US" sz="2400">
                <a:latin typeface="Verdana" charset="0"/>
              </a:rPr>
              <a:t>McCarthyism</a:t>
            </a:r>
            <a:r>
              <a:rPr lang="ja-JP" altLang="en-US" sz="2400">
                <a:latin typeface="Verdana" charset="0"/>
              </a:rPr>
              <a:t>”</a:t>
            </a:r>
            <a:endParaRPr lang="en-US" sz="2400">
              <a:latin typeface="Verdana" charset="0"/>
            </a:endParaRPr>
          </a:p>
          <a:p>
            <a:r>
              <a:rPr lang="en-US" sz="2400">
                <a:latin typeface="Verdana" charset="0"/>
              </a:rPr>
              <a:t> "guilt by association,</a:t>
            </a:r>
            <a:r>
              <a:rPr lang="ja-JP" altLang="en-US" sz="2400">
                <a:latin typeface="Verdana" charset="0"/>
              </a:rPr>
              <a:t>“</a:t>
            </a:r>
            <a:endParaRPr lang="en-US" sz="2400">
              <a:latin typeface="Verdana" charset="0"/>
            </a:endParaRPr>
          </a:p>
          <a:p>
            <a:r>
              <a:rPr lang="en-US" sz="2400">
                <a:latin typeface="Verdana" charset="0"/>
              </a:rPr>
              <a:t>blacklisting,</a:t>
            </a:r>
          </a:p>
          <a:p>
            <a:r>
              <a:rPr lang="en-US" sz="2400">
                <a:latin typeface="Verdana" charset="0"/>
              </a:rPr>
              <a:t>browbeating </a:t>
            </a:r>
          </a:p>
          <a:p>
            <a:r>
              <a:rPr lang="en-US">
                <a:latin typeface="Verdana" charset="0"/>
              </a:rPr>
              <a:t>How do you think these words related to the telegram?</a:t>
            </a:r>
          </a:p>
        </p:txBody>
      </p:sp>
      <p:pic>
        <p:nvPicPr>
          <p:cNvPr id="39941" name="Picture 9" descr="JosephMcCart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86200"/>
            <a:ext cx="32766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down)">
                                      <p:cBhvr>
                                        <p:cTn id="16" dur="500"/>
                                        <p:tgtEl>
                                          <p:spTgt spid="4">
                                            <p:txEl>
                                              <p:pRg st="1" end="1"/>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wipe(down)">
                                      <p:cBhvr>
                                        <p:cTn id="25" dur="500"/>
                                        <p:tgtEl>
                                          <p:spTgt spid="4">
                                            <p:txEl>
                                              <p:pRg st="4" end="4"/>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ipe(down)">
                                      <p:cBhvr>
                                        <p:cTn id="28" dur="500"/>
                                        <p:tgtEl>
                                          <p:spTgt spid="4">
                                            <p:txEl>
                                              <p:pRg st="5" end="5"/>
                                            </p:txEl>
                                          </p:spTgt>
                                        </p:tgtEl>
                                      </p:cBhvr>
                                    </p:animEffect>
                                  </p:childTnLst>
                                </p:cTn>
                              </p:par>
                              <p:par>
                                <p:cTn id="29" presetID="2" presetClass="entr" presetSubtype="4"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barn(inVertical)">
                                      <p:cBhvr>
                                        <p:cTn id="3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75"/>
            <a:ext cx="8229600" cy="1139825"/>
          </a:xfrm>
        </p:spPr>
        <p:txBody>
          <a:bodyPr/>
          <a:lstStyle/>
          <a:p>
            <a:r>
              <a:rPr lang="en-US">
                <a:latin typeface="Arial" charset="0"/>
              </a:rPr>
              <a:t>Page 6</a:t>
            </a:r>
          </a:p>
        </p:txBody>
      </p:sp>
      <p:sp>
        <p:nvSpPr>
          <p:cNvPr id="4" name="Content Placeholder 3"/>
          <p:cNvSpPr>
            <a:spLocks noGrp="1"/>
          </p:cNvSpPr>
          <p:nvPr>
            <p:ph sz="half" idx="2"/>
          </p:nvPr>
        </p:nvSpPr>
        <p:spPr>
          <a:xfrm>
            <a:off x="3048000" y="4805363"/>
            <a:ext cx="3114675" cy="1900237"/>
          </a:xfrm>
        </p:spPr>
        <p:txBody>
          <a:bodyPr/>
          <a:lstStyle/>
          <a:p>
            <a:r>
              <a:rPr lang="en-US">
                <a:latin typeface="Verdana" charset="0"/>
              </a:rPr>
              <a:t>Any change in motivation?</a:t>
            </a:r>
          </a:p>
        </p:txBody>
      </p:sp>
      <p:pic>
        <p:nvPicPr>
          <p:cNvPr id="120834" name="Picture 2" descr="http://www.archives.gov/education/lessons/mccarthy-telegram/images/telegram-page-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14400"/>
            <a:ext cx="592455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0834"/>
                                        </p:tgtEl>
                                        <p:attrNameLst>
                                          <p:attrName>style.visibility</p:attrName>
                                        </p:attrNameLst>
                                      </p:cBhvr>
                                      <p:to>
                                        <p:strVal val="visible"/>
                                      </p:to>
                                    </p:set>
                                    <p:anim calcmode="lin" valueType="num">
                                      <p:cBhvr additive="base">
                                        <p:cTn id="7" dur="500" fill="hold"/>
                                        <p:tgtEl>
                                          <p:spTgt spid="120834"/>
                                        </p:tgtEl>
                                        <p:attrNameLst>
                                          <p:attrName>ppt_x</p:attrName>
                                        </p:attrNameLst>
                                      </p:cBhvr>
                                      <p:tavLst>
                                        <p:tav tm="0">
                                          <p:val>
                                            <p:strVal val="#ppt_x"/>
                                          </p:val>
                                        </p:tav>
                                        <p:tav tm="100000">
                                          <p:val>
                                            <p:strVal val="#ppt_x"/>
                                          </p:val>
                                        </p:tav>
                                      </p:tavLst>
                                    </p:anim>
                                    <p:anim calcmode="lin" valueType="num">
                                      <p:cBhvr additive="base">
                                        <p:cTn id="8" dur="500" fill="hold"/>
                                        <p:tgtEl>
                                          <p:spTgt spid="1208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2" descr="truman-reply.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93950" y="1295400"/>
            <a:ext cx="4049713"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76200"/>
            <a:ext cx="8229600" cy="1139825"/>
          </a:xfrm>
        </p:spPr>
        <p:txBody>
          <a:bodyPr/>
          <a:lstStyle/>
          <a:p>
            <a:r>
              <a:rPr lang="en-US">
                <a:latin typeface="Arial" charset="0"/>
              </a:rPr>
              <a:t>Truman</a:t>
            </a:r>
            <a:r>
              <a:rPr lang="ja-JP" altLang="en-US">
                <a:latin typeface="Arial" charset="0"/>
              </a:rPr>
              <a:t>’</a:t>
            </a:r>
            <a:r>
              <a:rPr lang="en-US">
                <a:latin typeface="Arial" charset="0"/>
              </a:rPr>
              <a:t>s response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wipe(down)">
                                      <p:cBhvr>
                                        <p:cTn id="7"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www.loc.gov/rr/print/swann/herblock/images/s03380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4386263"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4" descr="http://www.loc.gov/rr/print/swann/herblock/images/hbloc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09638"/>
            <a:ext cx="4267200" cy="546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6738"/>
                                        </p:tgtEl>
                                        <p:attrNameLst>
                                          <p:attrName>style.visibility</p:attrName>
                                        </p:attrNameLst>
                                      </p:cBhvr>
                                      <p:to>
                                        <p:strVal val="visible"/>
                                      </p:to>
                                    </p:set>
                                    <p:anim calcmode="lin" valueType="num">
                                      <p:cBhvr additive="base">
                                        <p:cTn id="7" dur="500" fill="hold"/>
                                        <p:tgtEl>
                                          <p:spTgt spid="116738"/>
                                        </p:tgtEl>
                                        <p:attrNameLst>
                                          <p:attrName>ppt_x</p:attrName>
                                        </p:attrNameLst>
                                      </p:cBhvr>
                                      <p:tavLst>
                                        <p:tav tm="0">
                                          <p:val>
                                            <p:strVal val="#ppt_x"/>
                                          </p:val>
                                        </p:tav>
                                        <p:tav tm="100000">
                                          <p:val>
                                            <p:strVal val="#ppt_x"/>
                                          </p:val>
                                        </p:tav>
                                      </p:tavLst>
                                    </p:anim>
                                    <p:anim calcmode="lin" valueType="num">
                                      <p:cBhvr additive="base">
                                        <p:cTn id="8" dur="500" fill="hold"/>
                                        <p:tgtEl>
                                          <p:spTgt spid="11673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116740"/>
                                        </p:tgtEl>
                                        <p:attrNameLst>
                                          <p:attrName>style.visibility</p:attrName>
                                        </p:attrNameLst>
                                      </p:cBhvr>
                                      <p:to>
                                        <p:strVal val="visible"/>
                                      </p:to>
                                    </p:set>
                                    <p:animEffect transition="in" filter="fade">
                                      <p:cBhvr>
                                        <p:cTn id="13" dur="1000"/>
                                        <p:tgtEl>
                                          <p:spTgt spid="116740"/>
                                        </p:tgtEl>
                                      </p:cBhvr>
                                    </p:animEffect>
                                    <p:anim calcmode="lin" valueType="num">
                                      <p:cBhvr>
                                        <p:cTn id="14" dur="1000" fill="hold"/>
                                        <p:tgtEl>
                                          <p:spTgt spid="116740"/>
                                        </p:tgtEl>
                                        <p:attrNameLst>
                                          <p:attrName>ppt_x</p:attrName>
                                        </p:attrNameLst>
                                      </p:cBhvr>
                                      <p:tavLst>
                                        <p:tav tm="0">
                                          <p:val>
                                            <p:strVal val="#ppt_x"/>
                                          </p:val>
                                        </p:tav>
                                        <p:tav tm="100000">
                                          <p:val>
                                            <p:strVal val="#ppt_x"/>
                                          </p:val>
                                        </p:tav>
                                      </p:tavLst>
                                    </p:anim>
                                    <p:anim calcmode="lin" valueType="num">
                                      <p:cBhvr>
                                        <p:cTn id="15" dur="1000" fill="hold"/>
                                        <p:tgtEl>
                                          <p:spTgt spid="1167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www.loc.gov/rr/print/swann/herblock/images/s03399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4264025" cy="622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Picture 4" descr="http://www.loc.gov/rr/print/swann/herblock/images/hblock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98463"/>
            <a:ext cx="4648200"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9026"/>
                                        </p:tgtEl>
                                        <p:attrNameLst>
                                          <p:attrName>style.visibility</p:attrName>
                                        </p:attrNameLst>
                                      </p:cBhvr>
                                      <p:to>
                                        <p:strVal val="visible"/>
                                      </p:to>
                                    </p:set>
                                    <p:anim calcmode="lin" valueType="num">
                                      <p:cBhvr additive="base">
                                        <p:cTn id="7" dur="500" fill="hold"/>
                                        <p:tgtEl>
                                          <p:spTgt spid="129026"/>
                                        </p:tgtEl>
                                        <p:attrNameLst>
                                          <p:attrName>ppt_x</p:attrName>
                                        </p:attrNameLst>
                                      </p:cBhvr>
                                      <p:tavLst>
                                        <p:tav tm="0">
                                          <p:val>
                                            <p:strVal val="#ppt_x"/>
                                          </p:val>
                                        </p:tav>
                                        <p:tav tm="100000">
                                          <p:val>
                                            <p:strVal val="#ppt_x"/>
                                          </p:val>
                                        </p:tav>
                                      </p:tavLst>
                                    </p:anim>
                                    <p:anim calcmode="lin" valueType="num">
                                      <p:cBhvr additive="base">
                                        <p:cTn id="8" dur="500" fill="hold"/>
                                        <p:tgtEl>
                                          <p:spTgt spid="1290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129028"/>
                                        </p:tgtEl>
                                        <p:attrNameLst>
                                          <p:attrName>style.visibility</p:attrName>
                                        </p:attrNameLst>
                                      </p:cBhvr>
                                      <p:to>
                                        <p:strVal val="visible"/>
                                      </p:to>
                                    </p:set>
                                    <p:animEffect transition="in" filter="fade">
                                      <p:cBhvr>
                                        <p:cTn id="13" dur="1000"/>
                                        <p:tgtEl>
                                          <p:spTgt spid="129028"/>
                                        </p:tgtEl>
                                      </p:cBhvr>
                                    </p:animEffect>
                                    <p:anim calcmode="lin" valueType="num">
                                      <p:cBhvr>
                                        <p:cTn id="14" dur="1000" fill="hold"/>
                                        <p:tgtEl>
                                          <p:spTgt spid="129028"/>
                                        </p:tgtEl>
                                        <p:attrNameLst>
                                          <p:attrName>ppt_x</p:attrName>
                                        </p:attrNameLst>
                                      </p:cBhvr>
                                      <p:tavLst>
                                        <p:tav tm="0">
                                          <p:val>
                                            <p:strVal val="#ppt_x"/>
                                          </p:val>
                                        </p:tav>
                                        <p:tav tm="100000">
                                          <p:val>
                                            <p:strVal val="#ppt_x"/>
                                          </p:val>
                                        </p:tav>
                                      </p:tavLst>
                                    </p:anim>
                                    <p:anim calcmode="lin" valueType="num">
                                      <p:cBhvr>
                                        <p:cTn id="15" dur="1000" fill="hold"/>
                                        <p:tgtEl>
                                          <p:spTgt spid="129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1" name="Rectangle 5"/>
          <p:cNvSpPr>
            <a:spLocks noGrp="1" noChangeArrowheads="1"/>
          </p:cNvSpPr>
          <p:nvPr>
            <p:ph type="body" sz="half" idx="1"/>
          </p:nvPr>
        </p:nvSpPr>
        <p:spPr/>
        <p:txBody>
          <a:bodyPr/>
          <a:lstStyle/>
          <a:p>
            <a:pPr eaLnBrk="1" hangingPunct="1">
              <a:lnSpc>
                <a:spcPct val="80000"/>
              </a:lnSpc>
            </a:pPr>
            <a:r>
              <a:rPr lang="en-US" sz="2000">
                <a:solidFill>
                  <a:srgbClr val="FFFF00"/>
                </a:solidFill>
                <a:latin typeface="Verdana" charset="0"/>
              </a:rPr>
              <a:t>Republicans did little to stop McCarthy.</a:t>
            </a:r>
            <a:r>
              <a:rPr lang="en-US" sz="2000">
                <a:latin typeface="Verdana" charset="0"/>
              </a:rPr>
              <a:t>   They used him as a tool to show the public they were trying to purge the nation of communists.</a:t>
            </a:r>
          </a:p>
          <a:p>
            <a:pPr eaLnBrk="1" hangingPunct="1">
              <a:lnSpc>
                <a:spcPct val="80000"/>
              </a:lnSpc>
            </a:pPr>
            <a:r>
              <a:rPr lang="en-US" sz="2000">
                <a:solidFill>
                  <a:srgbClr val="FFFF00"/>
                </a:solidFill>
                <a:latin typeface="Verdana" charset="0"/>
              </a:rPr>
              <a:t>He made accusations against the Army, </a:t>
            </a:r>
            <a:r>
              <a:rPr lang="en-US" sz="2000">
                <a:latin typeface="Verdana" charset="0"/>
              </a:rPr>
              <a:t>which resulted in a nationally televised Senate investigation. (</a:t>
            </a:r>
            <a:r>
              <a:rPr lang="en-US" sz="2000">
                <a:solidFill>
                  <a:srgbClr val="FFFF00"/>
                </a:solidFill>
                <a:latin typeface="Verdana" charset="0"/>
              </a:rPr>
              <a:t>Censured </a:t>
            </a:r>
            <a:r>
              <a:rPr lang="en-US" sz="2000">
                <a:latin typeface="Verdana" charset="0"/>
              </a:rPr>
              <a:t>67-22 in 1954)</a:t>
            </a:r>
          </a:p>
          <a:p>
            <a:pPr eaLnBrk="1" hangingPunct="1">
              <a:lnSpc>
                <a:spcPct val="80000"/>
              </a:lnSpc>
            </a:pPr>
            <a:r>
              <a:rPr lang="en-US" sz="2000">
                <a:latin typeface="Verdana" charset="0"/>
              </a:rPr>
              <a:t>Remained a Senator but succumbed to alcohol and exhaustion and died in </a:t>
            </a:r>
            <a:r>
              <a:rPr lang="en-US" sz="2000">
                <a:solidFill>
                  <a:srgbClr val="FFFF00"/>
                </a:solidFill>
                <a:latin typeface="Verdana" charset="0"/>
              </a:rPr>
              <a:t>1957 at the age of 48</a:t>
            </a:r>
          </a:p>
        </p:txBody>
      </p:sp>
      <p:pic>
        <p:nvPicPr>
          <p:cNvPr id="47107" name="Picture 8" descr="USAmacarthy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828800"/>
            <a:ext cx="3273425"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2821">
                                            <p:txEl>
                                              <p:pRg st="0" end="0"/>
                                            </p:txEl>
                                          </p:spTgt>
                                        </p:tgtEl>
                                        <p:attrNameLst>
                                          <p:attrName>style.visibility</p:attrName>
                                        </p:attrNameLst>
                                      </p:cBhvr>
                                      <p:to>
                                        <p:strVal val="visible"/>
                                      </p:to>
                                    </p:set>
                                    <p:anim calcmode="lin" valueType="num">
                                      <p:cBhvr additive="base">
                                        <p:cTn id="7" dur="500" fill="hold"/>
                                        <p:tgtEl>
                                          <p:spTgt spid="1628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28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2821">
                                            <p:txEl>
                                              <p:pRg st="1" end="1"/>
                                            </p:txEl>
                                          </p:spTgt>
                                        </p:tgtEl>
                                        <p:attrNameLst>
                                          <p:attrName>style.visibility</p:attrName>
                                        </p:attrNameLst>
                                      </p:cBhvr>
                                      <p:to>
                                        <p:strVal val="visible"/>
                                      </p:to>
                                    </p:set>
                                    <p:anim calcmode="lin" valueType="num">
                                      <p:cBhvr additive="base">
                                        <p:cTn id="13" dur="500" fill="hold"/>
                                        <p:tgtEl>
                                          <p:spTgt spid="1628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28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2821">
                                            <p:txEl>
                                              <p:pRg st="2" end="2"/>
                                            </p:txEl>
                                          </p:spTgt>
                                        </p:tgtEl>
                                        <p:attrNameLst>
                                          <p:attrName>style.visibility</p:attrName>
                                        </p:attrNameLst>
                                      </p:cBhvr>
                                      <p:to>
                                        <p:strVal val="visible"/>
                                      </p:to>
                                    </p:set>
                                    <p:anim calcmode="lin" valueType="num">
                                      <p:cBhvr additive="base">
                                        <p:cTn id="19" dur="500" fill="hold"/>
                                        <p:tgtEl>
                                          <p:spTgt spid="16282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28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47107"/>
                                        </p:tgtEl>
                                        <p:attrNameLst>
                                          <p:attrName>style.visibility</p:attrName>
                                        </p:attrNameLst>
                                      </p:cBhvr>
                                      <p:to>
                                        <p:strVal val="visible"/>
                                      </p:to>
                                    </p:set>
                                    <p:animEffect transition="in" filter="fade">
                                      <p:cBhvr>
                                        <p:cTn id="25" dur="1000"/>
                                        <p:tgtEl>
                                          <p:spTgt spid="47107"/>
                                        </p:tgtEl>
                                      </p:cBhvr>
                                    </p:animEffect>
                                    <p:anim calcmode="lin" valueType="num">
                                      <p:cBhvr>
                                        <p:cTn id="26" dur="1000" fill="hold"/>
                                        <p:tgtEl>
                                          <p:spTgt spid="47107"/>
                                        </p:tgtEl>
                                        <p:attrNameLst>
                                          <p:attrName>ppt_x</p:attrName>
                                        </p:attrNameLst>
                                      </p:cBhvr>
                                      <p:tavLst>
                                        <p:tav tm="0">
                                          <p:val>
                                            <p:strVal val="#ppt_x"/>
                                          </p:val>
                                        </p:tav>
                                        <p:tav tm="100000">
                                          <p:val>
                                            <p:strVal val="#ppt_x"/>
                                          </p:val>
                                        </p:tav>
                                      </p:tavLst>
                                    </p:anim>
                                    <p:anim calcmode="lin" valueType="num">
                                      <p:cBhvr>
                                        <p:cTn id="27" dur="1000" fill="hold"/>
                                        <p:tgtEl>
                                          <p:spTgt spid="47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descr="Plan for basement shel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84213"/>
            <a:ext cx="3581400"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7" descr="Shelter in Grand Isl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971800"/>
            <a:ext cx="4114800"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a:latin typeface="Arial" charset="0"/>
              </a:rPr>
              <a:t>Cold War under Eisenhower</a:t>
            </a:r>
          </a:p>
        </p:txBody>
      </p:sp>
      <p:sp>
        <p:nvSpPr>
          <p:cNvPr id="171012" name="Rectangle 4"/>
          <p:cNvSpPr>
            <a:spLocks noGrp="1" noChangeArrowheads="1"/>
          </p:cNvSpPr>
          <p:nvPr>
            <p:ph type="body" sz="half" idx="1"/>
          </p:nvPr>
        </p:nvSpPr>
        <p:spPr/>
        <p:txBody>
          <a:bodyPr/>
          <a:lstStyle/>
          <a:p>
            <a:pPr eaLnBrk="1" hangingPunct="1">
              <a:lnSpc>
                <a:spcPct val="90000"/>
              </a:lnSpc>
            </a:pPr>
            <a:r>
              <a:rPr lang="en-US" sz="2000">
                <a:latin typeface="Verdana" charset="0"/>
              </a:rPr>
              <a:t>Period of atomic bomb while both sides edged away from direct confrontations. Focused on hot spots in the world. Particularly </a:t>
            </a:r>
            <a:r>
              <a:rPr lang="ja-JP" altLang="en-US" sz="2000">
                <a:latin typeface="Verdana" charset="0"/>
              </a:rPr>
              <a:t>“</a:t>
            </a:r>
            <a:r>
              <a:rPr lang="en-US" sz="2000">
                <a:latin typeface="Verdana" charset="0"/>
              </a:rPr>
              <a:t>Third world</a:t>
            </a:r>
            <a:r>
              <a:rPr lang="ja-JP" altLang="en-US" sz="2000">
                <a:latin typeface="Verdana" charset="0"/>
              </a:rPr>
              <a:t>”</a:t>
            </a:r>
            <a:r>
              <a:rPr lang="en-US" sz="2000">
                <a:latin typeface="Verdana" charset="0"/>
              </a:rPr>
              <a:t> areas.    </a:t>
            </a:r>
          </a:p>
          <a:p>
            <a:pPr eaLnBrk="1" hangingPunct="1">
              <a:lnSpc>
                <a:spcPct val="90000"/>
              </a:lnSpc>
            </a:pPr>
            <a:r>
              <a:rPr lang="en-US" sz="2000">
                <a:latin typeface="Verdana" charset="0"/>
              </a:rPr>
              <a:t>US should </a:t>
            </a:r>
            <a:r>
              <a:rPr lang="ja-JP" altLang="en-US" sz="2000">
                <a:latin typeface="Verdana" charset="0"/>
              </a:rPr>
              <a:t>“</a:t>
            </a:r>
            <a:r>
              <a:rPr lang="en-US" sz="2000">
                <a:latin typeface="Verdana" charset="0"/>
              </a:rPr>
              <a:t>liberate</a:t>
            </a:r>
            <a:r>
              <a:rPr lang="ja-JP" altLang="en-US" sz="2000">
                <a:latin typeface="Verdana" charset="0"/>
              </a:rPr>
              <a:t>”</a:t>
            </a:r>
            <a:r>
              <a:rPr lang="en-US" sz="2000">
                <a:latin typeface="Verdana" charset="0"/>
              </a:rPr>
              <a:t> countries that were in the shadow of communism</a:t>
            </a:r>
            <a:endParaRPr lang="en-US" sz="2000" b="1">
              <a:latin typeface="Verdana" charset="0"/>
            </a:endParaRPr>
          </a:p>
          <a:p>
            <a:pPr eaLnBrk="1" hangingPunct="1">
              <a:lnSpc>
                <a:spcPct val="90000"/>
              </a:lnSpc>
            </a:pPr>
            <a:r>
              <a:rPr lang="en-US" sz="2000" b="1">
                <a:solidFill>
                  <a:schemeClr val="folHlink"/>
                </a:solidFill>
                <a:latin typeface="Verdana" charset="0"/>
              </a:rPr>
              <a:t>Brinkmanship</a:t>
            </a:r>
            <a:r>
              <a:rPr lang="en-US" sz="2000">
                <a:solidFill>
                  <a:schemeClr val="folHlink"/>
                </a:solidFill>
                <a:latin typeface="Verdana" charset="0"/>
              </a:rPr>
              <a:t>- </a:t>
            </a:r>
            <a:r>
              <a:rPr lang="en-US" sz="2000">
                <a:latin typeface="Verdana" charset="0"/>
              </a:rPr>
              <a:t>confronting the Soviet Union even if it meant going to the brink of war. </a:t>
            </a:r>
            <a:r>
              <a:rPr lang="ja-JP" altLang="en-US" sz="2000">
                <a:latin typeface="Verdana" charset="0"/>
              </a:rPr>
              <a:t>“</a:t>
            </a:r>
            <a:r>
              <a:rPr lang="en-US" sz="2000">
                <a:latin typeface="Verdana" charset="0"/>
              </a:rPr>
              <a:t>massive retaliation</a:t>
            </a:r>
            <a:r>
              <a:rPr lang="ja-JP" altLang="en-US" sz="2000">
                <a:latin typeface="Verdana" charset="0"/>
              </a:rPr>
              <a:t>”</a:t>
            </a:r>
            <a:endParaRPr lang="en-US" sz="2000">
              <a:latin typeface="Verdana" charset="0"/>
            </a:endParaRPr>
          </a:p>
        </p:txBody>
      </p:sp>
      <p:pic>
        <p:nvPicPr>
          <p:cNvPr id="47108" name="Picture 7" descr="EISENHOWER-19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752600"/>
            <a:ext cx="3243263"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1012">
                                            <p:txEl>
                                              <p:pRg st="0" end="0"/>
                                            </p:txEl>
                                          </p:spTgt>
                                        </p:tgtEl>
                                        <p:attrNameLst>
                                          <p:attrName>style.visibility</p:attrName>
                                        </p:attrNameLst>
                                      </p:cBhvr>
                                      <p:to>
                                        <p:strVal val="visible"/>
                                      </p:to>
                                    </p:set>
                                    <p:anim calcmode="lin" valueType="num">
                                      <p:cBhvr additive="base">
                                        <p:cTn id="7" dur="500" fill="hold"/>
                                        <p:tgtEl>
                                          <p:spTgt spid="1710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10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1012">
                                            <p:txEl>
                                              <p:pRg st="1" end="1"/>
                                            </p:txEl>
                                          </p:spTgt>
                                        </p:tgtEl>
                                        <p:attrNameLst>
                                          <p:attrName>style.visibility</p:attrName>
                                        </p:attrNameLst>
                                      </p:cBhvr>
                                      <p:to>
                                        <p:strVal val="visible"/>
                                      </p:to>
                                    </p:set>
                                    <p:anim calcmode="lin" valueType="num">
                                      <p:cBhvr additive="base">
                                        <p:cTn id="13" dur="500" fill="hold"/>
                                        <p:tgtEl>
                                          <p:spTgt spid="1710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10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1012">
                                            <p:txEl>
                                              <p:pRg st="2" end="2"/>
                                            </p:txEl>
                                          </p:spTgt>
                                        </p:tgtEl>
                                        <p:attrNameLst>
                                          <p:attrName>style.visibility</p:attrName>
                                        </p:attrNameLst>
                                      </p:cBhvr>
                                      <p:to>
                                        <p:strVal val="visible"/>
                                      </p:to>
                                    </p:set>
                                    <p:anim calcmode="lin" valueType="num">
                                      <p:cBhvr additive="base">
                                        <p:cTn id="19" dur="500" fill="hold"/>
                                        <p:tgtEl>
                                          <p:spTgt spid="1710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10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p:txBody>
          <a:bodyPr/>
          <a:lstStyle/>
          <a:p>
            <a:pPr eaLnBrk="1" hangingPunct="1"/>
            <a:r>
              <a:rPr lang="en-US">
                <a:latin typeface="Arial" charset="0"/>
              </a:rPr>
              <a:t>The Eisenhower Doctrine</a:t>
            </a:r>
          </a:p>
        </p:txBody>
      </p:sp>
      <p:sp>
        <p:nvSpPr>
          <p:cNvPr id="174085" name="Rectangle 5"/>
          <p:cNvSpPr>
            <a:spLocks noGrp="1" noChangeArrowheads="1"/>
          </p:cNvSpPr>
          <p:nvPr>
            <p:ph type="body" sz="half" idx="1"/>
          </p:nvPr>
        </p:nvSpPr>
        <p:spPr/>
        <p:txBody>
          <a:bodyPr/>
          <a:lstStyle/>
          <a:p>
            <a:pPr eaLnBrk="1" hangingPunct="1"/>
            <a:r>
              <a:rPr lang="en-US">
                <a:latin typeface="Verdana" charset="0"/>
              </a:rPr>
              <a:t>urged the provision of economic aid to those countries with anti-Communist governments</a:t>
            </a:r>
          </a:p>
          <a:p>
            <a:pPr eaLnBrk="1" hangingPunct="1"/>
            <a:r>
              <a:rPr lang="en-US">
                <a:latin typeface="Verdana" charset="0"/>
              </a:rPr>
              <a:t>military force if necessary</a:t>
            </a:r>
          </a:p>
        </p:txBody>
      </p:sp>
      <p:pic>
        <p:nvPicPr>
          <p:cNvPr id="48132" name="Picture 6" descr="http://static.newworldencyclopedia.org/thumb/a/ae/Nikita_Khrushchev_Talking_1.jpg/250px-Nikita_Khrushchev_Talking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76400"/>
            <a:ext cx="32956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Box 2"/>
          <p:cNvSpPr txBox="1">
            <a:spLocks noChangeArrowheads="1"/>
          </p:cNvSpPr>
          <p:nvPr/>
        </p:nvSpPr>
        <p:spPr bwMode="auto">
          <a:xfrm>
            <a:off x="4999038" y="4495800"/>
            <a:ext cx="3395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a:hlinkClick r:id="rId4"/>
              </a:rPr>
              <a:t>Nikita Khrushchev </a:t>
            </a:r>
            <a:r>
              <a:rPr lang="en-US"/>
              <a:t>becomes</a:t>
            </a:r>
          </a:p>
          <a:p>
            <a:r>
              <a:rPr lang="en-US"/>
              <a:t>Soviet Premier in 1953</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085">
                                            <p:txEl>
                                              <p:pRg st="0" end="0"/>
                                            </p:txEl>
                                          </p:spTgt>
                                        </p:tgtEl>
                                        <p:attrNameLst>
                                          <p:attrName>style.visibility</p:attrName>
                                        </p:attrNameLst>
                                      </p:cBhvr>
                                      <p:to>
                                        <p:strVal val="visible"/>
                                      </p:to>
                                    </p:set>
                                    <p:anim calcmode="lin" valueType="num">
                                      <p:cBhvr additive="base">
                                        <p:cTn id="7" dur="500" fill="hold"/>
                                        <p:tgtEl>
                                          <p:spTgt spid="1740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0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85">
                                            <p:txEl>
                                              <p:pRg st="1" end="1"/>
                                            </p:txEl>
                                          </p:spTgt>
                                        </p:tgtEl>
                                        <p:attrNameLst>
                                          <p:attrName>style.visibility</p:attrName>
                                        </p:attrNameLst>
                                      </p:cBhvr>
                                      <p:to>
                                        <p:strVal val="visible"/>
                                      </p:to>
                                    </p:set>
                                    <p:anim calcmode="lin" valueType="num">
                                      <p:cBhvr additive="base">
                                        <p:cTn id="13" dur="500" fill="hold"/>
                                        <p:tgtEl>
                                          <p:spTgt spid="17408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8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r>
              <a:rPr lang="en-US">
                <a:latin typeface="Arial" charset="0"/>
              </a:rPr>
              <a:t>U-2 Crisis</a:t>
            </a:r>
          </a:p>
        </p:txBody>
      </p:sp>
      <p:sp>
        <p:nvSpPr>
          <p:cNvPr id="177156" name="Rectangle 4"/>
          <p:cNvSpPr>
            <a:spLocks noGrp="1" noChangeArrowheads="1"/>
          </p:cNvSpPr>
          <p:nvPr>
            <p:ph type="body" sz="half" idx="1"/>
          </p:nvPr>
        </p:nvSpPr>
        <p:spPr>
          <a:xfrm>
            <a:off x="457200" y="1647825"/>
            <a:ext cx="4038600" cy="4530725"/>
          </a:xfrm>
        </p:spPr>
        <p:txBody>
          <a:bodyPr/>
          <a:lstStyle/>
          <a:p>
            <a:pPr eaLnBrk="1" hangingPunct="1"/>
            <a:r>
              <a:rPr lang="en-US">
                <a:latin typeface="Verdana" charset="0"/>
              </a:rPr>
              <a:t>On 1st May, 1960, a high-altitude spy plane, the U-2, was shot down over the Soviet Union.</a:t>
            </a:r>
          </a:p>
          <a:p>
            <a:pPr eaLnBrk="1" hangingPunct="1"/>
            <a:r>
              <a:rPr lang="en-US">
                <a:latin typeface="Verdana" charset="0"/>
              </a:rPr>
              <a:t> The pilot, Francis Gary Powers was taken prisoner.</a:t>
            </a:r>
          </a:p>
        </p:txBody>
      </p:sp>
      <p:pic>
        <p:nvPicPr>
          <p:cNvPr id="49156" name="Picture 7" descr="page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95400"/>
            <a:ext cx="434340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6" descr="http://www.aerospaceweb.org/question/history/u2/u2-wreck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2838" y="4038600"/>
            <a:ext cx="3992562"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7156">
                                            <p:txEl>
                                              <p:pRg st="0" end="0"/>
                                            </p:txEl>
                                          </p:spTgt>
                                        </p:tgtEl>
                                        <p:attrNameLst>
                                          <p:attrName>style.visibility</p:attrName>
                                        </p:attrNameLst>
                                      </p:cBhvr>
                                      <p:to>
                                        <p:strVal val="visible"/>
                                      </p:to>
                                    </p:set>
                                    <p:anim calcmode="lin" valueType="num">
                                      <p:cBhvr additive="base">
                                        <p:cTn id="7" dur="500" fill="hold"/>
                                        <p:tgtEl>
                                          <p:spTgt spid="17715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715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7156">
                                            <p:txEl>
                                              <p:pRg st="1" end="1"/>
                                            </p:txEl>
                                          </p:spTgt>
                                        </p:tgtEl>
                                        <p:attrNameLst>
                                          <p:attrName>style.visibility</p:attrName>
                                        </p:attrNameLst>
                                      </p:cBhvr>
                                      <p:to>
                                        <p:strVal val="visible"/>
                                      </p:to>
                                    </p:set>
                                    <p:anim calcmode="lin" valueType="num">
                                      <p:cBhvr additive="base">
                                        <p:cTn id="13" dur="500" fill="hold"/>
                                        <p:tgtEl>
                                          <p:spTgt spid="17715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715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n-US">
                <a:latin typeface="Arial" charset="0"/>
              </a:rPr>
              <a:t>U-2</a:t>
            </a:r>
          </a:p>
        </p:txBody>
      </p:sp>
      <p:sp>
        <p:nvSpPr>
          <p:cNvPr id="180228" name="Rectangle 4"/>
          <p:cNvSpPr>
            <a:spLocks noGrp="1" noChangeArrowheads="1"/>
          </p:cNvSpPr>
          <p:nvPr>
            <p:ph type="body" sz="half" idx="1"/>
          </p:nvPr>
        </p:nvSpPr>
        <p:spPr/>
        <p:txBody>
          <a:bodyPr/>
          <a:lstStyle/>
          <a:p>
            <a:pPr eaLnBrk="1" hangingPunct="1"/>
            <a:r>
              <a:rPr lang="en-US" sz="2400">
                <a:latin typeface="Verdana" charset="0"/>
              </a:rPr>
              <a:t>Soviet leader </a:t>
            </a:r>
            <a:r>
              <a:rPr lang="en-US" sz="2400">
                <a:solidFill>
                  <a:srgbClr val="FFFF00"/>
                </a:solidFill>
                <a:latin typeface="Verdana" charset="0"/>
              </a:rPr>
              <a:t>Nikita Khrushchev</a:t>
            </a:r>
            <a:r>
              <a:rPr lang="en-US" sz="2400">
                <a:latin typeface="Verdana" charset="0"/>
              </a:rPr>
              <a:t> demands apology from Eisenhower on two occasions. Eisenhower refuses.</a:t>
            </a:r>
          </a:p>
          <a:p>
            <a:pPr eaLnBrk="1" hangingPunct="1"/>
            <a:r>
              <a:rPr lang="en-US" sz="2400">
                <a:latin typeface="Verdana" charset="0"/>
              </a:rPr>
              <a:t>Cancels upcoming Peace talks in Paris.</a:t>
            </a:r>
          </a:p>
        </p:txBody>
      </p:sp>
      <p:sp>
        <p:nvSpPr>
          <p:cNvPr id="180229" name="Rectangle 5"/>
          <p:cNvSpPr>
            <a:spLocks noGrp="1" noChangeArrowheads="1"/>
          </p:cNvSpPr>
          <p:nvPr>
            <p:ph type="body" sz="half" idx="2"/>
          </p:nvPr>
        </p:nvSpPr>
        <p:spPr/>
        <p:txBody>
          <a:bodyPr/>
          <a:lstStyle/>
          <a:p>
            <a:pPr eaLnBrk="1" hangingPunct="1"/>
            <a:r>
              <a:rPr lang="en-US" sz="2400">
                <a:latin typeface="Verdana" charset="0"/>
              </a:rPr>
              <a:t>Originally sentenced to 10 years,  Powers returns to the United States in 1962 in a spy exchange</a:t>
            </a:r>
            <a:r>
              <a:rPr lang="en-US">
                <a:latin typeface="Verdana" charset="0"/>
              </a:rPr>
              <a:t>.</a:t>
            </a:r>
          </a:p>
        </p:txBody>
      </p:sp>
      <p:pic>
        <p:nvPicPr>
          <p:cNvPr id="50181" name="Picture 7" descr="c?q=4c2fb4c414f91612_lan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581400"/>
            <a:ext cx="22352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0228">
                                            <p:txEl>
                                              <p:pRg st="0" end="0"/>
                                            </p:txEl>
                                          </p:spTgt>
                                        </p:tgtEl>
                                        <p:attrNameLst>
                                          <p:attrName>style.visibility</p:attrName>
                                        </p:attrNameLst>
                                      </p:cBhvr>
                                      <p:to>
                                        <p:strVal val="visible"/>
                                      </p:to>
                                    </p:set>
                                    <p:anim calcmode="lin" valueType="num">
                                      <p:cBhvr additive="base">
                                        <p:cTn id="7" dur="500" fill="hold"/>
                                        <p:tgtEl>
                                          <p:spTgt spid="18022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02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0228">
                                            <p:txEl>
                                              <p:pRg st="1" end="1"/>
                                            </p:txEl>
                                          </p:spTgt>
                                        </p:tgtEl>
                                        <p:attrNameLst>
                                          <p:attrName>style.visibility</p:attrName>
                                        </p:attrNameLst>
                                      </p:cBhvr>
                                      <p:to>
                                        <p:strVal val="visible"/>
                                      </p:to>
                                    </p:set>
                                    <p:anim calcmode="lin" valueType="num">
                                      <p:cBhvr additive="base">
                                        <p:cTn id="13" dur="500" fill="hold"/>
                                        <p:tgtEl>
                                          <p:spTgt spid="18022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022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80229">
                                            <p:txEl>
                                              <p:pRg st="0" end="0"/>
                                            </p:txEl>
                                          </p:spTgt>
                                        </p:tgtEl>
                                        <p:attrNameLst>
                                          <p:attrName>style.visibility</p:attrName>
                                        </p:attrNameLst>
                                      </p:cBhvr>
                                      <p:to>
                                        <p:strVal val="visible"/>
                                      </p:to>
                                    </p:set>
                                    <p:anim calcmode="lin" valueType="num">
                                      <p:cBhvr additive="base">
                                        <p:cTn id="19" dur="500" fill="hold"/>
                                        <p:tgtEl>
                                          <p:spTgt spid="18022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022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r>
              <a:rPr lang="en-US" dirty="0">
                <a:latin typeface="Arial" charset="0"/>
              </a:rPr>
              <a:t>Space </a:t>
            </a:r>
            <a:r>
              <a:rPr lang="en-US" dirty="0" smtClean="0">
                <a:latin typeface="Arial" charset="0"/>
              </a:rPr>
              <a:t>Race</a:t>
            </a:r>
            <a:endParaRPr lang="en-US" dirty="0">
              <a:latin typeface="Arial" charset="0"/>
            </a:endParaRPr>
          </a:p>
        </p:txBody>
      </p:sp>
      <p:sp>
        <p:nvSpPr>
          <p:cNvPr id="183300" name="Rectangle 4"/>
          <p:cNvSpPr>
            <a:spLocks noGrp="1" noChangeArrowheads="1"/>
          </p:cNvSpPr>
          <p:nvPr>
            <p:ph type="body" sz="half" idx="1"/>
          </p:nvPr>
        </p:nvSpPr>
        <p:spPr/>
        <p:txBody>
          <a:bodyPr/>
          <a:lstStyle/>
          <a:p>
            <a:pPr eaLnBrk="1" hangingPunct="1"/>
            <a:r>
              <a:rPr lang="en-US" sz="2400">
                <a:latin typeface="Verdana" charset="0"/>
              </a:rPr>
              <a:t>In October, 1957, the Soviet Union launched the first satellite — named </a:t>
            </a:r>
            <a:r>
              <a:rPr lang="en-US" sz="2400">
                <a:solidFill>
                  <a:schemeClr val="folHlink"/>
                </a:solidFill>
                <a:latin typeface="Verdana" charset="0"/>
              </a:rPr>
              <a:t>Sputnik.</a:t>
            </a:r>
            <a:r>
              <a:rPr lang="en-US" sz="2400">
                <a:latin typeface="Verdana" charset="0"/>
              </a:rPr>
              <a:t> </a:t>
            </a:r>
          </a:p>
          <a:p>
            <a:pPr eaLnBrk="1" hangingPunct="1"/>
            <a:r>
              <a:rPr lang="en-US" sz="2400">
                <a:latin typeface="Verdana" charset="0"/>
              </a:rPr>
              <a:t>In response, </a:t>
            </a:r>
            <a:r>
              <a:rPr lang="en-US" sz="2400">
                <a:solidFill>
                  <a:schemeClr val="folHlink"/>
                </a:solidFill>
                <a:latin typeface="Verdana" charset="0"/>
              </a:rPr>
              <a:t>NASA,</a:t>
            </a:r>
            <a:r>
              <a:rPr lang="en-US" sz="2400">
                <a:latin typeface="Verdana" charset="0"/>
              </a:rPr>
              <a:t> the National Aeronautics and Space Administration, was created in 1958 </a:t>
            </a:r>
          </a:p>
        </p:txBody>
      </p:sp>
      <p:pic>
        <p:nvPicPr>
          <p:cNvPr id="51204" name="Picture 8" descr="Sputnik_te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657600"/>
            <a:ext cx="2643188"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5" name="Rectangle 9"/>
          <p:cNvSpPr>
            <a:spLocks noGrp="1" noChangeArrowheads="1"/>
          </p:cNvSpPr>
          <p:nvPr>
            <p:ph type="body" sz="half" idx="2"/>
          </p:nvPr>
        </p:nvSpPr>
        <p:spPr/>
        <p:txBody>
          <a:bodyPr/>
          <a:lstStyle/>
          <a:p>
            <a:pPr eaLnBrk="1" hangingPunct="1">
              <a:buFont typeface="Wingdings" pitchFamily="2" charset="2"/>
              <a:buChar char="u"/>
              <a:defRPr/>
            </a:pPr>
            <a:r>
              <a:rPr lang="en-US" dirty="0" smtClean="0">
                <a:ea typeface="+mn-ea"/>
              </a:rPr>
              <a:t>United States launched its first satellite, </a:t>
            </a:r>
            <a:r>
              <a:rPr lang="en-US" dirty="0" smtClean="0">
                <a:solidFill>
                  <a:schemeClr val="folHlink"/>
                </a:solidFill>
                <a:ea typeface="+mn-ea"/>
              </a:rPr>
              <a:t>Explorer I</a:t>
            </a:r>
            <a:endParaRPr lang="en-US" dirty="0" smtClean="0">
              <a:solidFill>
                <a:schemeClr val="folHlink"/>
              </a:solidFill>
              <a:effectLst/>
              <a:ea typeface="+mn-e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3300">
                                            <p:txEl>
                                              <p:pRg st="0" end="0"/>
                                            </p:txEl>
                                          </p:spTgt>
                                        </p:tgtEl>
                                        <p:attrNameLst>
                                          <p:attrName>style.visibility</p:attrName>
                                        </p:attrNameLst>
                                      </p:cBhvr>
                                      <p:to>
                                        <p:strVal val="visible"/>
                                      </p:to>
                                    </p:set>
                                    <p:anim calcmode="lin" valueType="num">
                                      <p:cBhvr additive="base">
                                        <p:cTn id="7" dur="500" fill="hold"/>
                                        <p:tgtEl>
                                          <p:spTgt spid="1833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33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3300">
                                            <p:txEl>
                                              <p:pRg st="1" end="1"/>
                                            </p:txEl>
                                          </p:spTgt>
                                        </p:tgtEl>
                                        <p:attrNameLst>
                                          <p:attrName>style.visibility</p:attrName>
                                        </p:attrNameLst>
                                      </p:cBhvr>
                                      <p:to>
                                        <p:strVal val="visible"/>
                                      </p:to>
                                    </p:set>
                                    <p:anim calcmode="lin" valueType="num">
                                      <p:cBhvr additive="base">
                                        <p:cTn id="13" dur="500" fill="hold"/>
                                        <p:tgtEl>
                                          <p:spTgt spid="18330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33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183305">
                                            <p:txEl>
                                              <p:pRg st="0" end="0"/>
                                            </p:txEl>
                                          </p:spTgt>
                                        </p:tgtEl>
                                        <p:attrNameLst>
                                          <p:attrName>style.visibility</p:attrName>
                                        </p:attrNameLst>
                                      </p:cBhvr>
                                      <p:to>
                                        <p:strVal val="visible"/>
                                      </p:to>
                                    </p:set>
                                    <p:animEffect transition="in" filter="fade">
                                      <p:cBhvr>
                                        <p:cTn id="19" dur="500"/>
                                        <p:tgtEl>
                                          <p:spTgt spid="1833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r>
              <a:rPr lang="en-US">
                <a:latin typeface="Arial" charset="0"/>
              </a:rPr>
              <a:t>First Man in Space? </a:t>
            </a:r>
          </a:p>
        </p:txBody>
      </p:sp>
      <p:sp>
        <p:nvSpPr>
          <p:cNvPr id="188420" name="Rectangle 4"/>
          <p:cNvSpPr>
            <a:spLocks noGrp="1" noChangeArrowheads="1"/>
          </p:cNvSpPr>
          <p:nvPr>
            <p:ph type="body" sz="half" idx="1"/>
          </p:nvPr>
        </p:nvSpPr>
        <p:spPr/>
        <p:txBody>
          <a:bodyPr/>
          <a:lstStyle/>
          <a:p>
            <a:pPr eaLnBrk="1" hangingPunct="1"/>
            <a:r>
              <a:rPr lang="en-US">
                <a:latin typeface="Verdana" charset="0"/>
              </a:rPr>
              <a:t>The first animal sent into orbit, dog </a:t>
            </a:r>
            <a:r>
              <a:rPr lang="en-US">
                <a:solidFill>
                  <a:schemeClr val="folHlink"/>
                </a:solidFill>
                <a:latin typeface="Verdana" charset="0"/>
              </a:rPr>
              <a:t>Laika</a:t>
            </a:r>
            <a:r>
              <a:rPr lang="en-US">
                <a:latin typeface="Verdana" charset="0"/>
              </a:rPr>
              <a:t> ("Barker"), traveled in Sputnik II.</a:t>
            </a:r>
          </a:p>
          <a:p>
            <a:pPr eaLnBrk="1" hangingPunct="1"/>
            <a:r>
              <a:rPr lang="en-US">
                <a:latin typeface="Verdana" charset="0"/>
              </a:rPr>
              <a:t>Died 5 hours later</a:t>
            </a:r>
          </a:p>
        </p:txBody>
      </p:sp>
      <p:pic>
        <p:nvPicPr>
          <p:cNvPr id="52228" name="Picture 7" descr="lai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81200"/>
            <a:ext cx="3429000"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8420">
                                            <p:txEl>
                                              <p:pRg st="0" end="0"/>
                                            </p:txEl>
                                          </p:spTgt>
                                        </p:tgtEl>
                                        <p:attrNameLst>
                                          <p:attrName>style.visibility</p:attrName>
                                        </p:attrNameLst>
                                      </p:cBhvr>
                                      <p:to>
                                        <p:strVal val="visible"/>
                                      </p:to>
                                    </p:set>
                                    <p:anim calcmode="lin" valueType="num">
                                      <p:cBhvr additive="base">
                                        <p:cTn id="7" dur="500" fill="hold"/>
                                        <p:tgtEl>
                                          <p:spTgt spid="1884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84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8420">
                                            <p:txEl>
                                              <p:pRg st="1" end="1"/>
                                            </p:txEl>
                                          </p:spTgt>
                                        </p:tgtEl>
                                        <p:attrNameLst>
                                          <p:attrName>style.visibility</p:attrName>
                                        </p:attrNameLst>
                                      </p:cBhvr>
                                      <p:to>
                                        <p:strVal val="visible"/>
                                      </p:to>
                                    </p:set>
                                    <p:anim calcmode="lin" valueType="num">
                                      <p:cBhvr additive="base">
                                        <p:cTn id="11" dur="500" fill="hold"/>
                                        <p:tgtEl>
                                          <p:spTgt spid="1884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842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r>
              <a:rPr lang="en-US">
                <a:latin typeface="Arial" charset="0"/>
              </a:rPr>
              <a:t>First Men is Space</a:t>
            </a:r>
          </a:p>
        </p:txBody>
      </p:sp>
      <p:sp>
        <p:nvSpPr>
          <p:cNvPr id="191492" name="Rectangle 4"/>
          <p:cNvSpPr>
            <a:spLocks noGrp="1" noChangeArrowheads="1"/>
          </p:cNvSpPr>
          <p:nvPr>
            <p:ph type="body" sz="half" idx="1"/>
          </p:nvPr>
        </p:nvSpPr>
        <p:spPr/>
        <p:txBody>
          <a:bodyPr/>
          <a:lstStyle/>
          <a:p>
            <a:pPr eaLnBrk="1" hangingPunct="1"/>
            <a:r>
              <a:rPr lang="en-US" dirty="0">
                <a:latin typeface="Verdana" charset="0"/>
              </a:rPr>
              <a:t>Cosmonaut </a:t>
            </a:r>
            <a:r>
              <a:rPr lang="en-US" dirty="0">
                <a:solidFill>
                  <a:schemeClr val="folHlink"/>
                </a:solidFill>
                <a:latin typeface="Verdana" charset="0"/>
              </a:rPr>
              <a:t>Yuri Gagarin</a:t>
            </a:r>
            <a:r>
              <a:rPr lang="en-US" dirty="0">
                <a:latin typeface="Verdana" charset="0"/>
              </a:rPr>
              <a:t> became the first human in space in 1961.</a:t>
            </a:r>
          </a:p>
          <a:p>
            <a:pPr eaLnBrk="1" hangingPunct="1"/>
            <a:r>
              <a:rPr lang="en-US" dirty="0">
                <a:latin typeface="Verdana" charset="0"/>
              </a:rPr>
              <a:t>First American was </a:t>
            </a:r>
            <a:r>
              <a:rPr lang="en-US" dirty="0">
                <a:solidFill>
                  <a:srgbClr val="FFFF00"/>
                </a:solidFill>
                <a:latin typeface="Verdana" charset="0"/>
                <a:hlinkClick r:id="rId3"/>
              </a:rPr>
              <a:t>Alan Shepard</a:t>
            </a:r>
            <a:r>
              <a:rPr lang="en-US" dirty="0">
                <a:latin typeface="Verdana" charset="0"/>
              </a:rPr>
              <a:t>, who was then followed by </a:t>
            </a:r>
            <a:r>
              <a:rPr lang="en-US" dirty="0">
                <a:solidFill>
                  <a:schemeClr val="folHlink"/>
                </a:solidFill>
                <a:latin typeface="Verdana" charset="0"/>
              </a:rPr>
              <a:t>John</a:t>
            </a:r>
            <a:r>
              <a:rPr lang="en-US" dirty="0">
                <a:latin typeface="Verdana" charset="0"/>
              </a:rPr>
              <a:t> </a:t>
            </a:r>
            <a:r>
              <a:rPr lang="en-US" dirty="0" smtClean="0">
                <a:solidFill>
                  <a:schemeClr val="folHlink"/>
                </a:solidFill>
                <a:latin typeface="Verdana" charset="0"/>
              </a:rPr>
              <a:t>Glenn</a:t>
            </a:r>
            <a:r>
              <a:rPr lang="en-US" dirty="0" smtClean="0">
                <a:latin typeface="Verdana" charset="0"/>
              </a:rPr>
              <a:t> </a:t>
            </a:r>
            <a:r>
              <a:rPr lang="en-US" dirty="0">
                <a:latin typeface="Verdana" charset="0"/>
              </a:rPr>
              <a:t>as the first </a:t>
            </a:r>
            <a:r>
              <a:rPr lang="en-US" dirty="0" smtClean="0">
                <a:latin typeface="Verdana" charset="0"/>
              </a:rPr>
              <a:t>HUMAN </a:t>
            </a:r>
            <a:r>
              <a:rPr lang="en-US" dirty="0">
                <a:latin typeface="Verdana" charset="0"/>
              </a:rPr>
              <a:t>to </a:t>
            </a:r>
            <a:r>
              <a:rPr lang="en-US" dirty="0" smtClean="0">
                <a:latin typeface="Verdana" charset="0"/>
              </a:rPr>
              <a:t>ORBIT </a:t>
            </a:r>
            <a:r>
              <a:rPr lang="en-US" dirty="0">
                <a:latin typeface="Verdana" charset="0"/>
              </a:rPr>
              <a:t>the earth.</a:t>
            </a:r>
          </a:p>
        </p:txBody>
      </p:sp>
      <p:pic>
        <p:nvPicPr>
          <p:cNvPr id="53252" name="Picture 7" descr="File:Yuri Gagarin official portrait.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219200"/>
            <a:ext cx="18176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9" descr="Alan Shepa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8438" y="1295400"/>
            <a:ext cx="22542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11" descr="62ma65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4114800"/>
            <a:ext cx="20796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1492">
                                            <p:txEl>
                                              <p:pRg st="0" end="0"/>
                                            </p:txEl>
                                          </p:spTgt>
                                        </p:tgtEl>
                                        <p:attrNameLst>
                                          <p:attrName>style.visibility</p:attrName>
                                        </p:attrNameLst>
                                      </p:cBhvr>
                                      <p:to>
                                        <p:strVal val="visible"/>
                                      </p:to>
                                    </p:set>
                                    <p:anim calcmode="lin" valueType="num">
                                      <p:cBhvr additive="base">
                                        <p:cTn id="7" dur="500" fill="hold"/>
                                        <p:tgtEl>
                                          <p:spTgt spid="1914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14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1492">
                                            <p:txEl>
                                              <p:pRg st="1" end="1"/>
                                            </p:txEl>
                                          </p:spTgt>
                                        </p:tgtEl>
                                        <p:attrNameLst>
                                          <p:attrName>style.visibility</p:attrName>
                                        </p:attrNameLst>
                                      </p:cBhvr>
                                      <p:to>
                                        <p:strVal val="visible"/>
                                      </p:to>
                                    </p:set>
                                    <p:anim calcmode="lin" valueType="num">
                                      <p:cBhvr additive="base">
                                        <p:cTn id="13" dur="500" fill="hold"/>
                                        <p:tgtEl>
                                          <p:spTgt spid="1914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149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r>
              <a:rPr lang="en-US">
                <a:latin typeface="Arial" charset="0"/>
              </a:rPr>
              <a:t>Foreign Policy and Kennedy</a:t>
            </a:r>
          </a:p>
        </p:txBody>
      </p:sp>
      <p:sp>
        <p:nvSpPr>
          <p:cNvPr id="194564" name="Rectangle 4"/>
          <p:cNvSpPr>
            <a:spLocks noGrp="1" noChangeArrowheads="1"/>
          </p:cNvSpPr>
          <p:nvPr>
            <p:ph type="body" sz="half" idx="1"/>
          </p:nvPr>
        </p:nvSpPr>
        <p:spPr/>
        <p:txBody>
          <a:bodyPr/>
          <a:lstStyle/>
          <a:p>
            <a:pPr eaLnBrk="1" hangingPunct="1">
              <a:lnSpc>
                <a:spcPct val="90000"/>
              </a:lnSpc>
            </a:pPr>
            <a:r>
              <a:rPr lang="en-US">
                <a:solidFill>
                  <a:schemeClr val="folHlink"/>
                </a:solidFill>
                <a:latin typeface="Verdana" charset="0"/>
              </a:rPr>
              <a:t>Bay of Pigs</a:t>
            </a:r>
            <a:r>
              <a:rPr lang="en-US">
                <a:latin typeface="Verdana" charset="0"/>
              </a:rPr>
              <a:t> (1961)- failed attempt to overthrow Fidel Castro as Communist leader of Cuba.</a:t>
            </a:r>
          </a:p>
        </p:txBody>
      </p:sp>
      <p:pic>
        <p:nvPicPr>
          <p:cNvPr id="54276" name="Picture 7" descr="Fidel_Castro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76400"/>
            <a:ext cx="32480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en-US">
                <a:latin typeface="Arial" charset="0"/>
              </a:rPr>
              <a:t>Cuban Missile Crisis</a:t>
            </a:r>
          </a:p>
        </p:txBody>
      </p:sp>
      <p:sp>
        <p:nvSpPr>
          <p:cNvPr id="197636" name="Rectangle 4"/>
          <p:cNvSpPr>
            <a:spLocks noGrp="1" noChangeArrowheads="1"/>
          </p:cNvSpPr>
          <p:nvPr>
            <p:ph type="body" sz="half" idx="1"/>
          </p:nvPr>
        </p:nvSpPr>
        <p:spPr/>
        <p:txBody>
          <a:bodyPr/>
          <a:lstStyle/>
          <a:p>
            <a:pPr eaLnBrk="1" hangingPunct="1">
              <a:buFont typeface="Wingdings" pitchFamily="2" charset="2"/>
              <a:buChar char="u"/>
              <a:defRPr/>
            </a:pPr>
            <a:r>
              <a:rPr lang="en-US" smtClean="0">
                <a:ea typeface="+mn-ea"/>
              </a:rPr>
              <a:t>October 14, 1962, U-2 spy plane takes photos of the Missile sites.</a:t>
            </a:r>
          </a:p>
          <a:p>
            <a:pPr eaLnBrk="1" hangingPunct="1">
              <a:buFont typeface="Wingdings" pitchFamily="2" charset="2"/>
              <a:buChar char="u"/>
              <a:defRPr/>
            </a:pPr>
            <a:r>
              <a:rPr lang="en-US" smtClean="0">
                <a:ea typeface="+mn-ea"/>
              </a:rPr>
              <a:t>Although pressured to launch an air assault, Kennedy chose a naval blockade of Cuba.</a:t>
            </a:r>
          </a:p>
          <a:p>
            <a:pPr eaLnBrk="1" hangingPunct="1">
              <a:buFont typeface="Wingdings" pitchFamily="2" charset="2"/>
              <a:buChar char="u"/>
              <a:defRPr/>
            </a:pPr>
            <a:endParaRPr lang="en-US" smtClean="0">
              <a:ea typeface="+mn-ea"/>
            </a:endParaRPr>
          </a:p>
        </p:txBody>
      </p:sp>
      <p:pic>
        <p:nvPicPr>
          <p:cNvPr id="55300" name="Picture 7" descr="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295400"/>
            <a:ext cx="335280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9" descr="cuban_missile_crisis_carto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343400"/>
            <a:ext cx="3429000"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9" name="Rectangle 5"/>
          <p:cNvSpPr>
            <a:spLocks noGrp="1" noChangeArrowheads="1"/>
          </p:cNvSpPr>
          <p:nvPr>
            <p:ph type="body" sz="half" idx="1"/>
          </p:nvPr>
        </p:nvSpPr>
        <p:spPr/>
        <p:txBody>
          <a:bodyPr/>
          <a:lstStyle/>
          <a:p>
            <a:pPr eaLnBrk="1" hangingPunct="1">
              <a:buFont typeface="Wingdings" pitchFamily="2" charset="2"/>
              <a:buChar char="u"/>
              <a:defRPr/>
            </a:pPr>
            <a:r>
              <a:rPr lang="en-US" dirty="0" smtClean="0">
                <a:ea typeface="+mn-ea"/>
                <a:hlinkClick r:id="rId3"/>
              </a:rPr>
              <a:t>For 13 days</a:t>
            </a:r>
            <a:r>
              <a:rPr lang="en-US" dirty="0" smtClean="0">
                <a:ea typeface="+mn-ea"/>
              </a:rPr>
              <a:t>, US and Soviets negotiated until an agreement was made- Silos out of Cuba. US missiles out of Turkey.</a:t>
            </a:r>
          </a:p>
          <a:p>
            <a:pPr eaLnBrk="1" hangingPunct="1">
              <a:buFont typeface="Wingdings" pitchFamily="2" charset="2"/>
              <a:buChar char="u"/>
              <a:defRPr/>
            </a:pPr>
            <a:endParaRPr lang="en-US" dirty="0" smtClean="0">
              <a:ea typeface="+mn-ea"/>
            </a:endParaRPr>
          </a:p>
        </p:txBody>
      </p:sp>
      <p:pic>
        <p:nvPicPr>
          <p:cNvPr id="56323" name="Picture 8"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286000"/>
            <a:ext cx="4114800" cy="27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eaLnBrk="1" hangingPunct="1"/>
            <a:r>
              <a:rPr lang="en-US">
                <a:latin typeface="Arial" charset="0"/>
              </a:rPr>
              <a:t>The Berlin Wall</a:t>
            </a:r>
          </a:p>
        </p:txBody>
      </p:sp>
      <p:sp>
        <p:nvSpPr>
          <p:cNvPr id="203780" name="Rectangle 4"/>
          <p:cNvSpPr>
            <a:spLocks noGrp="1" noChangeArrowheads="1"/>
          </p:cNvSpPr>
          <p:nvPr>
            <p:ph type="body" sz="half" idx="1"/>
          </p:nvPr>
        </p:nvSpPr>
        <p:spPr/>
        <p:txBody>
          <a:bodyPr/>
          <a:lstStyle/>
          <a:p>
            <a:pPr eaLnBrk="1" hangingPunct="1"/>
            <a:r>
              <a:rPr lang="en-US" sz="2400">
                <a:latin typeface="Verdana" charset="0"/>
              </a:rPr>
              <a:t>By 1961, More than 3 million people left East Germany. The Soviets knew it had to stop the exodus. </a:t>
            </a:r>
          </a:p>
        </p:txBody>
      </p:sp>
      <p:sp>
        <p:nvSpPr>
          <p:cNvPr id="203781" name="Rectangle 5"/>
          <p:cNvSpPr>
            <a:spLocks noGrp="1" noChangeArrowheads="1"/>
          </p:cNvSpPr>
          <p:nvPr>
            <p:ph type="body" sz="half" idx="2"/>
          </p:nvPr>
        </p:nvSpPr>
        <p:spPr/>
        <p:txBody>
          <a:bodyPr/>
          <a:lstStyle/>
          <a:p>
            <a:pPr eaLnBrk="1" hangingPunct="1"/>
            <a:r>
              <a:rPr lang="en-US" sz="2400">
                <a:latin typeface="Verdana" charset="0"/>
              </a:rPr>
              <a:t>A barbed-wire barrier was strung between East and West Berlin. It effectively divided the city in half. Within days, workers cemented concrete blocks into a low wall through the city.</a:t>
            </a:r>
            <a:br>
              <a:rPr lang="en-US" sz="2400">
                <a:latin typeface="Verdana" charset="0"/>
              </a:rPr>
            </a:br>
            <a:r>
              <a:rPr lang="en-US" sz="2400">
                <a:latin typeface="Verdana" charset="0"/>
              </a:rPr>
              <a:t> </a:t>
            </a:r>
            <a:br>
              <a:rPr lang="en-US" sz="2400">
                <a:latin typeface="Verdana" charset="0"/>
              </a:rPr>
            </a:br>
            <a:endParaRPr lang="en-US" sz="2400">
              <a:latin typeface="Verdana" charset="0"/>
            </a:endParaRPr>
          </a:p>
        </p:txBody>
      </p:sp>
      <p:pic>
        <p:nvPicPr>
          <p:cNvPr id="57349" name="Picture 7" descr="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33800"/>
            <a:ext cx="34290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3780">
                                            <p:txEl>
                                              <p:pRg st="0" end="0"/>
                                            </p:txEl>
                                          </p:spTgt>
                                        </p:tgtEl>
                                        <p:attrNameLst>
                                          <p:attrName>style.visibility</p:attrName>
                                        </p:attrNameLst>
                                      </p:cBhvr>
                                      <p:to>
                                        <p:strVal val="visible"/>
                                      </p:to>
                                    </p:set>
                                    <p:anim calcmode="lin" valueType="num">
                                      <p:cBhvr additive="base">
                                        <p:cTn id="7" dur="500" fill="hold"/>
                                        <p:tgtEl>
                                          <p:spTgt spid="2037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37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203781">
                                            <p:txEl>
                                              <p:pRg st="0" end="0"/>
                                            </p:txEl>
                                          </p:spTgt>
                                        </p:tgtEl>
                                        <p:attrNameLst>
                                          <p:attrName>style.visibility</p:attrName>
                                        </p:attrNameLst>
                                      </p:cBhvr>
                                      <p:to>
                                        <p:strVal val="visible"/>
                                      </p:to>
                                    </p:set>
                                    <p:animEffect transition="in" filter="fade">
                                      <p:cBhvr>
                                        <p:cTn id="13" dur="500"/>
                                        <p:tgtEl>
                                          <p:spTgt spid="2037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body" sz="half" idx="1"/>
          </p:nvPr>
        </p:nvSpPr>
        <p:spPr/>
        <p:txBody>
          <a:bodyPr/>
          <a:lstStyle/>
          <a:p>
            <a:pPr eaLnBrk="1" hangingPunct="1">
              <a:lnSpc>
                <a:spcPct val="80000"/>
              </a:lnSpc>
            </a:pPr>
            <a:r>
              <a:rPr lang="en-US" sz="2400">
                <a:latin typeface="Verdana" charset="0"/>
              </a:rPr>
              <a:t>An estimated 10,000 of them tried to escape to the West. About 5,000 made it.</a:t>
            </a:r>
            <a:br>
              <a:rPr lang="en-US" sz="2400">
                <a:latin typeface="Verdana" charset="0"/>
              </a:rPr>
            </a:br>
            <a:endParaRPr lang="en-US" sz="2400">
              <a:latin typeface="Verdana" charset="0"/>
            </a:endParaRPr>
          </a:p>
          <a:p>
            <a:pPr eaLnBrk="1" hangingPunct="1">
              <a:lnSpc>
                <a:spcPct val="80000"/>
              </a:lnSpc>
            </a:pPr>
            <a:r>
              <a:rPr lang="en-US" sz="2400">
                <a:latin typeface="Verdana" charset="0"/>
              </a:rPr>
              <a:t>One group took six months in 1964 to dig a 145-yard tunnel from the cellar of a former West Berlin bakery to an outhouse on the eastern side. They freed 57 East Berliners. </a:t>
            </a:r>
          </a:p>
        </p:txBody>
      </p:sp>
      <p:pic>
        <p:nvPicPr>
          <p:cNvPr id="58371" name="Picture 11" descr="2197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44196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13" descr="mauer_bernauerstr12367089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581400"/>
            <a:ext cx="3276600"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6853">
                                            <p:txEl>
                                              <p:pRg st="0" end="0"/>
                                            </p:txEl>
                                          </p:spTgt>
                                        </p:tgtEl>
                                        <p:attrNameLst>
                                          <p:attrName>style.visibility</p:attrName>
                                        </p:attrNameLst>
                                      </p:cBhvr>
                                      <p:to>
                                        <p:strVal val="visible"/>
                                      </p:to>
                                    </p:set>
                                    <p:anim calcmode="lin" valueType="num">
                                      <p:cBhvr additive="base">
                                        <p:cTn id="7" dur="500" fill="hold"/>
                                        <p:tgtEl>
                                          <p:spTgt spid="2068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68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6853">
                                            <p:txEl>
                                              <p:pRg st="1" end="1"/>
                                            </p:txEl>
                                          </p:spTgt>
                                        </p:tgtEl>
                                        <p:attrNameLst>
                                          <p:attrName>style.visibility</p:attrName>
                                        </p:attrNameLst>
                                      </p:cBhvr>
                                      <p:to>
                                        <p:strVal val="visible"/>
                                      </p:to>
                                    </p:set>
                                    <p:anim calcmode="lin" valueType="num">
                                      <p:cBhvr additive="base">
                                        <p:cTn id="13" dur="500" fill="hold"/>
                                        <p:tgtEl>
                                          <p:spTgt spid="20685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685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5" name="Rectangle 5"/>
          <p:cNvSpPr>
            <a:spLocks noGrp="1" noChangeArrowheads="1"/>
          </p:cNvSpPr>
          <p:nvPr>
            <p:ph type="body" sz="half" idx="1"/>
          </p:nvPr>
        </p:nvSpPr>
        <p:spPr/>
        <p:txBody>
          <a:bodyPr/>
          <a:lstStyle/>
          <a:p>
            <a:pPr eaLnBrk="1" hangingPunct="1">
              <a:lnSpc>
                <a:spcPct val="90000"/>
              </a:lnSpc>
            </a:pPr>
            <a:r>
              <a:rPr lang="en-US" sz="2400">
                <a:latin typeface="Verdana" charset="0"/>
              </a:rPr>
              <a:t>In all, 246 people died at the wall. Perhaps the best known was 18-year-old bricklayer Peter Fechter.</a:t>
            </a:r>
          </a:p>
          <a:p>
            <a:pPr eaLnBrk="1" hangingPunct="1">
              <a:lnSpc>
                <a:spcPct val="90000"/>
              </a:lnSpc>
            </a:pPr>
            <a:r>
              <a:rPr lang="en-US" sz="2400">
                <a:latin typeface="Verdana" charset="0"/>
              </a:rPr>
              <a:t>On Aug. 17, 1962, he tried to jump the barbed wire. East German soldiers fired and would not allow anyone to help him as he bled to death.</a:t>
            </a:r>
            <a:br>
              <a:rPr lang="en-US" sz="2400">
                <a:latin typeface="Verdana" charset="0"/>
              </a:rPr>
            </a:br>
            <a:endParaRPr lang="en-US" sz="2400">
              <a:latin typeface="Verdana" charset="0"/>
            </a:endParaRPr>
          </a:p>
        </p:txBody>
      </p:sp>
      <p:pic>
        <p:nvPicPr>
          <p:cNvPr id="59395" name="Picture 9" descr="Peterfechterlaysdy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905000"/>
            <a:ext cx="2681288"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9925">
                                            <p:txEl>
                                              <p:pRg st="0" end="0"/>
                                            </p:txEl>
                                          </p:spTgt>
                                        </p:tgtEl>
                                        <p:attrNameLst>
                                          <p:attrName>style.visibility</p:attrName>
                                        </p:attrNameLst>
                                      </p:cBhvr>
                                      <p:to>
                                        <p:strVal val="visible"/>
                                      </p:to>
                                    </p:set>
                                    <p:anim calcmode="lin" valueType="num">
                                      <p:cBhvr additive="base">
                                        <p:cTn id="7" dur="500" fill="hold"/>
                                        <p:tgtEl>
                                          <p:spTgt spid="20992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99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209925">
                                            <p:txEl>
                                              <p:pRg st="1" end="1"/>
                                            </p:txEl>
                                          </p:spTgt>
                                        </p:tgtEl>
                                        <p:attrNameLst>
                                          <p:attrName>style.visibility</p:attrName>
                                        </p:attrNameLst>
                                      </p:cBhvr>
                                      <p:to>
                                        <p:strVal val="visible"/>
                                      </p:to>
                                    </p:set>
                                    <p:animEffect transition="in" filter="fade">
                                      <p:cBhvr>
                                        <p:cTn id="13" dur="500"/>
                                        <p:tgtEl>
                                          <p:spTgt spid="2099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4"/>
          <p:cNvSpPr>
            <a:spLocks noGrp="1" noChangeArrowheads="1"/>
          </p:cNvSpPr>
          <p:nvPr>
            <p:ph type="title"/>
          </p:nvPr>
        </p:nvSpPr>
        <p:spPr/>
        <p:txBody>
          <a:bodyPr/>
          <a:lstStyle/>
          <a:p>
            <a:pPr eaLnBrk="1" hangingPunct="1"/>
            <a:r>
              <a:rPr lang="ja-JP" altLang="en-US">
                <a:latin typeface="Arial" charset="0"/>
              </a:rPr>
              <a:t>“</a:t>
            </a:r>
            <a:r>
              <a:rPr lang="en-US">
                <a:latin typeface="Arial" charset="0"/>
              </a:rPr>
              <a:t>Ich bin ein Berliner</a:t>
            </a:r>
            <a:r>
              <a:rPr lang="ja-JP" altLang="en-US">
                <a:latin typeface="Arial" charset="0"/>
              </a:rPr>
              <a:t>”</a:t>
            </a:r>
            <a:r>
              <a:rPr lang="en-US">
                <a:latin typeface="Arial" charset="0"/>
              </a:rPr>
              <a:t> </a:t>
            </a:r>
          </a:p>
        </p:txBody>
      </p:sp>
      <p:sp>
        <p:nvSpPr>
          <p:cNvPr id="215045" name="Rectangle 5"/>
          <p:cNvSpPr>
            <a:spLocks noGrp="1" noChangeArrowheads="1"/>
          </p:cNvSpPr>
          <p:nvPr>
            <p:ph type="body" sz="half" idx="1"/>
          </p:nvPr>
        </p:nvSpPr>
        <p:spPr/>
        <p:txBody>
          <a:bodyPr/>
          <a:lstStyle/>
          <a:p>
            <a:pPr eaLnBrk="1" hangingPunct="1">
              <a:lnSpc>
                <a:spcPct val="80000"/>
              </a:lnSpc>
            </a:pPr>
            <a:r>
              <a:rPr lang="en-US" sz="1800">
                <a:latin typeface="Verdana" charset="0"/>
              </a:rPr>
              <a:t>June 1963, President Kennedy paid a visit to West Berlin. </a:t>
            </a:r>
          </a:p>
          <a:p>
            <a:pPr eaLnBrk="1" hangingPunct="1">
              <a:lnSpc>
                <a:spcPct val="80000"/>
              </a:lnSpc>
            </a:pPr>
            <a:endParaRPr lang="en-US" sz="1800">
              <a:latin typeface="Verdana" charset="0"/>
            </a:endParaRPr>
          </a:p>
          <a:p>
            <a:pPr eaLnBrk="1" hangingPunct="1">
              <a:lnSpc>
                <a:spcPct val="80000"/>
              </a:lnSpc>
            </a:pPr>
            <a:r>
              <a:rPr lang="ja-JP" altLang="en-US" sz="1800">
                <a:solidFill>
                  <a:schemeClr val="folHlink"/>
                </a:solidFill>
                <a:latin typeface="Verdana" charset="0"/>
              </a:rPr>
              <a:t>“</a:t>
            </a:r>
            <a:r>
              <a:rPr lang="en-US" sz="1800">
                <a:solidFill>
                  <a:schemeClr val="folHlink"/>
                </a:solidFill>
                <a:latin typeface="Verdana" charset="0"/>
              </a:rPr>
              <a:t>You live in a defended island of freedom, but your life is part of the main. so let me ask you, as I close, to lift your eyes beyond the dangers of today, to the hope of tomorrow, beyond the freedom merely of this city of Berlin, or your country of Germany, to the advance of freedom everywhere, beyond the wall to the day of peace with justice, beyond yourselves and ourselves to all mankind. </a:t>
            </a:r>
            <a:r>
              <a:rPr lang="ja-JP" altLang="en-US" sz="1800">
                <a:solidFill>
                  <a:schemeClr val="folHlink"/>
                </a:solidFill>
                <a:latin typeface="Verdana" charset="0"/>
              </a:rPr>
              <a:t>“</a:t>
            </a:r>
            <a:endParaRPr lang="en-US" sz="1800">
              <a:solidFill>
                <a:schemeClr val="folHlink"/>
              </a:solidFill>
              <a:latin typeface="Verdana" charset="0"/>
            </a:endParaRPr>
          </a:p>
        </p:txBody>
      </p:sp>
      <p:pic>
        <p:nvPicPr>
          <p:cNvPr id="60420" name="Picture 8" descr="kennedy_berlin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429000"/>
            <a:ext cx="358140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9" name="Rectangle 9"/>
          <p:cNvSpPr>
            <a:spLocks noGrp="1" noChangeArrowheads="1"/>
          </p:cNvSpPr>
          <p:nvPr>
            <p:ph type="body" sz="half" idx="2"/>
          </p:nvPr>
        </p:nvSpPr>
        <p:spPr/>
        <p:txBody>
          <a:bodyPr/>
          <a:lstStyle/>
          <a:p>
            <a:pPr eaLnBrk="1" hangingPunct="1">
              <a:buFont typeface="Wingdings" pitchFamily="2" charset="2"/>
              <a:buChar char="u"/>
              <a:defRPr/>
            </a:pPr>
            <a:r>
              <a:rPr lang="en-US" sz="1800" dirty="0" smtClean="0">
                <a:solidFill>
                  <a:schemeClr val="folHlink"/>
                </a:solidFill>
                <a:ea typeface="+mn-ea"/>
              </a:rPr>
              <a:t>All free men, wherever they may live, are citizens of Berlin, and therefore, as a free man, I take pride in the words </a:t>
            </a:r>
            <a:r>
              <a:rPr lang="en-US" sz="1800" i="1" dirty="0" smtClean="0">
                <a:solidFill>
                  <a:srgbClr val="FF0000"/>
                </a:solidFill>
                <a:ea typeface="+mn-ea"/>
                <a:hlinkClick r:id="rId4"/>
              </a:rPr>
              <a:t>"</a:t>
            </a:r>
            <a:r>
              <a:rPr lang="en-US" sz="1800" i="1" dirty="0" err="1" smtClean="0">
                <a:solidFill>
                  <a:srgbClr val="FF0000"/>
                </a:solidFill>
                <a:ea typeface="+mn-ea"/>
                <a:hlinkClick r:id="rId4"/>
              </a:rPr>
              <a:t>Ich</a:t>
            </a:r>
            <a:r>
              <a:rPr lang="en-US" sz="1800" i="1" dirty="0" smtClean="0">
                <a:solidFill>
                  <a:srgbClr val="FF0000"/>
                </a:solidFill>
                <a:ea typeface="+mn-ea"/>
                <a:hlinkClick r:id="rId4"/>
              </a:rPr>
              <a:t> bin </a:t>
            </a:r>
            <a:r>
              <a:rPr lang="en-US" sz="1800" i="1" dirty="0" err="1" smtClean="0">
                <a:solidFill>
                  <a:srgbClr val="FF0000"/>
                </a:solidFill>
                <a:ea typeface="+mn-ea"/>
                <a:hlinkClick r:id="rId4"/>
              </a:rPr>
              <a:t>ein</a:t>
            </a:r>
            <a:r>
              <a:rPr lang="en-US" sz="1800" i="1" dirty="0" smtClean="0">
                <a:solidFill>
                  <a:srgbClr val="FF0000"/>
                </a:solidFill>
                <a:ea typeface="+mn-ea"/>
                <a:hlinkClick r:id="rId4"/>
              </a:rPr>
              <a:t> Berliner."</a:t>
            </a:r>
            <a:r>
              <a:rPr lang="en-US" dirty="0" smtClean="0">
                <a:solidFill>
                  <a:srgbClr val="FF0000"/>
                </a:solidFill>
                <a:ea typeface="+mn-ea"/>
                <a:hlinkClick r:id="rId4"/>
              </a:rPr>
              <a:t> </a:t>
            </a:r>
            <a:endParaRPr lang="en-US" dirty="0" smtClean="0">
              <a:solidFill>
                <a:srgbClr val="FF0000"/>
              </a:solidFill>
              <a:ea typeface="+mn-e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15045">
                                            <p:txEl>
                                              <p:pRg st="0" end="0"/>
                                            </p:txEl>
                                          </p:spTgt>
                                        </p:tgtEl>
                                        <p:attrNameLst>
                                          <p:attrName>style.visibility</p:attrName>
                                        </p:attrNameLst>
                                      </p:cBhvr>
                                      <p:to>
                                        <p:strVal val="visible"/>
                                      </p:to>
                                    </p:set>
                                    <p:animEffect transition="in" filter="fade">
                                      <p:cBhvr>
                                        <p:cTn id="7" dur="1000"/>
                                        <p:tgtEl>
                                          <p:spTgt spid="215045">
                                            <p:txEl>
                                              <p:pRg st="0" end="0"/>
                                            </p:txEl>
                                          </p:spTgt>
                                        </p:tgtEl>
                                      </p:cBhvr>
                                    </p:animEffect>
                                    <p:anim calcmode="lin" valueType="num">
                                      <p:cBhvr>
                                        <p:cTn id="8" dur="1000" fill="hold"/>
                                        <p:tgtEl>
                                          <p:spTgt spid="21504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15045">
                                            <p:txEl>
                                              <p:pRg st="2" end="2"/>
                                            </p:txEl>
                                          </p:spTgt>
                                        </p:tgtEl>
                                        <p:attrNameLst>
                                          <p:attrName>style.visibility</p:attrName>
                                        </p:attrNameLst>
                                      </p:cBhvr>
                                      <p:to>
                                        <p:strVal val="visible"/>
                                      </p:to>
                                    </p:set>
                                    <p:animEffect transition="in" filter="fade">
                                      <p:cBhvr>
                                        <p:cTn id="14" dur="1000"/>
                                        <p:tgtEl>
                                          <p:spTgt spid="215045">
                                            <p:txEl>
                                              <p:pRg st="2" end="2"/>
                                            </p:txEl>
                                          </p:spTgt>
                                        </p:tgtEl>
                                      </p:cBhvr>
                                    </p:animEffect>
                                    <p:anim calcmode="lin" valueType="num">
                                      <p:cBhvr>
                                        <p:cTn id="15" dur="1000" fill="hold"/>
                                        <p:tgtEl>
                                          <p:spTgt spid="21504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4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049">
                                            <p:txEl>
                                              <p:pRg st="0" end="0"/>
                                            </p:txEl>
                                          </p:spTgt>
                                        </p:tgtEl>
                                        <p:attrNameLst>
                                          <p:attrName>style.visibility</p:attrName>
                                        </p:attrNameLst>
                                      </p:cBhvr>
                                      <p:to>
                                        <p:strVal val="visible"/>
                                      </p:to>
                                    </p:set>
                                    <p:anim calcmode="lin" valueType="num">
                                      <p:cBhvr additive="base">
                                        <p:cTn id="21" dur="500" fill="hold"/>
                                        <p:tgtEl>
                                          <p:spTgt spid="21504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4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descr="jf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43719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7" descr="reagansp">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191000"/>
            <a:ext cx="38100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hlinkClick r:id="rId2"/>
              </a:rPr>
              <a:t>Fall of the Berlin Wall</a:t>
            </a:r>
            <a:endParaRPr lang="en-US" dirty="0">
              <a:ea typeface="+mj-ea"/>
            </a:endParaRPr>
          </a:p>
        </p:txBody>
      </p:sp>
      <p:sp>
        <p:nvSpPr>
          <p:cNvPr id="3" name="Content Placeholder 2"/>
          <p:cNvSpPr>
            <a:spLocks noGrp="1"/>
          </p:cNvSpPr>
          <p:nvPr>
            <p:ph sz="half" idx="1"/>
          </p:nvPr>
        </p:nvSpPr>
        <p:spPr/>
        <p:txBody>
          <a:bodyPr/>
          <a:lstStyle/>
          <a:p>
            <a:pPr>
              <a:buFont typeface="Wingdings" pitchFamily="2" charset="2"/>
              <a:buChar char="u"/>
              <a:defRPr/>
            </a:pPr>
            <a:r>
              <a:rPr lang="en-US" dirty="0" smtClean="0">
                <a:ea typeface="+mn-ea"/>
                <a:hlinkClick r:id="rId3"/>
              </a:rPr>
              <a:t>November 9, 1989</a:t>
            </a:r>
            <a:endParaRPr lang="en-US" dirty="0">
              <a:ea typeface="+mn-ea"/>
            </a:endParaRPr>
          </a:p>
        </p:txBody>
      </p:sp>
      <p:pic>
        <p:nvPicPr>
          <p:cNvPr id="62468" name="Picture 2" descr="http://www.thekidswindow.co.uk/images/CMScontent/Image/berlin20wall20freedo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743200"/>
            <a:ext cx="54864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atellite Dish">
  <a:themeElements>
    <a:clrScheme name="Satellite Dish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fontScheme name="Satellite Dish">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Satellite Dish 1">
        <a:dk1>
          <a:srgbClr val="660000"/>
        </a:dk1>
        <a:lt1>
          <a:srgbClr val="FFFFFF"/>
        </a:lt1>
        <a:dk2>
          <a:srgbClr val="A80000"/>
        </a:dk2>
        <a:lt2>
          <a:srgbClr val="FFFF99"/>
        </a:lt2>
        <a:accent1>
          <a:srgbClr val="FF6600"/>
        </a:accent1>
        <a:accent2>
          <a:srgbClr val="6A0000"/>
        </a:accent2>
        <a:accent3>
          <a:srgbClr val="D1AAAA"/>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Satellite Dish 2">
        <a:dk1>
          <a:srgbClr val="6A4700"/>
        </a:dk1>
        <a:lt1>
          <a:srgbClr val="FFFFFF"/>
        </a:lt1>
        <a:dk2>
          <a:srgbClr val="522900"/>
        </a:dk2>
        <a:lt2>
          <a:srgbClr val="FFFF99"/>
        </a:lt2>
        <a:accent1>
          <a:srgbClr val="CC9900"/>
        </a:accent1>
        <a:accent2>
          <a:srgbClr val="9C7300"/>
        </a:accent2>
        <a:accent3>
          <a:srgbClr val="B3ACAA"/>
        </a:accent3>
        <a:accent4>
          <a:srgbClr val="DADADA"/>
        </a:accent4>
        <a:accent5>
          <a:srgbClr val="E2CAAA"/>
        </a:accent5>
        <a:accent6>
          <a:srgbClr val="8D6800"/>
        </a:accent6>
        <a:hlink>
          <a:srgbClr val="FF9900"/>
        </a:hlink>
        <a:folHlink>
          <a:srgbClr val="FFFF66"/>
        </a:folHlink>
      </a:clrScheme>
      <a:clrMap bg1="dk2" tx1="lt1" bg2="dk1" tx2="lt2" accent1="accent1" accent2="accent2" accent3="accent3" accent4="accent4" accent5="accent5" accent6="accent6" hlink="hlink" folHlink="folHlink"/>
    </a:extraClrScheme>
    <a:extraClrScheme>
      <a:clrScheme name="Satellite Dish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clrMap bg1="dk2" tx1="lt1" bg2="dk1" tx2="lt2" accent1="accent1" accent2="accent2" accent3="accent3" accent4="accent4" accent5="accent5" accent6="accent6" hlink="hlink" folHlink="folHlink"/>
    </a:extraClrScheme>
    <a:extraClrScheme>
      <a:clrScheme name="Satellite Dish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clrMap bg1="dk2" tx1="lt1" bg2="dk1" tx2="lt2" accent1="accent1" accent2="accent2" accent3="accent3" accent4="accent4" accent5="accent5" accent6="accent6" hlink="hlink" folHlink="folHlink"/>
    </a:extraClrScheme>
    <a:extraClrScheme>
      <a:clrScheme name="Satellite Dish 5">
        <a:dk1>
          <a:srgbClr val="006664"/>
        </a:dk1>
        <a:lt1>
          <a:srgbClr val="FFFFFF"/>
        </a:lt1>
        <a:dk2>
          <a:srgbClr val="00908D"/>
        </a:dk2>
        <a:lt2>
          <a:srgbClr val="ADE5CD"/>
        </a:lt2>
        <a:accent1>
          <a:srgbClr val="00CCFF"/>
        </a:accent1>
        <a:accent2>
          <a:srgbClr val="006666"/>
        </a:accent2>
        <a:accent3>
          <a:srgbClr val="AAC6C5"/>
        </a:accent3>
        <a:accent4>
          <a:srgbClr val="DADADA"/>
        </a:accent4>
        <a:accent5>
          <a:srgbClr val="AAE2FF"/>
        </a:accent5>
        <a:accent6>
          <a:srgbClr val="005C5C"/>
        </a:accent6>
        <a:hlink>
          <a:srgbClr val="6DD8DB"/>
        </a:hlink>
        <a:folHlink>
          <a:srgbClr val="C5E2FF"/>
        </a:folHlink>
      </a:clrScheme>
      <a:clrMap bg1="dk2" tx1="lt1" bg2="dk1" tx2="lt2" accent1="accent1" accent2="accent2" accent3="accent3" accent4="accent4" accent5="accent5" accent6="accent6" hlink="hlink" folHlink="folHlink"/>
    </a:extraClrScheme>
    <a:extraClrScheme>
      <a:clrScheme name="Satellite Dish 6">
        <a:dk1>
          <a:srgbClr val="000000"/>
        </a:dk1>
        <a:lt1>
          <a:srgbClr val="DDDCC5"/>
        </a:lt1>
        <a:dk2>
          <a:srgbClr val="000000"/>
        </a:dk2>
        <a:lt2>
          <a:srgbClr val="B9B695"/>
        </a:lt2>
        <a:accent1>
          <a:srgbClr val="EAEBE9"/>
        </a:accent1>
        <a:accent2>
          <a:srgbClr val="BFBFAB"/>
        </a:accent2>
        <a:accent3>
          <a:srgbClr val="EBEBDF"/>
        </a:accent3>
        <a:accent4>
          <a:srgbClr val="000000"/>
        </a:accent4>
        <a:accent5>
          <a:srgbClr val="F3F3F2"/>
        </a:accent5>
        <a:accent6>
          <a:srgbClr val="ADAD9B"/>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atellite Dish 7">
        <a:dk1>
          <a:srgbClr val="000000"/>
        </a:dk1>
        <a:lt1>
          <a:srgbClr val="FFFFFF"/>
        </a:lt1>
        <a:dk2>
          <a:srgbClr val="000000"/>
        </a:dk2>
        <a:lt2>
          <a:srgbClr val="B2B2B2"/>
        </a:lt2>
        <a:accent1>
          <a:srgbClr val="336699"/>
        </a:accent1>
        <a:accent2>
          <a:srgbClr val="5F5F5F"/>
        </a:accent2>
        <a:accent3>
          <a:srgbClr val="AAAAAA"/>
        </a:accent3>
        <a:accent4>
          <a:srgbClr val="DADADA"/>
        </a:accent4>
        <a:accent5>
          <a:srgbClr val="ADB8CA"/>
        </a:accent5>
        <a:accent6>
          <a:srgbClr val="555555"/>
        </a:accent6>
        <a:hlink>
          <a:srgbClr val="BBE5FF"/>
        </a:hlink>
        <a:folHlink>
          <a:srgbClr val="B6B3E1"/>
        </a:folHlink>
      </a:clrScheme>
      <a:clrMap bg1="dk2" tx1="lt1" bg2="dk1" tx2="lt2" accent1="accent1" accent2="accent2" accent3="accent3" accent4="accent4" accent5="accent5" accent6="accent6" hlink="hlink" folHlink="folHlink"/>
    </a:extraClrScheme>
    <a:extraClrScheme>
      <a:clrScheme name="Satellite Dish 8">
        <a:dk1>
          <a:srgbClr val="000090"/>
        </a:dk1>
        <a:lt1>
          <a:srgbClr val="EAEAEA"/>
        </a:lt1>
        <a:dk2>
          <a:srgbClr val="3A3AB2"/>
        </a:dk2>
        <a:lt2>
          <a:srgbClr val="CAD4DC"/>
        </a:lt2>
        <a:accent1>
          <a:srgbClr val="3974AF"/>
        </a:accent1>
        <a:accent2>
          <a:srgbClr val="232369"/>
        </a:accent2>
        <a:accent3>
          <a:srgbClr val="AEAED5"/>
        </a:accent3>
        <a:accent4>
          <a:srgbClr val="C8C8C8"/>
        </a:accent4>
        <a:accent5>
          <a:srgbClr val="AEBCD4"/>
        </a:accent5>
        <a:accent6>
          <a:srgbClr val="1F1F5E"/>
        </a:accent6>
        <a:hlink>
          <a:srgbClr val="00CCFF"/>
        </a:hlink>
        <a:folHlink>
          <a:srgbClr val="6699FF"/>
        </a:folHlink>
      </a:clrScheme>
      <a:clrMap bg1="dk2" tx1="lt1" bg2="dk1" tx2="lt2" accent1="accent1" accent2="accent2" accent3="accent3" accent4="accent4" accent5="accent5" accent6="accent6" hlink="hlink" folHlink="folHlink"/>
    </a:extraClrScheme>
    <a:extraClrScheme>
      <a:clrScheme name="Satellite Dish 9">
        <a:dk1>
          <a:srgbClr val="9C9C9C"/>
        </a:dk1>
        <a:lt1>
          <a:srgbClr val="FFFFFF"/>
        </a:lt1>
        <a:dk2>
          <a:srgbClr val="8696CA"/>
        </a:dk2>
        <a:lt2>
          <a:srgbClr val="FFFFFF"/>
        </a:lt2>
        <a:accent1>
          <a:srgbClr val="97D1D5"/>
        </a:accent1>
        <a:accent2>
          <a:srgbClr val="666699"/>
        </a:accent2>
        <a:accent3>
          <a:srgbClr val="C3C9E1"/>
        </a:accent3>
        <a:accent4>
          <a:srgbClr val="DADADA"/>
        </a:accent4>
        <a:accent5>
          <a:srgbClr val="C9E5E7"/>
        </a:accent5>
        <a:accent6>
          <a:srgbClr val="5C5C8A"/>
        </a:accent6>
        <a:hlink>
          <a:srgbClr val="0000FF"/>
        </a:hlink>
        <a:folHlink>
          <a:srgbClr val="00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Satellite Dish</Template>
  <TotalTime>4264</TotalTime>
  <Words>2605</Words>
  <Application>Microsoft Macintosh PowerPoint</Application>
  <PresentationFormat>On-screen Show (4:3)</PresentationFormat>
  <Paragraphs>263</Paragraphs>
  <Slides>58</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Verdana</vt:lpstr>
      <vt:lpstr>Arial</vt:lpstr>
      <vt:lpstr>Wingdings</vt:lpstr>
      <vt:lpstr>Times New Roman</vt:lpstr>
      <vt:lpstr>Symbol</vt:lpstr>
      <vt:lpstr>Satellite Dish</vt:lpstr>
      <vt:lpstr>Cold War Beginnings</vt:lpstr>
      <vt:lpstr>What was the Cold War?</vt:lpstr>
      <vt:lpstr>PowerPoint Presentation</vt:lpstr>
      <vt:lpstr>Two visions of the World </vt:lpstr>
      <vt:lpstr>Show the differences in thought with the following events</vt:lpstr>
      <vt:lpstr>Yalta</vt:lpstr>
      <vt:lpstr>The United Nations</vt:lpstr>
      <vt:lpstr>Polish Question</vt:lpstr>
      <vt:lpstr>Poland</vt:lpstr>
      <vt:lpstr>Focus on Berlin</vt:lpstr>
      <vt:lpstr>PowerPoint Presentation</vt:lpstr>
      <vt:lpstr>Berlin Blockade and the Division of Germany</vt:lpstr>
      <vt:lpstr>US Response to Communism</vt:lpstr>
      <vt:lpstr>The Policy  of Containment</vt:lpstr>
      <vt:lpstr>The Truman Doctrine (1947)</vt:lpstr>
      <vt:lpstr>PowerPoint Presentation</vt:lpstr>
      <vt:lpstr>Formation of New Alliances </vt:lpstr>
      <vt:lpstr>PowerPoint Presentation</vt:lpstr>
      <vt:lpstr>National Security Act</vt:lpstr>
      <vt:lpstr>Korean War: the first hot war of the Cold War (1950-1953)</vt:lpstr>
      <vt:lpstr>First test outside of Europe: Korea Who? What? When? Why?</vt:lpstr>
      <vt:lpstr>Korea- Timeline</vt:lpstr>
      <vt:lpstr>United Nations Reaction</vt:lpstr>
      <vt:lpstr>United States Reaction</vt:lpstr>
      <vt:lpstr>Counter-Offensive by UN (1950)</vt:lpstr>
      <vt:lpstr>PowerPoint Presentation</vt:lpstr>
      <vt:lpstr>Ending of War- Reasons</vt:lpstr>
      <vt:lpstr>Korean War review!</vt:lpstr>
      <vt:lpstr>PowerPoint Presentation</vt:lpstr>
      <vt:lpstr>Communism at Home (The 2nd Red Scare and McCarthyism)</vt:lpstr>
      <vt:lpstr>Why again?</vt:lpstr>
      <vt:lpstr>How to spot a Communist!</vt:lpstr>
      <vt:lpstr>Spy Cases!</vt:lpstr>
      <vt:lpstr>Spy Cases!</vt:lpstr>
      <vt:lpstr>“McCarthyism”</vt:lpstr>
      <vt:lpstr>Activity</vt:lpstr>
      <vt:lpstr>Page 6</vt:lpstr>
      <vt:lpstr>Truman’s response</vt:lpstr>
      <vt:lpstr>PowerPoint Presentation</vt:lpstr>
      <vt:lpstr>PowerPoint Presentation</vt:lpstr>
      <vt:lpstr>PowerPoint Presentation</vt:lpstr>
      <vt:lpstr>PowerPoint Presentation</vt:lpstr>
      <vt:lpstr>Cold War under Eisenhower</vt:lpstr>
      <vt:lpstr>The Eisenhower Doctrine</vt:lpstr>
      <vt:lpstr>U-2 Crisis</vt:lpstr>
      <vt:lpstr>U-2</vt:lpstr>
      <vt:lpstr>Space Race</vt:lpstr>
      <vt:lpstr>First Man in Space? </vt:lpstr>
      <vt:lpstr>First Men is Space</vt:lpstr>
      <vt:lpstr>Foreign Policy and Kennedy</vt:lpstr>
      <vt:lpstr>Cuban Missile Crisis</vt:lpstr>
      <vt:lpstr>PowerPoint Presentation</vt:lpstr>
      <vt:lpstr>The Berlin Wall</vt:lpstr>
      <vt:lpstr>PowerPoint Presentation</vt:lpstr>
      <vt:lpstr>PowerPoint Presentation</vt:lpstr>
      <vt:lpstr>“Ich bin ein Berliner” </vt:lpstr>
      <vt:lpstr>PowerPoint Presentation</vt:lpstr>
      <vt:lpstr>Fall of the Berlin Wall</vt:lpstr>
    </vt:vector>
  </TitlesOfParts>
  <Company>SGASD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War Beginnings</dc:title>
  <dc:creator>KrallK</dc:creator>
  <cp:lastModifiedBy>Gavin Hall</cp:lastModifiedBy>
  <cp:revision>98</cp:revision>
  <cp:lastPrinted>2012-03-29T15:34:35Z</cp:lastPrinted>
  <dcterms:created xsi:type="dcterms:W3CDTF">2009-04-07T12:57:11Z</dcterms:created>
  <dcterms:modified xsi:type="dcterms:W3CDTF">2016-03-14T18:19:35Z</dcterms:modified>
</cp:coreProperties>
</file>