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vml" ContentType="application/vnd.openxmlformats-officedocument.vmlDrawin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embeddings/oleObject1.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11" r:id="rId2"/>
    <p:sldId id="284" r:id="rId3"/>
    <p:sldId id="304" r:id="rId4"/>
    <p:sldId id="305" r:id="rId5"/>
    <p:sldId id="299" r:id="rId6"/>
    <p:sldId id="300" r:id="rId7"/>
    <p:sldId id="290" r:id="rId8"/>
    <p:sldId id="308" r:id="rId9"/>
    <p:sldId id="286" r:id="rId10"/>
    <p:sldId id="293" r:id="rId11"/>
    <p:sldId id="296" r:id="rId12"/>
    <p:sldId id="301" r:id="rId13"/>
    <p:sldId id="307" r:id="rId14"/>
    <p:sldId id="291" r:id="rId15"/>
    <p:sldId id="292" r:id="rId16"/>
    <p:sldId id="302" r:id="rId17"/>
    <p:sldId id="288" r:id="rId18"/>
    <p:sldId id="285" r:id="rId19"/>
    <p:sldId id="295" r:id="rId20"/>
    <p:sldId id="306" r:id="rId21"/>
    <p:sldId id="303" r:id="rId22"/>
    <p:sldId id="294" r:id="rId23"/>
    <p:sldId id="289" r:id="rId24"/>
    <p:sldId id="287" r:id="rId25"/>
    <p:sldId id="298" r:id="rId26"/>
    <p:sldId id="256" r:id="rId27"/>
    <p:sldId id="281" r:id="rId28"/>
    <p:sldId id="282" r:id="rId29"/>
    <p:sldId id="278" r:id="rId30"/>
    <p:sldId id="280" r:id="rId31"/>
    <p:sldId id="309" r:id="rId32"/>
    <p:sldId id="310" r:id="rId33"/>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charset="0"/>
        <a:ea typeface="ＭＳ Ｐゴシック" charset="0"/>
        <a:cs typeface="+mn-cs"/>
      </a:defRPr>
    </a:lvl1pPr>
    <a:lvl2pPr marL="457200" algn="l" rtl="0" fontAlgn="base">
      <a:spcBef>
        <a:spcPct val="0"/>
      </a:spcBef>
      <a:spcAft>
        <a:spcPct val="0"/>
      </a:spcAft>
      <a:defRPr sz="2400" kern="1200">
        <a:solidFill>
          <a:schemeClr val="tx1"/>
        </a:solidFill>
        <a:latin typeface="Times New Roman" charset="0"/>
        <a:ea typeface="ＭＳ Ｐゴシック" charset="0"/>
        <a:cs typeface="+mn-cs"/>
      </a:defRPr>
    </a:lvl2pPr>
    <a:lvl3pPr marL="914400" algn="l" rtl="0" fontAlgn="base">
      <a:spcBef>
        <a:spcPct val="0"/>
      </a:spcBef>
      <a:spcAft>
        <a:spcPct val="0"/>
      </a:spcAft>
      <a:defRPr sz="2400" kern="1200">
        <a:solidFill>
          <a:schemeClr val="tx1"/>
        </a:solidFill>
        <a:latin typeface="Times New Roman" charset="0"/>
        <a:ea typeface="ＭＳ Ｐゴシック" charset="0"/>
        <a:cs typeface="+mn-cs"/>
      </a:defRPr>
    </a:lvl3pPr>
    <a:lvl4pPr marL="1371600" algn="l" rtl="0" fontAlgn="base">
      <a:spcBef>
        <a:spcPct val="0"/>
      </a:spcBef>
      <a:spcAft>
        <a:spcPct val="0"/>
      </a:spcAft>
      <a:defRPr sz="2400" kern="1200">
        <a:solidFill>
          <a:schemeClr val="tx1"/>
        </a:solidFill>
        <a:latin typeface="Times New Roman" charset="0"/>
        <a:ea typeface="ＭＳ Ｐゴシック" charset="0"/>
        <a:cs typeface="+mn-cs"/>
      </a:defRPr>
    </a:lvl4pPr>
    <a:lvl5pPr marL="1828800" algn="l" rtl="0" fontAlgn="base">
      <a:spcBef>
        <a:spcPct val="0"/>
      </a:spcBef>
      <a:spcAft>
        <a:spcPct val="0"/>
      </a:spcAft>
      <a:defRPr sz="2400" kern="1200">
        <a:solidFill>
          <a:schemeClr val="tx1"/>
        </a:solidFill>
        <a:latin typeface="Times New Roman" charset="0"/>
        <a:ea typeface="ＭＳ Ｐゴシック" charset="0"/>
        <a:cs typeface="+mn-cs"/>
      </a:defRPr>
    </a:lvl5pPr>
    <a:lvl6pPr marL="2286000" algn="l" defTabSz="457200" rtl="0" eaLnBrk="1" latinLnBrk="0" hangingPunct="1">
      <a:defRPr sz="2400" kern="1200">
        <a:solidFill>
          <a:schemeClr val="tx1"/>
        </a:solidFill>
        <a:latin typeface="Times New Roman" charset="0"/>
        <a:ea typeface="ＭＳ Ｐゴシック" charset="0"/>
        <a:cs typeface="+mn-cs"/>
      </a:defRPr>
    </a:lvl6pPr>
    <a:lvl7pPr marL="2743200" algn="l" defTabSz="457200" rtl="0" eaLnBrk="1" latinLnBrk="0" hangingPunct="1">
      <a:defRPr sz="2400" kern="1200">
        <a:solidFill>
          <a:schemeClr val="tx1"/>
        </a:solidFill>
        <a:latin typeface="Times New Roman" charset="0"/>
        <a:ea typeface="ＭＳ Ｐゴシック" charset="0"/>
        <a:cs typeface="+mn-cs"/>
      </a:defRPr>
    </a:lvl7pPr>
    <a:lvl8pPr marL="3200400" algn="l" defTabSz="457200" rtl="0" eaLnBrk="1" latinLnBrk="0" hangingPunct="1">
      <a:defRPr sz="2400" kern="1200">
        <a:solidFill>
          <a:schemeClr val="tx1"/>
        </a:solidFill>
        <a:latin typeface="Times New Roman" charset="0"/>
        <a:ea typeface="ＭＳ Ｐゴシック" charset="0"/>
        <a:cs typeface="+mn-cs"/>
      </a:defRPr>
    </a:lvl8pPr>
    <a:lvl9pPr marL="3657600" algn="l" defTabSz="457200" rtl="0" eaLnBrk="1" latinLnBrk="0" hangingPunct="1">
      <a:defRPr sz="2400" kern="1200">
        <a:solidFill>
          <a:schemeClr val="tx1"/>
        </a:solidFill>
        <a:latin typeface="Times New Roman" charset="0"/>
        <a:ea typeface="ＭＳ Ｐゴシック" charset="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680" autoAdjust="0"/>
    <p:restoredTop sz="90929"/>
  </p:normalViewPr>
  <p:slideViewPr>
    <p:cSldViewPr>
      <p:cViewPr varScale="1">
        <p:scale>
          <a:sx n="127" d="100"/>
          <a:sy n="127" d="100"/>
        </p:scale>
        <p:origin x="-480" y="-112"/>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2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9.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0.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D953A06-A503-9946-9888-24CD7B0B2A50}" type="slidenum">
              <a:rPr lang="en-US"/>
              <a:pPr/>
              <a:t>‹#›</a:t>
            </a:fld>
            <a:endParaRPr lang="en-US"/>
          </a:p>
        </p:txBody>
      </p:sp>
    </p:spTree>
    <p:extLst>
      <p:ext uri="{BB962C8B-B14F-4D97-AF65-F5344CB8AC3E}">
        <p14:creationId xmlns:p14="http://schemas.microsoft.com/office/powerpoint/2010/main" val="2921285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D508AC5-CD92-3A4D-9793-DD6E19034299}" type="slidenum">
              <a:rPr lang="en-US"/>
              <a:pPr/>
              <a:t>‹#›</a:t>
            </a:fld>
            <a:endParaRPr lang="en-US"/>
          </a:p>
        </p:txBody>
      </p:sp>
    </p:spTree>
    <p:extLst>
      <p:ext uri="{BB962C8B-B14F-4D97-AF65-F5344CB8AC3E}">
        <p14:creationId xmlns:p14="http://schemas.microsoft.com/office/powerpoint/2010/main" val="1294128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CB7E91D-4824-7B42-BCED-2CF4DF227363}" type="slidenum">
              <a:rPr lang="en-US"/>
              <a:pPr/>
              <a:t>‹#›</a:t>
            </a:fld>
            <a:endParaRPr lang="en-US"/>
          </a:p>
        </p:txBody>
      </p:sp>
    </p:spTree>
    <p:extLst>
      <p:ext uri="{BB962C8B-B14F-4D97-AF65-F5344CB8AC3E}">
        <p14:creationId xmlns:p14="http://schemas.microsoft.com/office/powerpoint/2010/main" val="2197823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25E7782-B8DC-3A4A-A9BD-21BAE4BB1F09}" type="slidenum">
              <a:rPr lang="en-US"/>
              <a:pPr/>
              <a:t>‹#›</a:t>
            </a:fld>
            <a:endParaRPr lang="en-US"/>
          </a:p>
        </p:txBody>
      </p:sp>
    </p:spTree>
    <p:extLst>
      <p:ext uri="{BB962C8B-B14F-4D97-AF65-F5344CB8AC3E}">
        <p14:creationId xmlns:p14="http://schemas.microsoft.com/office/powerpoint/2010/main" val="1200835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E75D3EA-D1E1-5341-AB68-2A13E5A8259F}" type="slidenum">
              <a:rPr lang="en-US"/>
              <a:pPr/>
              <a:t>‹#›</a:t>
            </a:fld>
            <a:endParaRPr lang="en-US"/>
          </a:p>
        </p:txBody>
      </p:sp>
    </p:spTree>
    <p:extLst>
      <p:ext uri="{BB962C8B-B14F-4D97-AF65-F5344CB8AC3E}">
        <p14:creationId xmlns:p14="http://schemas.microsoft.com/office/powerpoint/2010/main" val="1622958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91D22B0C-479A-904D-8128-ED1DCE18D5BC}" type="slidenum">
              <a:rPr lang="en-US"/>
              <a:pPr/>
              <a:t>‹#›</a:t>
            </a:fld>
            <a:endParaRPr lang="en-US"/>
          </a:p>
        </p:txBody>
      </p:sp>
    </p:spTree>
    <p:extLst>
      <p:ext uri="{BB962C8B-B14F-4D97-AF65-F5344CB8AC3E}">
        <p14:creationId xmlns:p14="http://schemas.microsoft.com/office/powerpoint/2010/main" val="2260208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081A493-0943-E744-9CB1-92FA6483114C}" type="slidenum">
              <a:rPr lang="en-US"/>
              <a:pPr/>
              <a:t>‹#›</a:t>
            </a:fld>
            <a:endParaRPr lang="en-US"/>
          </a:p>
        </p:txBody>
      </p:sp>
    </p:spTree>
    <p:extLst>
      <p:ext uri="{BB962C8B-B14F-4D97-AF65-F5344CB8AC3E}">
        <p14:creationId xmlns:p14="http://schemas.microsoft.com/office/powerpoint/2010/main" val="3012531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754F836-A428-FC49-9043-5585A891F9C2}" type="slidenum">
              <a:rPr lang="en-US"/>
              <a:pPr/>
              <a:t>‹#›</a:t>
            </a:fld>
            <a:endParaRPr lang="en-US"/>
          </a:p>
        </p:txBody>
      </p:sp>
    </p:spTree>
    <p:extLst>
      <p:ext uri="{BB962C8B-B14F-4D97-AF65-F5344CB8AC3E}">
        <p14:creationId xmlns:p14="http://schemas.microsoft.com/office/powerpoint/2010/main" val="2391156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5610B27-A54D-6E48-B88F-69EE0487415C}" type="slidenum">
              <a:rPr lang="en-US"/>
              <a:pPr/>
              <a:t>‹#›</a:t>
            </a:fld>
            <a:endParaRPr lang="en-US"/>
          </a:p>
        </p:txBody>
      </p:sp>
    </p:spTree>
    <p:extLst>
      <p:ext uri="{BB962C8B-B14F-4D97-AF65-F5344CB8AC3E}">
        <p14:creationId xmlns:p14="http://schemas.microsoft.com/office/powerpoint/2010/main" val="461562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B2B1525-AE9D-CE4B-8406-99E40273EA0C}" type="slidenum">
              <a:rPr lang="en-US"/>
              <a:pPr/>
              <a:t>‹#›</a:t>
            </a:fld>
            <a:endParaRPr lang="en-US"/>
          </a:p>
        </p:txBody>
      </p:sp>
    </p:spTree>
    <p:extLst>
      <p:ext uri="{BB962C8B-B14F-4D97-AF65-F5344CB8AC3E}">
        <p14:creationId xmlns:p14="http://schemas.microsoft.com/office/powerpoint/2010/main" val="3393295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E4602B5-7F7B-3D46-B070-3B921FBB315A}" type="slidenum">
              <a:rPr lang="en-US"/>
              <a:pPr/>
              <a:t>‹#›</a:t>
            </a:fld>
            <a:endParaRPr lang="en-US"/>
          </a:p>
        </p:txBody>
      </p:sp>
    </p:spTree>
    <p:extLst>
      <p:ext uri="{BB962C8B-B14F-4D97-AF65-F5344CB8AC3E}">
        <p14:creationId xmlns:p14="http://schemas.microsoft.com/office/powerpoint/2010/main" val="158149454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fld id="{B9829EB1-A55A-9E4A-9069-EB29646ACFD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ea typeface="ＭＳ Ｐゴシック" charset="0"/>
        </a:defRPr>
      </a:lvl2pPr>
      <a:lvl3pPr algn="ctr" rtl="0" fontAlgn="base">
        <a:spcBef>
          <a:spcPct val="0"/>
        </a:spcBef>
        <a:spcAft>
          <a:spcPct val="0"/>
        </a:spcAft>
        <a:defRPr sz="4400">
          <a:solidFill>
            <a:schemeClr val="tx2"/>
          </a:solidFill>
          <a:latin typeface="Times New Roman" charset="0"/>
          <a:ea typeface="ＭＳ Ｐゴシック" charset="0"/>
        </a:defRPr>
      </a:lvl3pPr>
      <a:lvl4pPr algn="ctr" rtl="0" fontAlgn="base">
        <a:spcBef>
          <a:spcPct val="0"/>
        </a:spcBef>
        <a:spcAft>
          <a:spcPct val="0"/>
        </a:spcAft>
        <a:defRPr sz="4400">
          <a:solidFill>
            <a:schemeClr val="tx2"/>
          </a:solidFill>
          <a:latin typeface="Times New Roman" charset="0"/>
          <a:ea typeface="ＭＳ Ｐゴシック" charset="0"/>
        </a:defRPr>
      </a:lvl4pPr>
      <a:lvl5pPr algn="ctr" rtl="0" fontAlgn="base">
        <a:spcBef>
          <a:spcPct val="0"/>
        </a:spcBef>
        <a:spcAft>
          <a:spcPct val="0"/>
        </a:spcAft>
        <a:defRPr sz="4400">
          <a:solidFill>
            <a:schemeClr val="tx2"/>
          </a:solidFill>
          <a:latin typeface="Times New Roman" charset="0"/>
          <a:ea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oleObject" Target="../embeddings/oleObject1.bin"/><Relationship Id="rId5" Type="http://schemas.openxmlformats.org/officeDocument/2006/relationships/image" Target="../media/image1.pn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jpeg"/></Relationships>
</file>

<file path=ppt/slides/_rels/slide26.xml.rels><?xml version="1.0" encoding="UTF-8" standalone="yes"?>
<Relationships xmlns="http://schemas.openxmlformats.org/package/2006/relationships"><Relationship Id="rId1" Type="http://schemas.openxmlformats.org/officeDocument/2006/relationships/vmlDrawing" Target="../drawings/vmlDrawing2.vml"/><Relationship Id="rId2"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vmlDrawing" Target="../drawings/vmlDrawing5.vml"/><Relationship Id="rId2"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videos/p320.mov" TargetMode="External"/><Relationship Id="rId3" Type="http://schemas.openxmlformats.org/officeDocument/2006/relationships/image" Target="../media/image32.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videos/q005.mov" TargetMode="External"/><Relationship Id="rId3"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2"/>
          <p:cNvSpPr txBox="1">
            <a:spLocks noChangeArrowheads="1"/>
          </p:cNvSpPr>
          <p:nvPr/>
        </p:nvSpPr>
        <p:spPr bwMode="auto">
          <a:xfrm>
            <a:off x="5486400" y="1600200"/>
            <a:ext cx="2971800" cy="330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s-MX" sz="3200" b="1">
                <a:cs typeface="Arial" charset="0"/>
              </a:rPr>
              <a:t>The American Pageant</a:t>
            </a:r>
            <a:endParaRPr lang="es-MX" sz="1800">
              <a:cs typeface="Arial" charset="0"/>
            </a:endParaRPr>
          </a:p>
          <a:p>
            <a:pPr algn="ctr">
              <a:spcBef>
                <a:spcPct val="50000"/>
              </a:spcBef>
            </a:pPr>
            <a:endParaRPr lang="es-MX" sz="1800">
              <a:cs typeface="Arial" charset="0"/>
            </a:endParaRPr>
          </a:p>
          <a:p>
            <a:pPr algn="ctr">
              <a:spcBef>
                <a:spcPct val="50000"/>
              </a:spcBef>
            </a:pPr>
            <a:r>
              <a:rPr lang="es-MX" b="1">
                <a:cs typeface="Arial" charset="0"/>
              </a:rPr>
              <a:t>Chapter 41</a:t>
            </a:r>
          </a:p>
          <a:p>
            <a:pPr algn="ctr">
              <a:spcBef>
                <a:spcPct val="50000"/>
              </a:spcBef>
            </a:pPr>
            <a:r>
              <a:rPr lang="es-MX" b="1">
                <a:solidFill>
                  <a:srgbClr val="000000"/>
                </a:solidFill>
                <a:cs typeface="Arial" charset="0"/>
              </a:rPr>
              <a:t>America Confronts the Post-Cold War Era, 1992-2004 </a:t>
            </a:r>
          </a:p>
        </p:txBody>
      </p:sp>
      <p:sp>
        <p:nvSpPr>
          <p:cNvPr id="82947" name="Rectangle 3"/>
          <p:cNvSpPr>
            <a:spLocks noGrp="1" noChangeArrowheads="1"/>
          </p:cNvSpPr>
          <p:nvPr>
            <p:ph type="title" idx="4294967295"/>
          </p:nvPr>
        </p:nvSpPr>
        <p:spPr>
          <a:xfrm>
            <a:off x="685800" y="609600"/>
            <a:ext cx="935038" cy="258763"/>
          </a:xfrm>
        </p:spPr>
        <p:txBody>
          <a:bodyPr/>
          <a:lstStyle/>
          <a:p>
            <a:r>
              <a:rPr lang="en-US" sz="800">
                <a:solidFill>
                  <a:srgbClr val="EAEAEA"/>
                </a:solidFill>
              </a:rPr>
              <a:t>Cover Slide</a:t>
            </a:r>
          </a:p>
        </p:txBody>
      </p:sp>
      <p:sp>
        <p:nvSpPr>
          <p:cNvPr id="82948" name="Rectangle 4"/>
          <p:cNvSpPr>
            <a:spLocks noChangeArrowheads="1"/>
          </p:cNvSpPr>
          <p:nvPr/>
        </p:nvSpPr>
        <p:spPr bwMode="auto">
          <a:xfrm>
            <a:off x="76200" y="6613525"/>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pic>
        <p:nvPicPr>
          <p:cNvPr id="82949" name="Picture 5" descr="C:\Documents and Settings\garzaj\Desktop\Dynabase folder\HM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666750"/>
            <a:ext cx="2486025" cy="4000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2950" name="Object 6"/>
          <p:cNvGraphicFramePr>
            <a:graphicFrameLocks noChangeAspect="1"/>
          </p:cNvGraphicFramePr>
          <p:nvPr/>
        </p:nvGraphicFramePr>
        <p:xfrm>
          <a:off x="650875" y="1371600"/>
          <a:ext cx="3463925" cy="4064000"/>
        </p:xfrm>
        <a:graphic>
          <a:graphicData uri="http://schemas.openxmlformats.org/presentationml/2006/ole">
            <mc:AlternateContent xmlns:mc="http://schemas.openxmlformats.org/markup-compatibility/2006">
              <mc:Choice xmlns:v="urn:schemas-microsoft-com:vml" Requires="v">
                <p:oleObj spid="_x0000_s82951" name="Photo Editor Photo" r:id="rId4" imgW="5942857" imgH="6973273" progId="MSPhotoEd.3">
                  <p:embed/>
                </p:oleObj>
              </mc:Choice>
              <mc:Fallback>
                <p:oleObj name="Photo Editor Photo" r:id="rId4" imgW="5942857" imgH="6973273" progId="MSPhotoEd.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875" y="1371600"/>
                        <a:ext cx="3463925"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609600" y="4724400"/>
            <a:ext cx="80010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b="1">
                <a:cs typeface="Arial" charset="0"/>
              </a:rPr>
              <a:t>1992 Debate: Clinton, Bush, and Perot</a:t>
            </a:r>
            <a:endParaRPr lang="es-MX" sz="1800" b="1">
              <a:cs typeface="Arial" charset="0"/>
            </a:endParaRPr>
          </a:p>
          <a:p>
            <a:r>
              <a:rPr lang="en-US" sz="1800">
                <a:cs typeface="Times New Roman" charset="0"/>
              </a:rPr>
              <a:t>The televised presidential debates took on an informal air in 1992. At this debate at the University of Richmond, President George Bush (left) talked with independent presidential candidate Ross Perot, while Democratic candidate Bill Clinton responded to a question from the audience. </a:t>
            </a:r>
            <a:r>
              <a:rPr lang="en-US" sz="1800" i="1">
                <a:cs typeface="Times New Roman" charset="0"/>
              </a:rPr>
              <a:t>(Wide World Photos, Inc.)</a:t>
            </a:r>
          </a:p>
        </p:txBody>
      </p:sp>
      <p:sp>
        <p:nvSpPr>
          <p:cNvPr id="49155" name="Rectangle 3"/>
          <p:cNvSpPr>
            <a:spLocks noGrp="1" noChangeArrowheads="1"/>
          </p:cNvSpPr>
          <p:nvPr>
            <p:ph type="title" idx="4294967295"/>
          </p:nvPr>
        </p:nvSpPr>
        <p:spPr>
          <a:xfrm>
            <a:off x="0" y="0"/>
            <a:ext cx="2514600" cy="304800"/>
          </a:xfrm>
        </p:spPr>
        <p:txBody>
          <a:bodyPr/>
          <a:lstStyle/>
          <a:p>
            <a:pPr algn="l"/>
            <a:r>
              <a:rPr lang="en-US" sz="800">
                <a:solidFill>
                  <a:srgbClr val="EAEAEA"/>
                </a:solidFill>
              </a:rPr>
              <a:t>1992 Debate: Clinton, Bush, and Perot</a:t>
            </a:r>
          </a:p>
        </p:txBody>
      </p:sp>
      <p:pic>
        <p:nvPicPr>
          <p:cNvPr id="49156" name="Picture 4" descr="341897_p_15_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1825" y="431800"/>
            <a:ext cx="5337175" cy="4140200"/>
          </a:xfrm>
          <a:prstGeom prst="rect">
            <a:avLst/>
          </a:prstGeom>
          <a:noFill/>
          <a:extLst>
            <a:ext uri="{909E8E84-426E-40dd-AFC4-6F175D3DCCD1}">
              <a14:hiddenFill xmlns:a14="http://schemas.microsoft.com/office/drawing/2010/main">
                <a:solidFill>
                  <a:srgbClr val="FFFFFF"/>
                </a:solidFill>
              </a14:hiddenFill>
            </a:ext>
          </a:extLst>
        </p:spPr>
      </p:pic>
      <p:sp>
        <p:nvSpPr>
          <p:cNvPr id="49157"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609600" y="4724400"/>
            <a:ext cx="80010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b="1">
                <a:cs typeface="Times New Roman" charset="0"/>
              </a:rPr>
              <a:t>9/11 rescue efforts at Ground Zero</a:t>
            </a:r>
          </a:p>
          <a:p>
            <a:r>
              <a:rPr lang="en-US" sz="1800">
                <a:cs typeface="Times New Roman" charset="0"/>
              </a:rPr>
              <a:t>Rescuers remove a flag-draped body from the ruins of the World Trade Center</a:t>
            </a:r>
            <a:r>
              <a:rPr lang="en-US" sz="1800" i="1">
                <a:cs typeface="Times New Roman" charset="0"/>
              </a:rPr>
              <a:t>.  (Don Tellock/Gamma Press USA, Inc.)</a:t>
            </a:r>
          </a:p>
        </p:txBody>
      </p:sp>
      <p:sp>
        <p:nvSpPr>
          <p:cNvPr id="69635" name="Rectangle 3"/>
          <p:cNvSpPr>
            <a:spLocks noGrp="1" noChangeArrowheads="1"/>
          </p:cNvSpPr>
          <p:nvPr>
            <p:ph type="title" idx="4294967295"/>
          </p:nvPr>
        </p:nvSpPr>
        <p:spPr>
          <a:xfrm>
            <a:off x="0" y="0"/>
            <a:ext cx="2209800" cy="304800"/>
          </a:xfrm>
        </p:spPr>
        <p:txBody>
          <a:bodyPr/>
          <a:lstStyle/>
          <a:p>
            <a:pPr algn="l"/>
            <a:r>
              <a:rPr lang="en-US" sz="800">
                <a:solidFill>
                  <a:srgbClr val="EAEAEA"/>
                </a:solidFill>
              </a:rPr>
              <a:t>9/11 rescue efforts at Ground Zero</a:t>
            </a:r>
          </a:p>
        </p:txBody>
      </p:sp>
      <p:pic>
        <p:nvPicPr>
          <p:cNvPr id="69636" name="Picture 4" descr="341897_p_15_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606425"/>
            <a:ext cx="5638800" cy="3736975"/>
          </a:xfrm>
          <a:prstGeom prst="rect">
            <a:avLst/>
          </a:prstGeom>
          <a:noFill/>
          <a:extLst>
            <a:ext uri="{909E8E84-426E-40dd-AFC4-6F175D3DCCD1}">
              <a14:hiddenFill xmlns:a14="http://schemas.microsoft.com/office/drawing/2010/main">
                <a:solidFill>
                  <a:srgbClr val="FFFFFF"/>
                </a:solidFill>
              </a14:hiddenFill>
            </a:ext>
          </a:extLst>
        </p:spPr>
      </p:pic>
      <p:sp>
        <p:nvSpPr>
          <p:cNvPr id="69637"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609600" y="4724400"/>
            <a:ext cx="8001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b="1">
                <a:cs typeface="Arial" charset="0"/>
              </a:rPr>
              <a:t>Afghan war scene--high-tech army</a:t>
            </a:r>
            <a:endParaRPr lang="es-MX" sz="1800" b="1">
              <a:cs typeface="Arial" charset="0"/>
            </a:endParaRPr>
          </a:p>
          <a:p>
            <a:r>
              <a:rPr lang="en-US" sz="1800">
                <a:cs typeface="Times New Roman" charset="0"/>
              </a:rPr>
              <a:t>A U.S. soldier uses a laptop computer in a training exercise at Fort Irwin, California. Such technology loomed large in the post-September 11 U.S. campaign in Afghanistan. </a:t>
            </a:r>
            <a:r>
              <a:rPr lang="en-US" sz="1800" i="1">
                <a:cs typeface="Times New Roman" charset="0"/>
              </a:rPr>
              <a:t>(Copyright Sigma/Corbis)</a:t>
            </a:r>
          </a:p>
        </p:txBody>
      </p:sp>
      <p:sp>
        <p:nvSpPr>
          <p:cNvPr id="70659" name="Rectangle 3"/>
          <p:cNvSpPr>
            <a:spLocks noGrp="1" noChangeArrowheads="1"/>
          </p:cNvSpPr>
          <p:nvPr>
            <p:ph type="title" idx="4294967295"/>
          </p:nvPr>
        </p:nvSpPr>
        <p:spPr>
          <a:xfrm>
            <a:off x="0" y="0"/>
            <a:ext cx="1905000" cy="304800"/>
          </a:xfrm>
        </p:spPr>
        <p:txBody>
          <a:bodyPr/>
          <a:lstStyle/>
          <a:p>
            <a:pPr algn="l"/>
            <a:r>
              <a:rPr lang="en-US" sz="800">
                <a:solidFill>
                  <a:srgbClr val="EAEAEA"/>
                </a:solidFill>
              </a:rPr>
              <a:t>Afghan war scene--high-tech army</a:t>
            </a:r>
          </a:p>
        </p:txBody>
      </p:sp>
      <p:pic>
        <p:nvPicPr>
          <p:cNvPr id="70660" name="Picture 4" descr="341897_p_15_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609600"/>
            <a:ext cx="5791200" cy="3838575"/>
          </a:xfrm>
          <a:prstGeom prst="rect">
            <a:avLst/>
          </a:prstGeom>
          <a:noFill/>
          <a:extLst>
            <a:ext uri="{909E8E84-426E-40dd-AFC4-6F175D3DCCD1}">
              <a14:hiddenFill xmlns:a14="http://schemas.microsoft.com/office/drawing/2010/main">
                <a:solidFill>
                  <a:srgbClr val="FFFFFF"/>
                </a:solidFill>
              </a14:hiddenFill>
            </a:ext>
          </a:extLst>
        </p:spPr>
      </p:pic>
      <p:sp>
        <p:nvSpPr>
          <p:cNvPr id="70661"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609600" y="4724400"/>
            <a:ext cx="8001000" cy="180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600" b="1">
                <a:cs typeface="Arial" charset="0"/>
              </a:rPr>
              <a:t>Albanian refugees leaving Kosovo with presence of U.S. or NATO forces</a:t>
            </a:r>
            <a:endParaRPr lang="es-MX" sz="1600" b="1">
              <a:cs typeface="Arial" charset="0"/>
            </a:endParaRPr>
          </a:p>
          <a:p>
            <a:r>
              <a:rPr lang="en-US" sz="1600">
                <a:cs typeface="Times New Roman" charset="0"/>
              </a:rPr>
              <a:t>In the spring of 1999, as NATO bombing raids pounded Serbia (Yugoslavia) and Serb military positions in Kosovo to punish Serbia for killing and displacing ethnic Albanians, the number of Kosovar refugees dramatically increased. Desperate and hungry, they fled to neighboring nations. Here, in a NATO-run refugee camp outside Skopje, Macedonia, U.S. Marines distribute food to some of the 850,000 forced to leave their Kosovo homes. </a:t>
            </a:r>
            <a:r>
              <a:rPr lang="en-US" sz="1600" i="1">
                <a:cs typeface="Times New Roman" charset="0"/>
              </a:rPr>
              <a:t>(Wide World Photos, Inc.)</a:t>
            </a:r>
          </a:p>
        </p:txBody>
      </p:sp>
      <p:sp>
        <p:nvSpPr>
          <p:cNvPr id="64515" name="Rectangle 3"/>
          <p:cNvSpPr>
            <a:spLocks noGrp="1" noChangeArrowheads="1"/>
          </p:cNvSpPr>
          <p:nvPr>
            <p:ph type="title" idx="4294967295"/>
          </p:nvPr>
        </p:nvSpPr>
        <p:spPr>
          <a:xfrm>
            <a:off x="0" y="0"/>
            <a:ext cx="3886200" cy="228600"/>
          </a:xfrm>
        </p:spPr>
        <p:txBody>
          <a:bodyPr/>
          <a:lstStyle/>
          <a:p>
            <a:pPr algn="l"/>
            <a:r>
              <a:rPr lang="en-US" sz="800">
                <a:solidFill>
                  <a:srgbClr val="EAEAEA"/>
                </a:solidFill>
              </a:rPr>
              <a:t>Albanian refugees leaving Kosovo with presence of U.S. or NATO forces</a:t>
            </a:r>
          </a:p>
        </p:txBody>
      </p:sp>
      <p:pic>
        <p:nvPicPr>
          <p:cNvPr id="64516" name="Picture 4" descr="341897_p_15_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9425" y="609600"/>
            <a:ext cx="5641975" cy="3870325"/>
          </a:xfrm>
          <a:prstGeom prst="rect">
            <a:avLst/>
          </a:prstGeom>
          <a:noFill/>
          <a:extLst>
            <a:ext uri="{909E8E84-426E-40dd-AFC4-6F175D3DCCD1}">
              <a14:hiddenFill xmlns:a14="http://schemas.microsoft.com/office/drawing/2010/main">
                <a:solidFill>
                  <a:srgbClr val="FFFFFF"/>
                </a:solidFill>
              </a14:hiddenFill>
            </a:ext>
          </a:extLst>
        </p:spPr>
      </p:pic>
      <p:sp>
        <p:nvSpPr>
          <p:cNvPr id="64517"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609600" y="4724400"/>
            <a:ext cx="8001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b="1">
                <a:cs typeface="Times New Roman" charset="0"/>
              </a:rPr>
              <a:t>Americans welcome their future</a:t>
            </a:r>
            <a:endParaRPr lang="es-MX" sz="1800" b="1">
              <a:cs typeface="Times New Roman" charset="0"/>
            </a:endParaRPr>
          </a:p>
          <a:p>
            <a:r>
              <a:rPr lang="en-US" sz="1800">
                <a:cs typeface="Times New Roman" charset="0"/>
              </a:rPr>
              <a:t>Just after midnight on January 1, 2000, these jubilant Americans welcomed the new year, century, and millennium in New York City's Times Square. </a:t>
            </a:r>
            <a:r>
              <a:rPr lang="en-US" sz="1800" i="1">
                <a:cs typeface="Times New Roman" charset="0"/>
              </a:rPr>
              <a:t>(Nicole Beniveno/The New York Times)</a:t>
            </a:r>
          </a:p>
        </p:txBody>
      </p:sp>
      <p:sp>
        <p:nvSpPr>
          <p:cNvPr id="65539" name="Rectangle 3"/>
          <p:cNvSpPr>
            <a:spLocks noGrp="1" noChangeArrowheads="1"/>
          </p:cNvSpPr>
          <p:nvPr>
            <p:ph type="title" idx="4294967295"/>
          </p:nvPr>
        </p:nvSpPr>
        <p:spPr>
          <a:xfrm>
            <a:off x="0" y="0"/>
            <a:ext cx="2667000" cy="304800"/>
          </a:xfrm>
        </p:spPr>
        <p:txBody>
          <a:bodyPr/>
          <a:lstStyle/>
          <a:p>
            <a:pPr algn="l"/>
            <a:r>
              <a:rPr lang="en-US" sz="800">
                <a:solidFill>
                  <a:srgbClr val="EAEAEA"/>
                </a:solidFill>
              </a:rPr>
              <a:t>Americans welcome their future</a:t>
            </a:r>
          </a:p>
        </p:txBody>
      </p:sp>
      <p:pic>
        <p:nvPicPr>
          <p:cNvPr id="65540" name="Picture 4" descr="341897_p_15_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762000"/>
            <a:ext cx="5334000" cy="3540125"/>
          </a:xfrm>
          <a:prstGeom prst="rect">
            <a:avLst/>
          </a:prstGeom>
          <a:noFill/>
          <a:extLst>
            <a:ext uri="{909E8E84-426E-40dd-AFC4-6F175D3DCCD1}">
              <a14:hiddenFill xmlns:a14="http://schemas.microsoft.com/office/drawing/2010/main">
                <a:solidFill>
                  <a:srgbClr val="FFFFFF"/>
                </a:solidFill>
              </a14:hiddenFill>
            </a:ext>
          </a:extLst>
        </p:spPr>
      </p:pic>
      <p:sp>
        <p:nvSpPr>
          <p:cNvPr id="65541"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4648200" y="928688"/>
            <a:ext cx="3962400" cy="297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b="1">
                <a:cs typeface="Times New Roman" charset="0"/>
              </a:rPr>
              <a:t>Asian woman at naturalization service, San Jose, CA</a:t>
            </a:r>
            <a:endParaRPr lang="es-MX" sz="1800" b="1">
              <a:cs typeface="Times New Roman" charset="0"/>
            </a:endParaRPr>
          </a:p>
          <a:p>
            <a:pPr>
              <a:spcBef>
                <a:spcPct val="50000"/>
              </a:spcBef>
            </a:pPr>
            <a:r>
              <a:rPr lang="en-US" sz="1800">
                <a:cs typeface="Times New Roman" charset="0"/>
              </a:rPr>
              <a:t>New immigrants are often eager to become new citizens. In 1996, in a naturalization ceremony held in San Jose, California, a woman from Southeast Asia proudly held an American flag as she took the oath to become a citizen of the Untied States. </a:t>
            </a:r>
            <a:r>
              <a:rPr lang="en-US" sz="1800" i="1">
                <a:cs typeface="Times New Roman" charset="0"/>
              </a:rPr>
              <a:t>((c) David Butow/Saba)</a:t>
            </a:r>
          </a:p>
        </p:txBody>
      </p:sp>
      <p:sp>
        <p:nvSpPr>
          <p:cNvPr id="55299" name="Rectangle 3"/>
          <p:cNvSpPr>
            <a:spLocks noGrp="1" noChangeArrowheads="1"/>
          </p:cNvSpPr>
          <p:nvPr>
            <p:ph type="title" idx="4294967295"/>
          </p:nvPr>
        </p:nvSpPr>
        <p:spPr>
          <a:xfrm>
            <a:off x="0" y="0"/>
            <a:ext cx="3200400" cy="228600"/>
          </a:xfrm>
        </p:spPr>
        <p:txBody>
          <a:bodyPr/>
          <a:lstStyle/>
          <a:p>
            <a:pPr algn="l"/>
            <a:r>
              <a:rPr lang="en-US" sz="800">
                <a:solidFill>
                  <a:srgbClr val="EAEAEA"/>
                </a:solidFill>
              </a:rPr>
              <a:t>Asian woman at naturalization service, San Jose, CA</a:t>
            </a:r>
          </a:p>
        </p:txBody>
      </p:sp>
      <p:pic>
        <p:nvPicPr>
          <p:cNvPr id="55300" name="Picture 4" descr="341897_p_15_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990600"/>
            <a:ext cx="3194050" cy="4876800"/>
          </a:xfrm>
          <a:prstGeom prst="rect">
            <a:avLst/>
          </a:prstGeom>
          <a:noFill/>
          <a:extLst>
            <a:ext uri="{909E8E84-426E-40dd-AFC4-6F175D3DCCD1}">
              <a14:hiddenFill xmlns:a14="http://schemas.microsoft.com/office/drawing/2010/main">
                <a:solidFill>
                  <a:srgbClr val="FFFFFF"/>
                </a:solidFill>
              </a14:hiddenFill>
            </a:ext>
          </a:extLst>
        </p:spPr>
      </p:pic>
      <p:sp>
        <p:nvSpPr>
          <p:cNvPr id="55301"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609600" y="4572000"/>
            <a:ext cx="8001000" cy="201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b="1">
                <a:cs typeface="Times New Roman" charset="0"/>
              </a:rPr>
              <a:t>Bush, Rumsfeld, Rice, and Powell</a:t>
            </a:r>
            <a:endParaRPr lang="es-MX" sz="1800" b="1">
              <a:cs typeface="Times New Roman" charset="0"/>
            </a:endParaRPr>
          </a:p>
          <a:p>
            <a:r>
              <a:rPr lang="en-US" sz="1800">
                <a:cs typeface="Times New Roman" charset="0"/>
              </a:rPr>
              <a:t>When George W. Bush assumed the presidency in 2001, many believed that domestic policy would dominate the agenda, but national security issues soon became the overriding priority. Those most important in shaping U.S. national security policy are shown here with the president: Secretary of State Colin Powell, Secretary of Defense Donald Rumsfeld, and National Security Adviser Condoleezza Rice. </a:t>
            </a:r>
            <a:r>
              <a:rPr lang="en-US" sz="1800" i="1">
                <a:cs typeface="Times New Roman" charset="0"/>
              </a:rPr>
              <a:t>(AP Photo/J. Scott Applewhite)</a:t>
            </a:r>
          </a:p>
        </p:txBody>
      </p:sp>
      <p:sp>
        <p:nvSpPr>
          <p:cNvPr id="73731" name="Rectangle 3"/>
          <p:cNvSpPr>
            <a:spLocks noGrp="1" noChangeArrowheads="1"/>
          </p:cNvSpPr>
          <p:nvPr>
            <p:ph type="title" idx="4294967295"/>
          </p:nvPr>
        </p:nvSpPr>
        <p:spPr>
          <a:xfrm>
            <a:off x="0" y="0"/>
            <a:ext cx="2590800" cy="304800"/>
          </a:xfrm>
        </p:spPr>
        <p:txBody>
          <a:bodyPr/>
          <a:lstStyle/>
          <a:p>
            <a:pPr algn="l"/>
            <a:r>
              <a:rPr lang="en-US" sz="800">
                <a:solidFill>
                  <a:srgbClr val="EAEAEA"/>
                </a:solidFill>
              </a:rPr>
              <a:t>Bush, Rumsfeld, Rice, and Powell</a:t>
            </a:r>
          </a:p>
        </p:txBody>
      </p:sp>
      <p:pic>
        <p:nvPicPr>
          <p:cNvPr id="73732" name="Picture 4" descr="341897_p_15_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3225" y="609600"/>
            <a:ext cx="5794375" cy="3768725"/>
          </a:xfrm>
          <a:prstGeom prst="rect">
            <a:avLst/>
          </a:prstGeom>
          <a:noFill/>
          <a:extLst>
            <a:ext uri="{909E8E84-426E-40dd-AFC4-6F175D3DCCD1}">
              <a14:hiddenFill xmlns:a14="http://schemas.microsoft.com/office/drawing/2010/main">
                <a:solidFill>
                  <a:srgbClr val="FFFFFF"/>
                </a:solidFill>
              </a14:hiddenFill>
            </a:ext>
          </a:extLst>
        </p:spPr>
      </p:pic>
      <p:sp>
        <p:nvSpPr>
          <p:cNvPr id="73733"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4648200" y="928688"/>
            <a:ext cx="3962400" cy="3662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b="1">
                <a:cs typeface="Times New Roman" charset="0"/>
              </a:rPr>
              <a:t>Clinton legislative success, gun control ad</a:t>
            </a:r>
            <a:endParaRPr lang="es-MX" sz="1800" b="1">
              <a:cs typeface="Times New Roman" charset="0"/>
            </a:endParaRPr>
          </a:p>
          <a:p>
            <a:r>
              <a:rPr lang="en-US" sz="1800">
                <a:cs typeface="Times New Roman" charset="0"/>
              </a:rPr>
              <a:t>In 1993 Congress took action on gun control, passing the Brady Bill into law. Named for James Brady, paralyzed by a gunshot wound during an assassination attempt on President Ronald Reagan in 1981, the new law mandated a short waiting period before the purchase of a handgun. Brady and his wife Sarah founded Handgun Control, Inc., which sponsored this magazine advertisement. </a:t>
            </a:r>
            <a:r>
              <a:rPr lang="en-US" sz="1800" i="1">
                <a:cs typeface="Times New Roman" charset="0"/>
              </a:rPr>
              <a:t>(Handgun Control, Inc.)</a:t>
            </a:r>
          </a:p>
        </p:txBody>
      </p:sp>
      <p:sp>
        <p:nvSpPr>
          <p:cNvPr id="51203" name="Rectangle 3"/>
          <p:cNvSpPr>
            <a:spLocks noGrp="1" noChangeArrowheads="1"/>
          </p:cNvSpPr>
          <p:nvPr>
            <p:ph type="title" idx="4294967295"/>
          </p:nvPr>
        </p:nvSpPr>
        <p:spPr>
          <a:xfrm>
            <a:off x="0" y="0"/>
            <a:ext cx="3276600" cy="228600"/>
          </a:xfrm>
        </p:spPr>
        <p:txBody>
          <a:bodyPr/>
          <a:lstStyle/>
          <a:p>
            <a:pPr algn="l"/>
            <a:r>
              <a:rPr lang="en-US" sz="800">
                <a:solidFill>
                  <a:srgbClr val="EAEAEA"/>
                </a:solidFill>
              </a:rPr>
              <a:t>Clinton legislative success, gun control ad</a:t>
            </a:r>
          </a:p>
        </p:txBody>
      </p:sp>
      <p:pic>
        <p:nvPicPr>
          <p:cNvPr id="51204" name="Picture 4" descr="341897_p_15_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987425"/>
            <a:ext cx="3768725" cy="4879975"/>
          </a:xfrm>
          <a:prstGeom prst="rect">
            <a:avLst/>
          </a:prstGeom>
          <a:noFill/>
          <a:extLst>
            <a:ext uri="{909E8E84-426E-40dd-AFC4-6F175D3DCCD1}">
              <a14:hiddenFill xmlns:a14="http://schemas.microsoft.com/office/drawing/2010/main">
                <a:solidFill>
                  <a:srgbClr val="FFFFFF"/>
                </a:solidFill>
              </a14:hiddenFill>
            </a:ext>
          </a:extLst>
        </p:spPr>
      </p:pic>
      <p:sp>
        <p:nvSpPr>
          <p:cNvPr id="51205"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609600" y="4724400"/>
            <a:ext cx="80010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b="1">
                <a:cs typeface="Times New Roman" charset="0"/>
              </a:rPr>
              <a:t>Clinton's balanced budget bill, August 5, 1997</a:t>
            </a:r>
            <a:endParaRPr lang="es-MX" sz="1800" b="1">
              <a:cs typeface="Times New Roman" charset="0"/>
            </a:endParaRPr>
          </a:p>
          <a:p>
            <a:r>
              <a:rPr lang="en-US" sz="1800">
                <a:cs typeface="Times New Roman" charset="0"/>
              </a:rPr>
              <a:t>On August 5, 1997, Bill Clinton signed the Balanced Budget Act. Applauding the president are Vice President Albert Gore (left) and House Speaker Newt Gingrich (right). In the fall of 1998, Clinton announced a budget surplus of $70 billion, and the first surplus since 1969. </a:t>
            </a:r>
            <a:r>
              <a:rPr lang="en-US" sz="1800" i="1">
                <a:cs typeface="Times New Roman" charset="0"/>
              </a:rPr>
              <a:t>(Ron Edmonds/World Wide)</a:t>
            </a:r>
          </a:p>
        </p:txBody>
      </p:sp>
      <p:sp>
        <p:nvSpPr>
          <p:cNvPr id="58371" name="Rectangle 3"/>
          <p:cNvSpPr>
            <a:spLocks noGrp="1" noChangeArrowheads="1"/>
          </p:cNvSpPr>
          <p:nvPr>
            <p:ph type="title" idx="4294967295"/>
          </p:nvPr>
        </p:nvSpPr>
        <p:spPr>
          <a:xfrm>
            <a:off x="0" y="0"/>
            <a:ext cx="3581400" cy="381000"/>
          </a:xfrm>
        </p:spPr>
        <p:txBody>
          <a:bodyPr/>
          <a:lstStyle/>
          <a:p>
            <a:pPr algn="l"/>
            <a:r>
              <a:rPr lang="en-US" sz="800">
                <a:solidFill>
                  <a:srgbClr val="EAEAEA"/>
                </a:solidFill>
              </a:rPr>
              <a:t>Clinton's balanced budget bill, August 5, 1997</a:t>
            </a:r>
          </a:p>
        </p:txBody>
      </p:sp>
      <p:pic>
        <p:nvPicPr>
          <p:cNvPr id="58372" name="Picture 4" descr="341897_p_15_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685800"/>
            <a:ext cx="4876800" cy="3892550"/>
          </a:xfrm>
          <a:prstGeom prst="rect">
            <a:avLst/>
          </a:prstGeom>
          <a:noFill/>
          <a:extLst>
            <a:ext uri="{909E8E84-426E-40dd-AFC4-6F175D3DCCD1}">
              <a14:hiddenFill xmlns:a14="http://schemas.microsoft.com/office/drawing/2010/main">
                <a:solidFill>
                  <a:srgbClr val="FFFFFF"/>
                </a:solidFill>
              </a14:hiddenFill>
            </a:ext>
          </a:extLst>
        </p:spPr>
      </p:pic>
      <p:sp>
        <p:nvSpPr>
          <p:cNvPr id="58373"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4648200" y="928688"/>
            <a:ext cx="3962400"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b="1">
                <a:cs typeface="Times New Roman" charset="0"/>
              </a:rPr>
              <a:t>Columbine, April 20, 1999</a:t>
            </a:r>
            <a:endParaRPr lang="es-MX" sz="1800" b="1">
              <a:cs typeface="Times New Roman" charset="0"/>
            </a:endParaRPr>
          </a:p>
          <a:p>
            <a:pPr>
              <a:spcBef>
                <a:spcPct val="50000"/>
              </a:spcBef>
            </a:pPr>
            <a:r>
              <a:rPr lang="en-US" sz="1800">
                <a:cs typeface="Times New Roman" charset="0"/>
              </a:rPr>
              <a:t>On April 20, 1999, students evacuated Columbine High School in Littleton, Colorado, after two schoolmates went on a shooting rampage, killing twelve students and a teacher before killing themselves</a:t>
            </a:r>
            <a:r>
              <a:rPr lang="en-US" sz="1800" i="1">
                <a:cs typeface="Times New Roman" charset="0"/>
              </a:rPr>
              <a:t>. (Wide World Photos, Inc.)</a:t>
            </a:r>
          </a:p>
        </p:txBody>
      </p:sp>
      <p:sp>
        <p:nvSpPr>
          <p:cNvPr id="61443" name="Rectangle 3"/>
          <p:cNvSpPr>
            <a:spLocks noGrp="1" noChangeArrowheads="1"/>
          </p:cNvSpPr>
          <p:nvPr>
            <p:ph type="title" idx="4294967295"/>
          </p:nvPr>
        </p:nvSpPr>
        <p:spPr>
          <a:xfrm>
            <a:off x="0" y="0"/>
            <a:ext cx="3429000" cy="228600"/>
          </a:xfrm>
        </p:spPr>
        <p:txBody>
          <a:bodyPr/>
          <a:lstStyle/>
          <a:p>
            <a:pPr algn="l"/>
            <a:r>
              <a:rPr lang="en-US" sz="800">
                <a:solidFill>
                  <a:srgbClr val="EAEAEA"/>
                </a:solidFill>
              </a:rPr>
              <a:t>Columbine, April 20, 1999</a:t>
            </a:r>
          </a:p>
        </p:txBody>
      </p:sp>
      <p:pic>
        <p:nvPicPr>
          <p:cNvPr id="61444" name="Picture 4" descr="341897_p_15_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990600"/>
            <a:ext cx="3552825" cy="4876800"/>
          </a:xfrm>
          <a:prstGeom prst="rect">
            <a:avLst/>
          </a:prstGeom>
          <a:noFill/>
          <a:extLst>
            <a:ext uri="{909E8E84-426E-40dd-AFC4-6F175D3DCCD1}">
              <a14:hiddenFill xmlns:a14="http://schemas.microsoft.com/office/drawing/2010/main">
                <a:solidFill>
                  <a:srgbClr val="FFFFFF"/>
                </a:solidFill>
              </a14:hiddenFill>
            </a:ext>
          </a:extLst>
        </p:spPr>
      </p:pic>
      <p:sp>
        <p:nvSpPr>
          <p:cNvPr id="61445"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609600" y="4724400"/>
            <a:ext cx="80010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b="1">
                <a:cs typeface="Times New Roman" charset="0"/>
              </a:rPr>
              <a:t>Election of 2000--signs during Supreme Court debate</a:t>
            </a:r>
            <a:endParaRPr lang="es-MX" sz="1800" b="1">
              <a:cs typeface="Times New Roman" charset="0"/>
            </a:endParaRPr>
          </a:p>
          <a:p>
            <a:r>
              <a:rPr lang="en-US" sz="1800">
                <a:cs typeface="Times New Roman" charset="0"/>
              </a:rPr>
              <a:t>The winner of the 2000 presidential election was determined by a disputed vote count in Florida that was later upheld by the Supreme Court. As the justices considered their decision, supporters of Gore and Bush confronted each other outside of the Supreme Court building. </a:t>
            </a:r>
            <a:r>
              <a:rPr lang="en-US" sz="1800" i="1">
                <a:cs typeface="Times New Roman" charset="0"/>
              </a:rPr>
              <a:t>(Douglas Graham/Corbis Sygma)</a:t>
            </a:r>
          </a:p>
        </p:txBody>
      </p:sp>
      <p:sp>
        <p:nvSpPr>
          <p:cNvPr id="66563" name="Rectangle 3"/>
          <p:cNvSpPr>
            <a:spLocks noGrp="1" noChangeArrowheads="1"/>
          </p:cNvSpPr>
          <p:nvPr>
            <p:ph type="title" idx="4294967295"/>
          </p:nvPr>
        </p:nvSpPr>
        <p:spPr>
          <a:xfrm>
            <a:off x="0" y="0"/>
            <a:ext cx="2667000" cy="228600"/>
          </a:xfrm>
        </p:spPr>
        <p:txBody>
          <a:bodyPr/>
          <a:lstStyle/>
          <a:p>
            <a:pPr algn="l"/>
            <a:r>
              <a:rPr lang="en-US" sz="800">
                <a:solidFill>
                  <a:srgbClr val="EAEAEA"/>
                </a:solidFill>
              </a:rPr>
              <a:t>Election of 2000--signs during Supreme Court debate</a:t>
            </a:r>
          </a:p>
        </p:txBody>
      </p:sp>
      <p:pic>
        <p:nvPicPr>
          <p:cNvPr id="66564" name="Picture 4" descr="341897_p_15_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609600"/>
            <a:ext cx="5791200" cy="3810000"/>
          </a:xfrm>
          <a:prstGeom prst="rect">
            <a:avLst/>
          </a:prstGeom>
          <a:noFill/>
          <a:extLst>
            <a:ext uri="{909E8E84-426E-40dd-AFC4-6F175D3DCCD1}">
              <a14:hiddenFill xmlns:a14="http://schemas.microsoft.com/office/drawing/2010/main">
                <a:solidFill>
                  <a:srgbClr val="FFFFFF"/>
                </a:solidFill>
              </a14:hiddenFill>
            </a:ext>
          </a:extLst>
        </p:spPr>
      </p:pic>
      <p:sp>
        <p:nvSpPr>
          <p:cNvPr id="66565"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2"/>
          <p:cNvSpPr txBox="1">
            <a:spLocks noChangeArrowheads="1"/>
          </p:cNvSpPr>
          <p:nvPr/>
        </p:nvSpPr>
        <p:spPr bwMode="auto">
          <a:xfrm>
            <a:off x="4648200" y="928688"/>
            <a:ext cx="3962400" cy="2563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b="1">
                <a:cs typeface="Times New Roman" charset="0"/>
              </a:rPr>
              <a:t>Enron executives testifying--CEO Jeffrey Skilling testifying on Capitol Hill, February 7, 2002</a:t>
            </a:r>
          </a:p>
          <a:p>
            <a:r>
              <a:rPr lang="en-US" sz="1800">
                <a:cs typeface="Times New Roman" charset="0"/>
              </a:rPr>
              <a:t>Jeffrey Skilling, former CEO of Houston's collapsed Enron Corporation, testifies before a Congressional committee in February of 2002. A cascade of other corporate scandals soon followed. </a:t>
            </a:r>
            <a:r>
              <a:rPr lang="en-US" sz="1800" i="1">
                <a:cs typeface="Times New Roman" charset="0"/>
              </a:rPr>
              <a:t>(Wide World Photos, Inc.)</a:t>
            </a:r>
          </a:p>
        </p:txBody>
      </p:sp>
      <p:sp>
        <p:nvSpPr>
          <p:cNvPr id="72707" name="Rectangle 3"/>
          <p:cNvSpPr>
            <a:spLocks noGrp="1" noChangeArrowheads="1"/>
          </p:cNvSpPr>
          <p:nvPr>
            <p:ph type="title" idx="4294967295"/>
          </p:nvPr>
        </p:nvSpPr>
        <p:spPr>
          <a:xfrm>
            <a:off x="0" y="0"/>
            <a:ext cx="4648200" cy="304800"/>
          </a:xfrm>
        </p:spPr>
        <p:txBody>
          <a:bodyPr/>
          <a:lstStyle/>
          <a:p>
            <a:pPr algn="l"/>
            <a:r>
              <a:rPr lang="en-US" sz="800">
                <a:solidFill>
                  <a:srgbClr val="EAEAEA"/>
                </a:solidFill>
              </a:rPr>
              <a:t>Enron executives testifying--CEO Jeffrey Skilling testifying on Capitol Hill, February 7, 2002</a:t>
            </a:r>
          </a:p>
        </p:txBody>
      </p:sp>
      <p:pic>
        <p:nvPicPr>
          <p:cNvPr id="72708" name="Picture 4" descr="341897_p_15_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987425"/>
            <a:ext cx="3552825" cy="4879975"/>
          </a:xfrm>
          <a:prstGeom prst="rect">
            <a:avLst/>
          </a:prstGeom>
          <a:noFill/>
          <a:extLst>
            <a:ext uri="{909E8E84-426E-40dd-AFC4-6F175D3DCCD1}">
              <a14:hiddenFill xmlns:a14="http://schemas.microsoft.com/office/drawing/2010/main">
                <a:solidFill>
                  <a:srgbClr val="FFFFFF"/>
                </a:solidFill>
              </a14:hiddenFill>
            </a:ext>
          </a:extLst>
        </p:spPr>
      </p:pic>
      <p:sp>
        <p:nvSpPr>
          <p:cNvPr id="72709"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609600" y="4724400"/>
            <a:ext cx="80010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b="1">
                <a:cs typeface="Times New Roman" charset="0"/>
              </a:rPr>
              <a:t>Hillary Clinton and Tipper Gore at the 1996 Democratic convention</a:t>
            </a:r>
            <a:endParaRPr lang="es-MX" sz="1800" b="1">
              <a:cs typeface="Times New Roman" charset="0"/>
            </a:endParaRPr>
          </a:p>
          <a:p>
            <a:r>
              <a:rPr lang="en-US" sz="1800">
                <a:cs typeface="Times New Roman" charset="0"/>
              </a:rPr>
              <a:t>President Bill Clinton suffered political repudiation in the Republican sweep of Congress in 1994. But two years later his popularity was on the upswing. Here he and Hillary Clinton and Vice President Al Gore (with wife Tipper) celebrate their renomination at the 1996 Democratic National Convention in Chicago. </a:t>
            </a:r>
            <a:r>
              <a:rPr lang="en-US" sz="1800" i="1">
                <a:cs typeface="Times New Roman" charset="0"/>
              </a:rPr>
              <a:t>(Wide World Photos, Inc.)</a:t>
            </a:r>
            <a:r>
              <a:rPr lang="en-US" sz="1800">
                <a:cs typeface="Arial" charset="0"/>
              </a:rPr>
              <a:t> </a:t>
            </a:r>
          </a:p>
        </p:txBody>
      </p:sp>
      <p:sp>
        <p:nvSpPr>
          <p:cNvPr id="56323" name="Rectangle 3"/>
          <p:cNvSpPr>
            <a:spLocks noGrp="1" noChangeArrowheads="1"/>
          </p:cNvSpPr>
          <p:nvPr>
            <p:ph type="title" idx="4294967295"/>
          </p:nvPr>
        </p:nvSpPr>
        <p:spPr>
          <a:xfrm>
            <a:off x="0" y="0"/>
            <a:ext cx="3124200" cy="228600"/>
          </a:xfrm>
        </p:spPr>
        <p:txBody>
          <a:bodyPr/>
          <a:lstStyle/>
          <a:p>
            <a:pPr algn="l"/>
            <a:r>
              <a:rPr lang="en-US" sz="800">
                <a:solidFill>
                  <a:srgbClr val="EAEAEA"/>
                </a:solidFill>
              </a:rPr>
              <a:t>Hillary Clinton and Tipper Gore at the 1996 Democratic convention</a:t>
            </a:r>
          </a:p>
        </p:txBody>
      </p:sp>
      <p:pic>
        <p:nvPicPr>
          <p:cNvPr id="56324" name="Picture 4" descr="341897_p_15_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381000"/>
            <a:ext cx="5029200" cy="4117975"/>
          </a:xfrm>
          <a:prstGeom prst="rect">
            <a:avLst/>
          </a:prstGeom>
          <a:noFill/>
          <a:extLst>
            <a:ext uri="{909E8E84-426E-40dd-AFC4-6F175D3DCCD1}">
              <a14:hiddenFill xmlns:a14="http://schemas.microsoft.com/office/drawing/2010/main">
                <a:solidFill>
                  <a:srgbClr val="FFFFFF"/>
                </a:solidFill>
              </a14:hiddenFill>
            </a:ext>
          </a:extLst>
        </p:spPr>
      </p:pic>
      <p:sp>
        <p:nvSpPr>
          <p:cNvPr id="56325"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609600" y="4724400"/>
            <a:ext cx="80010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b="1">
                <a:cs typeface="Times New Roman" charset="0"/>
              </a:rPr>
              <a:t>Internet</a:t>
            </a:r>
            <a:endParaRPr lang="es-MX" sz="1800" b="1">
              <a:cs typeface="Times New Roman" charset="0"/>
            </a:endParaRPr>
          </a:p>
          <a:p>
            <a:r>
              <a:rPr lang="en-US" sz="1800">
                <a:cs typeface="Times New Roman" charset="0"/>
              </a:rPr>
              <a:t>Internet use skyrocketed in the 1990s, aided by the development of commercial Web "browsers" and by the Telecommunications Act of 1996, which stimulated mergers between telephone companies and cable companies. By 2000 there were two hundred million Internet users worldwide, including these patrons of a cybercafé. </a:t>
            </a:r>
            <a:r>
              <a:rPr lang="en-US" sz="1800" i="1">
                <a:cs typeface="Times New Roman" charset="0"/>
              </a:rPr>
              <a:t>(Markus Matzel/Das Fotoarchiv)</a:t>
            </a:r>
          </a:p>
        </p:txBody>
      </p:sp>
      <p:sp>
        <p:nvSpPr>
          <p:cNvPr id="57347" name="Rectangle 3"/>
          <p:cNvSpPr>
            <a:spLocks noGrp="1" noChangeArrowheads="1"/>
          </p:cNvSpPr>
          <p:nvPr>
            <p:ph type="title" idx="4294967295"/>
          </p:nvPr>
        </p:nvSpPr>
        <p:spPr>
          <a:xfrm>
            <a:off x="0" y="0"/>
            <a:ext cx="1008063" cy="258763"/>
          </a:xfrm>
        </p:spPr>
        <p:txBody>
          <a:bodyPr/>
          <a:lstStyle/>
          <a:p>
            <a:pPr algn="l"/>
            <a:r>
              <a:rPr lang="en-US" sz="800">
                <a:solidFill>
                  <a:srgbClr val="EAEAEA"/>
                </a:solidFill>
              </a:rPr>
              <a:t>Internet</a:t>
            </a:r>
          </a:p>
        </p:txBody>
      </p:sp>
      <p:pic>
        <p:nvPicPr>
          <p:cNvPr id="57348" name="Picture 4" descr="341897_p_15_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9425" y="798513"/>
            <a:ext cx="5641975" cy="3552825"/>
          </a:xfrm>
          <a:prstGeom prst="rect">
            <a:avLst/>
          </a:prstGeom>
          <a:noFill/>
          <a:extLst>
            <a:ext uri="{909E8E84-426E-40dd-AFC4-6F175D3DCCD1}">
              <a14:hiddenFill xmlns:a14="http://schemas.microsoft.com/office/drawing/2010/main">
                <a:solidFill>
                  <a:srgbClr val="FFFFFF"/>
                </a:solidFill>
              </a14:hiddenFill>
            </a:ext>
          </a:extLst>
        </p:spPr>
      </p:pic>
      <p:sp>
        <p:nvSpPr>
          <p:cNvPr id="57349"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4648200" y="1143000"/>
            <a:ext cx="39624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b="1">
                <a:cs typeface="Times New Roman" charset="0"/>
              </a:rPr>
              <a:t>Judge Robert Rosenberg examining a dimpled ballot</a:t>
            </a:r>
            <a:endParaRPr lang="es-MX" sz="1800" b="1">
              <a:cs typeface="Times New Roman" charset="0"/>
            </a:endParaRPr>
          </a:p>
          <a:p>
            <a:r>
              <a:rPr lang="en-US" sz="1800">
                <a:cs typeface="Times New Roman" charset="0"/>
              </a:rPr>
              <a:t>A Fort Lauderdale judge scrutinizes a partially punched-out ballot in late November 2000. ()</a:t>
            </a:r>
          </a:p>
        </p:txBody>
      </p:sp>
      <p:sp>
        <p:nvSpPr>
          <p:cNvPr id="67587" name="Rectangle 3"/>
          <p:cNvSpPr>
            <a:spLocks noGrp="1" noChangeArrowheads="1"/>
          </p:cNvSpPr>
          <p:nvPr>
            <p:ph type="title" idx="4294967295"/>
          </p:nvPr>
        </p:nvSpPr>
        <p:spPr>
          <a:xfrm>
            <a:off x="0" y="0"/>
            <a:ext cx="2743200" cy="228600"/>
          </a:xfrm>
        </p:spPr>
        <p:txBody>
          <a:bodyPr/>
          <a:lstStyle/>
          <a:p>
            <a:pPr algn="l"/>
            <a:r>
              <a:rPr lang="en-US" sz="800">
                <a:solidFill>
                  <a:srgbClr val="EAEAEA"/>
                </a:solidFill>
              </a:rPr>
              <a:t>Judge Robert Rosenberg examining a dimpled ballot</a:t>
            </a:r>
          </a:p>
        </p:txBody>
      </p:sp>
      <p:pic>
        <p:nvPicPr>
          <p:cNvPr id="67588" name="Picture 4" descr="341897_p_15_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13" y="1143000"/>
            <a:ext cx="3771900" cy="4572000"/>
          </a:xfrm>
          <a:prstGeom prst="rect">
            <a:avLst/>
          </a:prstGeom>
          <a:noFill/>
          <a:extLst>
            <a:ext uri="{909E8E84-426E-40dd-AFC4-6F175D3DCCD1}">
              <a14:hiddenFill xmlns:a14="http://schemas.microsoft.com/office/drawing/2010/main">
                <a:solidFill>
                  <a:srgbClr val="FFFFFF"/>
                </a:solidFill>
              </a14:hiddenFill>
            </a:ext>
          </a:extLst>
        </p:spPr>
      </p:pic>
      <p:sp>
        <p:nvSpPr>
          <p:cNvPr id="67589"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609600" y="4724400"/>
            <a:ext cx="8001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b="1">
                <a:cs typeface="Times New Roman" charset="0"/>
              </a:rPr>
              <a:t>Matt Story at chair dedication for Oklahoma City bombing victims</a:t>
            </a:r>
            <a:endParaRPr lang="es-MX" sz="1800" b="1">
              <a:cs typeface="Times New Roman" charset="0"/>
            </a:endParaRPr>
          </a:p>
          <a:p>
            <a:r>
              <a:rPr lang="en-US" sz="1800">
                <a:cs typeface="Times New Roman" charset="0"/>
              </a:rPr>
              <a:t>Matt Story and Dawn Mahan, whose mother died in the 1995 bombing of the Murrah federal building in Oklahoma City, pause at her memorial in the commemorative park honoring the 168 victims.  </a:t>
            </a:r>
            <a:r>
              <a:rPr lang="en-US" sz="1800" i="1">
                <a:cs typeface="Times New Roman" charset="0"/>
              </a:rPr>
              <a:t>(Reuters/Corbis)</a:t>
            </a:r>
          </a:p>
        </p:txBody>
      </p:sp>
      <p:sp>
        <p:nvSpPr>
          <p:cNvPr id="53251" name="Rectangle 3"/>
          <p:cNvSpPr>
            <a:spLocks noGrp="1" noChangeArrowheads="1"/>
          </p:cNvSpPr>
          <p:nvPr>
            <p:ph type="title" idx="4294967295"/>
          </p:nvPr>
        </p:nvSpPr>
        <p:spPr>
          <a:xfrm>
            <a:off x="0" y="0"/>
            <a:ext cx="3810000" cy="304800"/>
          </a:xfrm>
        </p:spPr>
        <p:txBody>
          <a:bodyPr/>
          <a:lstStyle/>
          <a:p>
            <a:pPr algn="l"/>
            <a:r>
              <a:rPr lang="en-US" sz="800">
                <a:solidFill>
                  <a:srgbClr val="EAEAEA"/>
                </a:solidFill>
              </a:rPr>
              <a:t>Matt Story at chair dedication for Oklahoma City bombing victims</a:t>
            </a:r>
          </a:p>
        </p:txBody>
      </p:sp>
      <p:pic>
        <p:nvPicPr>
          <p:cNvPr id="53252" name="Picture 4" descr="341897_p_15_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685800"/>
            <a:ext cx="5029200" cy="3771900"/>
          </a:xfrm>
          <a:prstGeom prst="rect">
            <a:avLst/>
          </a:prstGeom>
          <a:noFill/>
          <a:extLst>
            <a:ext uri="{909E8E84-426E-40dd-AFC4-6F175D3DCCD1}">
              <a14:hiddenFill xmlns:a14="http://schemas.microsoft.com/office/drawing/2010/main">
                <a:solidFill>
                  <a:srgbClr val="FFFFFF"/>
                </a:solidFill>
              </a14:hiddenFill>
            </a:ext>
          </a:extLst>
        </p:spPr>
      </p:pic>
      <p:sp>
        <p:nvSpPr>
          <p:cNvPr id="53253"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609600" y="4724400"/>
            <a:ext cx="80010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b="1">
                <a:cs typeface="Times New Roman" charset="0"/>
              </a:rPr>
              <a:t>NAFTA button</a:t>
            </a:r>
            <a:endParaRPr lang="es-MX" sz="1800" b="1">
              <a:cs typeface="Times New Roman" charset="0"/>
            </a:endParaRPr>
          </a:p>
          <a:p>
            <a:r>
              <a:rPr lang="en-US" sz="1800">
                <a:cs typeface="Times New Roman" charset="0"/>
              </a:rPr>
              <a:t>Efforts to create the North American Free Trade Agreement began under the George Bush administration. But it was the Clinton administration that obtained Senate approval for the agreement over the objections of many within the Democratic Party. </a:t>
            </a:r>
            <a:r>
              <a:rPr lang="en-US" sz="1800" i="1">
                <a:cs typeface="Times New Roman" charset="0"/>
              </a:rPr>
              <a:t>(Collection of Janice L. and David J. Frent)</a:t>
            </a:r>
          </a:p>
        </p:txBody>
      </p:sp>
      <p:sp>
        <p:nvSpPr>
          <p:cNvPr id="50179" name="Rectangle 3"/>
          <p:cNvSpPr>
            <a:spLocks noGrp="1" noChangeArrowheads="1"/>
          </p:cNvSpPr>
          <p:nvPr>
            <p:ph type="title" idx="4294967295"/>
          </p:nvPr>
        </p:nvSpPr>
        <p:spPr>
          <a:xfrm>
            <a:off x="0" y="0"/>
            <a:ext cx="1008063" cy="258763"/>
          </a:xfrm>
        </p:spPr>
        <p:txBody>
          <a:bodyPr/>
          <a:lstStyle/>
          <a:p>
            <a:pPr algn="l"/>
            <a:r>
              <a:rPr lang="en-US" sz="800">
                <a:solidFill>
                  <a:srgbClr val="EAEAEA"/>
                </a:solidFill>
              </a:rPr>
              <a:t>NAFTA button</a:t>
            </a:r>
          </a:p>
        </p:txBody>
      </p:sp>
      <p:pic>
        <p:nvPicPr>
          <p:cNvPr id="50180" name="Picture 4" descr="341897_p_15_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9425" y="762000"/>
            <a:ext cx="5641975" cy="3743325"/>
          </a:xfrm>
          <a:prstGeom prst="rect">
            <a:avLst/>
          </a:prstGeom>
          <a:noFill/>
          <a:extLst>
            <a:ext uri="{909E8E84-426E-40dd-AFC4-6F175D3DCCD1}">
              <a14:hiddenFill xmlns:a14="http://schemas.microsoft.com/office/drawing/2010/main">
                <a:solidFill>
                  <a:srgbClr val="FFFFFF"/>
                </a:solidFill>
              </a14:hiddenFill>
            </a:ext>
          </a:extLst>
        </p:spPr>
      </p:pic>
      <p:sp>
        <p:nvSpPr>
          <p:cNvPr id="50181"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609600" y="4724400"/>
            <a:ext cx="8001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b="1">
                <a:cs typeface="Times New Roman" charset="0"/>
              </a:rPr>
              <a:t>New York Stock Exchange</a:t>
            </a:r>
            <a:endParaRPr lang="es-MX" sz="1800" b="1">
              <a:cs typeface="Times New Roman" charset="0"/>
            </a:endParaRPr>
          </a:p>
          <a:p>
            <a:r>
              <a:rPr lang="en-US" sz="1800">
                <a:cs typeface="Times New Roman" charset="0"/>
              </a:rPr>
              <a:t>Despite economic crises elsewhere, U.S. stock prices soared as the 1990s wore on, fueled especially by computer and information-technology stocks. </a:t>
            </a:r>
            <a:r>
              <a:rPr lang="en-US" sz="1800" i="1">
                <a:cs typeface="Times New Roman" charset="0"/>
              </a:rPr>
              <a:t>(Wide World Photos, Inc.)</a:t>
            </a:r>
          </a:p>
        </p:txBody>
      </p:sp>
      <p:sp>
        <p:nvSpPr>
          <p:cNvPr id="60419" name="Rectangle 3"/>
          <p:cNvSpPr>
            <a:spLocks noGrp="1" noChangeArrowheads="1"/>
          </p:cNvSpPr>
          <p:nvPr>
            <p:ph type="title" idx="4294967295"/>
          </p:nvPr>
        </p:nvSpPr>
        <p:spPr>
          <a:xfrm>
            <a:off x="0" y="0"/>
            <a:ext cx="2895600" cy="304800"/>
          </a:xfrm>
        </p:spPr>
        <p:txBody>
          <a:bodyPr/>
          <a:lstStyle/>
          <a:p>
            <a:pPr algn="l"/>
            <a:r>
              <a:rPr lang="en-US" sz="800">
                <a:solidFill>
                  <a:srgbClr val="EAEAEA"/>
                </a:solidFill>
              </a:rPr>
              <a:t>New York Stock Exchange</a:t>
            </a:r>
          </a:p>
        </p:txBody>
      </p:sp>
      <p:pic>
        <p:nvPicPr>
          <p:cNvPr id="60420" name="Picture 4" descr="341897_p_15_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762000"/>
            <a:ext cx="5334000" cy="3609975"/>
          </a:xfrm>
          <a:prstGeom prst="rect">
            <a:avLst/>
          </a:prstGeom>
          <a:noFill/>
          <a:extLst>
            <a:ext uri="{909E8E84-426E-40dd-AFC4-6F175D3DCCD1}">
              <a14:hiddenFill xmlns:a14="http://schemas.microsoft.com/office/drawing/2010/main">
                <a:solidFill>
                  <a:srgbClr val="FFFFFF"/>
                </a:solidFill>
              </a14:hiddenFill>
            </a:ext>
          </a:extLst>
        </p:spPr>
      </p:pic>
      <p:sp>
        <p:nvSpPr>
          <p:cNvPr id="60421"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1026"/>
          <p:cNvSpPr txBox="1">
            <a:spLocks noChangeArrowheads="1"/>
          </p:cNvSpPr>
          <p:nvPr/>
        </p:nvSpPr>
        <p:spPr bwMode="auto">
          <a:xfrm>
            <a:off x="4648200" y="928688"/>
            <a:ext cx="3962400"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b="1">
                <a:cs typeface="Times New Roman" charset="0"/>
              </a:rPr>
              <a:t>Rush Limbaugh at Las Vegas Motor Speedway</a:t>
            </a:r>
            <a:endParaRPr lang="es-MX" sz="1800" b="1">
              <a:cs typeface="Times New Roman" charset="0"/>
            </a:endParaRPr>
          </a:p>
          <a:p>
            <a:r>
              <a:rPr lang="en-US" sz="1800">
                <a:cs typeface="Times New Roman" charset="0"/>
              </a:rPr>
              <a:t>The conservative radio talk-show host enjoyed a loyal following in the 1990s and after, and helped produce a Republican landslide in the 1994 midterm election. </a:t>
            </a:r>
            <a:r>
              <a:rPr lang="en-US" sz="1800" i="1">
                <a:cs typeface="Times New Roman" charset="0"/>
              </a:rPr>
              <a:t>(Photo Courtesy Richard Petty Driving Experience)</a:t>
            </a:r>
          </a:p>
        </p:txBody>
      </p:sp>
      <p:sp>
        <p:nvSpPr>
          <p:cNvPr id="71683" name="Rectangle 1027"/>
          <p:cNvSpPr>
            <a:spLocks noGrp="1" noChangeArrowheads="1"/>
          </p:cNvSpPr>
          <p:nvPr>
            <p:ph type="title" idx="4294967295"/>
          </p:nvPr>
        </p:nvSpPr>
        <p:spPr>
          <a:xfrm>
            <a:off x="0" y="0"/>
            <a:ext cx="2667000" cy="228600"/>
          </a:xfrm>
        </p:spPr>
        <p:txBody>
          <a:bodyPr/>
          <a:lstStyle/>
          <a:p>
            <a:pPr algn="l"/>
            <a:r>
              <a:rPr lang="en-US" sz="800">
                <a:solidFill>
                  <a:srgbClr val="EAEAEA"/>
                </a:solidFill>
              </a:rPr>
              <a:t>Rush Limbaugh at Las Vegas Motor Speedway</a:t>
            </a:r>
          </a:p>
        </p:txBody>
      </p:sp>
      <p:pic>
        <p:nvPicPr>
          <p:cNvPr id="71684" name="Picture 1028" descr="341897_p_15_2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513" y="1066800"/>
            <a:ext cx="3794125" cy="4724400"/>
          </a:xfrm>
          <a:prstGeom prst="rect">
            <a:avLst/>
          </a:prstGeom>
          <a:noFill/>
          <a:extLst>
            <a:ext uri="{909E8E84-426E-40dd-AFC4-6F175D3DCCD1}">
              <a14:hiddenFill xmlns:a14="http://schemas.microsoft.com/office/drawing/2010/main">
                <a:solidFill>
                  <a:srgbClr val="FFFFFF"/>
                </a:solidFill>
              </a14:hiddenFill>
            </a:ext>
          </a:extLst>
        </p:spPr>
      </p:pic>
      <p:sp>
        <p:nvSpPr>
          <p:cNvPr id="71685" name="Rectangle 1029"/>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2"/>
          <p:cNvSpPr txBox="1">
            <a:spLocks noChangeArrowheads="1"/>
          </p:cNvSpPr>
          <p:nvPr/>
        </p:nvSpPr>
        <p:spPr bwMode="auto">
          <a:xfrm>
            <a:off x="609600" y="4724400"/>
            <a:ext cx="80010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b="1">
                <a:cs typeface="Times New Roman" charset="0"/>
              </a:rPr>
              <a:t>September 11th</a:t>
            </a:r>
            <a:endParaRPr lang="es-MX" sz="1800" b="1">
              <a:cs typeface="Times New Roman" charset="0"/>
            </a:endParaRPr>
          </a:p>
          <a:p>
            <a:r>
              <a:rPr lang="en-US" sz="1800">
                <a:cs typeface="Times New Roman" charset="0"/>
              </a:rPr>
              <a:t>The September 11, 2001 attack on the World Trade Center by terrorists who hijacked two civilian airliners and used them as missiles against the twin towers left the nation stunned, angry, and determined to bring those who had orchestrated the attack to justice. </a:t>
            </a:r>
            <a:r>
              <a:rPr lang="en-US" sz="1800" i="1">
                <a:cs typeface="Times New Roman" charset="0"/>
              </a:rPr>
              <a:t>(Robert Clark/Aurora)</a:t>
            </a:r>
          </a:p>
        </p:txBody>
      </p:sp>
      <p:sp>
        <p:nvSpPr>
          <p:cNvPr id="68611" name="Rectangle 3"/>
          <p:cNvSpPr>
            <a:spLocks noGrp="1" noChangeArrowheads="1"/>
          </p:cNvSpPr>
          <p:nvPr>
            <p:ph type="title" idx="4294967295"/>
          </p:nvPr>
        </p:nvSpPr>
        <p:spPr>
          <a:xfrm>
            <a:off x="0" y="0"/>
            <a:ext cx="1008063" cy="258763"/>
          </a:xfrm>
        </p:spPr>
        <p:txBody>
          <a:bodyPr/>
          <a:lstStyle/>
          <a:p>
            <a:pPr algn="l"/>
            <a:r>
              <a:rPr lang="en-US" sz="800">
                <a:solidFill>
                  <a:srgbClr val="EAEAEA"/>
                </a:solidFill>
              </a:rPr>
              <a:t>September 11th</a:t>
            </a:r>
          </a:p>
        </p:txBody>
      </p:sp>
      <p:pic>
        <p:nvPicPr>
          <p:cNvPr id="68612" name="Picture 4" descr="341897_p_15_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838200"/>
            <a:ext cx="5181600" cy="3498850"/>
          </a:xfrm>
          <a:prstGeom prst="rect">
            <a:avLst/>
          </a:prstGeom>
          <a:noFill/>
          <a:extLst>
            <a:ext uri="{909E8E84-426E-40dd-AFC4-6F175D3DCCD1}">
              <a14:hiddenFill xmlns:a14="http://schemas.microsoft.com/office/drawing/2010/main">
                <a:solidFill>
                  <a:srgbClr val="FFFFFF"/>
                </a:solidFill>
              </a14:hiddenFill>
            </a:ext>
          </a:extLst>
        </p:spPr>
      </p:pic>
      <p:sp>
        <p:nvSpPr>
          <p:cNvPr id="68613"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609600" y="4724400"/>
            <a:ext cx="80010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b="1">
                <a:cs typeface="Times New Roman" charset="0"/>
              </a:rPr>
              <a:t>Tobacco executives testifying</a:t>
            </a:r>
            <a:endParaRPr lang="es-MX" sz="1800" b="1">
              <a:cs typeface="Times New Roman" charset="0"/>
            </a:endParaRPr>
          </a:p>
          <a:p>
            <a:r>
              <a:rPr lang="en-US" sz="1800">
                <a:cs typeface="Times New Roman" charset="0"/>
              </a:rPr>
              <a:t>Tobacco-industry executives prepare to testify before the House Commerce Committee in January of 1998. Political and legal issues related to smoking loomed large in the 1990s, as cigarettes' deadly effects became more widely understood. </a:t>
            </a:r>
            <a:r>
              <a:rPr lang="en-US" sz="1800" i="1">
                <a:cs typeface="Times New Roman" charset="0"/>
              </a:rPr>
              <a:t>(Agence France Presse (c) Bettmann/Corbis)</a:t>
            </a:r>
          </a:p>
        </p:txBody>
      </p:sp>
      <p:sp>
        <p:nvSpPr>
          <p:cNvPr id="59395" name="Rectangle 3"/>
          <p:cNvSpPr>
            <a:spLocks noGrp="1" noChangeArrowheads="1"/>
          </p:cNvSpPr>
          <p:nvPr>
            <p:ph type="title" idx="4294967295"/>
          </p:nvPr>
        </p:nvSpPr>
        <p:spPr>
          <a:xfrm>
            <a:off x="0" y="0"/>
            <a:ext cx="2743200" cy="304800"/>
          </a:xfrm>
        </p:spPr>
        <p:txBody>
          <a:bodyPr/>
          <a:lstStyle/>
          <a:p>
            <a:pPr algn="l"/>
            <a:r>
              <a:rPr lang="en-US" sz="800">
                <a:solidFill>
                  <a:srgbClr val="EAEAEA"/>
                </a:solidFill>
              </a:rPr>
              <a:t>Tobacco executives testifying</a:t>
            </a:r>
          </a:p>
        </p:txBody>
      </p:sp>
      <p:pic>
        <p:nvPicPr>
          <p:cNvPr id="59396" name="Picture 4" descr="341897_p_15_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3225" y="558800"/>
            <a:ext cx="5794375" cy="3857625"/>
          </a:xfrm>
          <a:prstGeom prst="rect">
            <a:avLst/>
          </a:prstGeom>
          <a:noFill/>
          <a:extLst>
            <a:ext uri="{909E8E84-426E-40dd-AFC4-6F175D3DCCD1}">
              <a14:hiddenFill xmlns:a14="http://schemas.microsoft.com/office/drawing/2010/main">
                <a:solidFill>
                  <a:srgbClr val="FFFFFF"/>
                </a:solidFill>
              </a14:hiddenFill>
            </a:ext>
          </a:extLst>
        </p:spPr>
      </p:pic>
      <p:sp>
        <p:nvSpPr>
          <p:cNvPr id="59397"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609600" y="4724400"/>
            <a:ext cx="80010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b="1">
                <a:cs typeface="Times New Roman" charset="0"/>
              </a:rPr>
              <a:t>Welfare to work</a:t>
            </a:r>
            <a:endParaRPr lang="es-MX" sz="1800" b="1">
              <a:cs typeface="Times New Roman" charset="0"/>
            </a:endParaRPr>
          </a:p>
          <a:p>
            <a:r>
              <a:rPr lang="en-US" sz="1800">
                <a:cs typeface="Times New Roman" charset="0"/>
              </a:rPr>
              <a:t>A former welfare recipient in Georgia receives training for a new job. </a:t>
            </a:r>
            <a:r>
              <a:rPr lang="en-US" sz="1800" i="1">
                <a:cs typeface="Times New Roman" charset="0"/>
              </a:rPr>
              <a:t>(Brooks Kraft/Corbis/Sygma</a:t>
            </a:r>
            <a:r>
              <a:rPr lang="en-US" sz="1800">
                <a:cs typeface="Times New Roman" charset="0"/>
              </a:rPr>
              <a:t>)</a:t>
            </a:r>
          </a:p>
        </p:txBody>
      </p:sp>
      <p:sp>
        <p:nvSpPr>
          <p:cNvPr id="54275" name="Rectangle 3"/>
          <p:cNvSpPr>
            <a:spLocks noGrp="1" noChangeArrowheads="1"/>
          </p:cNvSpPr>
          <p:nvPr>
            <p:ph type="title" idx="4294967295"/>
          </p:nvPr>
        </p:nvSpPr>
        <p:spPr>
          <a:xfrm>
            <a:off x="0" y="0"/>
            <a:ext cx="1008063" cy="258763"/>
          </a:xfrm>
        </p:spPr>
        <p:txBody>
          <a:bodyPr/>
          <a:lstStyle/>
          <a:p>
            <a:pPr algn="l"/>
            <a:r>
              <a:rPr lang="en-US" sz="800">
                <a:solidFill>
                  <a:srgbClr val="EAEAEA"/>
                </a:solidFill>
              </a:rPr>
              <a:t>Welfare to work</a:t>
            </a:r>
          </a:p>
        </p:txBody>
      </p:sp>
      <p:pic>
        <p:nvPicPr>
          <p:cNvPr id="54276" name="Picture 4" descr="341897_p_15_0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3225" y="577850"/>
            <a:ext cx="5794375" cy="3841750"/>
          </a:xfrm>
          <a:prstGeom prst="rect">
            <a:avLst/>
          </a:prstGeom>
          <a:noFill/>
          <a:extLst>
            <a:ext uri="{909E8E84-426E-40dd-AFC4-6F175D3DCCD1}">
              <a14:hiddenFill xmlns:a14="http://schemas.microsoft.com/office/drawing/2010/main">
                <a:solidFill>
                  <a:srgbClr val="FFFFFF"/>
                </a:solidFill>
              </a14:hiddenFill>
            </a:ext>
          </a:extLst>
        </p:spPr>
      </p:pic>
      <p:sp>
        <p:nvSpPr>
          <p:cNvPr id="54277"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609600" y="4724400"/>
            <a:ext cx="80010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b="1">
                <a:cs typeface="Times New Roman" charset="0"/>
              </a:rPr>
              <a:t>Wired college student</a:t>
            </a:r>
            <a:endParaRPr lang="es-MX" sz="1800" b="1">
              <a:cs typeface="Times New Roman" charset="0"/>
            </a:endParaRPr>
          </a:p>
          <a:p>
            <a:r>
              <a:rPr lang="en-US" sz="1800">
                <a:cs typeface="Times New Roman" charset="0"/>
              </a:rPr>
              <a:t>A young college student studies on his laptop and listens to a CD while awaiting a train on his way to classes. </a:t>
            </a:r>
            <a:r>
              <a:rPr lang="en-US" sz="1800" i="1">
                <a:cs typeface="Times New Roman" charset="0"/>
              </a:rPr>
              <a:t>(Dorothy Littel Greco/Stock Boston)</a:t>
            </a:r>
          </a:p>
        </p:txBody>
      </p:sp>
      <p:sp>
        <p:nvSpPr>
          <p:cNvPr id="52227" name="Rectangle 3"/>
          <p:cNvSpPr>
            <a:spLocks noGrp="1" noChangeArrowheads="1"/>
          </p:cNvSpPr>
          <p:nvPr>
            <p:ph type="title" idx="4294967295"/>
          </p:nvPr>
        </p:nvSpPr>
        <p:spPr>
          <a:xfrm>
            <a:off x="0" y="0"/>
            <a:ext cx="1905000" cy="304800"/>
          </a:xfrm>
        </p:spPr>
        <p:txBody>
          <a:bodyPr/>
          <a:lstStyle/>
          <a:p>
            <a:pPr algn="l"/>
            <a:r>
              <a:rPr lang="en-US" sz="800">
                <a:solidFill>
                  <a:srgbClr val="EAEAEA"/>
                </a:solidFill>
              </a:rPr>
              <a:t>Wired college student</a:t>
            </a:r>
          </a:p>
        </p:txBody>
      </p:sp>
      <p:pic>
        <p:nvPicPr>
          <p:cNvPr id="52228" name="Picture 4" descr="341897_p_15_0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9425" y="685800"/>
            <a:ext cx="5641975" cy="3736975"/>
          </a:xfrm>
          <a:prstGeom prst="rect">
            <a:avLst/>
          </a:prstGeom>
          <a:noFill/>
          <a:extLst>
            <a:ext uri="{909E8E84-426E-40dd-AFC4-6F175D3DCCD1}">
              <a14:hiddenFill xmlns:a14="http://schemas.microsoft.com/office/drawing/2010/main">
                <a:solidFill>
                  <a:srgbClr val="FFFFFF"/>
                </a:solidFill>
              </a14:hiddenFill>
            </a:ext>
          </a:extLst>
        </p:spPr>
      </p:pic>
      <p:sp>
        <p:nvSpPr>
          <p:cNvPr id="52229"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4648200" y="838200"/>
            <a:ext cx="4191000" cy="531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b="1">
                <a:cs typeface="Times New Roman" charset="0"/>
              </a:rPr>
              <a:t>WTO protest: Turtles</a:t>
            </a:r>
            <a:endParaRPr lang="es-MX" sz="1800" b="1">
              <a:cs typeface="Times New Roman" charset="0"/>
            </a:endParaRPr>
          </a:p>
          <a:p>
            <a:r>
              <a:rPr lang="en-US" sz="1800">
                <a:cs typeface="Times New Roman" charset="0"/>
              </a:rPr>
              <a:t>Chanting demonstrators marched in the streets of Seattle, Washington, on November 30, 1999, claiming that the World Trade Organization (WTO) possessed the dangerous power to challenge any nation's environmental laws if the WTO deemed them barriers to trade. Critics of the WTO have claimed that sea turtles and dolphins had already been victimized by the WTO. Demonstrators identified the WTO as an example of globalization gone wrong. The WTO meeting went on, but the results proved meager because nations could not agree on rules governing dumping, subsidies for farm goods, genetically altered foods, and lower tariffs on high-tech goods. </a:t>
            </a:r>
            <a:r>
              <a:rPr lang="en-US" sz="1800" i="1">
                <a:cs typeface="Times New Roman" charset="0"/>
              </a:rPr>
              <a:t>(Paul Joseph Brown/Seattle Post-Intelligencer)</a:t>
            </a:r>
          </a:p>
        </p:txBody>
      </p:sp>
      <p:sp>
        <p:nvSpPr>
          <p:cNvPr id="63491" name="Rectangle 3"/>
          <p:cNvSpPr>
            <a:spLocks noGrp="1" noChangeArrowheads="1"/>
          </p:cNvSpPr>
          <p:nvPr>
            <p:ph type="title" idx="4294967295"/>
          </p:nvPr>
        </p:nvSpPr>
        <p:spPr>
          <a:xfrm>
            <a:off x="0" y="0"/>
            <a:ext cx="2362200" cy="304800"/>
          </a:xfrm>
        </p:spPr>
        <p:txBody>
          <a:bodyPr/>
          <a:lstStyle/>
          <a:p>
            <a:pPr algn="l"/>
            <a:r>
              <a:rPr lang="en-US" sz="800">
                <a:solidFill>
                  <a:srgbClr val="EAEAEA"/>
                </a:solidFill>
              </a:rPr>
              <a:t>WTO protest: Turtles</a:t>
            </a:r>
          </a:p>
        </p:txBody>
      </p:sp>
      <p:pic>
        <p:nvPicPr>
          <p:cNvPr id="63492" name="Picture 4" descr="341897_p_15_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990600"/>
            <a:ext cx="3282950" cy="4876800"/>
          </a:xfrm>
          <a:prstGeom prst="rect">
            <a:avLst/>
          </a:prstGeom>
          <a:noFill/>
          <a:extLst>
            <a:ext uri="{909E8E84-426E-40dd-AFC4-6F175D3DCCD1}">
              <a14:hiddenFill xmlns:a14="http://schemas.microsoft.com/office/drawing/2010/main">
                <a:solidFill>
                  <a:srgbClr val="FFFFFF"/>
                </a:solidFill>
              </a14:hiddenFill>
            </a:ext>
          </a:extLst>
        </p:spPr>
      </p:pic>
      <p:sp>
        <p:nvSpPr>
          <p:cNvPr id="63493"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0" name="Rectangle 22"/>
          <p:cNvSpPr>
            <a:spLocks noGrp="1" noChangeArrowheads="1"/>
          </p:cNvSpPr>
          <p:nvPr>
            <p:ph type="ctrTitle"/>
          </p:nvPr>
        </p:nvSpPr>
        <p:spPr>
          <a:xfrm>
            <a:off x="0" y="0"/>
            <a:ext cx="2667000" cy="152400"/>
          </a:xfrm>
        </p:spPr>
        <p:txBody>
          <a:bodyPr/>
          <a:lstStyle/>
          <a:p>
            <a:pPr algn="l"/>
            <a:r>
              <a:rPr lang="en-US" sz="1000" b="1">
                <a:solidFill>
                  <a:srgbClr val="DDDDDD"/>
                </a:solidFill>
              </a:rPr>
              <a:t>Map: Afghanistan</a:t>
            </a:r>
          </a:p>
        </p:txBody>
      </p:sp>
      <p:sp>
        <p:nvSpPr>
          <p:cNvPr id="2067" name="Text Box 19"/>
          <p:cNvSpPr txBox="1">
            <a:spLocks noChangeArrowheads="1"/>
          </p:cNvSpPr>
          <p:nvPr/>
        </p:nvSpPr>
        <p:spPr bwMode="auto">
          <a:xfrm>
            <a:off x="609600" y="5334000"/>
            <a:ext cx="7848600" cy="13700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200" b="1">
                <a:cs typeface="Times New Roman" charset="0"/>
              </a:rPr>
              <a:t>Afghanistan</a:t>
            </a:r>
            <a:endParaRPr lang="es-MX" sz="1200" b="1">
              <a:cs typeface="Times New Roman" charset="0"/>
            </a:endParaRPr>
          </a:p>
          <a:p>
            <a:r>
              <a:rPr lang="en-US" sz="1200">
                <a:cs typeface="Times New Roman" charset="0"/>
              </a:rPr>
              <a:t>Following the terrorist attacks on American targets in September 2001, the Bush administration linked the terrorist organization Al-Qaeda to the attacks. It then asked the Taliban government of Afghanistan to take action against the Al-Qaeda, which used Afghanistan as a base of operations. When Taliban leaders refused to turn over the leaders of the Al-Qaeda, particularly Osama bin Laden, the United States and its allies joined with anti-Taliban forces in military action in Afghanistan. By the end of December 2001, the Taliban government and Al-Qaeda forces had collapsed, although leaders of both organizations eluded capture. </a:t>
            </a:r>
          </a:p>
        </p:txBody>
      </p:sp>
      <p:sp>
        <p:nvSpPr>
          <p:cNvPr id="2071" name="Rectangle 23"/>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Grp="1" noChangeArrowheads="1"/>
          </p:cNvSpPr>
          <p:nvPr>
            <p:ph type="title"/>
          </p:nvPr>
        </p:nvSpPr>
        <p:spPr>
          <a:xfrm>
            <a:off x="0" y="0"/>
            <a:ext cx="2286000" cy="228600"/>
          </a:xfrm>
        </p:spPr>
        <p:txBody>
          <a:bodyPr/>
          <a:lstStyle/>
          <a:p>
            <a:pPr algn="l"/>
            <a:r>
              <a:rPr lang="en-US" sz="1000" b="1">
                <a:solidFill>
                  <a:srgbClr val="DDDDDD"/>
                </a:solidFill>
              </a:rPr>
              <a:t>Map: Presidential Election, 1992</a:t>
            </a:r>
          </a:p>
        </p:txBody>
      </p:sp>
      <p:sp>
        <p:nvSpPr>
          <p:cNvPr id="30723" name="Text Box 3"/>
          <p:cNvSpPr txBox="1">
            <a:spLocks noChangeArrowheads="1"/>
          </p:cNvSpPr>
          <p:nvPr/>
        </p:nvSpPr>
        <p:spPr bwMode="auto">
          <a:xfrm>
            <a:off x="609600" y="5410200"/>
            <a:ext cx="7848600" cy="10048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200" b="1">
                <a:cs typeface="Times New Roman" charset="0"/>
              </a:rPr>
              <a:t>Presidential Election, 1992</a:t>
            </a:r>
            <a:endParaRPr lang="es-MX" sz="1200" b="1">
              <a:cs typeface="Times New Roman" charset="0"/>
            </a:endParaRPr>
          </a:p>
          <a:p>
            <a:r>
              <a:rPr lang="en-US" sz="1200">
                <a:cs typeface="Times New Roman" charset="0"/>
              </a:rPr>
              <a:t>Although a minority of voters cast ballots for Bill Clinton, he won handily in the electoral college. Clinton's share of the popular vote was the lowest for anyone elected president since Woodrow Wilson won with 42 percent of the popular vote in 1912. Exit polls revealed that the votes cast for Perot would have divided about evenly between Clinton and Bush had Perot not been in the race. </a:t>
            </a:r>
          </a:p>
        </p:txBody>
      </p:sp>
      <p:sp>
        <p:nvSpPr>
          <p:cNvPr id="30725"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4"/>
          <p:cNvSpPr>
            <a:spLocks noGrp="1" noChangeArrowheads="1"/>
          </p:cNvSpPr>
          <p:nvPr>
            <p:ph type="title"/>
          </p:nvPr>
        </p:nvSpPr>
        <p:spPr>
          <a:xfrm>
            <a:off x="0" y="0"/>
            <a:ext cx="3429000" cy="152400"/>
          </a:xfrm>
        </p:spPr>
        <p:txBody>
          <a:bodyPr/>
          <a:lstStyle/>
          <a:p>
            <a:pPr algn="l"/>
            <a:r>
              <a:rPr lang="en-US" sz="1000" b="1">
                <a:solidFill>
                  <a:srgbClr val="DDDDDD"/>
                </a:solidFill>
              </a:rPr>
              <a:t>Map: Presidential Election, 1996</a:t>
            </a:r>
          </a:p>
        </p:txBody>
      </p:sp>
      <p:sp>
        <p:nvSpPr>
          <p:cNvPr id="31747" name="Text Box 3"/>
          <p:cNvSpPr txBox="1">
            <a:spLocks noChangeArrowheads="1"/>
          </p:cNvSpPr>
          <p:nvPr/>
        </p:nvSpPr>
        <p:spPr bwMode="auto">
          <a:xfrm>
            <a:off x="609600" y="5410200"/>
            <a:ext cx="7848600" cy="8223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200" b="1">
                <a:cs typeface="Times New Roman" charset="0"/>
              </a:rPr>
              <a:t>Presidential Election, 1996</a:t>
            </a:r>
            <a:endParaRPr lang="es-MX" sz="1200" b="1">
              <a:cs typeface="Times New Roman" charset="0"/>
            </a:endParaRPr>
          </a:p>
          <a:p>
            <a:r>
              <a:rPr lang="en-US" sz="1200">
                <a:cs typeface="Times New Roman" charset="0"/>
              </a:rPr>
              <a:t>Although Bill Clinton did not win a majority of the vote, he came close at 49 percent, winning thirty-one states to nineteen for Bob Dole. Ross Perot, with 8 percent of the vote, was less of a factor than in 1992, when he had earned 19 percent of the vote. Despite Clinton's victory, the Republicans retained control of both houses of Congress. </a:t>
            </a:r>
          </a:p>
        </p:txBody>
      </p:sp>
      <p:sp>
        <p:nvSpPr>
          <p:cNvPr id="31749"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flipH="1">
            <a:off x="0" y="0"/>
            <a:ext cx="2286000" cy="304800"/>
          </a:xfrm>
        </p:spPr>
        <p:txBody>
          <a:bodyPr/>
          <a:lstStyle/>
          <a:p>
            <a:pPr algn="l"/>
            <a:r>
              <a:rPr lang="en-US" sz="1000" b="1">
                <a:solidFill>
                  <a:srgbClr val="DDDDDD"/>
                </a:solidFill>
              </a:rPr>
              <a:t>Map: The Election of 2000</a:t>
            </a:r>
          </a:p>
        </p:txBody>
      </p:sp>
      <p:sp>
        <p:nvSpPr>
          <p:cNvPr id="25604" name="Text Box 4"/>
          <p:cNvSpPr txBox="1">
            <a:spLocks noChangeArrowheads="1"/>
          </p:cNvSpPr>
          <p:nvPr/>
        </p:nvSpPr>
        <p:spPr bwMode="auto">
          <a:xfrm>
            <a:off x="609600" y="5410200"/>
            <a:ext cx="7848600" cy="10048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200" b="1">
                <a:cs typeface="Times New Roman" charset="0"/>
              </a:rPr>
              <a:t>The Election of 2000</a:t>
            </a:r>
            <a:endParaRPr lang="es-MX" sz="1200" b="1">
              <a:cs typeface="Times New Roman" charset="0"/>
            </a:endParaRPr>
          </a:p>
          <a:p>
            <a:r>
              <a:rPr lang="en-US" sz="1200">
                <a:cs typeface="Times New Roman" charset="0"/>
              </a:rPr>
              <a:t>Democratic candidate Al Gore won the popular vote, but George W. Bush succeeded in gaining electoral victory by four votes. Among white males, Bush ran extremely well, while Gore won a majority of minority and women voters. Ralph Nader's Green party won less than 3 percent of the national vote, but his votes in Florida may have detracted from the Gore tally, helping Bush win the critical electoral votes. </a:t>
            </a:r>
          </a:p>
        </p:txBody>
      </p:sp>
      <p:sp>
        <p:nvSpPr>
          <p:cNvPr id="25605"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4"/>
          <p:cNvSpPr>
            <a:spLocks noGrp="1" noChangeArrowheads="1"/>
          </p:cNvSpPr>
          <p:nvPr>
            <p:ph type="title"/>
          </p:nvPr>
        </p:nvSpPr>
        <p:spPr>
          <a:xfrm>
            <a:off x="0" y="0"/>
            <a:ext cx="2743200" cy="228600"/>
          </a:xfrm>
        </p:spPr>
        <p:txBody>
          <a:bodyPr/>
          <a:lstStyle/>
          <a:p>
            <a:pPr algn="l"/>
            <a:r>
              <a:rPr lang="en-US" sz="1000" b="1">
                <a:solidFill>
                  <a:srgbClr val="DDDDDD"/>
                </a:solidFill>
              </a:rPr>
              <a:t>Map: The Election of 2000</a:t>
            </a:r>
          </a:p>
        </p:txBody>
      </p:sp>
      <p:sp>
        <p:nvSpPr>
          <p:cNvPr id="29699" name="Text Box 3"/>
          <p:cNvSpPr txBox="1">
            <a:spLocks noChangeArrowheads="1"/>
          </p:cNvSpPr>
          <p:nvPr/>
        </p:nvSpPr>
        <p:spPr bwMode="auto">
          <a:xfrm>
            <a:off x="609600" y="5410200"/>
            <a:ext cx="7848600" cy="6397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200" b="1">
                <a:cs typeface="Times New Roman" charset="0"/>
              </a:rPr>
              <a:t>The Election of 2000</a:t>
            </a:r>
            <a:endParaRPr lang="es-MX" sz="1200" b="1">
              <a:cs typeface="Times New Roman" charset="0"/>
            </a:endParaRPr>
          </a:p>
          <a:p>
            <a:r>
              <a:rPr lang="en-US" sz="1200">
                <a:cs typeface="Times New Roman" charset="0"/>
              </a:rPr>
              <a:t>For the first time since 1888, the winner of the popular vote, Al Gore, failed to win the presidency. The electoral-college system and the Supreme Court's intervention in the disputed Florida vote put George W. Bush in the White House. </a:t>
            </a:r>
          </a:p>
        </p:txBody>
      </p:sp>
      <p:sp>
        <p:nvSpPr>
          <p:cNvPr id="29701" name="Rectangle 5"/>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2"/>
          <p:cNvSpPr txBox="1">
            <a:spLocks noChangeArrowheads="1"/>
          </p:cNvSpPr>
          <p:nvPr/>
        </p:nvSpPr>
        <p:spPr bwMode="auto">
          <a:xfrm>
            <a:off x="533400" y="4724400"/>
            <a:ext cx="80010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r>
              <a:rPr lang="en-US" sz="2000"/>
              <a:t>Man and Woman Dancing a Waltz</a:t>
            </a:r>
          </a:p>
          <a:p>
            <a:pPr algn="ctr" eaLnBrk="0" hangingPunct="0"/>
            <a:r>
              <a:rPr lang="en-US" sz="2000" i="1">
                <a:cs typeface="Times New Roman" charset="0"/>
              </a:rPr>
              <a:t>(1887.  Eadweard Muybridge, Muybridge</a:t>
            </a:r>
            <a:r>
              <a:rPr lang="ja-JP" altLang="en-US" sz="2000" i="1">
                <a:latin typeface="Arial"/>
                <a:cs typeface="Times New Roman" charset="0"/>
              </a:rPr>
              <a:t>’</a:t>
            </a:r>
            <a:r>
              <a:rPr lang="en-US" sz="2000" i="1">
                <a:cs typeface="Times New Roman" charset="0"/>
              </a:rPr>
              <a:t>s Complete Human and Animal Locomotio (New York: Dover Publications, Inc., 1979.))</a:t>
            </a:r>
          </a:p>
        </p:txBody>
      </p:sp>
      <p:sp>
        <p:nvSpPr>
          <p:cNvPr id="80899" name="Rectangle 3"/>
          <p:cNvSpPr>
            <a:spLocks noGrp="1" noChangeArrowheads="1"/>
          </p:cNvSpPr>
          <p:nvPr>
            <p:ph type="title" idx="4294967295"/>
          </p:nvPr>
        </p:nvSpPr>
        <p:spPr>
          <a:xfrm>
            <a:off x="0" y="0"/>
            <a:ext cx="2514600" cy="304800"/>
          </a:xfrm>
        </p:spPr>
        <p:txBody>
          <a:bodyPr/>
          <a:lstStyle/>
          <a:p>
            <a:pPr algn="l"/>
            <a:r>
              <a:rPr lang="en-US" sz="800">
                <a:solidFill>
                  <a:srgbClr val="EAEAEA"/>
                </a:solidFill>
              </a:rPr>
              <a:t>Video: Man and Woman Dancing a Waltz</a:t>
            </a:r>
          </a:p>
        </p:txBody>
      </p:sp>
      <p:sp>
        <p:nvSpPr>
          <p:cNvPr id="80900" name="Rectangle 4"/>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
        <p:nvSpPr>
          <p:cNvPr id="80901" name="Text Box 5"/>
          <p:cNvSpPr txBox="1">
            <a:spLocks noChangeArrowheads="1"/>
          </p:cNvSpPr>
          <p:nvPr/>
        </p:nvSpPr>
        <p:spPr bwMode="auto">
          <a:xfrm>
            <a:off x="1752600" y="4038600"/>
            <a:ext cx="5486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000"/>
              <a:t>Click on image to launch video.</a:t>
            </a:r>
            <a:br>
              <a:rPr lang="en-US" sz="1000"/>
            </a:br>
            <a:r>
              <a:rPr lang="en-US" sz="1000"/>
              <a:t>Apple QuickTime® required for viewing </a:t>
            </a:r>
          </a:p>
        </p:txBody>
      </p:sp>
      <p:pic>
        <p:nvPicPr>
          <p:cNvPr id="80902" name="Picture 6" descr="C:\Documents and Settings\marshc\Desktop\norton ppts from Celia\Chapter 19\videos\p320_t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1981200"/>
            <a:ext cx="1246188" cy="18748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2"/>
          <p:cNvSpPr txBox="1">
            <a:spLocks noChangeArrowheads="1"/>
          </p:cNvSpPr>
          <p:nvPr/>
        </p:nvSpPr>
        <p:spPr bwMode="auto">
          <a:xfrm>
            <a:off x="533400" y="4724400"/>
            <a:ext cx="80010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r>
              <a:rPr lang="en-US" sz="2000"/>
              <a:t>Man and Woman Dancing a Waltz, Color</a:t>
            </a:r>
          </a:p>
          <a:p>
            <a:pPr algn="ctr" eaLnBrk="0" hangingPunct="0"/>
            <a:r>
              <a:rPr lang="en-US" sz="2000" i="1">
                <a:cs typeface="Times New Roman" charset="0"/>
              </a:rPr>
              <a:t>(1887.  Eadweard Muybridge, Muybridge</a:t>
            </a:r>
            <a:r>
              <a:rPr lang="ja-JP" altLang="en-US" sz="2000" i="1">
                <a:latin typeface="Arial"/>
                <a:cs typeface="Times New Roman" charset="0"/>
              </a:rPr>
              <a:t>’</a:t>
            </a:r>
            <a:r>
              <a:rPr lang="en-US" sz="2000" i="1">
                <a:cs typeface="Times New Roman" charset="0"/>
              </a:rPr>
              <a:t>s Complete Human and Animal Locomotio (New York: Dover Publications, Inc., 1979.))</a:t>
            </a:r>
          </a:p>
        </p:txBody>
      </p:sp>
      <p:sp>
        <p:nvSpPr>
          <p:cNvPr id="81923" name="Rectangle 3"/>
          <p:cNvSpPr>
            <a:spLocks noGrp="1" noChangeArrowheads="1"/>
          </p:cNvSpPr>
          <p:nvPr>
            <p:ph type="title" idx="4294967295"/>
          </p:nvPr>
        </p:nvSpPr>
        <p:spPr>
          <a:xfrm>
            <a:off x="0" y="0"/>
            <a:ext cx="2514600" cy="304800"/>
          </a:xfrm>
        </p:spPr>
        <p:txBody>
          <a:bodyPr/>
          <a:lstStyle/>
          <a:p>
            <a:pPr algn="l"/>
            <a:r>
              <a:rPr lang="en-US" sz="800">
                <a:solidFill>
                  <a:srgbClr val="EAEAEA"/>
                </a:solidFill>
              </a:rPr>
              <a:t>Video: Man and Woman Dancing a Waltz, Color</a:t>
            </a:r>
          </a:p>
        </p:txBody>
      </p:sp>
      <p:sp>
        <p:nvSpPr>
          <p:cNvPr id="81924" name="Rectangle 4"/>
          <p:cNvSpPr>
            <a:spLocks noChangeArrowheads="1"/>
          </p:cNvSpPr>
          <p:nvPr/>
        </p:nvSpPr>
        <p:spPr bwMode="auto">
          <a:xfrm>
            <a:off x="76200" y="6553200"/>
            <a:ext cx="8991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r>
              <a:rPr lang="en-US" sz="1000">
                <a:latin typeface="Arial" charset="0"/>
                <a:cs typeface="Arial" charset="0"/>
              </a:rPr>
              <a:t>Copyright © Houghton Mifflin Company. All rights reserved.</a:t>
            </a:r>
          </a:p>
        </p:txBody>
      </p:sp>
      <p:sp>
        <p:nvSpPr>
          <p:cNvPr id="81925" name="Text Box 5"/>
          <p:cNvSpPr txBox="1">
            <a:spLocks noChangeArrowheads="1"/>
          </p:cNvSpPr>
          <p:nvPr/>
        </p:nvSpPr>
        <p:spPr bwMode="auto">
          <a:xfrm>
            <a:off x="1752600" y="4038600"/>
            <a:ext cx="5486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000"/>
              <a:t>Click on image to launch video.</a:t>
            </a:r>
            <a:br>
              <a:rPr lang="en-US" sz="1000"/>
            </a:br>
            <a:r>
              <a:rPr lang="en-US" sz="1000"/>
              <a:t>Apple QuickTime® required for viewing </a:t>
            </a:r>
          </a:p>
        </p:txBody>
      </p:sp>
      <p:pic>
        <p:nvPicPr>
          <p:cNvPr id="81926" name="Picture 6" descr="C:\Documents and Settings\marshc\Desktop\norton ppts from Celia\Chapter 19\videos\q005_t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4125" y="1477963"/>
            <a:ext cx="1554163" cy="23320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7227</TotalTime>
  <Words>2436</Words>
  <Application>Microsoft Macintosh PowerPoint</Application>
  <PresentationFormat>On-screen Show (4:3)</PresentationFormat>
  <Paragraphs>132</Paragraphs>
  <Slides>32</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6" baseType="lpstr">
      <vt:lpstr>Times New Roman</vt:lpstr>
      <vt:lpstr>Arial</vt:lpstr>
      <vt:lpstr>Default Design</vt:lpstr>
      <vt:lpstr>Microsoft Photo Editor 3.0 Photo</vt:lpstr>
      <vt:lpstr>Cover Slide</vt:lpstr>
      <vt:lpstr>1992 Debate: Clinton, Bush, and Perot</vt:lpstr>
      <vt:lpstr>9/11 rescue efforts at Ground Zero</vt:lpstr>
      <vt:lpstr>Afghan war scene--high-tech army</vt:lpstr>
      <vt:lpstr>Albanian refugees leaving Kosovo with presence of U.S. or NATO forces</vt:lpstr>
      <vt:lpstr>Americans welcome their future</vt:lpstr>
      <vt:lpstr>Asian woman at naturalization service, San Jose, CA</vt:lpstr>
      <vt:lpstr>Bush, Rumsfeld, Rice, and Powell</vt:lpstr>
      <vt:lpstr>Clinton legislative success, gun control ad</vt:lpstr>
      <vt:lpstr>Clinton's balanced budget bill, August 5, 1997</vt:lpstr>
      <vt:lpstr>Columbine, April 20, 1999</vt:lpstr>
      <vt:lpstr>Election of 2000--signs during Supreme Court debate</vt:lpstr>
      <vt:lpstr>Enron executives testifying--CEO Jeffrey Skilling testifying on Capitol Hill, February 7, 2002</vt:lpstr>
      <vt:lpstr>Hillary Clinton and Tipper Gore at the 1996 Democratic convention</vt:lpstr>
      <vt:lpstr>Internet</vt:lpstr>
      <vt:lpstr>Judge Robert Rosenberg examining a dimpled ballot</vt:lpstr>
      <vt:lpstr>Matt Story at chair dedication for Oklahoma City bombing victims</vt:lpstr>
      <vt:lpstr>NAFTA button</vt:lpstr>
      <vt:lpstr>New York Stock Exchange</vt:lpstr>
      <vt:lpstr>Rush Limbaugh at Las Vegas Motor Speedway</vt:lpstr>
      <vt:lpstr>September 11th</vt:lpstr>
      <vt:lpstr>Tobacco executives testifying</vt:lpstr>
      <vt:lpstr>Welfare to work</vt:lpstr>
      <vt:lpstr>Wired college student</vt:lpstr>
      <vt:lpstr>WTO protest: Turtles</vt:lpstr>
      <vt:lpstr>Map: Afghanistan</vt:lpstr>
      <vt:lpstr>Map: Presidential Election, 1992</vt:lpstr>
      <vt:lpstr>Map: Presidential Election, 1996</vt:lpstr>
      <vt:lpstr>Map: The Election of 2000</vt:lpstr>
      <vt:lpstr>Map: The Election of 2000</vt:lpstr>
      <vt:lpstr>Video: Man and Woman Dancing a Waltz</vt:lpstr>
      <vt:lpstr>Video: Man and Woman Dancing a Waltz, Color</vt:lpstr>
    </vt:vector>
  </TitlesOfParts>
  <Company>Houghton Mifflin CO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HMCO</dc:creator>
  <cp:lastModifiedBy>Gavin Hall</cp:lastModifiedBy>
  <cp:revision>71</cp:revision>
  <dcterms:created xsi:type="dcterms:W3CDTF">2003-12-05T15:08:13Z</dcterms:created>
  <dcterms:modified xsi:type="dcterms:W3CDTF">2016-03-31T18:32:24Z</dcterms:modified>
</cp:coreProperties>
</file>