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1" r:id="rId2"/>
  </p:sldMasterIdLst>
  <p:notesMasterIdLst>
    <p:notesMasterId r:id="rId26"/>
  </p:notesMasterIdLst>
  <p:sldIdLst>
    <p:sldId id="257" r:id="rId3"/>
    <p:sldId id="275" r:id="rId4"/>
    <p:sldId id="298" r:id="rId5"/>
    <p:sldId id="256" r:id="rId6"/>
    <p:sldId id="312" r:id="rId7"/>
    <p:sldId id="286" r:id="rId8"/>
    <p:sldId id="299" r:id="rId9"/>
    <p:sldId id="300" r:id="rId10"/>
    <p:sldId id="301" r:id="rId11"/>
    <p:sldId id="303" r:id="rId12"/>
    <p:sldId id="302" r:id="rId13"/>
    <p:sldId id="304" r:id="rId14"/>
    <p:sldId id="305" r:id="rId15"/>
    <p:sldId id="306" r:id="rId16"/>
    <p:sldId id="321" r:id="rId17"/>
    <p:sldId id="307" r:id="rId18"/>
    <p:sldId id="266" r:id="rId19"/>
    <p:sldId id="267" r:id="rId20"/>
    <p:sldId id="270" r:id="rId21"/>
    <p:sldId id="308" r:id="rId22"/>
    <p:sldId id="309" r:id="rId23"/>
    <p:sldId id="310" r:id="rId24"/>
    <p:sldId id="268"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Black" charset="0"/>
        <a:ea typeface="ＭＳ Ｐゴシック" charset="0"/>
        <a:cs typeface="Arial" charset="0"/>
      </a:defRPr>
    </a:lvl1pPr>
    <a:lvl2pPr marL="457200" algn="l" rtl="0" fontAlgn="base">
      <a:spcBef>
        <a:spcPct val="0"/>
      </a:spcBef>
      <a:spcAft>
        <a:spcPct val="0"/>
      </a:spcAft>
      <a:defRPr kern="1200">
        <a:solidFill>
          <a:schemeClr val="tx1"/>
        </a:solidFill>
        <a:latin typeface="Arial Black" charset="0"/>
        <a:ea typeface="ＭＳ Ｐゴシック" charset="0"/>
        <a:cs typeface="Arial" charset="0"/>
      </a:defRPr>
    </a:lvl2pPr>
    <a:lvl3pPr marL="914400" algn="l" rtl="0" fontAlgn="base">
      <a:spcBef>
        <a:spcPct val="0"/>
      </a:spcBef>
      <a:spcAft>
        <a:spcPct val="0"/>
      </a:spcAft>
      <a:defRPr kern="1200">
        <a:solidFill>
          <a:schemeClr val="tx1"/>
        </a:solidFill>
        <a:latin typeface="Arial Black" charset="0"/>
        <a:ea typeface="ＭＳ Ｐゴシック" charset="0"/>
        <a:cs typeface="Arial" charset="0"/>
      </a:defRPr>
    </a:lvl3pPr>
    <a:lvl4pPr marL="1371600" algn="l" rtl="0" fontAlgn="base">
      <a:spcBef>
        <a:spcPct val="0"/>
      </a:spcBef>
      <a:spcAft>
        <a:spcPct val="0"/>
      </a:spcAft>
      <a:defRPr kern="1200">
        <a:solidFill>
          <a:schemeClr val="tx1"/>
        </a:solidFill>
        <a:latin typeface="Arial Black" charset="0"/>
        <a:ea typeface="ＭＳ Ｐゴシック" charset="0"/>
        <a:cs typeface="Arial" charset="0"/>
      </a:defRPr>
    </a:lvl4pPr>
    <a:lvl5pPr marL="1828800" algn="l" rtl="0" fontAlgn="base">
      <a:spcBef>
        <a:spcPct val="0"/>
      </a:spcBef>
      <a:spcAft>
        <a:spcPct val="0"/>
      </a:spcAft>
      <a:defRPr kern="1200">
        <a:solidFill>
          <a:schemeClr val="tx1"/>
        </a:solidFill>
        <a:latin typeface="Arial Black" charset="0"/>
        <a:ea typeface="ＭＳ Ｐゴシック" charset="0"/>
        <a:cs typeface="Arial" charset="0"/>
      </a:defRPr>
    </a:lvl5pPr>
    <a:lvl6pPr marL="2286000" algn="l" defTabSz="457200" rtl="0" eaLnBrk="1" latinLnBrk="0" hangingPunct="1">
      <a:defRPr kern="1200">
        <a:solidFill>
          <a:schemeClr val="tx1"/>
        </a:solidFill>
        <a:latin typeface="Arial Black" charset="0"/>
        <a:ea typeface="ＭＳ Ｐゴシック" charset="0"/>
        <a:cs typeface="Arial" charset="0"/>
      </a:defRPr>
    </a:lvl6pPr>
    <a:lvl7pPr marL="2743200" algn="l" defTabSz="457200" rtl="0" eaLnBrk="1" latinLnBrk="0" hangingPunct="1">
      <a:defRPr kern="1200">
        <a:solidFill>
          <a:schemeClr val="tx1"/>
        </a:solidFill>
        <a:latin typeface="Arial Black" charset="0"/>
        <a:ea typeface="ＭＳ Ｐゴシック" charset="0"/>
        <a:cs typeface="Arial" charset="0"/>
      </a:defRPr>
    </a:lvl7pPr>
    <a:lvl8pPr marL="3200400" algn="l" defTabSz="457200" rtl="0" eaLnBrk="1" latinLnBrk="0" hangingPunct="1">
      <a:defRPr kern="1200">
        <a:solidFill>
          <a:schemeClr val="tx1"/>
        </a:solidFill>
        <a:latin typeface="Arial Black" charset="0"/>
        <a:ea typeface="ＭＳ Ｐゴシック" charset="0"/>
        <a:cs typeface="Arial" charset="0"/>
      </a:defRPr>
    </a:lvl8pPr>
    <a:lvl9pPr marL="3657600" algn="l" defTabSz="457200" rtl="0" eaLnBrk="1" latinLnBrk="0" hangingPunct="1">
      <a:defRPr kern="1200">
        <a:solidFill>
          <a:schemeClr val="tx1"/>
        </a:solidFill>
        <a:latin typeface="Arial Black" charset="0"/>
        <a:ea typeface="ＭＳ Ｐゴシック" charset="0"/>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35" autoAdjust="0"/>
    <p:restoredTop sz="94660"/>
  </p:normalViewPr>
  <p:slideViewPr>
    <p:cSldViewPr>
      <p:cViewPr varScale="1">
        <p:scale>
          <a:sx n="73" d="100"/>
          <a:sy n="73" d="100"/>
        </p:scale>
        <p:origin x="-213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Black" pitchFamily="34" charset="0"/>
                <a:ea typeface="+mn-ea"/>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B85349CC-10BB-5840-82BD-0C610183EF39}" type="datetimeFigureOut">
              <a:rPr lang="en-US"/>
              <a:pPr/>
              <a:t>10/14/15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Black" pitchFamily="34" charset="0"/>
                <a:ea typeface="+mn-ea"/>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93CC297-D7C7-994B-8F05-EFD8B8E57E82}" type="slidenum">
              <a:rPr lang="en-US"/>
              <a:pPr/>
              <a:t>‹#›</a:t>
            </a:fld>
            <a:endParaRPr lang="en-US"/>
          </a:p>
        </p:txBody>
      </p:sp>
    </p:spTree>
    <p:extLst>
      <p:ext uri="{BB962C8B-B14F-4D97-AF65-F5344CB8AC3E}">
        <p14:creationId xmlns:p14="http://schemas.microsoft.com/office/powerpoint/2010/main" val="40421178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www.manishin.com/photogallery/pg14.html"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D2CFDEF6-944D-FF45-A1EA-4EC75F9B5172}" type="slidenum">
              <a:rPr lang="en-US">
                <a:latin typeface="Arial Black" charset="0"/>
              </a:rPr>
              <a:pPr/>
              <a:t>2</a:t>
            </a:fld>
            <a:endParaRPr lang="en-US">
              <a:latin typeface="Arial Black" charset="0"/>
            </a:endParaRPr>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6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hlinkClick r:id="rId3"/>
              </a:rPr>
              <a:t>http://www.manishin.com/photogallery/pg14.html</a:t>
            </a:r>
            <a:endParaRPr lang="en-US">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i</a:t>
            </a: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B86A9B30-9764-1F4C-BED8-655A24D3E9A2}" type="slidenum">
              <a:rPr lang="en-US">
                <a:latin typeface="Arial Black" charset="0"/>
              </a:rPr>
              <a:pPr/>
              <a:t>13</a:t>
            </a:fld>
            <a:endParaRPr lang="en-US">
              <a:latin typeface="Arial Black"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EB9C994-4351-C34B-BF80-268159CC5154}" type="slidenum">
              <a:rPr lang="en-US"/>
              <a:pPr/>
              <a:t>‹#›</a:t>
            </a:fld>
            <a:endParaRPr lang="en-US"/>
          </a:p>
        </p:txBody>
      </p:sp>
    </p:spTree>
    <p:extLst>
      <p:ext uri="{BB962C8B-B14F-4D97-AF65-F5344CB8AC3E}">
        <p14:creationId xmlns:p14="http://schemas.microsoft.com/office/powerpoint/2010/main" val="2969989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E6294E6-76DC-B745-A097-3A801E5F0084}" type="slidenum">
              <a:rPr lang="en-US"/>
              <a:pPr/>
              <a:t>‹#›</a:t>
            </a:fld>
            <a:endParaRPr lang="en-US"/>
          </a:p>
        </p:txBody>
      </p:sp>
    </p:spTree>
    <p:extLst>
      <p:ext uri="{BB962C8B-B14F-4D97-AF65-F5344CB8AC3E}">
        <p14:creationId xmlns:p14="http://schemas.microsoft.com/office/powerpoint/2010/main" val="2083583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2E71515-DF7F-7A43-90EE-C705346ED33E}" type="slidenum">
              <a:rPr lang="en-US"/>
              <a:pPr/>
              <a:t>‹#›</a:t>
            </a:fld>
            <a:endParaRPr lang="en-US"/>
          </a:p>
        </p:txBody>
      </p:sp>
    </p:spTree>
    <p:extLst>
      <p:ext uri="{BB962C8B-B14F-4D97-AF65-F5344CB8AC3E}">
        <p14:creationId xmlns:p14="http://schemas.microsoft.com/office/powerpoint/2010/main" val="318919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2D718E3-CFCA-FC47-A5D0-53209967022E}" type="slidenum">
              <a:rPr lang="en-US"/>
              <a:pPr/>
              <a:t>‹#›</a:t>
            </a:fld>
            <a:endParaRPr lang="en-US"/>
          </a:p>
        </p:txBody>
      </p:sp>
    </p:spTree>
    <p:extLst>
      <p:ext uri="{BB962C8B-B14F-4D97-AF65-F5344CB8AC3E}">
        <p14:creationId xmlns:p14="http://schemas.microsoft.com/office/powerpoint/2010/main" val="3862519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6E71CA83-87CF-5149-A03A-9F2642B8D037}" type="slidenum">
              <a:rPr lang="en-US"/>
              <a:pPr/>
              <a:t>‹#›</a:t>
            </a:fld>
            <a:endParaRPr lang="en-US"/>
          </a:p>
        </p:txBody>
      </p:sp>
    </p:spTree>
    <p:extLst>
      <p:ext uri="{BB962C8B-B14F-4D97-AF65-F5344CB8AC3E}">
        <p14:creationId xmlns:p14="http://schemas.microsoft.com/office/powerpoint/2010/main" val="110303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37FC09FA-2611-E04F-81BB-1B1A72DF6F6B}" type="slidenum">
              <a:rPr lang="en-US"/>
              <a:pPr/>
              <a:t>‹#›</a:t>
            </a:fld>
            <a:endParaRPr lang="en-US"/>
          </a:p>
        </p:txBody>
      </p:sp>
    </p:spTree>
    <p:extLst>
      <p:ext uri="{BB962C8B-B14F-4D97-AF65-F5344CB8AC3E}">
        <p14:creationId xmlns:p14="http://schemas.microsoft.com/office/powerpoint/2010/main" val="3214054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2360111D-10A1-7145-AC0A-F0B7E7FF3C79}" type="slidenum">
              <a:rPr lang="en-US"/>
              <a:pPr/>
              <a:t>‹#›</a:t>
            </a:fld>
            <a:endParaRPr lang="en-US"/>
          </a:p>
        </p:txBody>
      </p:sp>
    </p:spTree>
    <p:extLst>
      <p:ext uri="{BB962C8B-B14F-4D97-AF65-F5344CB8AC3E}">
        <p14:creationId xmlns:p14="http://schemas.microsoft.com/office/powerpoint/2010/main" val="2283811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988BE6C-EC5A-5B4F-92E3-3258BEFACA97}" type="slidenum">
              <a:rPr lang="en-US"/>
              <a:pPr/>
              <a:t>‹#›</a:t>
            </a:fld>
            <a:endParaRPr lang="en-US"/>
          </a:p>
        </p:txBody>
      </p:sp>
    </p:spTree>
    <p:extLst>
      <p:ext uri="{BB962C8B-B14F-4D97-AF65-F5344CB8AC3E}">
        <p14:creationId xmlns:p14="http://schemas.microsoft.com/office/powerpoint/2010/main" val="548386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1051A7D-77C6-C040-9218-4FAC20E30C55}" type="slidenum">
              <a:rPr lang="en-US"/>
              <a:pPr/>
              <a:t>‹#›</a:t>
            </a:fld>
            <a:endParaRPr lang="en-US"/>
          </a:p>
        </p:txBody>
      </p:sp>
    </p:spTree>
    <p:extLst>
      <p:ext uri="{BB962C8B-B14F-4D97-AF65-F5344CB8AC3E}">
        <p14:creationId xmlns:p14="http://schemas.microsoft.com/office/powerpoint/2010/main" val="2047944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BBF9493-021B-DE44-AB27-9A8EFEE7AE5B}" type="slidenum">
              <a:rPr lang="en-US"/>
              <a:pPr/>
              <a:t>‹#›</a:t>
            </a:fld>
            <a:endParaRPr lang="en-US"/>
          </a:p>
        </p:txBody>
      </p:sp>
    </p:spTree>
    <p:extLst>
      <p:ext uri="{BB962C8B-B14F-4D97-AF65-F5344CB8AC3E}">
        <p14:creationId xmlns:p14="http://schemas.microsoft.com/office/powerpoint/2010/main" val="2813301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9D488FF-54D0-7B4F-AA8C-FC6C57B8ABD8}" type="slidenum">
              <a:rPr lang="en-US"/>
              <a:pPr/>
              <a:t>‹#›</a:t>
            </a:fld>
            <a:endParaRPr lang="en-US"/>
          </a:p>
        </p:txBody>
      </p:sp>
    </p:spTree>
    <p:extLst>
      <p:ext uri="{BB962C8B-B14F-4D97-AF65-F5344CB8AC3E}">
        <p14:creationId xmlns:p14="http://schemas.microsoft.com/office/powerpoint/2010/main" val="1718194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26E0C259-C31E-844C-BE8E-B4C6FA83ADC4}" type="slidenum">
              <a:rPr lang="en-US"/>
              <a:pPr/>
              <a:t>‹#›</a:t>
            </a:fld>
            <a:endParaRPr lang="en-US"/>
          </a:p>
        </p:txBody>
      </p:sp>
    </p:spTree>
    <p:extLst>
      <p:ext uri="{BB962C8B-B14F-4D97-AF65-F5344CB8AC3E}">
        <p14:creationId xmlns:p14="http://schemas.microsoft.com/office/powerpoint/2010/main" val="3608414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A6B6EC24-A7A1-6346-BA52-BB3CB0722139}" type="slidenum">
              <a:rPr lang="en-US"/>
              <a:pPr/>
              <a:t>‹#›</a:t>
            </a:fld>
            <a:endParaRPr lang="en-US"/>
          </a:p>
        </p:txBody>
      </p:sp>
    </p:spTree>
    <p:extLst>
      <p:ext uri="{BB962C8B-B14F-4D97-AF65-F5344CB8AC3E}">
        <p14:creationId xmlns:p14="http://schemas.microsoft.com/office/powerpoint/2010/main" val="4343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C077582-7538-394E-9C28-FEB8771A6BE6}" type="slidenum">
              <a:rPr lang="en-US"/>
              <a:pPr/>
              <a:t>‹#›</a:t>
            </a:fld>
            <a:endParaRPr lang="en-US"/>
          </a:p>
        </p:txBody>
      </p:sp>
    </p:spTree>
    <p:extLst>
      <p:ext uri="{BB962C8B-B14F-4D97-AF65-F5344CB8AC3E}">
        <p14:creationId xmlns:p14="http://schemas.microsoft.com/office/powerpoint/2010/main" val="33306316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CA4E0B7-4689-7C48-80BE-4FE2212E06D2}" type="slidenum">
              <a:rPr lang="en-US"/>
              <a:pPr/>
              <a:t>‹#›</a:t>
            </a:fld>
            <a:endParaRPr lang="en-US"/>
          </a:p>
        </p:txBody>
      </p:sp>
    </p:spTree>
    <p:extLst>
      <p:ext uri="{BB962C8B-B14F-4D97-AF65-F5344CB8AC3E}">
        <p14:creationId xmlns:p14="http://schemas.microsoft.com/office/powerpoint/2010/main" val="3054273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41E3A7B-F62C-C649-8965-BCE9287DDBC1}" type="slidenum">
              <a:rPr lang="en-US"/>
              <a:pPr/>
              <a:t>‹#›</a:t>
            </a:fld>
            <a:endParaRPr lang="en-US"/>
          </a:p>
        </p:txBody>
      </p:sp>
    </p:spTree>
    <p:extLst>
      <p:ext uri="{BB962C8B-B14F-4D97-AF65-F5344CB8AC3E}">
        <p14:creationId xmlns:p14="http://schemas.microsoft.com/office/powerpoint/2010/main" val="1596443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95B11AF-6F3E-D149-A3EE-77B27A22424D}" type="slidenum">
              <a:rPr lang="en-US"/>
              <a:pPr/>
              <a:t>‹#›</a:t>
            </a:fld>
            <a:endParaRPr lang="en-US"/>
          </a:p>
        </p:txBody>
      </p:sp>
    </p:spTree>
    <p:extLst>
      <p:ext uri="{BB962C8B-B14F-4D97-AF65-F5344CB8AC3E}">
        <p14:creationId xmlns:p14="http://schemas.microsoft.com/office/powerpoint/2010/main" val="9943144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319A734-A0EA-C349-B2DD-3CEE3EAB11D0}" type="slidenum">
              <a:rPr lang="en-US"/>
              <a:pPr/>
              <a:t>‹#›</a:t>
            </a:fld>
            <a:endParaRPr lang="en-US"/>
          </a:p>
        </p:txBody>
      </p:sp>
    </p:spTree>
    <p:extLst>
      <p:ext uri="{BB962C8B-B14F-4D97-AF65-F5344CB8AC3E}">
        <p14:creationId xmlns:p14="http://schemas.microsoft.com/office/powerpoint/2010/main" val="15131832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B07D73E-8AE6-2C4E-9F7A-0F7B63723ADD}" type="slidenum">
              <a:rPr lang="en-US"/>
              <a:pPr/>
              <a:t>‹#›</a:t>
            </a:fld>
            <a:endParaRPr lang="en-US"/>
          </a:p>
        </p:txBody>
      </p:sp>
    </p:spTree>
    <p:extLst>
      <p:ext uri="{BB962C8B-B14F-4D97-AF65-F5344CB8AC3E}">
        <p14:creationId xmlns:p14="http://schemas.microsoft.com/office/powerpoint/2010/main" val="1523115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57643E-C9BE-7543-AF7A-1CF7BA5F2996}" type="slidenum">
              <a:rPr lang="en-US"/>
              <a:pPr/>
              <a:t>‹#›</a:t>
            </a:fld>
            <a:endParaRPr lang="en-US"/>
          </a:p>
        </p:txBody>
      </p:sp>
    </p:spTree>
    <p:extLst>
      <p:ext uri="{BB962C8B-B14F-4D97-AF65-F5344CB8AC3E}">
        <p14:creationId xmlns:p14="http://schemas.microsoft.com/office/powerpoint/2010/main" val="22512928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4E2BB4D-6A7A-0844-8364-430B52CA1207}" type="slidenum">
              <a:rPr lang="en-US"/>
              <a:pPr/>
              <a:t>‹#›</a:t>
            </a:fld>
            <a:endParaRPr lang="en-US"/>
          </a:p>
        </p:txBody>
      </p:sp>
    </p:spTree>
    <p:extLst>
      <p:ext uri="{BB962C8B-B14F-4D97-AF65-F5344CB8AC3E}">
        <p14:creationId xmlns:p14="http://schemas.microsoft.com/office/powerpoint/2010/main" val="3085671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AB018C10-671B-B641-89E0-6EDD2E377D89}" type="slidenum">
              <a:rPr lang="en-US"/>
              <a:pPr/>
              <a:t>‹#›</a:t>
            </a:fld>
            <a:endParaRPr lang="en-US"/>
          </a:p>
        </p:txBody>
      </p:sp>
    </p:spTree>
    <p:extLst>
      <p:ext uri="{BB962C8B-B14F-4D97-AF65-F5344CB8AC3E}">
        <p14:creationId xmlns:p14="http://schemas.microsoft.com/office/powerpoint/2010/main" val="11516161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697C813-EE63-5241-BE60-54DED561A541}" type="slidenum">
              <a:rPr lang="en-US"/>
              <a:pPr/>
              <a:t>‹#›</a:t>
            </a:fld>
            <a:endParaRPr lang="en-US"/>
          </a:p>
        </p:txBody>
      </p:sp>
    </p:spTree>
    <p:extLst>
      <p:ext uri="{BB962C8B-B14F-4D97-AF65-F5344CB8AC3E}">
        <p14:creationId xmlns:p14="http://schemas.microsoft.com/office/powerpoint/2010/main" val="27198451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AAFF18E-6278-074E-B8F8-7166E429E28B}" type="slidenum">
              <a:rPr lang="en-US"/>
              <a:pPr/>
              <a:t>‹#›</a:t>
            </a:fld>
            <a:endParaRPr lang="en-US"/>
          </a:p>
        </p:txBody>
      </p:sp>
    </p:spTree>
    <p:extLst>
      <p:ext uri="{BB962C8B-B14F-4D97-AF65-F5344CB8AC3E}">
        <p14:creationId xmlns:p14="http://schemas.microsoft.com/office/powerpoint/2010/main" val="22672914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058BD2E-3D9F-BF42-B558-58F9865DCDE1}" type="slidenum">
              <a:rPr lang="en-US"/>
              <a:pPr/>
              <a:t>‹#›</a:t>
            </a:fld>
            <a:endParaRPr lang="en-US"/>
          </a:p>
        </p:txBody>
      </p:sp>
    </p:spTree>
    <p:extLst>
      <p:ext uri="{BB962C8B-B14F-4D97-AF65-F5344CB8AC3E}">
        <p14:creationId xmlns:p14="http://schemas.microsoft.com/office/powerpoint/2010/main" val="1593093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C4127C5-D879-6349-8796-2470A4EF5A52}" type="slidenum">
              <a:rPr lang="en-US"/>
              <a:pPr/>
              <a:t>‹#›</a:t>
            </a:fld>
            <a:endParaRPr lang="en-US"/>
          </a:p>
        </p:txBody>
      </p:sp>
    </p:spTree>
    <p:extLst>
      <p:ext uri="{BB962C8B-B14F-4D97-AF65-F5344CB8AC3E}">
        <p14:creationId xmlns:p14="http://schemas.microsoft.com/office/powerpoint/2010/main" val="36874800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29BFA44-6658-3A43-99FC-B63763E83606}" type="slidenum">
              <a:rPr lang="en-US"/>
              <a:pPr/>
              <a:t>‹#›</a:t>
            </a:fld>
            <a:endParaRPr lang="en-US"/>
          </a:p>
        </p:txBody>
      </p:sp>
    </p:spTree>
    <p:extLst>
      <p:ext uri="{BB962C8B-B14F-4D97-AF65-F5344CB8AC3E}">
        <p14:creationId xmlns:p14="http://schemas.microsoft.com/office/powerpoint/2010/main" val="37494167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9474C833-1F0F-EA45-9C10-DFFA6166457E}" type="slidenum">
              <a:rPr lang="en-US"/>
              <a:pPr/>
              <a:t>‹#›</a:t>
            </a:fld>
            <a:endParaRPr lang="en-US"/>
          </a:p>
        </p:txBody>
      </p:sp>
    </p:spTree>
    <p:extLst>
      <p:ext uri="{BB962C8B-B14F-4D97-AF65-F5344CB8AC3E}">
        <p14:creationId xmlns:p14="http://schemas.microsoft.com/office/powerpoint/2010/main" val="15960829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9F734E2-0ECC-7A44-A2F0-7D68671E70BB}" type="slidenum">
              <a:rPr lang="en-US"/>
              <a:pPr/>
              <a:t>‹#›</a:t>
            </a:fld>
            <a:endParaRPr lang="en-US"/>
          </a:p>
        </p:txBody>
      </p:sp>
    </p:spTree>
    <p:extLst>
      <p:ext uri="{BB962C8B-B14F-4D97-AF65-F5344CB8AC3E}">
        <p14:creationId xmlns:p14="http://schemas.microsoft.com/office/powerpoint/2010/main" val="306637455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2" Type="http://schemas.openxmlformats.org/officeDocument/2006/relationships/slideLayout" Target="../slideLayouts/slideLayout28.xml"/><Relationship Id="rId13" Type="http://schemas.openxmlformats.org/officeDocument/2006/relationships/slideLayout" Target="../slideLayouts/slideLayout29.xml"/><Relationship Id="rId14" Type="http://schemas.openxmlformats.org/officeDocument/2006/relationships/theme" Target="../theme/theme2.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9" Type="http://schemas.openxmlformats.org/officeDocument/2006/relationships/slideLayout" Target="../slideLayouts/slideLayout25.xml"/><Relationship Id="rId10"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ea typeface="+mn-ea"/>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ea typeface="+mn-ea"/>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fld id="{1FA43BEB-C422-604B-8320-3632375C04A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defRPr>
            </a:lvl1pPr>
          </a:lstStyle>
          <a:p>
            <a:fld id="{CE223F2B-1931-C144-8499-CFC2E369511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1" Type="http://schemas.openxmlformats.org/officeDocument/2006/relationships/slideLayout" Target="../slideLayouts/slideLayout16.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16.xml"/><Relationship Id="rId2"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1" Type="http://schemas.openxmlformats.org/officeDocument/2006/relationships/slideLayout" Target="../slideLayouts/slideLayout16.xml"/><Relationship Id="rId2"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1" Type="http://schemas.openxmlformats.org/officeDocument/2006/relationships/slideLayout" Target="../slideLayouts/slideLayout15.xml"/><Relationship Id="rId2"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0.xml"/><Relationship Id="rId2"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15.xml"/><Relationship Id="rId2" Type="http://schemas.openxmlformats.org/officeDocument/2006/relationships/image" Target="../media/image25.jpeg"/></Relationships>
</file>

<file path=ppt/slides/_rels/slide12.xml.rels><?xml version="1.0" encoding="UTF-8" standalone="yes"?>
<Relationships xmlns="http://schemas.openxmlformats.org/package/2006/relationships"><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 Type="http://schemas.openxmlformats.org/officeDocument/2006/relationships/slideLayout" Target="../slideLayouts/slideLayout12.xml"/><Relationship Id="rId2" Type="http://schemas.openxmlformats.org/officeDocument/2006/relationships/image" Target="../media/image28.jpeg"/><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jpeg"/><Relationship Id="rId6" Type="http://schemas.openxmlformats.org/officeDocument/2006/relationships/image" Target="../media/image32.jpe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png"/><Relationship Id="rId5" Type="http://schemas.openxmlformats.org/officeDocument/2006/relationships/image" Target="../media/image42.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png"/><Relationship Id="rId1" Type="http://schemas.openxmlformats.org/officeDocument/2006/relationships/slideLayout" Target="../slideLayouts/slideLayout4.xml"/><Relationship Id="rId2"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5" Type="http://schemas.openxmlformats.org/officeDocument/2006/relationships/image" Target="../media/image50.png"/><Relationship Id="rId1" Type="http://schemas.openxmlformats.org/officeDocument/2006/relationships/slideLayout" Target="../slideLayouts/slideLayout13.xml"/><Relationship Id="rId2" Type="http://schemas.openxmlformats.org/officeDocument/2006/relationships/image" Target="../media/image47.jpe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jpeg"/><Relationship Id="rId1" Type="http://schemas.openxmlformats.org/officeDocument/2006/relationships/slideLayout" Target="../slideLayouts/slideLayout12.xml"/><Relationship Id="rId2" Type="http://schemas.openxmlformats.org/officeDocument/2006/relationships/image" Target="../media/image51.jpeg"/></Relationships>
</file>

<file path=ppt/slides/_rels/slide19.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jpeg"/><Relationship Id="rId5" Type="http://schemas.openxmlformats.org/officeDocument/2006/relationships/image" Target="../media/image57.png"/><Relationship Id="rId1" Type="http://schemas.openxmlformats.org/officeDocument/2006/relationships/slideLayout" Target="../slideLayouts/slideLayout13.xml"/><Relationship Id="rId2" Type="http://schemas.openxmlformats.org/officeDocument/2006/relationships/image" Target="../media/image54.jpe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jpeg"/><Relationship Id="rId1" Type="http://schemas.openxmlformats.org/officeDocument/2006/relationships/slideLayout" Target="../slideLayouts/slideLayout15.xml"/><Relationship Id="rId2" Type="http://schemas.openxmlformats.org/officeDocument/2006/relationships/image" Target="../media/image5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1.png"/><Relationship Id="rId3" Type="http://schemas.openxmlformats.org/officeDocument/2006/relationships/image" Target="../media/image6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7" descr="west"/>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350" y="0"/>
            <a:ext cx="3505200" cy="2266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5" name="Rectangle 2"/>
          <p:cNvSpPr>
            <a:spLocks noGrp="1" noChangeArrowheads="1"/>
          </p:cNvSpPr>
          <p:nvPr>
            <p:ph type="title"/>
          </p:nvPr>
        </p:nvSpPr>
        <p:spPr>
          <a:xfrm>
            <a:off x="3505200" y="12700"/>
            <a:ext cx="5638800" cy="715963"/>
          </a:xfrm>
        </p:spPr>
        <p:txBody>
          <a:bodyPr/>
          <a:lstStyle/>
          <a:p>
            <a:pPr eaLnBrk="1" hangingPunct="1"/>
            <a:r>
              <a:rPr lang="en-US" sz="3200">
                <a:latin typeface="Arial Black" charset="0"/>
                <a:cs typeface="Arial" charset="0"/>
              </a:rPr>
              <a:t>Moving West</a:t>
            </a:r>
          </a:p>
        </p:txBody>
      </p:sp>
      <p:sp>
        <p:nvSpPr>
          <p:cNvPr id="5124" name="Rectangle 6"/>
          <p:cNvSpPr>
            <a:spLocks noGrp="1" noChangeArrowheads="1"/>
          </p:cNvSpPr>
          <p:nvPr>
            <p:ph type="body" sz="half" idx="3"/>
          </p:nvPr>
        </p:nvSpPr>
        <p:spPr>
          <a:xfrm>
            <a:off x="4191000" y="1600200"/>
            <a:ext cx="4953000" cy="5257800"/>
          </a:xfrm>
        </p:spPr>
        <p:txBody>
          <a:bodyPr/>
          <a:lstStyle/>
          <a:p>
            <a:pPr eaLnBrk="1" hangingPunct="1"/>
            <a:r>
              <a:rPr lang="en-US" sz="1600">
                <a:latin typeface="Arial Black" charset="0"/>
                <a:cs typeface="Arial" charset="0"/>
              </a:rPr>
              <a:t>Americans moved west looking for opportunity</a:t>
            </a:r>
          </a:p>
          <a:p>
            <a:pPr lvl="1" eaLnBrk="1" hangingPunct="1"/>
            <a:r>
              <a:rPr lang="en-US" sz="1600">
                <a:latin typeface="Arial Black" charset="0"/>
                <a:cs typeface="Arial" charset="0"/>
              </a:rPr>
              <a:t>Cities emerge along rivers and Great Lakes</a:t>
            </a:r>
          </a:p>
          <a:p>
            <a:pPr lvl="1" eaLnBrk="1" hangingPunct="1"/>
            <a:endParaRPr lang="en-US" sz="1600">
              <a:latin typeface="Arial Black" charset="0"/>
              <a:cs typeface="Arial" charset="0"/>
            </a:endParaRPr>
          </a:p>
          <a:p>
            <a:pPr eaLnBrk="1" hangingPunct="1"/>
            <a:r>
              <a:rPr lang="en-US" sz="1600">
                <a:latin typeface="Arial Black" charset="0"/>
                <a:cs typeface="Arial" charset="0"/>
              </a:rPr>
              <a:t>By 1840 demographic center was west of Allegheny Mountains</a:t>
            </a:r>
          </a:p>
          <a:p>
            <a:pPr eaLnBrk="1" hangingPunct="1"/>
            <a:endParaRPr lang="en-US" sz="1600">
              <a:latin typeface="Arial Black" charset="0"/>
              <a:cs typeface="Arial" charset="0"/>
            </a:endParaRPr>
          </a:p>
          <a:p>
            <a:pPr eaLnBrk="1" hangingPunct="1"/>
            <a:r>
              <a:rPr lang="en-US" sz="1600">
                <a:latin typeface="Arial Black" charset="0"/>
                <a:cs typeface="Arial" charset="0"/>
              </a:rPr>
              <a:t>Newspapers and hotels attracted migrants out west</a:t>
            </a:r>
          </a:p>
          <a:p>
            <a:pPr eaLnBrk="1" hangingPunct="1"/>
            <a:endParaRPr lang="en-US" sz="1600">
              <a:latin typeface="Arial Black" charset="0"/>
              <a:cs typeface="Arial" charset="0"/>
            </a:endParaRPr>
          </a:p>
          <a:p>
            <a:pPr eaLnBrk="1" hangingPunct="1"/>
            <a:r>
              <a:rPr lang="en-US" sz="1600">
                <a:latin typeface="Arial Black" charset="0"/>
                <a:cs typeface="Arial" charset="0"/>
              </a:rPr>
              <a:t>Most settlers were poor, ill equipped pioneer families</a:t>
            </a:r>
          </a:p>
          <a:p>
            <a:pPr lvl="1" eaLnBrk="1" hangingPunct="1"/>
            <a:r>
              <a:rPr lang="en-US" sz="1600">
                <a:latin typeface="Arial Black" charset="0"/>
                <a:cs typeface="Arial" charset="0"/>
              </a:rPr>
              <a:t>Life very difficult, cut off from rest of society, needed to be almost entirely self reliant</a:t>
            </a:r>
          </a:p>
          <a:p>
            <a:pPr lvl="1" eaLnBrk="1" hangingPunct="1"/>
            <a:r>
              <a:rPr lang="en-US" sz="1600">
                <a:latin typeface="Arial Black" charset="0"/>
                <a:cs typeface="Arial" charset="0"/>
              </a:rPr>
              <a:t>Emphasis on rugged individualism</a:t>
            </a:r>
          </a:p>
        </p:txBody>
      </p:sp>
      <p:pic>
        <p:nvPicPr>
          <p:cNvPr id="3077" name="Picture 8" descr="wagons"/>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b="28513"/>
          <a:stretch>
            <a:fillRect/>
          </a:stretch>
        </p:blipFill>
        <p:spPr>
          <a:xfrm>
            <a:off x="609600" y="1981200"/>
            <a:ext cx="3657600" cy="2063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1"/>
          <p:cNvPicPr>
            <a:picLocks noChangeAspect="1"/>
          </p:cNvPicPr>
          <p:nvPr/>
        </p:nvPicPr>
        <p:blipFill>
          <a:blip r:embed="rId4">
            <a:extLst>
              <a:ext uri="{28A0092B-C50C-407E-A947-70E740481C1C}">
                <a14:useLocalDpi xmlns:a14="http://schemas.microsoft.com/office/drawing/2010/main" val="0"/>
              </a:ext>
            </a:extLst>
          </a:blip>
          <a:srcRect l="49091" t="28561" r="4362" b="23839"/>
          <a:stretch>
            <a:fillRect/>
          </a:stretch>
        </p:blipFill>
        <p:spPr bwMode="auto">
          <a:xfrm>
            <a:off x="-34925" y="4044950"/>
            <a:ext cx="3665538"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TextBox 2"/>
          <p:cNvSpPr txBox="1">
            <a:spLocks noChangeArrowheads="1"/>
          </p:cNvSpPr>
          <p:nvPr/>
        </p:nvSpPr>
        <p:spPr bwMode="auto">
          <a:xfrm>
            <a:off x="-34925" y="4230688"/>
            <a:ext cx="36655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r>
              <a:rPr lang="en-US" sz="1800">
                <a:solidFill>
                  <a:srgbClr val="FF0000"/>
                </a:solidFill>
                <a:latin typeface="Arial Black" charset="0"/>
              </a:rPr>
              <a:t>Demographic Center of US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anim calcmode="lin" valueType="num">
                                      <p:cBhvr additive="base">
                                        <p:cTn id="7" dur="500" fill="hold"/>
                                        <p:tgtEl>
                                          <p:spTgt spid="512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4">
                                            <p:txEl>
                                              <p:pRg st="1" end="1"/>
                                            </p:txEl>
                                          </p:spTgt>
                                        </p:tgtEl>
                                        <p:attrNameLst>
                                          <p:attrName>style.visibility</p:attrName>
                                        </p:attrNameLst>
                                      </p:cBhvr>
                                      <p:to>
                                        <p:strVal val="visible"/>
                                      </p:to>
                                    </p:set>
                                    <p:anim calcmode="lin" valueType="num">
                                      <p:cBhvr additive="base">
                                        <p:cTn id="11" dur="500" fill="hold"/>
                                        <p:tgtEl>
                                          <p:spTgt spid="512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1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5124">
                                            <p:txEl>
                                              <p:pRg st="3" end="3"/>
                                            </p:txEl>
                                          </p:spTgt>
                                        </p:tgtEl>
                                        <p:attrNameLst>
                                          <p:attrName>style.visibility</p:attrName>
                                        </p:attrNameLst>
                                      </p:cBhvr>
                                      <p:to>
                                        <p:strVal val="visible"/>
                                      </p:to>
                                    </p:set>
                                    <p:anim calcmode="lin" valueType="num">
                                      <p:cBhvr additive="base">
                                        <p:cTn id="17" dur="500" fill="hold"/>
                                        <p:tgtEl>
                                          <p:spTgt spid="512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124">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124">
                                            <p:txEl>
                                              <p:pRg st="5" end="5"/>
                                            </p:txEl>
                                          </p:spTgt>
                                        </p:tgtEl>
                                        <p:attrNameLst>
                                          <p:attrName>style.visibility</p:attrName>
                                        </p:attrNameLst>
                                      </p:cBhvr>
                                      <p:to>
                                        <p:strVal val="visible"/>
                                      </p:to>
                                    </p:set>
                                    <p:anim calcmode="lin" valueType="num">
                                      <p:cBhvr additive="base">
                                        <p:cTn id="21" dur="500" fill="hold"/>
                                        <p:tgtEl>
                                          <p:spTgt spid="5124">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12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42" presetClass="entr" presetSubtype="0" fill="hold" nodeType="clickEffect">
                                  <p:stCondLst>
                                    <p:cond delay="0"/>
                                  </p:stCondLst>
                                  <p:childTnLst>
                                    <p:set>
                                      <p:cBhvr>
                                        <p:cTn id="26" dur="1" fill="hold">
                                          <p:stCondLst>
                                            <p:cond delay="0"/>
                                          </p:stCondLst>
                                        </p:cTn>
                                        <p:tgtEl>
                                          <p:spTgt spid="5124">
                                            <p:txEl>
                                              <p:pRg st="7" end="7"/>
                                            </p:txEl>
                                          </p:spTgt>
                                        </p:tgtEl>
                                        <p:attrNameLst>
                                          <p:attrName>style.visibility</p:attrName>
                                        </p:attrNameLst>
                                      </p:cBhvr>
                                      <p:to>
                                        <p:strVal val="visible"/>
                                      </p:to>
                                    </p:set>
                                    <p:animEffect transition="in" filter="fade">
                                      <p:cBhvr>
                                        <p:cTn id="27" dur="1000"/>
                                        <p:tgtEl>
                                          <p:spTgt spid="5124">
                                            <p:txEl>
                                              <p:pRg st="7" end="7"/>
                                            </p:txEl>
                                          </p:spTgt>
                                        </p:tgtEl>
                                      </p:cBhvr>
                                    </p:animEffect>
                                    <p:anim calcmode="lin" valueType="num">
                                      <p:cBhvr>
                                        <p:cTn id="28" dur="1000" fill="hold"/>
                                        <p:tgtEl>
                                          <p:spTgt spid="5124">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5124">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124">
                                            <p:txEl>
                                              <p:pRg st="8" end="8"/>
                                            </p:txEl>
                                          </p:spTgt>
                                        </p:tgtEl>
                                        <p:attrNameLst>
                                          <p:attrName>style.visibility</p:attrName>
                                        </p:attrNameLst>
                                      </p:cBhvr>
                                      <p:to>
                                        <p:strVal val="visible"/>
                                      </p:to>
                                    </p:set>
                                    <p:animEffect transition="in" filter="fade">
                                      <p:cBhvr>
                                        <p:cTn id="32" dur="1000"/>
                                        <p:tgtEl>
                                          <p:spTgt spid="5124">
                                            <p:txEl>
                                              <p:pRg st="8" end="8"/>
                                            </p:txEl>
                                          </p:spTgt>
                                        </p:tgtEl>
                                      </p:cBhvr>
                                    </p:animEffect>
                                    <p:anim calcmode="lin" valueType="num">
                                      <p:cBhvr>
                                        <p:cTn id="33" dur="1000" fill="hold"/>
                                        <p:tgtEl>
                                          <p:spTgt spid="5124">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5124">
                                            <p:txEl>
                                              <p:pRg st="8" end="8"/>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124">
                                            <p:txEl>
                                              <p:pRg st="9" end="9"/>
                                            </p:txEl>
                                          </p:spTgt>
                                        </p:tgtEl>
                                        <p:attrNameLst>
                                          <p:attrName>style.visibility</p:attrName>
                                        </p:attrNameLst>
                                      </p:cBhvr>
                                      <p:to>
                                        <p:strVal val="visible"/>
                                      </p:to>
                                    </p:set>
                                    <p:animEffect transition="in" filter="fade">
                                      <p:cBhvr>
                                        <p:cTn id="37" dur="1000"/>
                                        <p:tgtEl>
                                          <p:spTgt spid="5124">
                                            <p:txEl>
                                              <p:pRg st="9" end="9"/>
                                            </p:txEl>
                                          </p:spTgt>
                                        </p:tgtEl>
                                      </p:cBhvr>
                                    </p:animEffect>
                                    <p:anim calcmode="lin" valueType="num">
                                      <p:cBhvr>
                                        <p:cTn id="38" dur="1000" fill="hold"/>
                                        <p:tgtEl>
                                          <p:spTgt spid="5124">
                                            <p:txEl>
                                              <p:pRg st="9" end="9"/>
                                            </p:txEl>
                                          </p:spTgt>
                                        </p:tgtEl>
                                        <p:attrNameLst>
                                          <p:attrName>ppt_x</p:attrName>
                                        </p:attrNameLst>
                                      </p:cBhvr>
                                      <p:tavLst>
                                        <p:tav tm="0">
                                          <p:val>
                                            <p:strVal val="#ppt_x"/>
                                          </p:val>
                                        </p:tav>
                                        <p:tav tm="100000">
                                          <p:val>
                                            <p:strVal val="#ppt_x"/>
                                          </p:val>
                                        </p:tav>
                                      </p:tavLst>
                                    </p:anim>
                                    <p:anim calcmode="lin" valueType="num">
                                      <p:cBhvr>
                                        <p:cTn id="39" dur="1000" fill="hold"/>
                                        <p:tgtEl>
                                          <p:spTgt spid="512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0" y="990600"/>
            <a:ext cx="5915025" cy="10779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spcBef>
                <a:spcPct val="50000"/>
              </a:spcBef>
            </a:pPr>
            <a:r>
              <a:rPr lang="en-US" sz="1600">
                <a:solidFill>
                  <a:schemeClr val="accent2"/>
                </a:solidFill>
                <a:latin typeface="Arial Black" charset="0"/>
              </a:rPr>
              <a:t>Great Plains</a:t>
            </a:r>
            <a:r>
              <a:rPr lang="en-US" sz="1600">
                <a:latin typeface="Arial Black" charset="0"/>
              </a:rPr>
              <a:t> </a:t>
            </a:r>
          </a:p>
          <a:p>
            <a:pPr>
              <a:spcBef>
                <a:spcPct val="50000"/>
              </a:spcBef>
              <a:buFontTx/>
              <a:buChar char="•"/>
            </a:pPr>
            <a:r>
              <a:rPr lang="en-US" sz="1600">
                <a:latin typeface="Arial Black" charset="0"/>
              </a:rPr>
              <a:t>West of Mississippi to Rocky Mountains</a:t>
            </a:r>
          </a:p>
          <a:p>
            <a:pPr>
              <a:spcBef>
                <a:spcPct val="50000"/>
              </a:spcBef>
              <a:buFontTx/>
              <a:buChar char="•"/>
            </a:pPr>
            <a:r>
              <a:rPr lang="en-US" sz="1600">
                <a:latin typeface="Arial Black" charset="0"/>
              </a:rPr>
              <a:t>Open grassland, no trees, a lot of buffalo</a:t>
            </a:r>
          </a:p>
        </p:txBody>
      </p:sp>
      <p:pic>
        <p:nvPicPr>
          <p:cNvPr id="4099" name="Picture 7" descr="reg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200025"/>
            <a:ext cx="1681163"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2"/>
          <p:cNvSpPr>
            <a:spLocks noGrp="1" noChangeArrowheads="1"/>
          </p:cNvSpPr>
          <p:nvPr>
            <p:ph type="title"/>
          </p:nvPr>
        </p:nvSpPr>
        <p:spPr>
          <a:xfrm>
            <a:off x="457200" y="152400"/>
            <a:ext cx="8229600" cy="533400"/>
          </a:xfrm>
        </p:spPr>
        <p:txBody>
          <a:bodyPr/>
          <a:lstStyle/>
          <a:p>
            <a:pPr eaLnBrk="1" hangingPunct="1"/>
            <a:r>
              <a:rPr lang="en-US" sz="3200">
                <a:latin typeface="Arial Black" charset="0"/>
                <a:cs typeface="Arial" charset="0"/>
              </a:rPr>
              <a:t>Geography of the West</a:t>
            </a:r>
          </a:p>
        </p:txBody>
      </p:sp>
      <p:pic>
        <p:nvPicPr>
          <p:cNvPr id="410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1238" y="774700"/>
            <a:ext cx="2951162" cy="207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10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2436813"/>
            <a:ext cx="1905000" cy="230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151" name="Text Box 2"/>
          <p:cNvSpPr txBox="1">
            <a:spLocks noChangeArrowheads="1"/>
          </p:cNvSpPr>
          <p:nvPr/>
        </p:nvSpPr>
        <p:spPr bwMode="auto">
          <a:xfrm>
            <a:off x="4876800" y="2844800"/>
            <a:ext cx="42608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spcBef>
                <a:spcPct val="50000"/>
              </a:spcBef>
            </a:pPr>
            <a:r>
              <a:rPr lang="en-US" sz="1600">
                <a:solidFill>
                  <a:srgbClr val="FF0000"/>
                </a:solidFill>
                <a:latin typeface="Arial Black" charset="0"/>
              </a:rPr>
              <a:t>Rocky Mountains</a:t>
            </a:r>
            <a:r>
              <a:rPr lang="en-US" sz="1600">
                <a:latin typeface="Arial Black" charset="0"/>
              </a:rPr>
              <a:t> </a:t>
            </a:r>
          </a:p>
          <a:p>
            <a:pPr>
              <a:spcBef>
                <a:spcPct val="50000"/>
              </a:spcBef>
              <a:buFontTx/>
              <a:buChar char="•"/>
            </a:pPr>
            <a:r>
              <a:rPr lang="en-US" sz="1600">
                <a:latin typeface="Arial Black" charset="0"/>
              </a:rPr>
              <a:t>Stretches from Canada to American Southwest</a:t>
            </a:r>
          </a:p>
          <a:p>
            <a:pPr>
              <a:spcBef>
                <a:spcPct val="50000"/>
              </a:spcBef>
              <a:buFontTx/>
              <a:buChar char="•"/>
            </a:pPr>
            <a:r>
              <a:rPr lang="en-US" sz="1600">
                <a:latin typeface="Arial Black" charset="0"/>
              </a:rPr>
              <a:t>Rugged mountains, high altitudes</a:t>
            </a:r>
          </a:p>
        </p:txBody>
      </p:sp>
      <p:pic>
        <p:nvPicPr>
          <p:cNvPr id="4104"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1188" y="2636838"/>
            <a:ext cx="3009900" cy="210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105"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72300" y="4876800"/>
            <a:ext cx="2176463"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154" name="Text Box 2"/>
          <p:cNvSpPr txBox="1">
            <a:spLocks noChangeArrowheads="1"/>
          </p:cNvSpPr>
          <p:nvPr/>
        </p:nvSpPr>
        <p:spPr bwMode="auto">
          <a:xfrm>
            <a:off x="0" y="5329238"/>
            <a:ext cx="45720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spcBef>
                <a:spcPct val="50000"/>
              </a:spcBef>
            </a:pPr>
            <a:r>
              <a:rPr lang="en-US" sz="1600">
                <a:solidFill>
                  <a:srgbClr val="006600"/>
                </a:solidFill>
                <a:latin typeface="Arial Black" charset="0"/>
              </a:rPr>
              <a:t>Southwest</a:t>
            </a:r>
            <a:r>
              <a:rPr lang="en-US" sz="1600">
                <a:latin typeface="Arial Black" charset="0"/>
              </a:rPr>
              <a:t> </a:t>
            </a:r>
          </a:p>
          <a:p>
            <a:pPr>
              <a:spcBef>
                <a:spcPct val="50000"/>
              </a:spcBef>
              <a:buFontTx/>
              <a:buChar char="•"/>
            </a:pPr>
            <a:r>
              <a:rPr lang="en-US" sz="1600">
                <a:latin typeface="Arial Black" charset="0"/>
              </a:rPr>
              <a:t>Controlled by Mexico</a:t>
            </a:r>
          </a:p>
          <a:p>
            <a:pPr>
              <a:spcBef>
                <a:spcPct val="50000"/>
              </a:spcBef>
              <a:buFontTx/>
              <a:buChar char="•"/>
            </a:pPr>
            <a:r>
              <a:rPr lang="en-US" sz="1600">
                <a:latin typeface="Arial Black" charset="0"/>
              </a:rPr>
              <a:t>Deserts and mountains</a:t>
            </a:r>
          </a:p>
        </p:txBody>
      </p:sp>
      <p:pic>
        <p:nvPicPr>
          <p:cNvPr id="410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16325" y="4845050"/>
            <a:ext cx="3355975" cy="201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1" end="1"/>
                                            </p:txEl>
                                          </p:spTgt>
                                        </p:tgtEl>
                                        <p:attrNameLst>
                                          <p:attrName>style.visibility</p:attrName>
                                        </p:attrNameLst>
                                      </p:cBhvr>
                                      <p:to>
                                        <p:strVal val="visible"/>
                                      </p:to>
                                    </p:set>
                                    <p:animEffect transition="in" filter="fade">
                                      <p:cBhvr>
                                        <p:cTn id="7" dur="500"/>
                                        <p:tgtEl>
                                          <p:spTgt spid="614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6">
                                            <p:txEl>
                                              <p:pRg st="2" end="2"/>
                                            </p:txEl>
                                          </p:spTgt>
                                        </p:tgtEl>
                                        <p:attrNameLst>
                                          <p:attrName>style.visibility</p:attrName>
                                        </p:attrNameLst>
                                      </p:cBhvr>
                                      <p:to>
                                        <p:strVal val="visible"/>
                                      </p:to>
                                    </p:set>
                                    <p:animEffect transition="in" filter="fade">
                                      <p:cBhvr>
                                        <p:cTn id="10" dur="500"/>
                                        <p:tgtEl>
                                          <p:spTgt spid="6146">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6151">
                                            <p:txEl>
                                              <p:pRg st="1" end="1"/>
                                            </p:txEl>
                                          </p:spTgt>
                                        </p:tgtEl>
                                        <p:attrNameLst>
                                          <p:attrName>style.visibility</p:attrName>
                                        </p:attrNameLst>
                                      </p:cBhvr>
                                      <p:to>
                                        <p:strVal val="visible"/>
                                      </p:to>
                                    </p:set>
                                    <p:animEffect transition="in" filter="fade">
                                      <p:cBhvr>
                                        <p:cTn id="15" dur="1000"/>
                                        <p:tgtEl>
                                          <p:spTgt spid="6151">
                                            <p:txEl>
                                              <p:pRg st="1" end="1"/>
                                            </p:txEl>
                                          </p:spTgt>
                                        </p:tgtEl>
                                      </p:cBhvr>
                                    </p:animEffect>
                                    <p:anim calcmode="lin" valueType="num">
                                      <p:cBhvr>
                                        <p:cTn id="16" dur="1000" fill="hold"/>
                                        <p:tgtEl>
                                          <p:spTgt spid="6151">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6151">
                                            <p:txEl>
                                              <p:pRg st="1" end="1"/>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6151">
                                            <p:txEl>
                                              <p:pRg st="2" end="2"/>
                                            </p:txEl>
                                          </p:spTgt>
                                        </p:tgtEl>
                                        <p:attrNameLst>
                                          <p:attrName>style.visibility</p:attrName>
                                        </p:attrNameLst>
                                      </p:cBhvr>
                                      <p:to>
                                        <p:strVal val="visible"/>
                                      </p:to>
                                    </p:set>
                                    <p:animEffect transition="in" filter="fade">
                                      <p:cBhvr>
                                        <p:cTn id="20" dur="1000"/>
                                        <p:tgtEl>
                                          <p:spTgt spid="6151">
                                            <p:txEl>
                                              <p:pRg st="2" end="2"/>
                                            </p:txEl>
                                          </p:spTgt>
                                        </p:tgtEl>
                                      </p:cBhvr>
                                    </p:animEffect>
                                    <p:anim calcmode="lin" valueType="num">
                                      <p:cBhvr>
                                        <p:cTn id="21" dur="1000" fill="hold"/>
                                        <p:tgtEl>
                                          <p:spTgt spid="6151">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61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6154">
                                            <p:txEl>
                                              <p:pRg st="1" end="1"/>
                                            </p:txEl>
                                          </p:spTgt>
                                        </p:tgtEl>
                                        <p:attrNameLst>
                                          <p:attrName>style.visibility</p:attrName>
                                        </p:attrNameLst>
                                      </p:cBhvr>
                                      <p:to>
                                        <p:strVal val="visible"/>
                                      </p:to>
                                    </p:set>
                                    <p:anim calcmode="lin" valueType="num">
                                      <p:cBhvr additive="base">
                                        <p:cTn id="27" dur="500" fill="hold"/>
                                        <p:tgtEl>
                                          <p:spTgt spid="6154">
                                            <p:txEl>
                                              <p:pRg st="1" end="1"/>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154">
                                            <p:txEl>
                                              <p:pRg st="1" end="1"/>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154">
                                            <p:txEl>
                                              <p:pRg st="2" end="2"/>
                                            </p:txEl>
                                          </p:spTgt>
                                        </p:tgtEl>
                                        <p:attrNameLst>
                                          <p:attrName>style.visibility</p:attrName>
                                        </p:attrNameLst>
                                      </p:cBhvr>
                                      <p:to>
                                        <p:strVal val="visible"/>
                                      </p:to>
                                    </p:set>
                                    <p:anim calcmode="lin" valueType="num">
                                      <p:cBhvr additive="base">
                                        <p:cTn id="31" dur="500" fill="hold"/>
                                        <p:tgtEl>
                                          <p:spTgt spid="615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743200"/>
            <a:ext cx="1573213" cy="209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123" name="Title 1"/>
          <p:cNvSpPr>
            <a:spLocks noGrp="1"/>
          </p:cNvSpPr>
          <p:nvPr>
            <p:ph type="title"/>
          </p:nvPr>
        </p:nvSpPr>
        <p:spPr>
          <a:xfrm>
            <a:off x="0" y="0"/>
            <a:ext cx="9144000" cy="563563"/>
          </a:xfrm>
        </p:spPr>
        <p:txBody>
          <a:bodyPr/>
          <a:lstStyle/>
          <a:p>
            <a:r>
              <a:rPr lang="en-US" sz="3200">
                <a:latin typeface="Arial Black" charset="0"/>
                <a:cs typeface="Arial" charset="0"/>
              </a:rPr>
              <a:t>Shaping Western Landscape</a:t>
            </a:r>
          </a:p>
        </p:txBody>
      </p:sp>
      <p:sp>
        <p:nvSpPr>
          <p:cNvPr id="7172" name="Text Placeholder 2"/>
          <p:cNvSpPr>
            <a:spLocks noGrp="1"/>
          </p:cNvSpPr>
          <p:nvPr>
            <p:ph type="body" sz="half" idx="1"/>
          </p:nvPr>
        </p:nvSpPr>
        <p:spPr>
          <a:xfrm>
            <a:off x="0" y="685800"/>
            <a:ext cx="6934200" cy="6172200"/>
          </a:xfrm>
        </p:spPr>
        <p:txBody>
          <a:bodyPr/>
          <a:lstStyle/>
          <a:p>
            <a:r>
              <a:rPr lang="en-US" sz="1600">
                <a:latin typeface="Arial Black" charset="0"/>
                <a:cs typeface="Arial" charset="0"/>
              </a:rPr>
              <a:t>Americans would change environment to meet their needs</a:t>
            </a:r>
          </a:p>
          <a:p>
            <a:pPr lvl="1"/>
            <a:r>
              <a:rPr lang="en-US" sz="1600">
                <a:latin typeface="Arial Black" charset="0"/>
                <a:cs typeface="Arial" charset="0"/>
              </a:rPr>
              <a:t>Resulted in destruction of natural environment, introduction of new species of plants and animals and the killing of profitable or nuisance animals (ecological imperialism)</a:t>
            </a:r>
          </a:p>
          <a:p>
            <a:r>
              <a:rPr lang="en-US" sz="1600">
                <a:latin typeface="Arial Black" charset="0"/>
                <a:cs typeface="Arial" charset="0"/>
              </a:rPr>
              <a:t>Mountain men</a:t>
            </a:r>
          </a:p>
          <a:p>
            <a:pPr lvl="1" eaLnBrk="1" hangingPunct="1"/>
            <a:r>
              <a:rPr lang="en-US" sz="1600">
                <a:latin typeface="Arial Black" charset="0"/>
                <a:cs typeface="Arial" charset="0"/>
              </a:rPr>
              <a:t>Trapped furs and hunted in Rockies</a:t>
            </a:r>
          </a:p>
          <a:p>
            <a:pPr lvl="2" eaLnBrk="1" hangingPunct="1"/>
            <a:r>
              <a:rPr lang="en-US" sz="1600">
                <a:latin typeface="Arial Black" charset="0"/>
                <a:cs typeface="Arial" charset="0"/>
              </a:rPr>
              <a:t>Hunt many animals especially beaver</a:t>
            </a:r>
          </a:p>
          <a:p>
            <a:pPr lvl="1" eaLnBrk="1" hangingPunct="1"/>
            <a:r>
              <a:rPr lang="en-US" sz="1600">
                <a:latin typeface="Arial Black" charset="0"/>
                <a:cs typeface="Arial" charset="0"/>
              </a:rPr>
              <a:t>Very independent and rugged</a:t>
            </a:r>
          </a:p>
          <a:p>
            <a:pPr lvl="1" eaLnBrk="1" hangingPunct="1"/>
            <a:r>
              <a:rPr lang="en-US" sz="1600">
                <a:latin typeface="Arial Black" charset="0"/>
                <a:cs typeface="Arial" charset="0"/>
              </a:rPr>
              <a:t>Rendezvous system</a:t>
            </a:r>
          </a:p>
          <a:p>
            <a:pPr lvl="2" eaLnBrk="1" hangingPunct="1"/>
            <a:r>
              <a:rPr lang="en-US" sz="1600">
                <a:latin typeface="Arial Black" charset="0"/>
                <a:cs typeface="Arial" charset="0"/>
              </a:rPr>
              <a:t>Traders would travel to mountains to meet with trappers and bring pelts back to market</a:t>
            </a:r>
          </a:p>
          <a:p>
            <a:pPr eaLnBrk="1" hangingPunct="1"/>
            <a:r>
              <a:rPr lang="en-US" sz="1600">
                <a:solidFill>
                  <a:srgbClr val="FF0000"/>
                </a:solidFill>
                <a:latin typeface="Arial Black" charset="0"/>
                <a:cs typeface="Arial" charset="0"/>
              </a:rPr>
              <a:t>Settlement of west contributed to nationalism and idea of American exceptionalism – that US is unique in the world in opportunity and form</a:t>
            </a:r>
          </a:p>
          <a:p>
            <a:pPr eaLnBrk="1" hangingPunct="1"/>
            <a:endParaRPr lang="en-US" sz="1600">
              <a:latin typeface="Arial Black" charset="0"/>
              <a:cs typeface="Arial" charset="0"/>
            </a:endParaRPr>
          </a:p>
          <a:p>
            <a:pPr lvl="1"/>
            <a:endParaRPr lang="en-US" sz="1600">
              <a:latin typeface="Arial Black" charset="0"/>
              <a:cs typeface="Arial" charset="0"/>
            </a:endParaRPr>
          </a:p>
          <a:p>
            <a:endParaRPr lang="en-US" sz="1600">
              <a:latin typeface="Arial Black" charset="0"/>
              <a:cs typeface="Arial" charset="0"/>
            </a:endParaRPr>
          </a:p>
        </p:txBody>
      </p:sp>
      <p:pic>
        <p:nvPicPr>
          <p:cNvPr id="5125"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620000" y="1752600"/>
            <a:ext cx="1341438" cy="1325563"/>
          </a:xfrm>
          <a:noFill/>
        </p:spPr>
      </p:pic>
      <p:pic>
        <p:nvPicPr>
          <p:cNvPr id="51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4713" y="4833938"/>
            <a:ext cx="1905000" cy="989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animEffect transition="in" filter="fade">
                                      <p:cBhvr>
                                        <p:cTn id="7" dur="1000"/>
                                        <p:tgtEl>
                                          <p:spTgt spid="7172">
                                            <p:txEl>
                                              <p:pRg st="0" end="0"/>
                                            </p:txEl>
                                          </p:spTgt>
                                        </p:tgtEl>
                                      </p:cBhvr>
                                    </p:animEffect>
                                    <p:anim calcmode="lin" valueType="num">
                                      <p:cBhvr>
                                        <p:cTn id="8" dur="1000" fill="hold"/>
                                        <p:tgtEl>
                                          <p:spTgt spid="717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2">
                                            <p:txEl>
                                              <p:pRg st="2" end="2"/>
                                            </p:txEl>
                                          </p:spTgt>
                                        </p:tgtEl>
                                        <p:attrNameLst>
                                          <p:attrName>style.visibility</p:attrName>
                                        </p:attrNameLst>
                                      </p:cBhvr>
                                      <p:to>
                                        <p:strVal val="visible"/>
                                      </p:to>
                                    </p:set>
                                    <p:animEffect transition="in" filter="fade">
                                      <p:cBhvr>
                                        <p:cTn id="14" dur="1000"/>
                                        <p:tgtEl>
                                          <p:spTgt spid="7172">
                                            <p:txEl>
                                              <p:pRg st="2" end="2"/>
                                            </p:txEl>
                                          </p:spTgt>
                                        </p:tgtEl>
                                      </p:cBhvr>
                                    </p:animEffect>
                                    <p:anim calcmode="lin" valueType="num">
                                      <p:cBhvr>
                                        <p:cTn id="15" dur="1000" fill="hold"/>
                                        <p:tgtEl>
                                          <p:spTgt spid="717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17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7172">
                                            <p:txEl>
                                              <p:pRg st="8" end="8"/>
                                            </p:txEl>
                                          </p:spTgt>
                                        </p:tgtEl>
                                        <p:attrNameLst>
                                          <p:attrName>style.visibility</p:attrName>
                                        </p:attrNameLst>
                                      </p:cBhvr>
                                      <p:to>
                                        <p:strVal val="visible"/>
                                      </p:to>
                                    </p:set>
                                    <p:anim calcmode="lin" valueType="num">
                                      <p:cBhvr additive="base">
                                        <p:cTn id="21" dur="500" fill="hold"/>
                                        <p:tgtEl>
                                          <p:spTgt spid="7172">
                                            <p:txEl>
                                              <p:pRg st="8" end="8"/>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17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152400" y="1143000"/>
            <a:ext cx="9144000" cy="1470025"/>
          </a:xfrm>
        </p:spPr>
        <p:txBody>
          <a:bodyPr/>
          <a:lstStyle/>
          <a:p>
            <a:pPr eaLnBrk="1" hangingPunct="1"/>
            <a:r>
              <a:rPr lang="en-US">
                <a:latin typeface="Arial Black" charset="0"/>
                <a:cs typeface="Arial" charset="0"/>
              </a:rPr>
              <a:t>Forging a National Economy</a:t>
            </a:r>
          </a:p>
        </p:txBody>
      </p:sp>
      <p:sp>
        <p:nvSpPr>
          <p:cNvPr id="9219" name="Rectangle 3"/>
          <p:cNvSpPr>
            <a:spLocks noGrp="1" noChangeArrowheads="1"/>
          </p:cNvSpPr>
          <p:nvPr>
            <p:ph type="subTitle" idx="1"/>
          </p:nvPr>
        </p:nvSpPr>
        <p:spPr>
          <a:xfrm>
            <a:off x="1295400" y="2895600"/>
            <a:ext cx="6400800" cy="1752600"/>
          </a:xfrm>
        </p:spPr>
        <p:txBody>
          <a:bodyPr/>
          <a:lstStyle/>
          <a:p>
            <a:pPr eaLnBrk="1" hangingPunct="1"/>
            <a:r>
              <a:rPr lang="en-US">
                <a:latin typeface="Arial" charset="0"/>
                <a:cs typeface="Arial" charset="0"/>
              </a:rPr>
              <a:t>Chapter 14</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atin typeface="Arial" charset="0"/>
                <a:cs typeface="Arial" charset="0"/>
              </a:rPr>
              <a:t>Theme</a:t>
            </a:r>
          </a:p>
        </p:txBody>
      </p:sp>
      <p:sp>
        <p:nvSpPr>
          <p:cNvPr id="3" name="Content Placeholder 2"/>
          <p:cNvSpPr>
            <a:spLocks noGrp="1"/>
          </p:cNvSpPr>
          <p:nvPr>
            <p:ph idx="1"/>
          </p:nvPr>
        </p:nvSpPr>
        <p:spPr/>
        <p:txBody>
          <a:bodyPr/>
          <a:lstStyle/>
          <a:p>
            <a:r>
              <a:rPr lang="en-US">
                <a:latin typeface="Arial" charset="0"/>
                <a:cs typeface="Arial" charset="0"/>
              </a:rPr>
              <a:t>In the era of Jacksonian democracy, the American population grew rapidly and changed in character.  More people lived in the raw West and in the expanding cities, and immigrant groups like the Irish Catholics and Germans added their labor power to America’s economy, sometimes arousing hostility from native-born Americans in the process.</a:t>
            </a:r>
          </a:p>
          <a:p>
            <a:endParaRPr lang="en-US">
              <a:latin typeface="Arial" charset="0"/>
              <a:cs typeface="Arial"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alifornia-territory-map"/>
          <p:cNvPicPr>
            <a:picLocks noChangeAspect="1" noChangeArrowheads="1"/>
          </p:cNvPicPr>
          <p:nvPr/>
        </p:nvPicPr>
        <p:blipFill>
          <a:blip r:embed="rId2">
            <a:extLst>
              <a:ext uri="{28A0092B-C50C-407E-A947-70E740481C1C}">
                <a14:useLocalDpi xmlns:a14="http://schemas.microsoft.com/office/drawing/2010/main" val="0"/>
              </a:ext>
            </a:extLst>
          </a:blip>
          <a:srcRect l="6000" t="6583" r="6000" b="5658"/>
          <a:stretch>
            <a:fillRect/>
          </a:stretch>
        </p:blipFill>
        <p:spPr bwMode="auto">
          <a:xfrm>
            <a:off x="0" y="990600"/>
            <a:ext cx="54356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3" descr="northwest_territory_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143000"/>
            <a:ext cx="3506788"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Rectangle 4"/>
          <p:cNvSpPr>
            <a:spLocks noGrp="1" noChangeArrowheads="1"/>
          </p:cNvSpPr>
          <p:nvPr>
            <p:ph type="title"/>
          </p:nvPr>
        </p:nvSpPr>
        <p:spPr>
          <a:xfrm>
            <a:off x="457200" y="0"/>
            <a:ext cx="8229600" cy="1143000"/>
          </a:xfrm>
        </p:spPr>
        <p:txBody>
          <a:bodyPr/>
          <a:lstStyle/>
          <a:p>
            <a:pPr eaLnBrk="1" hangingPunct="1"/>
            <a:r>
              <a:rPr lang="en-US">
                <a:latin typeface="Arial Black" charset="0"/>
                <a:cs typeface="Arial" charset="0"/>
              </a:rPr>
              <a:t>Westward Movement</a:t>
            </a:r>
          </a:p>
        </p:txBody>
      </p:sp>
      <p:sp>
        <p:nvSpPr>
          <p:cNvPr id="12293" name="Rectangle 5"/>
          <p:cNvSpPr>
            <a:spLocks noGrp="1" noChangeArrowheads="1"/>
          </p:cNvSpPr>
          <p:nvPr>
            <p:ph type="body" idx="1"/>
          </p:nvPr>
        </p:nvSpPr>
        <p:spPr>
          <a:xfrm>
            <a:off x="0" y="1905000"/>
            <a:ext cx="5410200" cy="457200"/>
          </a:xfrm>
          <a:solidFill>
            <a:srgbClr val="C0C0C0">
              <a:alpha val="59999"/>
            </a:srgbClr>
          </a:solidFill>
        </p:spPr>
        <p:txBody>
          <a:bodyPr/>
          <a:lstStyle/>
          <a:p>
            <a:pPr eaLnBrk="1" hangingPunct="1"/>
            <a:r>
              <a:rPr lang="en-US" sz="2400">
                <a:solidFill>
                  <a:schemeClr val="accent2"/>
                </a:solidFill>
                <a:latin typeface="Arial Black" charset="0"/>
                <a:cs typeface="Arial" charset="0"/>
              </a:rPr>
              <a:t>Original Areas of settlement</a:t>
            </a:r>
            <a:endParaRPr lang="en-US">
              <a:solidFill>
                <a:schemeClr val="accent2"/>
              </a:solidFill>
              <a:latin typeface="Arial Black" charset="0"/>
              <a:cs typeface="Arial" charset="0"/>
            </a:endParaRPr>
          </a:p>
        </p:txBody>
      </p:sp>
      <p:sp>
        <p:nvSpPr>
          <p:cNvPr id="12294" name="Text Box 6"/>
          <p:cNvSpPr txBox="1">
            <a:spLocks noChangeArrowheads="1"/>
          </p:cNvSpPr>
          <p:nvPr/>
        </p:nvSpPr>
        <p:spPr bwMode="auto">
          <a:xfrm>
            <a:off x="5486400" y="5942013"/>
            <a:ext cx="365760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Arial" charset="0"/>
                <a:ea typeface="ＭＳ Ｐゴシック" charset="0"/>
                <a:cs typeface="Arial" charset="0"/>
              </a:defRPr>
            </a:lvl1pPr>
            <a:lvl2pPr marL="457200">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lvl="1" algn="ctr"/>
            <a:r>
              <a:rPr lang="en-US" sz="1800">
                <a:solidFill>
                  <a:srgbClr val="FF3300"/>
                </a:solidFill>
                <a:latin typeface="Arial Black" charset="0"/>
              </a:rPr>
              <a:t>Great Plains were not settled because it was hard to farm</a:t>
            </a:r>
          </a:p>
        </p:txBody>
      </p:sp>
      <p:sp>
        <p:nvSpPr>
          <p:cNvPr id="12295" name="Rectangle 7"/>
          <p:cNvSpPr>
            <a:spLocks noChangeArrowheads="1"/>
          </p:cNvSpPr>
          <p:nvPr/>
        </p:nvSpPr>
        <p:spPr bwMode="auto">
          <a:xfrm>
            <a:off x="5715000" y="5257800"/>
            <a:ext cx="2819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a:solidFill>
                  <a:schemeClr val="accent2"/>
                </a:solidFill>
              </a:rPr>
              <a:t>“Northwest Territories”</a:t>
            </a:r>
          </a:p>
        </p:txBody>
      </p:sp>
      <p:sp>
        <p:nvSpPr>
          <p:cNvPr id="12296" name="Rectangle 8"/>
          <p:cNvSpPr>
            <a:spLocks noChangeArrowheads="1"/>
          </p:cNvSpPr>
          <p:nvPr/>
        </p:nvSpPr>
        <p:spPr bwMode="auto">
          <a:xfrm>
            <a:off x="3581400" y="5486400"/>
            <a:ext cx="1524000" cy="381000"/>
          </a:xfrm>
          <a:prstGeom prst="rect">
            <a:avLst/>
          </a:prstGeom>
          <a:solidFill>
            <a:srgbClr val="C0C0C0">
              <a:alpha val="59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a:solidFill>
                  <a:schemeClr val="accent2"/>
                </a:solidFill>
              </a:rPr>
              <a:t>Texas</a:t>
            </a:r>
          </a:p>
        </p:txBody>
      </p:sp>
      <p:sp>
        <p:nvSpPr>
          <p:cNvPr id="12297" name="Rectangle 9"/>
          <p:cNvSpPr>
            <a:spLocks noChangeArrowheads="1"/>
          </p:cNvSpPr>
          <p:nvPr/>
        </p:nvSpPr>
        <p:spPr bwMode="auto">
          <a:xfrm>
            <a:off x="609600" y="4267200"/>
            <a:ext cx="2057400" cy="381000"/>
          </a:xfrm>
          <a:prstGeom prst="rect">
            <a:avLst/>
          </a:prstGeom>
          <a:solidFill>
            <a:srgbClr val="C0C0C0">
              <a:alpha val="59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a:solidFill>
                  <a:schemeClr val="accent2"/>
                </a:solidFill>
              </a:rPr>
              <a:t>California Territory</a:t>
            </a:r>
          </a:p>
        </p:txBody>
      </p:sp>
      <p:sp>
        <p:nvSpPr>
          <p:cNvPr id="12298" name="Rectangle 10"/>
          <p:cNvSpPr>
            <a:spLocks noChangeArrowheads="1"/>
          </p:cNvSpPr>
          <p:nvPr/>
        </p:nvSpPr>
        <p:spPr bwMode="auto">
          <a:xfrm>
            <a:off x="609600" y="2743200"/>
            <a:ext cx="2057400" cy="381000"/>
          </a:xfrm>
          <a:prstGeom prst="rect">
            <a:avLst/>
          </a:prstGeom>
          <a:solidFill>
            <a:srgbClr val="C0C0C0">
              <a:alpha val="59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a:solidFill>
                  <a:schemeClr val="accent2"/>
                </a:solidFill>
              </a:rPr>
              <a:t>Oregon Territory</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z="3200">
                <a:latin typeface="Arial Black" charset="0"/>
                <a:cs typeface="Arial" charset="0"/>
              </a:rPr>
              <a:t>March of Millions</a:t>
            </a:r>
          </a:p>
        </p:txBody>
      </p:sp>
      <p:sp>
        <p:nvSpPr>
          <p:cNvPr id="8195" name="Text Placeholder 2"/>
          <p:cNvSpPr>
            <a:spLocks noGrp="1"/>
          </p:cNvSpPr>
          <p:nvPr>
            <p:ph type="body" sz="half" idx="1"/>
          </p:nvPr>
        </p:nvSpPr>
        <p:spPr>
          <a:xfrm>
            <a:off x="457200" y="1600200"/>
            <a:ext cx="8229600" cy="5105400"/>
          </a:xfrm>
        </p:spPr>
        <p:txBody>
          <a:bodyPr/>
          <a:lstStyle/>
          <a:p>
            <a:r>
              <a:rPr lang="en-US" sz="1600">
                <a:latin typeface="Arial Black" charset="0"/>
                <a:cs typeface="Arial" charset="0"/>
              </a:rPr>
              <a:t>American population doubled every 25 years</a:t>
            </a:r>
          </a:p>
          <a:p>
            <a:pPr lvl="1"/>
            <a:r>
              <a:rPr lang="en-US" sz="1600">
                <a:latin typeface="Arial Black" charset="0"/>
                <a:cs typeface="Arial" charset="0"/>
              </a:rPr>
              <a:t>By 1860, US was 4</a:t>
            </a:r>
            <a:r>
              <a:rPr lang="en-US" sz="1600" baseline="30000">
                <a:latin typeface="Arial Black" charset="0"/>
                <a:cs typeface="Arial" charset="0"/>
              </a:rPr>
              <a:t>th</a:t>
            </a:r>
            <a:r>
              <a:rPr lang="en-US" sz="1600">
                <a:latin typeface="Arial Black" charset="0"/>
                <a:cs typeface="Arial" charset="0"/>
              </a:rPr>
              <a:t> most populated nation in world</a:t>
            </a:r>
          </a:p>
          <a:p>
            <a:pPr lvl="1"/>
            <a:r>
              <a:rPr lang="en-US" sz="1600">
                <a:latin typeface="Arial Black" charset="0"/>
                <a:cs typeface="Arial" charset="0"/>
              </a:rPr>
              <a:t>By 1860 US went from 2 cities to 43 cities</a:t>
            </a:r>
          </a:p>
          <a:p>
            <a:pPr lvl="1"/>
            <a:r>
              <a:rPr lang="en-US" sz="1600">
                <a:latin typeface="Arial Black" charset="0"/>
                <a:cs typeface="Arial" charset="0"/>
              </a:rPr>
              <a:t>US had high birthrate, but by 1840s large numbers of immigrants were entering into nation</a:t>
            </a:r>
          </a:p>
          <a:p>
            <a:pPr lvl="1"/>
            <a:endParaRPr lang="en-US" sz="1600">
              <a:latin typeface="Arial Black" charset="0"/>
              <a:cs typeface="Arial" charset="0"/>
            </a:endParaRPr>
          </a:p>
          <a:p>
            <a:r>
              <a:rPr lang="en-US" sz="1600">
                <a:latin typeface="Arial Black" charset="0"/>
                <a:cs typeface="Arial" charset="0"/>
              </a:rPr>
              <a:t>Urbanization brought overcrowding, filth, corruption, struggles with government meeting needs</a:t>
            </a:r>
          </a:p>
          <a:p>
            <a:endParaRPr lang="en-US" sz="1600">
              <a:latin typeface="Arial Black" charset="0"/>
              <a:cs typeface="Arial" charset="0"/>
            </a:endParaRPr>
          </a:p>
          <a:p>
            <a:r>
              <a:rPr lang="en-US" sz="1600">
                <a:latin typeface="Arial Black" charset="0"/>
                <a:cs typeface="Arial" charset="0"/>
              </a:rPr>
              <a:t>Immigration</a:t>
            </a:r>
          </a:p>
          <a:p>
            <a:pPr lvl="1"/>
            <a:r>
              <a:rPr lang="en-US" sz="1600">
                <a:latin typeface="Arial Black" charset="0"/>
                <a:cs typeface="Arial" charset="0"/>
              </a:rPr>
              <a:t>European population had grown rapidly resulting in not enough land, jobs or opportunity in Europe causing people to move within Europe and to America</a:t>
            </a:r>
          </a:p>
          <a:p>
            <a:pPr lvl="2"/>
            <a:r>
              <a:rPr lang="en-US" sz="1600">
                <a:latin typeface="Arial Black" charset="0"/>
                <a:cs typeface="Arial" charset="0"/>
              </a:rPr>
              <a:t>Easier trans-Atlantic travel encouraged immigration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Effect transition="in" filter="fade">
                                      <p:cBhvr>
                                        <p:cTn id="7" dur="500"/>
                                        <p:tgtEl>
                                          <p:spTgt spid="819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195">
                                            <p:txEl>
                                              <p:pRg st="2" end="2"/>
                                            </p:txEl>
                                          </p:spTgt>
                                        </p:tgtEl>
                                        <p:attrNameLst>
                                          <p:attrName>style.visibility</p:attrName>
                                        </p:attrNameLst>
                                      </p:cBhvr>
                                      <p:to>
                                        <p:strVal val="visible"/>
                                      </p:to>
                                    </p:set>
                                    <p:animEffect transition="in" filter="fade">
                                      <p:cBhvr>
                                        <p:cTn id="10" dur="500"/>
                                        <p:tgtEl>
                                          <p:spTgt spid="819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195">
                                            <p:txEl>
                                              <p:pRg st="3" end="3"/>
                                            </p:txEl>
                                          </p:spTgt>
                                        </p:tgtEl>
                                        <p:attrNameLst>
                                          <p:attrName>style.visibility</p:attrName>
                                        </p:attrNameLst>
                                      </p:cBhvr>
                                      <p:to>
                                        <p:strVal val="visible"/>
                                      </p:to>
                                    </p:set>
                                    <p:animEffect transition="in" filter="fade">
                                      <p:cBhvr>
                                        <p:cTn id="13" dur="500"/>
                                        <p:tgtEl>
                                          <p:spTgt spid="8195">
                                            <p:txEl>
                                              <p:pRg st="3" end="3"/>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8195">
                                            <p:txEl>
                                              <p:pRg st="5" end="5"/>
                                            </p:txEl>
                                          </p:spTgt>
                                        </p:tgtEl>
                                        <p:attrNameLst>
                                          <p:attrName>style.visibility</p:attrName>
                                        </p:attrNameLst>
                                      </p:cBhvr>
                                      <p:to>
                                        <p:strVal val="visible"/>
                                      </p:to>
                                    </p:set>
                                    <p:anim calcmode="lin" valueType="num">
                                      <p:cBhvr additive="base">
                                        <p:cTn id="18"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8195">
                                            <p:txEl>
                                              <p:pRg st="8" end="8"/>
                                            </p:txEl>
                                          </p:spTgt>
                                        </p:tgtEl>
                                        <p:attrNameLst>
                                          <p:attrName>style.visibility</p:attrName>
                                        </p:attrNameLst>
                                      </p:cBhvr>
                                      <p:to>
                                        <p:strVal val="visible"/>
                                      </p:to>
                                    </p:set>
                                    <p:anim calcmode="lin" valueType="num">
                                      <p:cBhvr additive="base">
                                        <p:cTn id="24" dur="500" fill="hold"/>
                                        <p:tgtEl>
                                          <p:spTgt spid="8195">
                                            <p:txEl>
                                              <p:pRg st="8" end="8"/>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8195">
                                            <p:txEl>
                                              <p:pRg st="8" end="8"/>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8195">
                                            <p:txEl>
                                              <p:pRg st="9" end="9"/>
                                            </p:txEl>
                                          </p:spTgt>
                                        </p:tgtEl>
                                        <p:attrNameLst>
                                          <p:attrName>style.visibility</p:attrName>
                                        </p:attrNameLst>
                                      </p:cBhvr>
                                      <p:to>
                                        <p:strVal val="visible"/>
                                      </p:to>
                                    </p:set>
                                    <p:anim calcmode="lin" valueType="num">
                                      <p:cBhvr additive="base">
                                        <p:cTn id="28"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5405438"/>
            <a:ext cx="1981200" cy="145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itle 1"/>
          <p:cNvSpPr>
            <a:spLocks noGrp="1"/>
          </p:cNvSpPr>
          <p:nvPr>
            <p:ph type="title"/>
          </p:nvPr>
        </p:nvSpPr>
        <p:spPr>
          <a:xfrm>
            <a:off x="381000" y="0"/>
            <a:ext cx="6324600" cy="533400"/>
          </a:xfrm>
        </p:spPr>
        <p:txBody>
          <a:bodyPr/>
          <a:lstStyle/>
          <a:p>
            <a:r>
              <a:rPr lang="en-US" sz="2800">
                <a:latin typeface="Arial Black" charset="0"/>
                <a:cs typeface="Arial" charset="0"/>
              </a:rPr>
              <a:t>Irish and German Immigrants</a:t>
            </a:r>
          </a:p>
        </p:txBody>
      </p:sp>
      <p:sp>
        <p:nvSpPr>
          <p:cNvPr id="15364" name="Text Placeholder 2"/>
          <p:cNvSpPr>
            <a:spLocks noGrp="1"/>
          </p:cNvSpPr>
          <p:nvPr>
            <p:ph type="body" sz="half" idx="1"/>
          </p:nvPr>
        </p:nvSpPr>
        <p:spPr>
          <a:xfrm>
            <a:off x="0" y="381000"/>
            <a:ext cx="7543800" cy="6477000"/>
          </a:xfrm>
        </p:spPr>
        <p:txBody>
          <a:bodyPr/>
          <a:lstStyle/>
          <a:p>
            <a:r>
              <a:rPr lang="en-US" sz="1600">
                <a:solidFill>
                  <a:srgbClr val="008000"/>
                </a:solidFill>
                <a:latin typeface="Arial Black" charset="0"/>
                <a:cs typeface="Arial" charset="0"/>
              </a:rPr>
              <a:t>Irish</a:t>
            </a:r>
          </a:p>
          <a:p>
            <a:pPr lvl="1"/>
            <a:r>
              <a:rPr lang="en-US" sz="1600">
                <a:solidFill>
                  <a:srgbClr val="008000"/>
                </a:solidFill>
                <a:latin typeface="Arial Black" charset="0"/>
                <a:cs typeface="Arial" charset="0"/>
              </a:rPr>
              <a:t>Irish Potato Famine began 1845 (Black Forties)</a:t>
            </a:r>
          </a:p>
          <a:p>
            <a:pPr lvl="1"/>
            <a:r>
              <a:rPr lang="en-US" sz="1600">
                <a:solidFill>
                  <a:srgbClr val="008000"/>
                </a:solidFill>
                <a:latin typeface="Arial Black" charset="0"/>
                <a:cs typeface="Arial" charset="0"/>
              </a:rPr>
              <a:t>Were poor, uneducated, settled mostly in cities</a:t>
            </a:r>
          </a:p>
          <a:p>
            <a:pPr lvl="1"/>
            <a:r>
              <a:rPr lang="en-US" sz="1600">
                <a:solidFill>
                  <a:srgbClr val="008000"/>
                </a:solidFill>
                <a:latin typeface="Arial Black" charset="0"/>
                <a:cs typeface="Arial" charset="0"/>
              </a:rPr>
              <a:t>Faced severe discrimination, NINA, forced into </a:t>
            </a:r>
            <a:br>
              <a:rPr lang="en-US" sz="1600">
                <a:solidFill>
                  <a:srgbClr val="008000"/>
                </a:solidFill>
                <a:latin typeface="Arial Black" charset="0"/>
                <a:cs typeface="Arial" charset="0"/>
              </a:rPr>
            </a:br>
            <a:r>
              <a:rPr lang="en-US" sz="1600">
                <a:solidFill>
                  <a:srgbClr val="008000"/>
                </a:solidFill>
                <a:latin typeface="Arial Black" charset="0"/>
                <a:cs typeface="Arial" charset="0"/>
              </a:rPr>
              <a:t>manual, low wage jobs</a:t>
            </a:r>
          </a:p>
          <a:p>
            <a:pPr lvl="2"/>
            <a:r>
              <a:rPr lang="en-US" sz="1600">
                <a:solidFill>
                  <a:srgbClr val="008000"/>
                </a:solidFill>
                <a:latin typeface="Arial Black" charset="0"/>
                <a:cs typeface="Arial" charset="0"/>
              </a:rPr>
              <a:t>Were seen as  threat to society by established groups</a:t>
            </a:r>
          </a:p>
          <a:p>
            <a:pPr lvl="1"/>
            <a:r>
              <a:rPr lang="en-US" sz="1600">
                <a:solidFill>
                  <a:srgbClr val="008000"/>
                </a:solidFill>
                <a:latin typeface="Arial Black" charset="0"/>
                <a:cs typeface="Arial" charset="0"/>
              </a:rPr>
              <a:t>Ancient Order of Hibernians</a:t>
            </a:r>
          </a:p>
          <a:p>
            <a:pPr lvl="2"/>
            <a:r>
              <a:rPr lang="en-US" sz="1600">
                <a:solidFill>
                  <a:srgbClr val="008000"/>
                </a:solidFill>
                <a:latin typeface="Arial Black" charset="0"/>
                <a:cs typeface="Arial" charset="0"/>
              </a:rPr>
              <a:t>Created to provide support for immigrants</a:t>
            </a:r>
          </a:p>
          <a:p>
            <a:pPr lvl="1"/>
            <a:r>
              <a:rPr lang="en-US" sz="1600">
                <a:solidFill>
                  <a:srgbClr val="008000"/>
                </a:solidFill>
                <a:latin typeface="Arial Black" charset="0"/>
                <a:cs typeface="Arial" charset="0"/>
              </a:rPr>
              <a:t>Molly Maguires</a:t>
            </a:r>
          </a:p>
          <a:p>
            <a:pPr lvl="2"/>
            <a:r>
              <a:rPr lang="en-US" sz="1600">
                <a:solidFill>
                  <a:srgbClr val="008000"/>
                </a:solidFill>
                <a:latin typeface="Arial Black" charset="0"/>
                <a:cs typeface="Arial" charset="0"/>
              </a:rPr>
              <a:t>Miner union that violently campaigned for improved wages and working conditions</a:t>
            </a:r>
          </a:p>
          <a:p>
            <a:pPr lvl="1"/>
            <a:r>
              <a:rPr lang="en-US" sz="1600">
                <a:solidFill>
                  <a:srgbClr val="008000"/>
                </a:solidFill>
                <a:latin typeface="Arial Black" charset="0"/>
                <a:cs typeface="Arial" charset="0"/>
              </a:rPr>
              <a:t>Politics attracted Irish – Tammany Hall, police, fire department</a:t>
            </a:r>
          </a:p>
          <a:p>
            <a:endParaRPr lang="en-US" sz="1600">
              <a:solidFill>
                <a:srgbClr val="FF3300"/>
              </a:solidFill>
              <a:latin typeface="Arial Black" charset="0"/>
              <a:cs typeface="Arial" charset="0"/>
            </a:endParaRPr>
          </a:p>
          <a:p>
            <a:r>
              <a:rPr lang="en-US" sz="1600">
                <a:solidFill>
                  <a:srgbClr val="FF3300"/>
                </a:solidFill>
                <a:latin typeface="Arial Black" charset="0"/>
                <a:cs typeface="Arial" charset="0"/>
              </a:rPr>
              <a:t>Germans</a:t>
            </a:r>
          </a:p>
          <a:p>
            <a:pPr lvl="1"/>
            <a:r>
              <a:rPr lang="en-US" sz="1600">
                <a:solidFill>
                  <a:srgbClr val="FF3300"/>
                </a:solidFill>
                <a:latin typeface="Arial Black" charset="0"/>
                <a:cs typeface="Arial" charset="0"/>
              </a:rPr>
              <a:t>Fled crop failures and political unrest</a:t>
            </a:r>
          </a:p>
          <a:p>
            <a:pPr lvl="1"/>
            <a:r>
              <a:rPr lang="en-US" sz="1600">
                <a:solidFill>
                  <a:srgbClr val="FF3300"/>
                </a:solidFill>
                <a:latin typeface="Arial Black" charset="0"/>
                <a:cs typeface="Arial" charset="0"/>
              </a:rPr>
              <a:t>Most came with modest wealth and settled in mid-west (Wisconsin etc.)</a:t>
            </a:r>
          </a:p>
          <a:p>
            <a:pPr lvl="1"/>
            <a:r>
              <a:rPr lang="en-US" sz="1600">
                <a:solidFill>
                  <a:srgbClr val="FF3300"/>
                </a:solidFill>
                <a:latin typeface="Arial Black" charset="0"/>
                <a:cs typeface="Arial" charset="0"/>
              </a:rPr>
              <a:t>Encouraged American isolationism in since they had fled rampant militarism in Europe (Revolutions of 1848)</a:t>
            </a:r>
          </a:p>
          <a:p>
            <a:pPr lvl="2"/>
            <a:r>
              <a:rPr lang="en-US" sz="1600">
                <a:solidFill>
                  <a:srgbClr val="FF3300"/>
                </a:solidFill>
                <a:latin typeface="Arial Black" charset="0"/>
                <a:cs typeface="Arial" charset="0"/>
              </a:rPr>
              <a:t>Brought Conestoga Wagons, Christmas trees, kindergartens</a:t>
            </a:r>
          </a:p>
          <a:p>
            <a:pPr lvl="1"/>
            <a:r>
              <a:rPr lang="en-US" sz="1600">
                <a:solidFill>
                  <a:srgbClr val="FF3300"/>
                </a:solidFill>
                <a:latin typeface="Arial Black" charset="0"/>
                <a:cs typeface="Arial" charset="0"/>
              </a:rPr>
              <a:t>Opposed slavery led by Carl Schurz</a:t>
            </a:r>
          </a:p>
          <a:p>
            <a:pPr lvl="1"/>
            <a:endParaRPr lang="en-US" sz="1600">
              <a:latin typeface="Arial Black" charset="0"/>
              <a:cs typeface="Arial" charset="0"/>
            </a:endParaRPr>
          </a:p>
          <a:p>
            <a:endParaRPr lang="en-US" sz="1600">
              <a:latin typeface="Arial" charset="0"/>
              <a:cs typeface="Arial" charset="0"/>
            </a:endParaRPr>
          </a:p>
        </p:txBody>
      </p:sp>
      <p:pic>
        <p:nvPicPr>
          <p:cNvPr id="1536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0"/>
            <a:ext cx="236220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59613" y="2057400"/>
            <a:ext cx="2159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59613" y="3657600"/>
            <a:ext cx="200025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479800" y="76200"/>
            <a:ext cx="5207000" cy="1143000"/>
          </a:xfrm>
        </p:spPr>
        <p:txBody>
          <a:bodyPr/>
          <a:lstStyle/>
          <a:p>
            <a:r>
              <a:rPr lang="en-US" sz="3200">
                <a:latin typeface="Arial Black" charset="0"/>
                <a:cs typeface="Arial" charset="0"/>
              </a:rPr>
              <a:t>Flare-ups of Antiforeignism</a:t>
            </a:r>
          </a:p>
        </p:txBody>
      </p:sp>
      <p:pic>
        <p:nvPicPr>
          <p:cNvPr id="16387" name="Content Placeholder 1"/>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4925" y="2205038"/>
            <a:ext cx="2784475" cy="2476500"/>
          </a:xfrm>
        </p:spPr>
      </p:pic>
      <p:sp>
        <p:nvSpPr>
          <p:cNvPr id="10244" name="Text Placeholder 5"/>
          <p:cNvSpPr>
            <a:spLocks noGrp="1"/>
          </p:cNvSpPr>
          <p:nvPr>
            <p:ph type="body" sz="half" idx="2"/>
          </p:nvPr>
        </p:nvSpPr>
        <p:spPr>
          <a:xfrm>
            <a:off x="3276600" y="1143000"/>
            <a:ext cx="5867400" cy="5715000"/>
          </a:xfrm>
        </p:spPr>
        <p:txBody>
          <a:bodyPr/>
          <a:lstStyle/>
          <a:p>
            <a:r>
              <a:rPr lang="en-US" sz="1600">
                <a:latin typeface="Arial Black" charset="0"/>
                <a:cs typeface="Arial" charset="0"/>
              </a:rPr>
              <a:t>“Native” Americans feared and opposed growing numbers and political and economic influence of immigrants</a:t>
            </a:r>
          </a:p>
          <a:p>
            <a:pPr lvl="1"/>
            <a:r>
              <a:rPr lang="en-US" sz="1600">
                <a:latin typeface="Arial Black" charset="0"/>
                <a:cs typeface="Arial" charset="0"/>
              </a:rPr>
              <a:t>1844 riots in Philadelphia between nativists and Irish Catholics</a:t>
            </a:r>
          </a:p>
          <a:p>
            <a:endParaRPr lang="en-US" sz="1600">
              <a:latin typeface="Arial Black" charset="0"/>
              <a:cs typeface="Arial" charset="0"/>
            </a:endParaRPr>
          </a:p>
          <a:p>
            <a:r>
              <a:rPr lang="en-US" sz="1600">
                <a:latin typeface="Arial Black" charset="0"/>
                <a:cs typeface="Arial" charset="0"/>
              </a:rPr>
              <a:t>Catholics were distrusted</a:t>
            </a:r>
          </a:p>
          <a:p>
            <a:pPr lvl="1"/>
            <a:r>
              <a:rPr lang="en-US" sz="1600">
                <a:latin typeface="Arial Black" charset="0"/>
                <a:cs typeface="Arial" charset="0"/>
              </a:rPr>
              <a:t>Catholic schools were opened in response to prejudice</a:t>
            </a:r>
          </a:p>
          <a:p>
            <a:pPr lvl="1"/>
            <a:r>
              <a:rPr lang="en-US" sz="1600">
                <a:latin typeface="Arial Black" charset="0"/>
                <a:cs typeface="Arial" charset="0"/>
              </a:rPr>
              <a:t>By 1850 more Catholics than any other denomination</a:t>
            </a:r>
          </a:p>
          <a:p>
            <a:pPr lvl="1"/>
            <a:endParaRPr lang="en-US" sz="1600">
              <a:latin typeface="Arial Black" charset="0"/>
              <a:cs typeface="Arial" charset="0"/>
            </a:endParaRPr>
          </a:p>
          <a:p>
            <a:r>
              <a:rPr lang="en-US" sz="1600">
                <a:latin typeface="Arial Black" charset="0"/>
                <a:cs typeface="Arial" charset="0"/>
              </a:rPr>
              <a:t>Order of Star Spangled Banner</a:t>
            </a:r>
          </a:p>
          <a:p>
            <a:pPr lvl="1"/>
            <a:r>
              <a:rPr lang="en-US" sz="1600">
                <a:latin typeface="Arial Black" charset="0"/>
                <a:cs typeface="Arial" charset="0"/>
              </a:rPr>
              <a:t>Becomes </a:t>
            </a:r>
            <a:r>
              <a:rPr lang="en-US" sz="1600">
                <a:solidFill>
                  <a:srgbClr val="FF0000"/>
                </a:solidFill>
                <a:latin typeface="Arial Black" charset="0"/>
                <a:cs typeface="Arial" charset="0"/>
              </a:rPr>
              <a:t>“Know Nothing” Party</a:t>
            </a:r>
          </a:p>
          <a:p>
            <a:pPr lvl="1"/>
            <a:r>
              <a:rPr lang="en-US" sz="1600">
                <a:latin typeface="Arial Black" charset="0"/>
                <a:cs typeface="Arial" charset="0"/>
              </a:rPr>
              <a:t>Nativists argued for strict immigration laws</a:t>
            </a:r>
          </a:p>
          <a:p>
            <a:pPr lvl="1"/>
            <a:r>
              <a:rPr lang="en-US" sz="1600">
                <a:latin typeface="Arial Black" charset="0"/>
                <a:cs typeface="Arial" charset="0"/>
              </a:rPr>
              <a:t>Encouraged bias and violence against immigrants</a:t>
            </a:r>
          </a:p>
          <a:p>
            <a:pPr lvl="1"/>
            <a:endParaRPr lang="en-US" sz="1600">
              <a:latin typeface="Arial Black" charset="0"/>
              <a:cs typeface="Arial" charset="0"/>
            </a:endParaRPr>
          </a:p>
          <a:p>
            <a:r>
              <a:rPr lang="en-US" sz="1600">
                <a:latin typeface="Arial Black" charset="0"/>
                <a:cs typeface="Arial" charset="0"/>
              </a:rPr>
              <a:t>Temperance movement develops in response to popularity of beer drinking of immigrants</a:t>
            </a:r>
          </a:p>
        </p:txBody>
      </p:sp>
      <p:pic>
        <p:nvPicPr>
          <p:cNvPr id="1638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8" y="4529138"/>
            <a:ext cx="3168650" cy="232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288" y="19050"/>
            <a:ext cx="3465512" cy="208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10244">
                                            <p:txEl>
                                              <p:pRg st="0" end="0"/>
                                            </p:txEl>
                                          </p:spTgt>
                                        </p:tgtEl>
                                        <p:attrNameLst>
                                          <p:attrName>style.visibility</p:attrName>
                                        </p:attrNameLst>
                                      </p:cBhvr>
                                      <p:to>
                                        <p:strVal val="visible"/>
                                      </p:to>
                                    </p:set>
                                    <p:animEffect transition="in" filter="barn(inVertical)">
                                      <p:cBhvr>
                                        <p:cTn id="7" dur="500"/>
                                        <p:tgtEl>
                                          <p:spTgt spid="1024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0244">
                                            <p:txEl>
                                              <p:pRg st="1" end="1"/>
                                            </p:txEl>
                                          </p:spTgt>
                                        </p:tgtEl>
                                        <p:attrNameLst>
                                          <p:attrName>style.visibility</p:attrName>
                                        </p:attrNameLst>
                                      </p:cBhvr>
                                      <p:to>
                                        <p:strVal val="visible"/>
                                      </p:to>
                                    </p:set>
                                    <p:animEffect transition="in" filter="barn(inVertical)">
                                      <p:cBhvr>
                                        <p:cTn id="10" dur="500"/>
                                        <p:tgtEl>
                                          <p:spTgt spid="10244">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10244">
                                            <p:txEl>
                                              <p:pRg st="3" end="3"/>
                                            </p:txEl>
                                          </p:spTgt>
                                        </p:tgtEl>
                                        <p:attrNameLst>
                                          <p:attrName>style.visibility</p:attrName>
                                        </p:attrNameLst>
                                      </p:cBhvr>
                                      <p:to>
                                        <p:strVal val="visible"/>
                                      </p:to>
                                    </p:set>
                                    <p:animEffect transition="in" filter="fade">
                                      <p:cBhvr>
                                        <p:cTn id="15" dur="1000"/>
                                        <p:tgtEl>
                                          <p:spTgt spid="10244">
                                            <p:txEl>
                                              <p:pRg st="3" end="3"/>
                                            </p:txEl>
                                          </p:spTgt>
                                        </p:tgtEl>
                                      </p:cBhvr>
                                    </p:animEffect>
                                    <p:anim calcmode="lin" valueType="num">
                                      <p:cBhvr>
                                        <p:cTn id="16" dur="1000" fill="hold"/>
                                        <p:tgtEl>
                                          <p:spTgt spid="10244">
                                            <p:txEl>
                                              <p:pRg st="3" end="3"/>
                                            </p:txEl>
                                          </p:spTgt>
                                        </p:tgtEl>
                                        <p:attrNameLst>
                                          <p:attrName>ppt_x</p:attrName>
                                        </p:attrNameLst>
                                      </p:cBhvr>
                                      <p:tavLst>
                                        <p:tav tm="0">
                                          <p:val>
                                            <p:strVal val="#ppt_x"/>
                                          </p:val>
                                        </p:tav>
                                        <p:tav tm="100000">
                                          <p:val>
                                            <p:strVal val="#ppt_x"/>
                                          </p:val>
                                        </p:tav>
                                      </p:tavLst>
                                    </p:anim>
                                    <p:anim calcmode="lin" valueType="num">
                                      <p:cBhvr>
                                        <p:cTn id="17" dur="1000" fill="hold"/>
                                        <p:tgtEl>
                                          <p:spTgt spid="10244">
                                            <p:txEl>
                                              <p:pRg st="3" end="3"/>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0244">
                                            <p:txEl>
                                              <p:pRg st="4" end="4"/>
                                            </p:txEl>
                                          </p:spTgt>
                                        </p:tgtEl>
                                        <p:attrNameLst>
                                          <p:attrName>style.visibility</p:attrName>
                                        </p:attrNameLst>
                                      </p:cBhvr>
                                      <p:to>
                                        <p:strVal val="visible"/>
                                      </p:to>
                                    </p:set>
                                    <p:animEffect transition="in" filter="fade">
                                      <p:cBhvr>
                                        <p:cTn id="20" dur="1000"/>
                                        <p:tgtEl>
                                          <p:spTgt spid="10244">
                                            <p:txEl>
                                              <p:pRg st="4" end="4"/>
                                            </p:txEl>
                                          </p:spTgt>
                                        </p:tgtEl>
                                      </p:cBhvr>
                                    </p:animEffect>
                                    <p:anim calcmode="lin" valueType="num">
                                      <p:cBhvr>
                                        <p:cTn id="21" dur="1000" fill="hold"/>
                                        <p:tgtEl>
                                          <p:spTgt spid="10244">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10244">
                                            <p:txEl>
                                              <p:pRg st="4" end="4"/>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0244">
                                            <p:txEl>
                                              <p:pRg st="5" end="5"/>
                                            </p:txEl>
                                          </p:spTgt>
                                        </p:tgtEl>
                                        <p:attrNameLst>
                                          <p:attrName>style.visibility</p:attrName>
                                        </p:attrNameLst>
                                      </p:cBhvr>
                                      <p:to>
                                        <p:strVal val="visible"/>
                                      </p:to>
                                    </p:set>
                                    <p:animEffect transition="in" filter="fade">
                                      <p:cBhvr>
                                        <p:cTn id="25" dur="1000"/>
                                        <p:tgtEl>
                                          <p:spTgt spid="10244">
                                            <p:txEl>
                                              <p:pRg st="5" end="5"/>
                                            </p:txEl>
                                          </p:spTgt>
                                        </p:tgtEl>
                                      </p:cBhvr>
                                    </p:animEffect>
                                    <p:anim calcmode="lin" valueType="num">
                                      <p:cBhvr>
                                        <p:cTn id="26" dur="1000" fill="hold"/>
                                        <p:tgtEl>
                                          <p:spTgt spid="10244">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1024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nodeType="clickEffect">
                                  <p:stCondLst>
                                    <p:cond delay="0"/>
                                  </p:stCondLst>
                                  <p:childTnLst>
                                    <p:set>
                                      <p:cBhvr>
                                        <p:cTn id="31" dur="1" fill="hold">
                                          <p:stCondLst>
                                            <p:cond delay="0"/>
                                          </p:stCondLst>
                                        </p:cTn>
                                        <p:tgtEl>
                                          <p:spTgt spid="10244">
                                            <p:txEl>
                                              <p:pRg st="7" end="7"/>
                                            </p:txEl>
                                          </p:spTgt>
                                        </p:tgtEl>
                                        <p:attrNameLst>
                                          <p:attrName>style.visibility</p:attrName>
                                        </p:attrNameLst>
                                      </p:cBhvr>
                                      <p:to>
                                        <p:strVal val="visible"/>
                                      </p:to>
                                    </p:set>
                                    <p:animEffect transition="in" filter="barn(inVertical)">
                                      <p:cBhvr>
                                        <p:cTn id="32" dur="500"/>
                                        <p:tgtEl>
                                          <p:spTgt spid="10244">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21" fill="hold" nodeType="clickEffect">
                                  <p:stCondLst>
                                    <p:cond delay="0"/>
                                  </p:stCondLst>
                                  <p:childTnLst>
                                    <p:set>
                                      <p:cBhvr>
                                        <p:cTn id="36" dur="1" fill="hold">
                                          <p:stCondLst>
                                            <p:cond delay="0"/>
                                          </p:stCondLst>
                                        </p:cTn>
                                        <p:tgtEl>
                                          <p:spTgt spid="10244">
                                            <p:txEl>
                                              <p:pRg st="8" end="8"/>
                                            </p:txEl>
                                          </p:spTgt>
                                        </p:tgtEl>
                                        <p:attrNameLst>
                                          <p:attrName>style.visibility</p:attrName>
                                        </p:attrNameLst>
                                      </p:cBhvr>
                                      <p:to>
                                        <p:strVal val="visible"/>
                                      </p:to>
                                    </p:set>
                                    <p:animEffect transition="in" filter="barn(inVertical)">
                                      <p:cBhvr>
                                        <p:cTn id="37" dur="500"/>
                                        <p:tgtEl>
                                          <p:spTgt spid="10244">
                                            <p:txEl>
                                              <p:pRg st="8" end="8"/>
                                            </p:txEl>
                                          </p:spTgt>
                                        </p:tgtEl>
                                      </p:cBhvr>
                                    </p:animEffect>
                                  </p:childTnLst>
                                </p:cTn>
                              </p:par>
                              <p:par>
                                <p:cTn id="38" presetID="16" presetClass="entr" presetSubtype="21" fill="hold" nodeType="withEffect">
                                  <p:stCondLst>
                                    <p:cond delay="0"/>
                                  </p:stCondLst>
                                  <p:childTnLst>
                                    <p:set>
                                      <p:cBhvr>
                                        <p:cTn id="39" dur="1" fill="hold">
                                          <p:stCondLst>
                                            <p:cond delay="0"/>
                                          </p:stCondLst>
                                        </p:cTn>
                                        <p:tgtEl>
                                          <p:spTgt spid="10244">
                                            <p:txEl>
                                              <p:pRg st="9" end="9"/>
                                            </p:txEl>
                                          </p:spTgt>
                                        </p:tgtEl>
                                        <p:attrNameLst>
                                          <p:attrName>style.visibility</p:attrName>
                                        </p:attrNameLst>
                                      </p:cBhvr>
                                      <p:to>
                                        <p:strVal val="visible"/>
                                      </p:to>
                                    </p:set>
                                    <p:animEffect transition="in" filter="barn(inVertical)">
                                      <p:cBhvr>
                                        <p:cTn id="40" dur="500"/>
                                        <p:tgtEl>
                                          <p:spTgt spid="10244">
                                            <p:txEl>
                                              <p:pRg st="9" end="9"/>
                                            </p:txEl>
                                          </p:spTgt>
                                        </p:tgtEl>
                                      </p:cBhvr>
                                    </p:animEffect>
                                  </p:childTnLst>
                                </p:cTn>
                              </p:par>
                              <p:par>
                                <p:cTn id="41" presetID="16" presetClass="entr" presetSubtype="21" fill="hold" nodeType="withEffect">
                                  <p:stCondLst>
                                    <p:cond delay="0"/>
                                  </p:stCondLst>
                                  <p:childTnLst>
                                    <p:set>
                                      <p:cBhvr>
                                        <p:cTn id="42" dur="1" fill="hold">
                                          <p:stCondLst>
                                            <p:cond delay="0"/>
                                          </p:stCondLst>
                                        </p:cTn>
                                        <p:tgtEl>
                                          <p:spTgt spid="10244">
                                            <p:txEl>
                                              <p:pRg st="10" end="10"/>
                                            </p:txEl>
                                          </p:spTgt>
                                        </p:tgtEl>
                                        <p:attrNameLst>
                                          <p:attrName>style.visibility</p:attrName>
                                        </p:attrNameLst>
                                      </p:cBhvr>
                                      <p:to>
                                        <p:strVal val="visible"/>
                                      </p:to>
                                    </p:set>
                                    <p:animEffect transition="in" filter="barn(inVertical)">
                                      <p:cBhvr>
                                        <p:cTn id="43" dur="500"/>
                                        <p:tgtEl>
                                          <p:spTgt spid="10244">
                                            <p:txEl>
                                              <p:pRg st="10" end="1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nodeType="clickEffect">
                                  <p:stCondLst>
                                    <p:cond delay="0"/>
                                  </p:stCondLst>
                                  <p:childTnLst>
                                    <p:set>
                                      <p:cBhvr>
                                        <p:cTn id="47" dur="1" fill="hold">
                                          <p:stCondLst>
                                            <p:cond delay="0"/>
                                          </p:stCondLst>
                                        </p:cTn>
                                        <p:tgtEl>
                                          <p:spTgt spid="10244">
                                            <p:txEl>
                                              <p:pRg st="12" end="12"/>
                                            </p:txEl>
                                          </p:spTgt>
                                        </p:tgtEl>
                                        <p:attrNameLst>
                                          <p:attrName>style.visibility</p:attrName>
                                        </p:attrNameLst>
                                      </p:cBhvr>
                                      <p:to>
                                        <p:strVal val="visible"/>
                                      </p:to>
                                    </p:set>
                                    <p:anim calcmode="lin" valueType="num">
                                      <p:cBhvr additive="base">
                                        <p:cTn id="48" dur="500" fill="hold"/>
                                        <p:tgtEl>
                                          <p:spTgt spid="10244">
                                            <p:txEl>
                                              <p:pRg st="12" end="12"/>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0244">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0"/>
            <a:ext cx="8229600" cy="685800"/>
          </a:xfrm>
        </p:spPr>
        <p:txBody>
          <a:bodyPr/>
          <a:lstStyle/>
          <a:p>
            <a:pPr eaLnBrk="1" hangingPunct="1"/>
            <a:r>
              <a:rPr lang="en-US" sz="3200">
                <a:latin typeface="Arial Black" charset="0"/>
                <a:cs typeface="Arial" charset="0"/>
              </a:rPr>
              <a:t>Factory System</a:t>
            </a:r>
          </a:p>
        </p:txBody>
      </p:sp>
      <p:pic>
        <p:nvPicPr>
          <p:cNvPr id="18435" name="Picture 6" descr="factory_system"/>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457200"/>
            <a:ext cx="2514600" cy="1595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36" name="Picture 7" descr="factory_mancheste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988" r="16982" b="29088"/>
          <a:stretch>
            <a:fillRect/>
          </a:stretch>
        </p:blipFill>
        <p:spPr>
          <a:xfrm>
            <a:off x="49213" y="2667000"/>
            <a:ext cx="2562225" cy="157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9" name="Text Placeholder 5"/>
          <p:cNvSpPr txBox="1">
            <a:spLocks/>
          </p:cNvSpPr>
          <p:nvPr/>
        </p:nvSpPr>
        <p:spPr bwMode="auto">
          <a:xfrm>
            <a:off x="2590800" y="609600"/>
            <a:ext cx="6400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marL="342900" indent="-342900">
              <a:spcBef>
                <a:spcPct val="20000"/>
              </a:spcBef>
              <a:buFontTx/>
              <a:buChar char="•"/>
            </a:pPr>
            <a:r>
              <a:rPr lang="en-US" sz="1600">
                <a:solidFill>
                  <a:srgbClr val="000000"/>
                </a:solidFill>
                <a:latin typeface="Arial Black" charset="0"/>
              </a:rPr>
              <a:t>Factories were developed because machines were too big to run at home</a:t>
            </a:r>
            <a:endParaRPr lang="en-US" sz="1600">
              <a:latin typeface="Arial Black" charset="0"/>
            </a:endParaRPr>
          </a:p>
          <a:p>
            <a:pPr marL="342900" indent="-342900">
              <a:spcBef>
                <a:spcPct val="20000"/>
              </a:spcBef>
              <a:buFontTx/>
              <a:buChar char="•"/>
            </a:pPr>
            <a:r>
              <a:rPr lang="en-US" sz="1600">
                <a:solidFill>
                  <a:srgbClr val="000000"/>
                </a:solidFill>
                <a:latin typeface="Arial Black" charset="0"/>
              </a:rPr>
              <a:t>Factories brought together people and machines to make large quantities of goods</a:t>
            </a:r>
          </a:p>
          <a:p>
            <a:pPr marL="342900" indent="-342900">
              <a:spcBef>
                <a:spcPct val="20000"/>
              </a:spcBef>
              <a:buFontTx/>
              <a:buChar char="•"/>
            </a:pPr>
            <a:r>
              <a:rPr lang="en-US" sz="1600">
                <a:latin typeface="Arial Black" charset="0"/>
              </a:rPr>
              <a:t>Developed in England first. Were slow to come to America because land was cheap and abundant</a:t>
            </a:r>
          </a:p>
          <a:p>
            <a:pPr marL="742950" lvl="1" indent="-285750">
              <a:spcBef>
                <a:spcPct val="20000"/>
              </a:spcBef>
              <a:buFontTx/>
              <a:buChar char="–"/>
            </a:pPr>
            <a:r>
              <a:rPr lang="en-US" sz="1600">
                <a:latin typeface="Arial Black" charset="0"/>
              </a:rPr>
              <a:t> made labor scarce until immigrants came in 1840s</a:t>
            </a:r>
          </a:p>
          <a:p>
            <a:pPr marL="342900" indent="-342900">
              <a:spcBef>
                <a:spcPct val="20000"/>
              </a:spcBef>
              <a:buFontTx/>
              <a:buChar char="•"/>
            </a:pPr>
            <a:r>
              <a:rPr lang="en-US" sz="1600">
                <a:latin typeface="Arial Black" charset="0"/>
              </a:rPr>
              <a:t>Was high consumer demand, but Americans bought British products</a:t>
            </a:r>
          </a:p>
          <a:p>
            <a:pPr marL="342900" indent="-342900">
              <a:spcBef>
                <a:spcPct val="20000"/>
              </a:spcBef>
              <a:buFontTx/>
              <a:buChar char="•"/>
            </a:pPr>
            <a:r>
              <a:rPr lang="en-US" sz="1600">
                <a:latin typeface="Arial Black" charset="0"/>
              </a:rPr>
              <a:t>Samuel Slater brought British textile factory system to America in 1791</a:t>
            </a:r>
          </a:p>
        </p:txBody>
      </p:sp>
      <p:sp>
        <p:nvSpPr>
          <p:cNvPr id="11270" name="Text Placeholder 5"/>
          <p:cNvSpPr txBox="1">
            <a:spLocks/>
          </p:cNvSpPr>
          <p:nvPr/>
        </p:nvSpPr>
        <p:spPr bwMode="auto">
          <a:xfrm>
            <a:off x="0" y="4267200"/>
            <a:ext cx="71628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marL="342900" indent="-342900">
              <a:spcBef>
                <a:spcPct val="20000"/>
              </a:spcBef>
              <a:buFontTx/>
              <a:buChar char="•"/>
            </a:pPr>
            <a:endParaRPr lang="en-US" sz="1600">
              <a:solidFill>
                <a:srgbClr val="000000"/>
              </a:solidFill>
              <a:latin typeface="Arial Black" charset="0"/>
            </a:endParaRPr>
          </a:p>
          <a:p>
            <a:pPr marL="342900" indent="-342900">
              <a:spcBef>
                <a:spcPct val="20000"/>
              </a:spcBef>
              <a:buFontTx/>
              <a:buChar char="•"/>
            </a:pPr>
            <a:r>
              <a:rPr lang="en-US" sz="1600">
                <a:solidFill>
                  <a:srgbClr val="FF0000"/>
                </a:solidFill>
                <a:latin typeface="Arial Black" charset="0"/>
              </a:rPr>
              <a:t>Cotton gin developed by Eli Whitney in 1793 which allowed for efficient separation of cotton seed from cotton fiber</a:t>
            </a:r>
          </a:p>
          <a:p>
            <a:pPr marL="742950" lvl="1" indent="-285750">
              <a:spcBef>
                <a:spcPct val="20000"/>
              </a:spcBef>
              <a:buFontTx/>
              <a:buChar char="–"/>
            </a:pPr>
            <a:r>
              <a:rPr lang="en-US" sz="1600">
                <a:solidFill>
                  <a:srgbClr val="000000"/>
                </a:solidFill>
                <a:latin typeface="Arial Black" charset="0"/>
              </a:rPr>
              <a:t>Made growing cotton profitable</a:t>
            </a:r>
          </a:p>
          <a:p>
            <a:pPr marL="742950" lvl="1" indent="-285750">
              <a:spcBef>
                <a:spcPct val="20000"/>
              </a:spcBef>
              <a:buFontTx/>
              <a:buChar char="–"/>
            </a:pPr>
            <a:r>
              <a:rPr lang="en-US" sz="1600">
                <a:solidFill>
                  <a:srgbClr val="000000"/>
                </a:solidFill>
                <a:latin typeface="Arial Black" charset="0"/>
              </a:rPr>
              <a:t>Revived slavery in South</a:t>
            </a:r>
          </a:p>
          <a:p>
            <a:pPr marL="742950" lvl="1" indent="-285750">
              <a:spcBef>
                <a:spcPct val="20000"/>
              </a:spcBef>
              <a:buFontTx/>
              <a:buChar char="–"/>
            </a:pPr>
            <a:r>
              <a:rPr lang="en-US" sz="1600">
                <a:solidFill>
                  <a:srgbClr val="000000"/>
                </a:solidFill>
                <a:latin typeface="Arial Black" charset="0"/>
              </a:rPr>
              <a:t>Increased demand for land to grow cotton</a:t>
            </a:r>
          </a:p>
          <a:p>
            <a:pPr marL="742950" lvl="1" indent="-285750">
              <a:spcBef>
                <a:spcPct val="20000"/>
              </a:spcBef>
              <a:buFontTx/>
              <a:buChar char="–"/>
            </a:pPr>
            <a:r>
              <a:rPr lang="en-US" sz="1600">
                <a:solidFill>
                  <a:srgbClr val="000000"/>
                </a:solidFill>
                <a:latin typeface="Arial Black" charset="0"/>
              </a:rPr>
              <a:t>Provided cheap cotton for Northern factories, allowed America to compete with Britain</a:t>
            </a:r>
          </a:p>
        </p:txBody>
      </p:sp>
      <p:pic>
        <p:nvPicPr>
          <p:cNvPr id="184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1038" y="4114800"/>
            <a:ext cx="19812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1269">
                                            <p:txEl>
                                              <p:pRg st="0" end="0"/>
                                            </p:txEl>
                                          </p:spTgt>
                                        </p:tgtEl>
                                        <p:attrNameLst>
                                          <p:attrName>style.visibility</p:attrName>
                                        </p:attrNameLst>
                                      </p:cBhvr>
                                      <p:to>
                                        <p:strVal val="visible"/>
                                      </p:to>
                                    </p:set>
                                    <p:animEffect transition="in" filter="fade">
                                      <p:cBhvr>
                                        <p:cTn id="7" dur="1000"/>
                                        <p:tgtEl>
                                          <p:spTgt spid="11269">
                                            <p:txEl>
                                              <p:pRg st="0" end="0"/>
                                            </p:txEl>
                                          </p:spTgt>
                                        </p:tgtEl>
                                      </p:cBhvr>
                                    </p:animEffect>
                                    <p:anim calcmode="lin" valueType="num">
                                      <p:cBhvr>
                                        <p:cTn id="8" dur="1000" fill="hold"/>
                                        <p:tgtEl>
                                          <p:spTgt spid="1126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269">
                                            <p:txEl>
                                              <p:pRg st="1" end="1"/>
                                            </p:txEl>
                                          </p:spTgt>
                                        </p:tgtEl>
                                        <p:attrNameLst>
                                          <p:attrName>style.visibility</p:attrName>
                                        </p:attrNameLst>
                                      </p:cBhvr>
                                      <p:to>
                                        <p:strVal val="visible"/>
                                      </p:to>
                                    </p:set>
                                    <p:animEffect transition="in" filter="fade">
                                      <p:cBhvr>
                                        <p:cTn id="12" dur="1000"/>
                                        <p:tgtEl>
                                          <p:spTgt spid="11269">
                                            <p:txEl>
                                              <p:pRg st="1" end="1"/>
                                            </p:txEl>
                                          </p:spTgt>
                                        </p:tgtEl>
                                      </p:cBhvr>
                                    </p:animEffect>
                                    <p:anim calcmode="lin" valueType="num">
                                      <p:cBhvr>
                                        <p:cTn id="13" dur="1000" fill="hold"/>
                                        <p:tgtEl>
                                          <p:spTgt spid="1126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126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11269">
                                            <p:txEl>
                                              <p:pRg st="2" end="2"/>
                                            </p:txEl>
                                          </p:spTgt>
                                        </p:tgtEl>
                                        <p:attrNameLst>
                                          <p:attrName>style.visibility</p:attrName>
                                        </p:attrNameLst>
                                      </p:cBhvr>
                                      <p:to>
                                        <p:strVal val="visible"/>
                                      </p:to>
                                    </p:set>
                                    <p:animEffect transition="in" filter="fade">
                                      <p:cBhvr>
                                        <p:cTn id="19" dur="1000"/>
                                        <p:tgtEl>
                                          <p:spTgt spid="11269">
                                            <p:txEl>
                                              <p:pRg st="2" end="2"/>
                                            </p:txEl>
                                          </p:spTgt>
                                        </p:tgtEl>
                                      </p:cBhvr>
                                    </p:animEffect>
                                    <p:anim calcmode="lin" valueType="num">
                                      <p:cBhvr>
                                        <p:cTn id="20" dur="1000" fill="hold"/>
                                        <p:tgtEl>
                                          <p:spTgt spid="1126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1269">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269">
                                            <p:txEl>
                                              <p:pRg st="3" end="3"/>
                                            </p:txEl>
                                          </p:spTgt>
                                        </p:tgtEl>
                                        <p:attrNameLst>
                                          <p:attrName>style.visibility</p:attrName>
                                        </p:attrNameLst>
                                      </p:cBhvr>
                                      <p:to>
                                        <p:strVal val="visible"/>
                                      </p:to>
                                    </p:set>
                                    <p:animEffect transition="in" filter="fade">
                                      <p:cBhvr>
                                        <p:cTn id="24" dur="1000"/>
                                        <p:tgtEl>
                                          <p:spTgt spid="11269">
                                            <p:txEl>
                                              <p:pRg st="3" end="3"/>
                                            </p:txEl>
                                          </p:spTgt>
                                        </p:tgtEl>
                                      </p:cBhvr>
                                    </p:animEffect>
                                    <p:anim calcmode="lin" valueType="num">
                                      <p:cBhvr>
                                        <p:cTn id="25" dur="1000" fill="hold"/>
                                        <p:tgtEl>
                                          <p:spTgt spid="11269">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126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11269">
                                            <p:txEl>
                                              <p:pRg st="4" end="4"/>
                                            </p:txEl>
                                          </p:spTgt>
                                        </p:tgtEl>
                                        <p:attrNameLst>
                                          <p:attrName>style.visibility</p:attrName>
                                        </p:attrNameLst>
                                      </p:cBhvr>
                                      <p:to>
                                        <p:strVal val="visible"/>
                                      </p:to>
                                    </p:set>
                                    <p:animEffect transition="in" filter="fade">
                                      <p:cBhvr>
                                        <p:cTn id="31" dur="1000"/>
                                        <p:tgtEl>
                                          <p:spTgt spid="11269">
                                            <p:txEl>
                                              <p:pRg st="4" end="4"/>
                                            </p:txEl>
                                          </p:spTgt>
                                        </p:tgtEl>
                                      </p:cBhvr>
                                    </p:animEffect>
                                    <p:anim calcmode="lin" valueType="num">
                                      <p:cBhvr>
                                        <p:cTn id="32" dur="1000" fill="hold"/>
                                        <p:tgtEl>
                                          <p:spTgt spid="11269">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1269">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1269">
                                            <p:txEl>
                                              <p:pRg st="5" end="5"/>
                                            </p:txEl>
                                          </p:spTgt>
                                        </p:tgtEl>
                                        <p:attrNameLst>
                                          <p:attrName>style.visibility</p:attrName>
                                        </p:attrNameLst>
                                      </p:cBhvr>
                                      <p:to>
                                        <p:strVal val="visible"/>
                                      </p:to>
                                    </p:set>
                                    <p:animEffect transition="in" filter="fade">
                                      <p:cBhvr>
                                        <p:cTn id="36" dur="1000"/>
                                        <p:tgtEl>
                                          <p:spTgt spid="11269">
                                            <p:txEl>
                                              <p:pRg st="5" end="5"/>
                                            </p:txEl>
                                          </p:spTgt>
                                        </p:tgtEl>
                                      </p:cBhvr>
                                    </p:animEffect>
                                    <p:anim calcmode="lin" valueType="num">
                                      <p:cBhvr>
                                        <p:cTn id="37" dur="1000" fill="hold"/>
                                        <p:tgtEl>
                                          <p:spTgt spid="11269">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1126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1270">
                                            <p:txEl>
                                              <p:pRg st="1" end="1"/>
                                            </p:txEl>
                                          </p:spTgt>
                                        </p:tgtEl>
                                        <p:attrNameLst>
                                          <p:attrName>style.visibility</p:attrName>
                                        </p:attrNameLst>
                                      </p:cBhvr>
                                      <p:to>
                                        <p:strVal val="visible"/>
                                      </p:to>
                                    </p:set>
                                    <p:anim calcmode="lin" valueType="num">
                                      <p:cBhvr additive="base">
                                        <p:cTn id="43" dur="500" fill="hold"/>
                                        <p:tgtEl>
                                          <p:spTgt spid="11270">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27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1270">
                                            <p:txEl>
                                              <p:pRg st="2" end="2"/>
                                            </p:txEl>
                                          </p:spTgt>
                                        </p:tgtEl>
                                        <p:attrNameLst>
                                          <p:attrName>style.visibility</p:attrName>
                                        </p:attrNameLst>
                                      </p:cBhvr>
                                      <p:to>
                                        <p:strVal val="visible"/>
                                      </p:to>
                                    </p:set>
                                    <p:anim calcmode="lin" valueType="num">
                                      <p:cBhvr additive="base">
                                        <p:cTn id="49" dur="500" fill="hold"/>
                                        <p:tgtEl>
                                          <p:spTgt spid="11270">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270">
                                            <p:txEl>
                                              <p:pRg st="2" end="2"/>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1270">
                                            <p:txEl>
                                              <p:pRg st="3" end="3"/>
                                            </p:txEl>
                                          </p:spTgt>
                                        </p:tgtEl>
                                        <p:attrNameLst>
                                          <p:attrName>style.visibility</p:attrName>
                                        </p:attrNameLst>
                                      </p:cBhvr>
                                      <p:to>
                                        <p:strVal val="visible"/>
                                      </p:to>
                                    </p:set>
                                    <p:anim calcmode="lin" valueType="num">
                                      <p:cBhvr additive="base">
                                        <p:cTn id="53" dur="500" fill="hold"/>
                                        <p:tgtEl>
                                          <p:spTgt spid="11270">
                                            <p:txEl>
                                              <p:pRg st="3" end="3"/>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1270">
                                            <p:txEl>
                                              <p:pRg st="3" end="3"/>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1270">
                                            <p:txEl>
                                              <p:pRg st="4" end="4"/>
                                            </p:txEl>
                                          </p:spTgt>
                                        </p:tgtEl>
                                        <p:attrNameLst>
                                          <p:attrName>style.visibility</p:attrName>
                                        </p:attrNameLst>
                                      </p:cBhvr>
                                      <p:to>
                                        <p:strVal val="visible"/>
                                      </p:to>
                                    </p:set>
                                    <p:anim calcmode="lin" valueType="num">
                                      <p:cBhvr additive="base">
                                        <p:cTn id="57" dur="500" fill="hold"/>
                                        <p:tgtEl>
                                          <p:spTgt spid="11270">
                                            <p:txEl>
                                              <p:pRg st="4" end="4"/>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1270">
                                            <p:txEl>
                                              <p:pRg st="4" end="4"/>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1270">
                                            <p:txEl>
                                              <p:pRg st="5" end="5"/>
                                            </p:txEl>
                                          </p:spTgt>
                                        </p:tgtEl>
                                        <p:attrNameLst>
                                          <p:attrName>style.visibility</p:attrName>
                                        </p:attrNameLst>
                                      </p:cBhvr>
                                      <p:to>
                                        <p:strVal val="visible"/>
                                      </p:to>
                                    </p:set>
                                    <p:anim calcmode="lin" valueType="num">
                                      <p:cBhvr additive="base">
                                        <p:cTn id="61" dur="500" fill="hold"/>
                                        <p:tgtEl>
                                          <p:spTgt spid="11270">
                                            <p:txEl>
                                              <p:pRg st="5" end="5"/>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127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0"/>
            <a:ext cx="8229600" cy="563563"/>
          </a:xfrm>
        </p:spPr>
        <p:txBody>
          <a:bodyPr/>
          <a:lstStyle/>
          <a:p>
            <a:r>
              <a:rPr lang="en-US" sz="3200">
                <a:latin typeface="Arial Black" charset="0"/>
                <a:cs typeface="Arial" charset="0"/>
              </a:rPr>
              <a:t>Manufacturing in US</a:t>
            </a:r>
          </a:p>
        </p:txBody>
      </p:sp>
      <p:pic>
        <p:nvPicPr>
          <p:cNvPr id="19459"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rcRect l="11459" t="8199" r="10890" b="8516"/>
          <a:stretch>
            <a:fillRect/>
          </a:stretch>
        </p:blipFill>
        <p:spPr>
          <a:xfrm>
            <a:off x="76200" y="762000"/>
            <a:ext cx="2840038" cy="2452688"/>
          </a:xfrm>
        </p:spPr>
      </p:pic>
      <p:sp>
        <p:nvSpPr>
          <p:cNvPr id="12292" name="Text Placeholder 3"/>
          <p:cNvSpPr>
            <a:spLocks noGrp="1"/>
          </p:cNvSpPr>
          <p:nvPr>
            <p:ph type="body" sz="half" idx="2"/>
          </p:nvPr>
        </p:nvSpPr>
        <p:spPr>
          <a:xfrm>
            <a:off x="2895600" y="685800"/>
            <a:ext cx="6221413" cy="2819400"/>
          </a:xfrm>
        </p:spPr>
        <p:txBody>
          <a:bodyPr/>
          <a:lstStyle/>
          <a:p>
            <a:pPr marL="342900" lvl="2" indent="-342900"/>
            <a:r>
              <a:rPr lang="en-US" sz="1600">
                <a:solidFill>
                  <a:srgbClr val="008000"/>
                </a:solidFill>
                <a:latin typeface="Arial Black" charset="0"/>
                <a:cs typeface="Arial" charset="0"/>
              </a:rPr>
              <a:t>New England had most of mills (i.e. Patterson NJ)</a:t>
            </a:r>
          </a:p>
          <a:p>
            <a:pPr marL="800100" lvl="3" indent="-342900"/>
            <a:r>
              <a:rPr lang="en-US" sz="1600">
                <a:solidFill>
                  <a:srgbClr val="008000"/>
                </a:solidFill>
                <a:latin typeface="Arial Black" charset="0"/>
                <a:cs typeface="Arial" charset="0"/>
              </a:rPr>
              <a:t>Mills develop along fast flowing rivers in NY, NJ, PA and New England</a:t>
            </a:r>
          </a:p>
          <a:p>
            <a:pPr marL="800100" lvl="3" indent="-342900"/>
            <a:r>
              <a:rPr lang="en-US" sz="1600">
                <a:solidFill>
                  <a:srgbClr val="008000"/>
                </a:solidFill>
                <a:latin typeface="Arial Black" charset="0"/>
                <a:cs typeface="Arial" charset="0"/>
              </a:rPr>
              <a:t>Dense population provided cheap labor and abundant markets</a:t>
            </a:r>
          </a:p>
          <a:p>
            <a:pPr marL="800100" lvl="3" indent="-342900"/>
            <a:r>
              <a:rPr lang="en-US" sz="1600">
                <a:solidFill>
                  <a:srgbClr val="008000"/>
                </a:solidFill>
                <a:latin typeface="Arial Black" charset="0"/>
                <a:cs typeface="Arial" charset="0"/>
              </a:rPr>
              <a:t>Shipping provided capital and access to distant markets</a:t>
            </a:r>
          </a:p>
          <a:p>
            <a:pPr marL="342900" lvl="2" indent="-342900"/>
            <a:r>
              <a:rPr lang="en-US" sz="1600">
                <a:solidFill>
                  <a:srgbClr val="008000"/>
                </a:solidFill>
                <a:latin typeface="Arial Black" charset="0"/>
                <a:cs typeface="Arial" charset="0"/>
              </a:rPr>
              <a:t>Conflict with Britain (1807-1815) spurred American manufacturing</a:t>
            </a:r>
          </a:p>
        </p:txBody>
      </p:sp>
      <p:sp>
        <p:nvSpPr>
          <p:cNvPr id="12293" name="Text Placeholder 3"/>
          <p:cNvSpPr txBox="1">
            <a:spLocks/>
          </p:cNvSpPr>
          <p:nvPr/>
        </p:nvSpPr>
        <p:spPr bwMode="auto">
          <a:xfrm>
            <a:off x="0" y="3276600"/>
            <a:ext cx="6221413"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marL="342900" indent="-342900">
              <a:defRPr sz="2400">
                <a:solidFill>
                  <a:schemeClr val="tx1"/>
                </a:solidFill>
                <a:latin typeface="Arial" charset="0"/>
                <a:ea typeface="Arial" charset="0"/>
                <a:cs typeface="Arial" charset="0"/>
              </a:defRPr>
            </a:lvl3pPr>
            <a:lvl4pPr marL="800100" indent="-342900">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lvl="2" eaLnBrk="0" hangingPunct="0">
              <a:spcBef>
                <a:spcPct val="20000"/>
              </a:spcBef>
              <a:buFontTx/>
              <a:buChar char="•"/>
            </a:pPr>
            <a:r>
              <a:rPr lang="en-US" sz="1600">
                <a:solidFill>
                  <a:srgbClr val="FF0000"/>
                </a:solidFill>
                <a:latin typeface="Arial Black" charset="0"/>
              </a:rPr>
              <a:t>1798 - Eli Whitney developed concept of interchangeable (standardized) parts for building firearms</a:t>
            </a:r>
          </a:p>
          <a:p>
            <a:pPr lvl="3" eaLnBrk="0" hangingPunct="0">
              <a:spcBef>
                <a:spcPct val="20000"/>
              </a:spcBef>
              <a:buFontTx/>
              <a:buChar char="–"/>
            </a:pPr>
            <a:r>
              <a:rPr lang="en-US" sz="1600">
                <a:solidFill>
                  <a:srgbClr val="FF0000"/>
                </a:solidFill>
                <a:latin typeface="Arial Black" charset="0"/>
              </a:rPr>
              <a:t>By 1850, became basis of mass-production and assembly lines</a:t>
            </a:r>
          </a:p>
          <a:p>
            <a:pPr lvl="3" eaLnBrk="0" hangingPunct="0">
              <a:spcBef>
                <a:spcPct val="20000"/>
              </a:spcBef>
              <a:buFontTx/>
              <a:buChar char="–"/>
            </a:pPr>
            <a:r>
              <a:rPr lang="en-US" sz="1600">
                <a:solidFill>
                  <a:srgbClr val="FF0000"/>
                </a:solidFill>
                <a:latin typeface="Arial Black" charset="0"/>
              </a:rPr>
              <a:t>Allows for development of mass armies</a:t>
            </a:r>
          </a:p>
          <a:p>
            <a:pPr lvl="3" eaLnBrk="0" hangingPunct="0">
              <a:spcBef>
                <a:spcPct val="20000"/>
              </a:spcBef>
              <a:buFontTx/>
              <a:buChar char="–"/>
            </a:pPr>
            <a:r>
              <a:rPr lang="en-US" sz="1600">
                <a:solidFill>
                  <a:srgbClr val="FF0000"/>
                </a:solidFill>
                <a:latin typeface="Arial Black" charset="0"/>
              </a:rPr>
              <a:t>Made north militarily stronger than south</a:t>
            </a:r>
          </a:p>
          <a:p>
            <a:pPr lvl="3" eaLnBrk="0" hangingPunct="0">
              <a:spcBef>
                <a:spcPct val="20000"/>
              </a:spcBef>
              <a:buFontTx/>
              <a:buChar char="–"/>
            </a:pPr>
            <a:endParaRPr lang="en-US" sz="1600">
              <a:solidFill>
                <a:srgbClr val="FF0000"/>
              </a:solidFill>
              <a:latin typeface="Arial Black" charset="0"/>
            </a:endParaRPr>
          </a:p>
          <a:p>
            <a:pPr lvl="2" eaLnBrk="0" hangingPunct="0">
              <a:spcBef>
                <a:spcPct val="20000"/>
              </a:spcBef>
              <a:buFontTx/>
              <a:buChar char="•"/>
            </a:pPr>
            <a:r>
              <a:rPr lang="en-US" sz="1600">
                <a:solidFill>
                  <a:srgbClr val="002060"/>
                </a:solidFill>
                <a:latin typeface="Arial Black" charset="0"/>
              </a:rPr>
              <a:t>Elias Howe (1846) and Isaac Singer develop and perfect sewing machine</a:t>
            </a:r>
          </a:p>
          <a:p>
            <a:pPr lvl="2" eaLnBrk="0" hangingPunct="0">
              <a:spcBef>
                <a:spcPct val="20000"/>
              </a:spcBef>
              <a:buFontTx/>
              <a:buChar char="•"/>
            </a:pPr>
            <a:endParaRPr lang="en-US" sz="1600">
              <a:solidFill>
                <a:srgbClr val="002060"/>
              </a:solidFill>
              <a:latin typeface="Arial Black" charset="0"/>
            </a:endParaRPr>
          </a:p>
          <a:p>
            <a:pPr lvl="2" eaLnBrk="0" hangingPunct="0">
              <a:spcBef>
                <a:spcPct val="20000"/>
              </a:spcBef>
              <a:buFontTx/>
              <a:buChar char="•"/>
            </a:pPr>
            <a:r>
              <a:rPr lang="en-US" sz="1600">
                <a:solidFill>
                  <a:srgbClr val="002060"/>
                </a:solidFill>
                <a:latin typeface="Arial Black" charset="0"/>
              </a:rPr>
              <a:t>Samuel Morse (1844) developed telegraph</a:t>
            </a:r>
          </a:p>
        </p:txBody>
      </p:sp>
      <p:pic>
        <p:nvPicPr>
          <p:cNvPr id="194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225925"/>
            <a:ext cx="1371600" cy="148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94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2625" y="5348288"/>
            <a:ext cx="2132013"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292">
                                            <p:txEl>
                                              <p:pRg st="1" end="1"/>
                                            </p:txEl>
                                          </p:spTgt>
                                        </p:tgtEl>
                                        <p:attrNameLst>
                                          <p:attrName>style.visibility</p:attrName>
                                        </p:attrNameLst>
                                      </p:cBhvr>
                                      <p:to>
                                        <p:strVal val="visible"/>
                                      </p:to>
                                    </p:set>
                                    <p:animEffect transition="in" filter="fade">
                                      <p:cBhvr>
                                        <p:cTn id="7" dur="500"/>
                                        <p:tgtEl>
                                          <p:spTgt spid="1229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292">
                                            <p:txEl>
                                              <p:pRg st="2" end="2"/>
                                            </p:txEl>
                                          </p:spTgt>
                                        </p:tgtEl>
                                        <p:attrNameLst>
                                          <p:attrName>style.visibility</p:attrName>
                                        </p:attrNameLst>
                                      </p:cBhvr>
                                      <p:to>
                                        <p:strVal val="visible"/>
                                      </p:to>
                                    </p:set>
                                    <p:animEffect transition="in" filter="fade">
                                      <p:cBhvr>
                                        <p:cTn id="10" dur="500"/>
                                        <p:tgtEl>
                                          <p:spTgt spid="1229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292">
                                            <p:txEl>
                                              <p:pRg st="3" end="3"/>
                                            </p:txEl>
                                          </p:spTgt>
                                        </p:tgtEl>
                                        <p:attrNameLst>
                                          <p:attrName>style.visibility</p:attrName>
                                        </p:attrNameLst>
                                      </p:cBhvr>
                                      <p:to>
                                        <p:strVal val="visible"/>
                                      </p:to>
                                    </p:set>
                                    <p:animEffect transition="in" filter="fade">
                                      <p:cBhvr>
                                        <p:cTn id="13" dur="500"/>
                                        <p:tgtEl>
                                          <p:spTgt spid="12292">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2292">
                                            <p:txEl>
                                              <p:pRg st="4" end="4"/>
                                            </p:txEl>
                                          </p:spTgt>
                                        </p:tgtEl>
                                        <p:attrNameLst>
                                          <p:attrName>style.visibility</p:attrName>
                                        </p:attrNameLst>
                                      </p:cBhvr>
                                      <p:to>
                                        <p:strVal val="visible"/>
                                      </p:to>
                                    </p:set>
                                    <p:animEffect transition="in" filter="fade">
                                      <p:cBhvr>
                                        <p:cTn id="16" dur="500"/>
                                        <p:tgtEl>
                                          <p:spTgt spid="12292">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12293">
                                            <p:txEl>
                                              <p:pRg st="0" end="0"/>
                                            </p:txEl>
                                          </p:spTgt>
                                        </p:tgtEl>
                                        <p:attrNameLst>
                                          <p:attrName>style.visibility</p:attrName>
                                        </p:attrNameLst>
                                      </p:cBhvr>
                                      <p:to>
                                        <p:strVal val="visible"/>
                                      </p:to>
                                    </p:set>
                                    <p:animEffect transition="in" filter="fade">
                                      <p:cBhvr>
                                        <p:cTn id="21" dur="500"/>
                                        <p:tgtEl>
                                          <p:spTgt spid="12293">
                                            <p:txEl>
                                              <p:pRg st="0" end="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2293">
                                            <p:txEl>
                                              <p:pRg st="1" end="1"/>
                                            </p:txEl>
                                          </p:spTgt>
                                        </p:tgtEl>
                                        <p:attrNameLst>
                                          <p:attrName>style.visibility</p:attrName>
                                        </p:attrNameLst>
                                      </p:cBhvr>
                                      <p:to>
                                        <p:strVal val="visible"/>
                                      </p:to>
                                    </p:set>
                                    <p:animEffect transition="in" filter="fade">
                                      <p:cBhvr>
                                        <p:cTn id="24" dur="500"/>
                                        <p:tgtEl>
                                          <p:spTgt spid="12293">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2293">
                                            <p:txEl>
                                              <p:pRg st="2" end="2"/>
                                            </p:txEl>
                                          </p:spTgt>
                                        </p:tgtEl>
                                        <p:attrNameLst>
                                          <p:attrName>style.visibility</p:attrName>
                                        </p:attrNameLst>
                                      </p:cBhvr>
                                      <p:to>
                                        <p:strVal val="visible"/>
                                      </p:to>
                                    </p:set>
                                    <p:animEffect transition="in" filter="fade">
                                      <p:cBhvr>
                                        <p:cTn id="27" dur="500"/>
                                        <p:tgtEl>
                                          <p:spTgt spid="12293">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2293">
                                            <p:txEl>
                                              <p:pRg st="3" end="3"/>
                                            </p:txEl>
                                          </p:spTgt>
                                        </p:tgtEl>
                                        <p:attrNameLst>
                                          <p:attrName>style.visibility</p:attrName>
                                        </p:attrNameLst>
                                      </p:cBhvr>
                                      <p:to>
                                        <p:strVal val="visible"/>
                                      </p:to>
                                    </p:set>
                                    <p:animEffect transition="in" filter="fade">
                                      <p:cBhvr>
                                        <p:cTn id="30" dur="500"/>
                                        <p:tgtEl>
                                          <p:spTgt spid="12293">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2293">
                                            <p:txEl>
                                              <p:pRg st="5" end="5"/>
                                            </p:txEl>
                                          </p:spTgt>
                                        </p:tgtEl>
                                        <p:attrNameLst>
                                          <p:attrName>style.visibility</p:attrName>
                                        </p:attrNameLst>
                                      </p:cBhvr>
                                      <p:to>
                                        <p:strVal val="visible"/>
                                      </p:to>
                                    </p:set>
                                    <p:anim calcmode="lin" valueType="num">
                                      <p:cBhvr additive="base">
                                        <p:cTn id="35" dur="500" fill="hold"/>
                                        <p:tgtEl>
                                          <p:spTgt spid="1229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29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2293">
                                            <p:txEl>
                                              <p:pRg st="7" end="7"/>
                                            </p:txEl>
                                          </p:spTgt>
                                        </p:tgtEl>
                                        <p:attrNameLst>
                                          <p:attrName>style.visibility</p:attrName>
                                        </p:attrNameLst>
                                      </p:cBhvr>
                                      <p:to>
                                        <p:strVal val="visible"/>
                                      </p:to>
                                    </p:set>
                                    <p:anim calcmode="lin" valueType="num">
                                      <p:cBhvr additive="base">
                                        <p:cTn id="39" dur="500" fill="hold"/>
                                        <p:tgtEl>
                                          <p:spTgt spid="1229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229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49250" y="152400"/>
            <a:ext cx="8229600" cy="411163"/>
          </a:xfrm>
        </p:spPr>
        <p:txBody>
          <a:bodyPr/>
          <a:lstStyle/>
          <a:p>
            <a:r>
              <a:rPr lang="en-US" sz="2800">
                <a:latin typeface="Arial Black" charset="0"/>
                <a:cs typeface="Arial" charset="0"/>
              </a:rPr>
              <a:t>Why Did Industry Grow?</a:t>
            </a:r>
          </a:p>
        </p:txBody>
      </p:sp>
      <p:sp>
        <p:nvSpPr>
          <p:cNvPr id="13315" name="Rectangle 3"/>
          <p:cNvSpPr>
            <a:spLocks noGrp="1" noChangeArrowheads="1"/>
          </p:cNvSpPr>
          <p:nvPr>
            <p:ph type="body" sz="half" idx="3"/>
          </p:nvPr>
        </p:nvSpPr>
        <p:spPr>
          <a:xfrm>
            <a:off x="3698875" y="652463"/>
            <a:ext cx="5257800" cy="1466850"/>
          </a:xfrm>
        </p:spPr>
        <p:txBody>
          <a:bodyPr/>
          <a:lstStyle/>
          <a:p>
            <a:r>
              <a:rPr lang="en-US" sz="1600">
                <a:solidFill>
                  <a:srgbClr val="FF0000"/>
                </a:solidFill>
                <a:latin typeface="Arial Black" charset="0"/>
                <a:cs typeface="Arial" charset="0"/>
              </a:rPr>
              <a:t>Inventions</a:t>
            </a:r>
          </a:p>
          <a:p>
            <a:pPr lvl="1"/>
            <a:r>
              <a:rPr lang="en-US" sz="1600">
                <a:solidFill>
                  <a:srgbClr val="FF0000"/>
                </a:solidFill>
                <a:latin typeface="Arial Black" charset="0"/>
                <a:cs typeface="Arial" charset="0"/>
              </a:rPr>
              <a:t>Patent – guarantees profits from invention for a period of time</a:t>
            </a:r>
          </a:p>
          <a:p>
            <a:pPr lvl="1"/>
            <a:r>
              <a:rPr lang="en-US" sz="1600">
                <a:solidFill>
                  <a:srgbClr val="FF0000"/>
                </a:solidFill>
                <a:latin typeface="Arial Black" charset="0"/>
                <a:cs typeface="Arial" charset="0"/>
              </a:rPr>
              <a:t>1800 306 patents; 1859 28,000 1860 – 36,000 patents, 1900 – 650,000</a:t>
            </a:r>
          </a:p>
        </p:txBody>
      </p:sp>
      <p:pic>
        <p:nvPicPr>
          <p:cNvPr id="20484" name="Picture 6" descr="patent office"/>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3384" t="6972" r="6049" b="9369"/>
          <a:stretch>
            <a:fillRect/>
          </a:stretch>
        </p:blipFill>
        <p:spPr>
          <a:xfrm>
            <a:off x="0" y="34925"/>
            <a:ext cx="1389063" cy="981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5" name="Picture 7" descr="telephone"/>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l="7419" t="8055" b="8345"/>
          <a:stretch>
            <a:fillRect/>
          </a:stretch>
        </p:blipFill>
        <p:spPr>
          <a:xfrm>
            <a:off x="1981200" y="561975"/>
            <a:ext cx="1438275" cy="962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6" name="Picture 8" descr="telegraph register"/>
          <p:cNvPicPr>
            <a:picLocks noChangeAspect="1" noChangeArrowheads="1"/>
          </p:cNvPicPr>
          <p:nvPr/>
        </p:nvPicPr>
        <p:blipFill>
          <a:blip r:embed="rId4">
            <a:extLst>
              <a:ext uri="{28A0092B-C50C-407E-A947-70E740481C1C}">
                <a14:useLocalDpi xmlns:a14="http://schemas.microsoft.com/office/drawing/2010/main" val="0"/>
              </a:ext>
            </a:extLst>
          </a:blip>
          <a:srcRect l="7245" r="8670" b="6097"/>
          <a:stretch>
            <a:fillRect/>
          </a:stretch>
        </p:blipFill>
        <p:spPr bwMode="auto">
          <a:xfrm>
            <a:off x="34925" y="1058863"/>
            <a:ext cx="12192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10" descr="sugar evaporator"/>
          <p:cNvPicPr>
            <a:picLocks noChangeAspect="1" noChangeArrowheads="1"/>
          </p:cNvPicPr>
          <p:nvPr/>
        </p:nvPicPr>
        <p:blipFill>
          <a:blip r:embed="rId5">
            <a:extLst>
              <a:ext uri="{28A0092B-C50C-407E-A947-70E740481C1C}">
                <a14:useLocalDpi xmlns:a14="http://schemas.microsoft.com/office/drawing/2010/main" val="0"/>
              </a:ext>
            </a:extLst>
          </a:blip>
          <a:srcRect l="17705" t="11111" r="19405" b="9723"/>
          <a:stretch>
            <a:fillRect/>
          </a:stretch>
        </p:blipFill>
        <p:spPr bwMode="auto">
          <a:xfrm>
            <a:off x="8207375" y="6350"/>
            <a:ext cx="9366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12" descr="edison lightbulb"/>
          <p:cNvPicPr>
            <a:picLocks noChangeAspect="1" noChangeArrowheads="1"/>
          </p:cNvPicPr>
          <p:nvPr/>
        </p:nvPicPr>
        <p:blipFill>
          <a:blip r:embed="rId6">
            <a:extLst>
              <a:ext uri="{28A0092B-C50C-407E-A947-70E740481C1C}">
                <a14:useLocalDpi xmlns:a14="http://schemas.microsoft.com/office/drawing/2010/main" val="0"/>
              </a:ext>
            </a:extLst>
          </a:blip>
          <a:srcRect l="20000" t="5556" r="27499"/>
          <a:stretch>
            <a:fillRect/>
          </a:stretch>
        </p:blipFill>
        <p:spPr bwMode="auto">
          <a:xfrm>
            <a:off x="1371600" y="6350"/>
            <a:ext cx="5429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96100" y="2119313"/>
            <a:ext cx="1119188"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049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05775" y="2008188"/>
            <a:ext cx="968375"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049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8475" y="2971800"/>
            <a:ext cx="1019175" cy="7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0492"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99388" y="3511550"/>
            <a:ext cx="1274762"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325" name="Rectangle 3"/>
          <p:cNvSpPr txBox="1">
            <a:spLocks noChangeArrowheads="1"/>
          </p:cNvSpPr>
          <p:nvPr/>
        </p:nvSpPr>
        <p:spPr bwMode="auto">
          <a:xfrm>
            <a:off x="-17463" y="2119313"/>
            <a:ext cx="6905626"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marL="342900" indent="-342900" eaLnBrk="0" hangingPunct="0">
              <a:spcBef>
                <a:spcPct val="20000"/>
              </a:spcBef>
              <a:buFontTx/>
              <a:buChar char="•"/>
            </a:pPr>
            <a:r>
              <a:rPr lang="en-US" sz="1600">
                <a:solidFill>
                  <a:srgbClr val="002060"/>
                </a:solidFill>
                <a:latin typeface="Arial Black" charset="0"/>
              </a:rPr>
              <a:t>Natural Resources</a:t>
            </a:r>
          </a:p>
          <a:p>
            <a:pPr marL="742950" lvl="1" indent="-285750" eaLnBrk="0" hangingPunct="0">
              <a:spcBef>
                <a:spcPct val="20000"/>
              </a:spcBef>
              <a:buFontTx/>
              <a:buChar char="–"/>
            </a:pPr>
            <a:r>
              <a:rPr lang="en-US" sz="1600">
                <a:solidFill>
                  <a:srgbClr val="002060"/>
                </a:solidFill>
                <a:latin typeface="Arial Black" charset="0"/>
              </a:rPr>
              <a:t>Coal, iron, oil, forests, fertile land</a:t>
            </a:r>
          </a:p>
          <a:p>
            <a:pPr marL="742950" lvl="1" indent="-285750" eaLnBrk="0" hangingPunct="0">
              <a:spcBef>
                <a:spcPct val="20000"/>
              </a:spcBef>
              <a:buFontTx/>
              <a:buChar char="–"/>
            </a:pPr>
            <a:r>
              <a:rPr lang="en-US" sz="1600">
                <a:solidFill>
                  <a:srgbClr val="002060"/>
                </a:solidFill>
                <a:latin typeface="Arial Black" charset="0"/>
              </a:rPr>
              <a:t>provide material for industrial growth</a:t>
            </a:r>
          </a:p>
          <a:p>
            <a:pPr marL="742950" lvl="1" indent="-285750" eaLnBrk="0" hangingPunct="0">
              <a:spcBef>
                <a:spcPct val="20000"/>
              </a:spcBef>
              <a:buFontTx/>
              <a:buChar char="–"/>
            </a:pPr>
            <a:r>
              <a:rPr lang="en-US" sz="1600">
                <a:solidFill>
                  <a:srgbClr val="002060"/>
                </a:solidFill>
                <a:latin typeface="Arial Black" charset="0"/>
              </a:rPr>
              <a:t>Grains provided food for urban workers and residents</a:t>
            </a:r>
          </a:p>
        </p:txBody>
      </p:sp>
      <p:pic>
        <p:nvPicPr>
          <p:cNvPr id="20494"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5" y="3302000"/>
            <a:ext cx="1343025" cy="91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327" name="Rectangle 3"/>
          <p:cNvSpPr txBox="1">
            <a:spLocks noChangeArrowheads="1"/>
          </p:cNvSpPr>
          <p:nvPr/>
        </p:nvSpPr>
        <p:spPr bwMode="auto">
          <a:xfrm>
            <a:off x="1320800" y="3413125"/>
            <a:ext cx="64389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marL="342900" indent="-342900" eaLnBrk="0" hangingPunct="0">
              <a:spcBef>
                <a:spcPct val="20000"/>
              </a:spcBef>
              <a:buFontTx/>
              <a:buChar char="•"/>
            </a:pPr>
            <a:r>
              <a:rPr lang="en-US" sz="1600">
                <a:solidFill>
                  <a:srgbClr val="008000"/>
                </a:solidFill>
                <a:latin typeface="Arial Black" charset="0"/>
              </a:rPr>
              <a:t>Human talent and labor</a:t>
            </a:r>
          </a:p>
          <a:p>
            <a:pPr marL="742950" lvl="1" indent="-285750" eaLnBrk="0" hangingPunct="0">
              <a:spcBef>
                <a:spcPct val="20000"/>
              </a:spcBef>
              <a:buFontTx/>
              <a:buChar char="–"/>
            </a:pPr>
            <a:r>
              <a:rPr lang="en-US" sz="1600">
                <a:solidFill>
                  <a:srgbClr val="008000"/>
                </a:solidFill>
                <a:latin typeface="Arial Black" charset="0"/>
              </a:rPr>
              <a:t>massive immigration especially from Ireland and Germany</a:t>
            </a:r>
          </a:p>
        </p:txBody>
      </p:sp>
      <p:pic>
        <p:nvPicPr>
          <p:cNvPr id="20496"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56488" y="4481513"/>
            <a:ext cx="1133475"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0497"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410575" y="5741988"/>
            <a:ext cx="815975" cy="106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330" name="Rectangle 3"/>
          <p:cNvSpPr txBox="1">
            <a:spLocks noChangeArrowheads="1"/>
          </p:cNvSpPr>
          <p:nvPr/>
        </p:nvSpPr>
        <p:spPr bwMode="auto">
          <a:xfrm>
            <a:off x="0" y="4322763"/>
            <a:ext cx="8207375" cy="253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marL="342900" indent="-342900" eaLnBrk="0" hangingPunct="0">
              <a:spcBef>
                <a:spcPct val="20000"/>
              </a:spcBef>
              <a:buFontTx/>
              <a:buChar char="•"/>
            </a:pPr>
            <a:r>
              <a:rPr lang="en-US" sz="1600">
                <a:latin typeface="Arial Black" charset="0"/>
              </a:rPr>
              <a:t>Capital</a:t>
            </a:r>
          </a:p>
          <a:p>
            <a:pPr marL="742950" lvl="1" indent="-285750" eaLnBrk="0" hangingPunct="0">
              <a:spcBef>
                <a:spcPct val="20000"/>
              </a:spcBef>
              <a:buFontTx/>
              <a:buChar char="–"/>
            </a:pPr>
            <a:r>
              <a:rPr lang="en-US" sz="1600">
                <a:latin typeface="Arial Black" charset="0"/>
              </a:rPr>
              <a:t>Money used for investment</a:t>
            </a:r>
          </a:p>
          <a:p>
            <a:pPr marL="742950" lvl="1" indent="-285750" eaLnBrk="0" hangingPunct="0">
              <a:spcBef>
                <a:spcPct val="20000"/>
              </a:spcBef>
              <a:buFontTx/>
              <a:buChar char="–"/>
            </a:pPr>
            <a:r>
              <a:rPr lang="en-US" sz="1600">
                <a:latin typeface="Arial Black" charset="0"/>
              </a:rPr>
              <a:t>Wealthy people take their profits and loan it as business investments</a:t>
            </a:r>
          </a:p>
          <a:p>
            <a:pPr marL="742950" lvl="1" indent="-285750" eaLnBrk="0" hangingPunct="0">
              <a:spcBef>
                <a:spcPct val="20000"/>
              </a:spcBef>
              <a:buFontTx/>
              <a:buChar char="–"/>
            </a:pPr>
            <a:r>
              <a:rPr lang="en-US" sz="1600">
                <a:latin typeface="Arial Black" charset="0"/>
              </a:rPr>
              <a:t>New businesses get money needed to start business</a:t>
            </a:r>
          </a:p>
          <a:p>
            <a:pPr marL="342900" indent="-342900" eaLnBrk="0" hangingPunct="0">
              <a:spcBef>
                <a:spcPct val="20000"/>
              </a:spcBef>
              <a:buFontTx/>
              <a:buChar char="•"/>
            </a:pPr>
            <a:r>
              <a:rPr lang="en-US" sz="1600">
                <a:latin typeface="Arial Black" charset="0"/>
              </a:rPr>
              <a:t>Limited Liability encouraged investment by reducing risk of financial loss</a:t>
            </a:r>
          </a:p>
          <a:p>
            <a:pPr marL="742950" lvl="1" indent="-285750" eaLnBrk="0" hangingPunct="0">
              <a:spcBef>
                <a:spcPct val="20000"/>
              </a:spcBef>
              <a:buFontTx/>
              <a:buChar char="–"/>
            </a:pPr>
            <a:r>
              <a:rPr lang="en-US" sz="1600">
                <a:latin typeface="Arial Black" charset="0"/>
              </a:rPr>
              <a:t>Boston Associates – first investment capital company</a:t>
            </a:r>
          </a:p>
          <a:p>
            <a:pPr marL="342900" indent="-342900" eaLnBrk="0" hangingPunct="0">
              <a:spcBef>
                <a:spcPct val="20000"/>
              </a:spcBef>
              <a:buFontTx/>
              <a:buChar char="•"/>
            </a:pPr>
            <a:r>
              <a:rPr lang="en-US" sz="1600">
                <a:latin typeface="Arial Black" charset="0"/>
              </a:rPr>
              <a:t>Protestant work ethic encouraged investment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1000"/>
                                        <p:tgtEl>
                                          <p:spTgt spid="13315">
                                            <p:txEl>
                                              <p:pRg st="0" end="0"/>
                                            </p:txEl>
                                          </p:spTgt>
                                        </p:tgtEl>
                                      </p:cBhvr>
                                    </p:animEffect>
                                    <p:anim calcmode="lin" valueType="num">
                                      <p:cBhvr>
                                        <p:cTn id="8" dur="10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31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fade">
                                      <p:cBhvr>
                                        <p:cTn id="12" dur="1000"/>
                                        <p:tgtEl>
                                          <p:spTgt spid="13315">
                                            <p:txEl>
                                              <p:pRg st="1" end="1"/>
                                            </p:txEl>
                                          </p:spTgt>
                                        </p:tgtEl>
                                      </p:cBhvr>
                                    </p:animEffect>
                                    <p:anim calcmode="lin" valueType="num">
                                      <p:cBhvr>
                                        <p:cTn id="13" dur="10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331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fade">
                                      <p:cBhvr>
                                        <p:cTn id="17" dur="1000"/>
                                        <p:tgtEl>
                                          <p:spTgt spid="13315">
                                            <p:txEl>
                                              <p:pRg st="2" end="2"/>
                                            </p:txEl>
                                          </p:spTgt>
                                        </p:tgtEl>
                                      </p:cBhvr>
                                    </p:animEffect>
                                    <p:anim calcmode="lin" valueType="num">
                                      <p:cBhvr>
                                        <p:cTn id="18" dur="10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33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2" presetClass="entr" presetSubtype="0" fill="hold" nodeType="clickEffect">
                                  <p:stCondLst>
                                    <p:cond delay="0"/>
                                  </p:stCondLst>
                                  <p:childTnLst>
                                    <p:set>
                                      <p:cBhvr>
                                        <p:cTn id="23" dur="1" fill="hold">
                                          <p:stCondLst>
                                            <p:cond delay="0"/>
                                          </p:stCondLst>
                                        </p:cTn>
                                        <p:tgtEl>
                                          <p:spTgt spid="13325">
                                            <p:txEl>
                                              <p:pRg st="1" end="1"/>
                                            </p:txEl>
                                          </p:spTgt>
                                        </p:tgtEl>
                                        <p:attrNameLst>
                                          <p:attrName>style.visibility</p:attrName>
                                        </p:attrNameLst>
                                      </p:cBhvr>
                                      <p:to>
                                        <p:strVal val="visible"/>
                                      </p:to>
                                    </p:set>
                                    <p:animEffect transition="in" filter="fade">
                                      <p:cBhvr>
                                        <p:cTn id="24" dur="1000"/>
                                        <p:tgtEl>
                                          <p:spTgt spid="13325">
                                            <p:txEl>
                                              <p:pRg st="1" end="1"/>
                                            </p:txEl>
                                          </p:spTgt>
                                        </p:tgtEl>
                                      </p:cBhvr>
                                    </p:animEffect>
                                    <p:anim calcmode="lin" valueType="num">
                                      <p:cBhvr>
                                        <p:cTn id="25" dur="1000" fill="hold"/>
                                        <p:tgtEl>
                                          <p:spTgt spid="1332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3325">
                                            <p:txEl>
                                              <p:pRg st="1" end="1"/>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3325">
                                            <p:txEl>
                                              <p:pRg st="2" end="2"/>
                                            </p:txEl>
                                          </p:spTgt>
                                        </p:tgtEl>
                                        <p:attrNameLst>
                                          <p:attrName>style.visibility</p:attrName>
                                        </p:attrNameLst>
                                      </p:cBhvr>
                                      <p:to>
                                        <p:strVal val="visible"/>
                                      </p:to>
                                    </p:set>
                                    <p:animEffect transition="in" filter="fade">
                                      <p:cBhvr>
                                        <p:cTn id="29" dur="1000"/>
                                        <p:tgtEl>
                                          <p:spTgt spid="13325">
                                            <p:txEl>
                                              <p:pRg st="2" end="2"/>
                                            </p:txEl>
                                          </p:spTgt>
                                        </p:tgtEl>
                                      </p:cBhvr>
                                    </p:animEffect>
                                    <p:anim calcmode="lin" valueType="num">
                                      <p:cBhvr>
                                        <p:cTn id="30" dur="1000" fill="hold"/>
                                        <p:tgtEl>
                                          <p:spTgt spid="13325">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13325">
                                            <p:txEl>
                                              <p:pRg st="2" end="2"/>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325">
                                            <p:txEl>
                                              <p:pRg st="3" end="3"/>
                                            </p:txEl>
                                          </p:spTgt>
                                        </p:tgtEl>
                                        <p:attrNameLst>
                                          <p:attrName>style.visibility</p:attrName>
                                        </p:attrNameLst>
                                      </p:cBhvr>
                                      <p:to>
                                        <p:strVal val="visible"/>
                                      </p:to>
                                    </p:set>
                                    <p:animEffect transition="in" filter="fade">
                                      <p:cBhvr>
                                        <p:cTn id="34" dur="1000"/>
                                        <p:tgtEl>
                                          <p:spTgt spid="13325">
                                            <p:txEl>
                                              <p:pRg st="3" end="3"/>
                                            </p:txEl>
                                          </p:spTgt>
                                        </p:tgtEl>
                                      </p:cBhvr>
                                    </p:animEffect>
                                    <p:anim calcmode="lin" valueType="num">
                                      <p:cBhvr>
                                        <p:cTn id="35" dur="1000" fill="hold"/>
                                        <p:tgtEl>
                                          <p:spTgt spid="13325">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1332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13327">
                                            <p:txEl>
                                              <p:pRg st="1" end="1"/>
                                            </p:txEl>
                                          </p:spTgt>
                                        </p:tgtEl>
                                        <p:attrNameLst>
                                          <p:attrName>style.visibility</p:attrName>
                                        </p:attrNameLst>
                                      </p:cBhvr>
                                      <p:to>
                                        <p:strVal val="visible"/>
                                      </p:to>
                                    </p:set>
                                    <p:anim calcmode="lin" valueType="num">
                                      <p:cBhvr additive="base">
                                        <p:cTn id="41" dur="500" fill="hold"/>
                                        <p:tgtEl>
                                          <p:spTgt spid="13327">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33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13330">
                                            <p:txEl>
                                              <p:pRg st="1" end="1"/>
                                            </p:txEl>
                                          </p:spTgt>
                                        </p:tgtEl>
                                        <p:attrNameLst>
                                          <p:attrName>style.visibility</p:attrName>
                                        </p:attrNameLst>
                                      </p:cBhvr>
                                      <p:to>
                                        <p:strVal val="visible"/>
                                      </p:to>
                                    </p:set>
                                    <p:anim calcmode="lin" valueType="num">
                                      <p:cBhvr additive="base">
                                        <p:cTn id="47" dur="500" fill="hold"/>
                                        <p:tgtEl>
                                          <p:spTgt spid="13330">
                                            <p:txEl>
                                              <p:pRg st="1" end="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3330">
                                            <p:txEl>
                                              <p:pRg st="1" end="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3330">
                                            <p:txEl>
                                              <p:pRg st="2" end="2"/>
                                            </p:txEl>
                                          </p:spTgt>
                                        </p:tgtEl>
                                        <p:attrNameLst>
                                          <p:attrName>style.visibility</p:attrName>
                                        </p:attrNameLst>
                                      </p:cBhvr>
                                      <p:to>
                                        <p:strVal val="visible"/>
                                      </p:to>
                                    </p:set>
                                    <p:anim calcmode="lin" valueType="num">
                                      <p:cBhvr additive="base">
                                        <p:cTn id="51" dur="500" fill="hold"/>
                                        <p:tgtEl>
                                          <p:spTgt spid="13330">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3330">
                                            <p:txEl>
                                              <p:pRg st="2" end="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3330">
                                            <p:txEl>
                                              <p:pRg st="3" end="3"/>
                                            </p:txEl>
                                          </p:spTgt>
                                        </p:tgtEl>
                                        <p:attrNameLst>
                                          <p:attrName>style.visibility</p:attrName>
                                        </p:attrNameLst>
                                      </p:cBhvr>
                                      <p:to>
                                        <p:strVal val="visible"/>
                                      </p:to>
                                    </p:set>
                                    <p:anim calcmode="lin" valueType="num">
                                      <p:cBhvr additive="base">
                                        <p:cTn id="55" dur="500" fill="hold"/>
                                        <p:tgtEl>
                                          <p:spTgt spid="13330">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333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3330">
                                            <p:txEl>
                                              <p:pRg st="4" end="4"/>
                                            </p:txEl>
                                          </p:spTgt>
                                        </p:tgtEl>
                                        <p:attrNameLst>
                                          <p:attrName>style.visibility</p:attrName>
                                        </p:attrNameLst>
                                      </p:cBhvr>
                                      <p:to>
                                        <p:strVal val="visible"/>
                                      </p:to>
                                    </p:set>
                                    <p:anim calcmode="lin" valueType="num">
                                      <p:cBhvr additive="base">
                                        <p:cTn id="61" dur="500" fill="hold"/>
                                        <p:tgtEl>
                                          <p:spTgt spid="13330">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3330">
                                            <p:txEl>
                                              <p:pRg st="4" end="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3330">
                                            <p:txEl>
                                              <p:pRg st="5" end="5"/>
                                            </p:txEl>
                                          </p:spTgt>
                                        </p:tgtEl>
                                        <p:attrNameLst>
                                          <p:attrName>style.visibility</p:attrName>
                                        </p:attrNameLst>
                                      </p:cBhvr>
                                      <p:to>
                                        <p:strVal val="visible"/>
                                      </p:to>
                                    </p:set>
                                    <p:anim calcmode="lin" valueType="num">
                                      <p:cBhvr additive="base">
                                        <p:cTn id="65" dur="500" fill="hold"/>
                                        <p:tgtEl>
                                          <p:spTgt spid="13330">
                                            <p:txEl>
                                              <p:pRg st="5" end="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3330">
                                            <p:txEl>
                                              <p:pRg st="5" end="5"/>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3330">
                                            <p:txEl>
                                              <p:pRg st="6" end="6"/>
                                            </p:txEl>
                                          </p:spTgt>
                                        </p:tgtEl>
                                        <p:attrNameLst>
                                          <p:attrName>style.visibility</p:attrName>
                                        </p:attrNameLst>
                                      </p:cBhvr>
                                      <p:to>
                                        <p:strVal val="visible"/>
                                      </p:to>
                                    </p:set>
                                    <p:anim calcmode="lin" valueType="num">
                                      <p:cBhvr additive="base">
                                        <p:cTn id="69" dur="500" fill="hold"/>
                                        <p:tgtEl>
                                          <p:spTgt spid="13330">
                                            <p:txEl>
                                              <p:pRg st="6" end="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333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0"/>
            <a:ext cx="8229600" cy="1143000"/>
          </a:xfrm>
        </p:spPr>
        <p:txBody>
          <a:bodyPr/>
          <a:lstStyle/>
          <a:p>
            <a:r>
              <a:rPr lang="en-US" sz="2800">
                <a:latin typeface="Arial Black" charset="0"/>
                <a:cs typeface="Arial" charset="0"/>
              </a:rPr>
              <a:t>Workers and “Wage Slaves”</a:t>
            </a:r>
          </a:p>
        </p:txBody>
      </p:sp>
      <p:pic>
        <p:nvPicPr>
          <p:cNvPr id="22531" name="Picture 3" descr="textile work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4" descr="textile workers"/>
          <p:cNvPicPr>
            <a:picLocks noChangeAspect="1" noChangeArrowheads="1"/>
          </p:cNvPicPr>
          <p:nvPr/>
        </p:nvPicPr>
        <p:blipFill>
          <a:blip r:embed="rId4">
            <a:extLst>
              <a:ext uri="{28A0092B-C50C-407E-A947-70E740481C1C}">
                <a14:useLocalDpi xmlns:a14="http://schemas.microsoft.com/office/drawing/2010/main" val="0"/>
              </a:ext>
            </a:extLst>
          </a:blip>
          <a:srcRect l="28889"/>
          <a:stretch>
            <a:fillRect/>
          </a:stretch>
        </p:blipFill>
        <p:spPr bwMode="auto">
          <a:xfrm>
            <a:off x="7102475" y="2106613"/>
            <a:ext cx="2041525"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6" descr="childlabor"/>
          <p:cNvPicPr>
            <a:picLocks noChangeAspect="1" noChangeArrowheads="1"/>
          </p:cNvPicPr>
          <p:nvPr/>
        </p:nvPicPr>
        <p:blipFill>
          <a:blip r:embed="rId5">
            <a:extLst>
              <a:ext uri="{28A0092B-C50C-407E-A947-70E740481C1C}">
                <a14:useLocalDpi xmlns:a14="http://schemas.microsoft.com/office/drawing/2010/main" val="0"/>
              </a:ext>
            </a:extLst>
          </a:blip>
          <a:srcRect t="9836"/>
          <a:stretch>
            <a:fillRect/>
          </a:stretch>
        </p:blipFill>
        <p:spPr bwMode="auto">
          <a:xfrm>
            <a:off x="7329488" y="4495800"/>
            <a:ext cx="1757362"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tangle 3"/>
          <p:cNvSpPr txBox="1">
            <a:spLocks noChangeArrowheads="1"/>
          </p:cNvSpPr>
          <p:nvPr/>
        </p:nvSpPr>
        <p:spPr bwMode="auto">
          <a:xfrm>
            <a:off x="-76200" y="838200"/>
            <a:ext cx="73914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marL="342900" indent="-342900" eaLnBrk="0" hangingPunct="0">
              <a:spcBef>
                <a:spcPct val="20000"/>
              </a:spcBef>
              <a:buFontTx/>
              <a:buChar char="•"/>
            </a:pPr>
            <a:r>
              <a:rPr lang="en-US" sz="1600">
                <a:solidFill>
                  <a:srgbClr val="FF0000"/>
                </a:solidFill>
                <a:latin typeface="Arial Black" charset="0"/>
              </a:rPr>
              <a:t>Children used because they were small and cheap</a:t>
            </a:r>
          </a:p>
          <a:p>
            <a:pPr marL="742950" lvl="1" indent="-285750" eaLnBrk="0" hangingPunct="0">
              <a:spcBef>
                <a:spcPct val="20000"/>
              </a:spcBef>
              <a:buFontTx/>
              <a:buChar char="–"/>
            </a:pPr>
            <a:r>
              <a:rPr lang="en-US" sz="1600">
                <a:latin typeface="Arial Black" charset="0"/>
              </a:rPr>
              <a:t>Used orphans because no one protected them</a:t>
            </a:r>
          </a:p>
          <a:p>
            <a:pPr marL="742950" lvl="1" indent="-285750" eaLnBrk="0" hangingPunct="0">
              <a:spcBef>
                <a:spcPct val="20000"/>
              </a:spcBef>
              <a:buFontTx/>
              <a:buChar char="–"/>
            </a:pPr>
            <a:r>
              <a:rPr lang="en-US" sz="1600">
                <a:latin typeface="Arial Black" charset="0"/>
              </a:rPr>
              <a:t>Were beaten to insure compliance</a:t>
            </a:r>
          </a:p>
          <a:p>
            <a:pPr marL="342900" indent="-342900" eaLnBrk="0" hangingPunct="0">
              <a:spcBef>
                <a:spcPct val="20000"/>
              </a:spcBef>
              <a:buFontTx/>
              <a:buChar char="•"/>
            </a:pPr>
            <a:r>
              <a:rPr lang="en-US" sz="1600">
                <a:solidFill>
                  <a:srgbClr val="FF0000"/>
                </a:solidFill>
                <a:latin typeface="Arial Black" charset="0"/>
              </a:rPr>
              <a:t>Women used as laborer because they could be paid less</a:t>
            </a:r>
          </a:p>
          <a:p>
            <a:pPr marL="342900" indent="-342900" eaLnBrk="0" hangingPunct="0">
              <a:spcBef>
                <a:spcPct val="20000"/>
              </a:spcBef>
              <a:buFontTx/>
              <a:buChar char="•"/>
            </a:pPr>
            <a:r>
              <a:rPr lang="en-US" sz="1600">
                <a:latin typeface="Arial Black" charset="0"/>
              </a:rPr>
              <a:t>Factory owners were able to make huge amounts of money while laborers scraped by</a:t>
            </a:r>
          </a:p>
          <a:p>
            <a:pPr marL="342900" indent="-342900" eaLnBrk="0" hangingPunct="0">
              <a:spcBef>
                <a:spcPct val="20000"/>
              </a:spcBef>
              <a:buFontTx/>
              <a:buChar char="•"/>
            </a:pPr>
            <a:r>
              <a:rPr lang="en-US" sz="1600">
                <a:latin typeface="Arial Black" charset="0"/>
              </a:rPr>
              <a:t>Working conditions were dangerous and forming labor unions was illegal</a:t>
            </a:r>
          </a:p>
          <a:p>
            <a:pPr marL="342900" indent="-342900" eaLnBrk="0" hangingPunct="0">
              <a:spcBef>
                <a:spcPct val="20000"/>
              </a:spcBef>
              <a:buFontTx/>
              <a:buChar char="•"/>
            </a:pPr>
            <a:endParaRPr lang="en-US" sz="1600">
              <a:latin typeface="Arial Black" charset="0"/>
            </a:endParaRPr>
          </a:p>
          <a:p>
            <a:pPr marL="342900" indent="-342900" eaLnBrk="0" hangingPunct="0">
              <a:spcBef>
                <a:spcPct val="20000"/>
              </a:spcBef>
              <a:buFontTx/>
              <a:buChar char="•"/>
            </a:pPr>
            <a:r>
              <a:rPr lang="en-US" sz="1600">
                <a:solidFill>
                  <a:srgbClr val="FF0000"/>
                </a:solidFill>
                <a:latin typeface="Arial Black" charset="0"/>
              </a:rPr>
              <a:t>Expansion of suffrage allowed workers to vote for politicians that would advocate for their needs</a:t>
            </a:r>
          </a:p>
          <a:p>
            <a:pPr marL="742950" lvl="1" indent="-285750" eaLnBrk="0" hangingPunct="0">
              <a:spcBef>
                <a:spcPct val="20000"/>
              </a:spcBef>
              <a:buFontTx/>
              <a:buChar char="–"/>
            </a:pPr>
            <a:r>
              <a:rPr lang="en-US" sz="1600">
                <a:latin typeface="Arial Black" charset="0"/>
              </a:rPr>
              <a:t>Wanted 10 hour day, higher wages, better working conditions, public education and end imprisonment for debt </a:t>
            </a:r>
          </a:p>
          <a:p>
            <a:pPr marL="742950" lvl="1" indent="-285750" eaLnBrk="0" hangingPunct="0">
              <a:spcBef>
                <a:spcPct val="20000"/>
              </a:spcBef>
              <a:buFontTx/>
              <a:buChar char="–"/>
            </a:pPr>
            <a:r>
              <a:rPr lang="en-US" sz="1600">
                <a:latin typeface="Arial Black" charset="0"/>
              </a:rPr>
              <a:t>1840 Van Buren passed 10 hour day for federal employees</a:t>
            </a:r>
          </a:p>
          <a:p>
            <a:pPr marL="742950" lvl="1" indent="-285750" eaLnBrk="0" hangingPunct="0">
              <a:spcBef>
                <a:spcPct val="20000"/>
              </a:spcBef>
              <a:buFontTx/>
              <a:buChar char="–"/>
            </a:pPr>
            <a:endParaRPr lang="en-US" sz="1600">
              <a:latin typeface="Arial Black" charset="0"/>
            </a:endParaRPr>
          </a:p>
          <a:p>
            <a:pPr marL="342900" indent="-342900" eaLnBrk="0" hangingPunct="0">
              <a:spcBef>
                <a:spcPct val="20000"/>
              </a:spcBef>
              <a:buFontTx/>
              <a:buChar char="•"/>
            </a:pPr>
            <a:r>
              <a:rPr lang="en-US" sz="1600">
                <a:latin typeface="Arial Black" charset="0"/>
              </a:rPr>
              <a:t>Strikes began in 1830s-1840s to protest working conditions</a:t>
            </a:r>
          </a:p>
          <a:p>
            <a:pPr marL="742950" lvl="1" indent="-285750" eaLnBrk="0" hangingPunct="0">
              <a:spcBef>
                <a:spcPct val="20000"/>
              </a:spcBef>
              <a:buFontTx/>
              <a:buChar char="–"/>
            </a:pPr>
            <a:r>
              <a:rPr lang="en-US" sz="1600">
                <a:latin typeface="Arial Black" charset="0"/>
              </a:rPr>
              <a:t>Scabs and police used to break up labor movements</a:t>
            </a:r>
          </a:p>
          <a:p>
            <a:pPr marL="742950" lvl="1" indent="-285750" eaLnBrk="0" hangingPunct="0">
              <a:spcBef>
                <a:spcPct val="20000"/>
              </a:spcBef>
              <a:buFontTx/>
              <a:buChar char="–"/>
            </a:pPr>
            <a:endParaRPr lang="en-US" sz="1600">
              <a:latin typeface="Arial Black" charset="0"/>
            </a:endParaRPr>
          </a:p>
          <a:p>
            <a:pPr marL="342900" indent="-342900" eaLnBrk="0" hangingPunct="0">
              <a:spcBef>
                <a:spcPct val="20000"/>
              </a:spcBef>
              <a:buFontTx/>
              <a:buChar char="•"/>
            </a:pPr>
            <a:r>
              <a:rPr lang="en-US" sz="1600" i="1">
                <a:latin typeface="Arial Black" charset="0"/>
              </a:rPr>
              <a:t>Commonwealth v. Hunt</a:t>
            </a:r>
            <a:r>
              <a:rPr lang="en-US" sz="1600">
                <a:latin typeface="Arial Black" charset="0"/>
              </a:rPr>
              <a:t> (1842) MA supreme court ruled labor unions were not illegal conspiracies</a:t>
            </a:r>
            <a:endParaRPr lang="en-US" sz="1600" i="1">
              <a:latin typeface="Arial Black"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342">
                                            <p:txEl>
                                              <p:pRg st="0" end="0"/>
                                            </p:txEl>
                                          </p:spTgt>
                                        </p:tgtEl>
                                        <p:attrNameLst>
                                          <p:attrName>style.visibility</p:attrName>
                                        </p:attrNameLst>
                                      </p:cBhvr>
                                      <p:to>
                                        <p:strVal val="visible"/>
                                      </p:to>
                                    </p:set>
                                    <p:anim calcmode="lin" valueType="num">
                                      <p:cBhvr additive="base">
                                        <p:cTn id="7" dur="500" fill="hold"/>
                                        <p:tgtEl>
                                          <p:spTgt spid="143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4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342">
                                            <p:txEl>
                                              <p:pRg st="1" end="1"/>
                                            </p:txEl>
                                          </p:spTgt>
                                        </p:tgtEl>
                                        <p:attrNameLst>
                                          <p:attrName>style.visibility</p:attrName>
                                        </p:attrNameLst>
                                      </p:cBhvr>
                                      <p:to>
                                        <p:strVal val="visible"/>
                                      </p:to>
                                    </p:set>
                                    <p:anim calcmode="lin" valueType="num">
                                      <p:cBhvr additive="base">
                                        <p:cTn id="11" dur="500" fill="hold"/>
                                        <p:tgtEl>
                                          <p:spTgt spid="1434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34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342">
                                            <p:txEl>
                                              <p:pRg st="2" end="2"/>
                                            </p:txEl>
                                          </p:spTgt>
                                        </p:tgtEl>
                                        <p:attrNameLst>
                                          <p:attrName>style.visibility</p:attrName>
                                        </p:attrNameLst>
                                      </p:cBhvr>
                                      <p:to>
                                        <p:strVal val="visible"/>
                                      </p:to>
                                    </p:set>
                                    <p:anim calcmode="lin" valueType="num">
                                      <p:cBhvr additive="base">
                                        <p:cTn id="15" dur="500" fill="hold"/>
                                        <p:tgtEl>
                                          <p:spTgt spid="1434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3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4342">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342">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342">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4342">
                                            <p:txEl>
                                              <p:pRg st="7" end="7"/>
                                            </p:txEl>
                                          </p:spTgt>
                                        </p:tgtEl>
                                        <p:attrNameLst>
                                          <p:attrName>style.visibility</p:attrName>
                                        </p:attrNameLst>
                                      </p:cBhvr>
                                      <p:to>
                                        <p:strVal val="visible"/>
                                      </p:to>
                                    </p:set>
                                    <p:anim calcmode="lin" valueType="num">
                                      <p:cBhvr additive="base">
                                        <p:cTn id="29" dur="500" fill="hold"/>
                                        <p:tgtEl>
                                          <p:spTgt spid="14342">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4342">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4342">
                                            <p:txEl>
                                              <p:pRg st="8" end="8"/>
                                            </p:txEl>
                                          </p:spTgt>
                                        </p:tgtEl>
                                        <p:attrNameLst>
                                          <p:attrName>style.visibility</p:attrName>
                                        </p:attrNameLst>
                                      </p:cBhvr>
                                      <p:to>
                                        <p:strVal val="visible"/>
                                      </p:to>
                                    </p:set>
                                    <p:anim calcmode="lin" valueType="num">
                                      <p:cBhvr additive="base">
                                        <p:cTn id="33" dur="500" fill="hold"/>
                                        <p:tgtEl>
                                          <p:spTgt spid="14342">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4342">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4342">
                                            <p:txEl>
                                              <p:pRg st="9" end="9"/>
                                            </p:txEl>
                                          </p:spTgt>
                                        </p:tgtEl>
                                        <p:attrNameLst>
                                          <p:attrName>style.visibility</p:attrName>
                                        </p:attrNameLst>
                                      </p:cBhvr>
                                      <p:to>
                                        <p:strVal val="visible"/>
                                      </p:to>
                                    </p:set>
                                    <p:anim calcmode="lin" valueType="num">
                                      <p:cBhvr additive="base">
                                        <p:cTn id="37" dur="500" fill="hold"/>
                                        <p:tgtEl>
                                          <p:spTgt spid="14342">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34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4342">
                                            <p:txEl>
                                              <p:pRg st="11" end="11"/>
                                            </p:txEl>
                                          </p:spTgt>
                                        </p:tgtEl>
                                        <p:attrNameLst>
                                          <p:attrName>style.visibility</p:attrName>
                                        </p:attrNameLst>
                                      </p:cBhvr>
                                      <p:to>
                                        <p:strVal val="visible"/>
                                      </p:to>
                                    </p:set>
                                    <p:anim calcmode="lin" valueType="num">
                                      <p:cBhvr additive="base">
                                        <p:cTn id="43" dur="500" fill="hold"/>
                                        <p:tgtEl>
                                          <p:spTgt spid="14342">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342">
                                            <p:txEl>
                                              <p:pRg st="11" end="1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342">
                                            <p:txEl>
                                              <p:pRg st="12" end="12"/>
                                            </p:txEl>
                                          </p:spTgt>
                                        </p:tgtEl>
                                        <p:attrNameLst>
                                          <p:attrName>style.visibility</p:attrName>
                                        </p:attrNameLst>
                                      </p:cBhvr>
                                      <p:to>
                                        <p:strVal val="visible"/>
                                      </p:to>
                                    </p:set>
                                    <p:anim calcmode="lin" valueType="num">
                                      <p:cBhvr additive="base">
                                        <p:cTn id="47" dur="500" fill="hold"/>
                                        <p:tgtEl>
                                          <p:spTgt spid="14342">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434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42" presetClass="entr" presetSubtype="0" fill="hold" nodeType="clickEffect">
                                  <p:stCondLst>
                                    <p:cond delay="0"/>
                                  </p:stCondLst>
                                  <p:childTnLst>
                                    <p:set>
                                      <p:cBhvr>
                                        <p:cTn id="52" dur="1" fill="hold">
                                          <p:stCondLst>
                                            <p:cond delay="0"/>
                                          </p:stCondLst>
                                        </p:cTn>
                                        <p:tgtEl>
                                          <p:spTgt spid="14342">
                                            <p:txEl>
                                              <p:pRg st="14" end="14"/>
                                            </p:txEl>
                                          </p:spTgt>
                                        </p:tgtEl>
                                        <p:attrNameLst>
                                          <p:attrName>style.visibility</p:attrName>
                                        </p:attrNameLst>
                                      </p:cBhvr>
                                      <p:to>
                                        <p:strVal val="visible"/>
                                      </p:to>
                                    </p:set>
                                    <p:animEffect transition="in" filter="fade">
                                      <p:cBhvr>
                                        <p:cTn id="53" dur="1000"/>
                                        <p:tgtEl>
                                          <p:spTgt spid="14342">
                                            <p:txEl>
                                              <p:pRg st="14" end="14"/>
                                            </p:txEl>
                                          </p:spTgt>
                                        </p:tgtEl>
                                      </p:cBhvr>
                                    </p:animEffect>
                                    <p:anim calcmode="lin" valueType="num">
                                      <p:cBhvr>
                                        <p:cTn id="54" dur="1000" fill="hold"/>
                                        <p:tgtEl>
                                          <p:spTgt spid="14342">
                                            <p:txEl>
                                              <p:pRg st="14" end="14"/>
                                            </p:txEl>
                                          </p:spTgt>
                                        </p:tgtEl>
                                        <p:attrNameLst>
                                          <p:attrName>ppt_x</p:attrName>
                                        </p:attrNameLst>
                                      </p:cBhvr>
                                      <p:tavLst>
                                        <p:tav tm="0">
                                          <p:val>
                                            <p:strVal val="#ppt_x"/>
                                          </p:val>
                                        </p:tav>
                                        <p:tav tm="100000">
                                          <p:val>
                                            <p:strVal val="#ppt_x"/>
                                          </p:val>
                                        </p:tav>
                                      </p:tavLst>
                                    </p:anim>
                                    <p:anim calcmode="lin" valueType="num">
                                      <p:cBhvr>
                                        <p:cTn id="55" dur="1000" fill="hold"/>
                                        <p:tgtEl>
                                          <p:spTgt spid="14342">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0"/>
            <a:ext cx="8229600" cy="762000"/>
          </a:xfrm>
        </p:spPr>
        <p:txBody>
          <a:bodyPr/>
          <a:lstStyle/>
          <a:p>
            <a:r>
              <a:rPr lang="en-US" sz="2800">
                <a:latin typeface="Arial Black" charset="0"/>
                <a:cs typeface="Arial" charset="0"/>
              </a:rPr>
              <a:t>Women and the Economy</a:t>
            </a:r>
          </a:p>
        </p:txBody>
      </p:sp>
      <p:sp>
        <p:nvSpPr>
          <p:cNvPr id="19460" name="Rectangle 4"/>
          <p:cNvSpPr>
            <a:spLocks noGrp="1" noChangeArrowheads="1"/>
          </p:cNvSpPr>
          <p:nvPr>
            <p:ph type="body" sz="half" idx="1"/>
          </p:nvPr>
        </p:nvSpPr>
        <p:spPr>
          <a:xfrm>
            <a:off x="0" y="685800"/>
            <a:ext cx="7467600" cy="6172200"/>
          </a:xfrm>
        </p:spPr>
        <p:txBody>
          <a:bodyPr/>
          <a:lstStyle/>
          <a:p>
            <a:r>
              <a:rPr lang="en-US" sz="1600">
                <a:latin typeface="Arial Black" charset="0"/>
                <a:cs typeface="Arial" charset="0"/>
              </a:rPr>
              <a:t>Preindustrial women played major role in the economy of the home and production of necessary goods. Factories undermine that.</a:t>
            </a:r>
          </a:p>
          <a:p>
            <a:pPr>
              <a:buFontTx/>
              <a:buNone/>
            </a:pPr>
            <a:endParaRPr lang="en-US" sz="900">
              <a:latin typeface="Arial Black" charset="0"/>
              <a:cs typeface="Arial" charset="0"/>
            </a:endParaRPr>
          </a:p>
          <a:p>
            <a:r>
              <a:rPr lang="en-US" sz="1600">
                <a:solidFill>
                  <a:srgbClr val="FF0000"/>
                </a:solidFill>
                <a:latin typeface="Arial Black" charset="0"/>
                <a:cs typeface="Arial" charset="0"/>
              </a:rPr>
              <a:t>Factory girls</a:t>
            </a:r>
          </a:p>
          <a:p>
            <a:pPr lvl="1"/>
            <a:r>
              <a:rPr lang="en-US" sz="1600">
                <a:latin typeface="Arial Black" charset="0"/>
                <a:cs typeface="Arial" charset="0"/>
              </a:rPr>
              <a:t>Were young. Given economic independence from families from wages.</a:t>
            </a:r>
          </a:p>
          <a:p>
            <a:pPr lvl="1"/>
            <a:r>
              <a:rPr lang="en-US" sz="1600">
                <a:solidFill>
                  <a:srgbClr val="FF0000"/>
                </a:solidFill>
                <a:latin typeface="Arial Black" charset="0"/>
                <a:cs typeface="Arial" charset="0"/>
              </a:rPr>
              <a:t>Lowell </a:t>
            </a:r>
            <a:r>
              <a:rPr lang="en-US" sz="1600">
                <a:latin typeface="Arial Black" charset="0"/>
                <a:cs typeface="Arial" charset="0"/>
              </a:rPr>
              <a:t>girls lived in boarding houses, closely supervised, worked 6 hours a day</a:t>
            </a:r>
          </a:p>
          <a:p>
            <a:pPr lvl="1"/>
            <a:endParaRPr lang="en-US" sz="900">
              <a:latin typeface="Arial Black" charset="0"/>
              <a:cs typeface="Arial" charset="0"/>
            </a:endParaRPr>
          </a:p>
          <a:p>
            <a:r>
              <a:rPr lang="en-US" sz="1600">
                <a:latin typeface="Arial Black" charset="0"/>
                <a:cs typeface="Arial" charset="0"/>
              </a:rPr>
              <a:t>Teaching became profession for women to gain opportunity. Other women became maids.</a:t>
            </a:r>
          </a:p>
          <a:p>
            <a:endParaRPr lang="en-US" sz="900">
              <a:latin typeface="Arial Black" charset="0"/>
              <a:cs typeface="Arial" charset="0"/>
            </a:endParaRPr>
          </a:p>
          <a:p>
            <a:r>
              <a:rPr lang="ja-JP" altLang="en-US" sz="1600">
                <a:solidFill>
                  <a:srgbClr val="FF0000"/>
                </a:solidFill>
                <a:latin typeface="Arial Black" charset="0"/>
                <a:cs typeface="Arial" charset="0"/>
              </a:rPr>
              <a:t>“</a:t>
            </a:r>
            <a:r>
              <a:rPr lang="en-US" sz="1600">
                <a:solidFill>
                  <a:srgbClr val="FF0000"/>
                </a:solidFill>
                <a:latin typeface="Arial Black" charset="0"/>
                <a:cs typeface="Arial" charset="0"/>
              </a:rPr>
              <a:t>Cult of Domesticity</a:t>
            </a:r>
            <a:r>
              <a:rPr lang="ja-JP" altLang="en-US" sz="1600">
                <a:solidFill>
                  <a:srgbClr val="FF0000"/>
                </a:solidFill>
                <a:latin typeface="Arial Black" charset="0"/>
                <a:cs typeface="Arial" charset="0"/>
              </a:rPr>
              <a:t>”</a:t>
            </a:r>
            <a:r>
              <a:rPr lang="en-US" sz="1600">
                <a:solidFill>
                  <a:srgbClr val="FF0000"/>
                </a:solidFill>
                <a:latin typeface="Arial Black" charset="0"/>
                <a:cs typeface="Arial" charset="0"/>
              </a:rPr>
              <a:t> </a:t>
            </a:r>
            <a:r>
              <a:rPr lang="en-US" sz="1600">
                <a:latin typeface="Arial Black" charset="0"/>
                <a:cs typeface="Arial" charset="0"/>
              </a:rPr>
              <a:t>– belief women should stay home once married. Gave women moral power but eliminated economic independence.</a:t>
            </a:r>
          </a:p>
          <a:p>
            <a:pPr lvl="1"/>
            <a:r>
              <a:rPr lang="en-US" sz="1600">
                <a:latin typeface="Arial Black" charset="0"/>
                <a:cs typeface="Arial" charset="0"/>
              </a:rPr>
              <a:t>Families became more tight knit and based on love</a:t>
            </a:r>
          </a:p>
          <a:p>
            <a:pPr lvl="1"/>
            <a:endParaRPr lang="en-US" sz="900">
              <a:latin typeface="Arial Black" charset="0"/>
              <a:cs typeface="Arial" charset="0"/>
            </a:endParaRPr>
          </a:p>
          <a:p>
            <a:r>
              <a:rPr lang="ja-JP" altLang="en-US" sz="1600">
                <a:solidFill>
                  <a:srgbClr val="FF0000"/>
                </a:solidFill>
                <a:latin typeface="Arial Black" charset="0"/>
                <a:cs typeface="Arial" charset="0"/>
              </a:rPr>
              <a:t>“</a:t>
            </a:r>
            <a:r>
              <a:rPr lang="en-US" sz="1600">
                <a:solidFill>
                  <a:srgbClr val="FF0000"/>
                </a:solidFill>
                <a:latin typeface="Arial Black" charset="0"/>
                <a:cs typeface="Arial" charset="0"/>
              </a:rPr>
              <a:t>Domestic feminism</a:t>
            </a:r>
            <a:r>
              <a:rPr lang="ja-JP" altLang="en-US" sz="1600">
                <a:solidFill>
                  <a:srgbClr val="FF0000"/>
                </a:solidFill>
                <a:latin typeface="Arial Black" charset="0"/>
                <a:cs typeface="Arial" charset="0"/>
              </a:rPr>
              <a:t>”</a:t>
            </a:r>
            <a:endParaRPr lang="en-US" sz="1600">
              <a:solidFill>
                <a:srgbClr val="FF0000"/>
              </a:solidFill>
              <a:latin typeface="Arial Black" charset="0"/>
              <a:cs typeface="Arial" charset="0"/>
            </a:endParaRPr>
          </a:p>
          <a:p>
            <a:pPr lvl="1"/>
            <a:r>
              <a:rPr lang="en-US" sz="1600">
                <a:latin typeface="Arial Black" charset="0"/>
                <a:cs typeface="Arial" charset="0"/>
              </a:rPr>
              <a:t>Women began to exert control of size and organization of family</a:t>
            </a:r>
          </a:p>
          <a:p>
            <a:pPr lvl="1"/>
            <a:r>
              <a:rPr lang="en-US" sz="1600">
                <a:latin typeface="Arial Black" charset="0"/>
                <a:cs typeface="Arial" charset="0"/>
              </a:rPr>
              <a:t>Family size began to decline</a:t>
            </a:r>
          </a:p>
          <a:p>
            <a:pPr lvl="1"/>
            <a:r>
              <a:rPr lang="en-US" sz="1600">
                <a:latin typeface="Arial Black" charset="0"/>
                <a:cs typeface="Arial" charset="0"/>
              </a:rPr>
              <a:t>Families became more focused on needs of child</a:t>
            </a:r>
          </a:p>
          <a:p>
            <a:pPr lvl="1"/>
            <a:r>
              <a:rPr lang="en-US" sz="1600">
                <a:latin typeface="Arial Black" charset="0"/>
                <a:cs typeface="Arial" charset="0"/>
              </a:rPr>
              <a:t>Children raised to be independent, not submissive</a:t>
            </a:r>
          </a:p>
        </p:txBody>
      </p:sp>
      <p:pic>
        <p:nvPicPr>
          <p:cNvPr id="23556" name="Picture 6" descr="Middleclass woma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6721"/>
          <a:stretch>
            <a:fillRect/>
          </a:stretch>
        </p:blipFill>
        <p:spPr>
          <a:xfrm>
            <a:off x="7315200" y="2438400"/>
            <a:ext cx="1828800" cy="290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Effect transition="in" filter="fade">
                                      <p:cBhvr>
                                        <p:cTn id="7" dur="500"/>
                                        <p:tgtEl>
                                          <p:spTgt spid="1946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9460">
                                            <p:txEl>
                                              <p:pRg st="2" end="2"/>
                                            </p:txEl>
                                          </p:spTgt>
                                        </p:tgtEl>
                                        <p:attrNameLst>
                                          <p:attrName>style.visibility</p:attrName>
                                        </p:attrNameLst>
                                      </p:cBhvr>
                                      <p:to>
                                        <p:strVal val="visible"/>
                                      </p:to>
                                    </p:set>
                                    <p:anim calcmode="lin" valueType="num">
                                      <p:cBhvr additive="base">
                                        <p:cTn id="12" dur="500" fill="hold"/>
                                        <p:tgtEl>
                                          <p:spTgt spid="19460">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9460">
                                            <p:txEl>
                                              <p:pRg st="2" end="2"/>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9460">
                                            <p:txEl>
                                              <p:pRg st="3" end="3"/>
                                            </p:txEl>
                                          </p:spTgt>
                                        </p:tgtEl>
                                        <p:attrNameLst>
                                          <p:attrName>style.visibility</p:attrName>
                                        </p:attrNameLst>
                                      </p:cBhvr>
                                      <p:to>
                                        <p:strVal val="visible"/>
                                      </p:to>
                                    </p:set>
                                    <p:anim calcmode="lin" valueType="num">
                                      <p:cBhvr additive="base">
                                        <p:cTn id="16" dur="500" fill="hold"/>
                                        <p:tgtEl>
                                          <p:spTgt spid="19460">
                                            <p:txEl>
                                              <p:pRg st="3" end="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9460">
                                            <p:txEl>
                                              <p:pRg st="3" end="3"/>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9460">
                                            <p:txEl>
                                              <p:pRg st="4" end="4"/>
                                            </p:txEl>
                                          </p:spTgt>
                                        </p:tgtEl>
                                        <p:attrNameLst>
                                          <p:attrName>style.visibility</p:attrName>
                                        </p:attrNameLst>
                                      </p:cBhvr>
                                      <p:to>
                                        <p:strVal val="visible"/>
                                      </p:to>
                                    </p:set>
                                    <p:anim calcmode="lin" valueType="num">
                                      <p:cBhvr additive="base">
                                        <p:cTn id="20" dur="500" fill="hold"/>
                                        <p:tgtEl>
                                          <p:spTgt spid="19460">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946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19460">
                                            <p:txEl>
                                              <p:pRg st="6" end="6"/>
                                            </p:txEl>
                                          </p:spTgt>
                                        </p:tgtEl>
                                        <p:attrNameLst>
                                          <p:attrName>style.visibility</p:attrName>
                                        </p:attrNameLst>
                                      </p:cBhvr>
                                      <p:to>
                                        <p:strVal val="visible"/>
                                      </p:to>
                                    </p:set>
                                    <p:anim calcmode="lin" valueType="num">
                                      <p:cBhvr additive="base">
                                        <p:cTn id="26" dur="500" fill="hold"/>
                                        <p:tgtEl>
                                          <p:spTgt spid="19460">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946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19460">
                                            <p:txEl>
                                              <p:pRg st="8" end="8"/>
                                            </p:txEl>
                                          </p:spTgt>
                                        </p:tgtEl>
                                        <p:attrNameLst>
                                          <p:attrName>style.visibility</p:attrName>
                                        </p:attrNameLst>
                                      </p:cBhvr>
                                      <p:to>
                                        <p:strVal val="visible"/>
                                      </p:to>
                                    </p:set>
                                    <p:anim calcmode="lin" valueType="num">
                                      <p:cBhvr additive="base">
                                        <p:cTn id="32" dur="500" fill="hold"/>
                                        <p:tgtEl>
                                          <p:spTgt spid="19460">
                                            <p:txEl>
                                              <p:pRg st="8" end="8"/>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9460">
                                            <p:txEl>
                                              <p:pRg st="8" end="8"/>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9460">
                                            <p:txEl>
                                              <p:pRg st="9" end="9"/>
                                            </p:txEl>
                                          </p:spTgt>
                                        </p:tgtEl>
                                        <p:attrNameLst>
                                          <p:attrName>style.visibility</p:attrName>
                                        </p:attrNameLst>
                                      </p:cBhvr>
                                      <p:to>
                                        <p:strVal val="visible"/>
                                      </p:to>
                                    </p:set>
                                    <p:anim calcmode="lin" valueType="num">
                                      <p:cBhvr additive="base">
                                        <p:cTn id="36" dur="500" fill="hold"/>
                                        <p:tgtEl>
                                          <p:spTgt spid="19460">
                                            <p:txEl>
                                              <p:pRg st="9" end="9"/>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946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nodeType="clickEffect">
                                  <p:stCondLst>
                                    <p:cond delay="0"/>
                                  </p:stCondLst>
                                  <p:childTnLst>
                                    <p:set>
                                      <p:cBhvr>
                                        <p:cTn id="41" dur="1" fill="hold">
                                          <p:stCondLst>
                                            <p:cond delay="0"/>
                                          </p:stCondLst>
                                        </p:cTn>
                                        <p:tgtEl>
                                          <p:spTgt spid="19460">
                                            <p:txEl>
                                              <p:pRg st="11" end="11"/>
                                            </p:txEl>
                                          </p:spTgt>
                                        </p:tgtEl>
                                        <p:attrNameLst>
                                          <p:attrName>style.visibility</p:attrName>
                                        </p:attrNameLst>
                                      </p:cBhvr>
                                      <p:to>
                                        <p:strVal val="visible"/>
                                      </p:to>
                                    </p:set>
                                    <p:anim calcmode="lin" valueType="num">
                                      <p:cBhvr additive="base">
                                        <p:cTn id="42" dur="500" fill="hold"/>
                                        <p:tgtEl>
                                          <p:spTgt spid="19460">
                                            <p:txEl>
                                              <p:pRg st="11" end="11"/>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19460">
                                            <p:txEl>
                                              <p:pRg st="11" end="11"/>
                                            </p:txEl>
                                          </p:spTgt>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19460">
                                            <p:txEl>
                                              <p:pRg st="12" end="12"/>
                                            </p:txEl>
                                          </p:spTgt>
                                        </p:tgtEl>
                                        <p:attrNameLst>
                                          <p:attrName>style.visibility</p:attrName>
                                        </p:attrNameLst>
                                      </p:cBhvr>
                                      <p:to>
                                        <p:strVal val="visible"/>
                                      </p:to>
                                    </p:set>
                                    <p:anim calcmode="lin" valueType="num">
                                      <p:cBhvr additive="base">
                                        <p:cTn id="46" dur="500" fill="hold"/>
                                        <p:tgtEl>
                                          <p:spTgt spid="19460">
                                            <p:txEl>
                                              <p:pRg st="12" end="1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19460">
                                            <p:txEl>
                                              <p:pRg st="12" end="12"/>
                                            </p:txEl>
                                          </p:spTgt>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19460">
                                            <p:txEl>
                                              <p:pRg st="13" end="13"/>
                                            </p:txEl>
                                          </p:spTgt>
                                        </p:tgtEl>
                                        <p:attrNameLst>
                                          <p:attrName>style.visibility</p:attrName>
                                        </p:attrNameLst>
                                      </p:cBhvr>
                                      <p:to>
                                        <p:strVal val="visible"/>
                                      </p:to>
                                    </p:set>
                                    <p:anim calcmode="lin" valueType="num">
                                      <p:cBhvr additive="base">
                                        <p:cTn id="50" dur="500" fill="hold"/>
                                        <p:tgtEl>
                                          <p:spTgt spid="19460">
                                            <p:txEl>
                                              <p:pRg st="13" end="13"/>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9460">
                                            <p:txEl>
                                              <p:pRg st="13" end="13"/>
                                            </p:txEl>
                                          </p:spTgt>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19460">
                                            <p:txEl>
                                              <p:pRg st="14" end="14"/>
                                            </p:txEl>
                                          </p:spTgt>
                                        </p:tgtEl>
                                        <p:attrNameLst>
                                          <p:attrName>style.visibility</p:attrName>
                                        </p:attrNameLst>
                                      </p:cBhvr>
                                      <p:to>
                                        <p:strVal val="visible"/>
                                      </p:to>
                                    </p:set>
                                    <p:anim calcmode="lin" valueType="num">
                                      <p:cBhvr additive="base">
                                        <p:cTn id="54" dur="500" fill="hold"/>
                                        <p:tgtEl>
                                          <p:spTgt spid="19460">
                                            <p:txEl>
                                              <p:pRg st="14" end="14"/>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19460">
                                            <p:txEl>
                                              <p:pRg st="14" end="14"/>
                                            </p:txEl>
                                          </p:spTgt>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19460">
                                            <p:txEl>
                                              <p:pRg st="15" end="15"/>
                                            </p:txEl>
                                          </p:spTgt>
                                        </p:tgtEl>
                                        <p:attrNameLst>
                                          <p:attrName>style.visibility</p:attrName>
                                        </p:attrNameLst>
                                      </p:cBhvr>
                                      <p:to>
                                        <p:strVal val="visible"/>
                                      </p:to>
                                    </p:set>
                                    <p:anim calcmode="lin" valueType="num">
                                      <p:cBhvr additive="base">
                                        <p:cTn id="58" dur="500" fill="hold"/>
                                        <p:tgtEl>
                                          <p:spTgt spid="19460">
                                            <p:txEl>
                                              <p:pRg st="15" end="15"/>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19460">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atin typeface="Arial" charset="0"/>
                <a:cs typeface="Arial" charset="0"/>
              </a:rPr>
              <a:t>Welcome Back! Bell Ringer…</a:t>
            </a:r>
          </a:p>
        </p:txBody>
      </p:sp>
      <p:sp>
        <p:nvSpPr>
          <p:cNvPr id="3" name="Content Placeholder 2"/>
          <p:cNvSpPr>
            <a:spLocks noGrp="1"/>
          </p:cNvSpPr>
          <p:nvPr>
            <p:ph idx="1"/>
          </p:nvPr>
        </p:nvSpPr>
        <p:spPr/>
        <p:txBody>
          <a:bodyPr/>
          <a:lstStyle/>
          <a:p>
            <a:pPr marL="0" indent="0">
              <a:buFontTx/>
              <a:buNone/>
            </a:pPr>
            <a:r>
              <a:rPr lang="en-US" sz="1200" i="1">
                <a:latin typeface="Arial" charset="0"/>
                <a:cs typeface="Arial" charset="0"/>
              </a:rPr>
              <a:t>This transformation of the condition of the country from gloom and distress to brightness and prosperity, has been mainly the work of American legislation, fostering American industry, instead of allowing it to</a:t>
            </a:r>
            <a:endParaRPr lang="en-US" sz="1200">
              <a:latin typeface="Arial" charset="0"/>
              <a:cs typeface="Arial" charset="0"/>
            </a:endParaRPr>
          </a:p>
          <a:p>
            <a:pPr marL="0" indent="0">
              <a:buFontTx/>
              <a:buNone/>
            </a:pPr>
            <a:r>
              <a:rPr lang="en-US" sz="1200" i="1">
                <a:latin typeface="Arial" charset="0"/>
                <a:cs typeface="Arial" charset="0"/>
              </a:rPr>
              <a:t>be controlled by foreign legislation, cherishing foreign industry....</a:t>
            </a:r>
            <a:r>
              <a:rPr lang="ja-JP" altLang="en-US" sz="1200" i="1">
                <a:latin typeface="Arial" charset="0"/>
                <a:cs typeface="Arial" charset="0"/>
              </a:rPr>
              <a:t>”</a:t>
            </a:r>
            <a:r>
              <a:rPr lang="en-US" sz="1200">
                <a:latin typeface="Arial" charset="0"/>
                <a:cs typeface="Arial" charset="0"/>
              </a:rPr>
              <a:t>					</a:t>
            </a:r>
            <a:r>
              <a:rPr lang="en-US" sz="1200" b="1">
                <a:latin typeface="Arial" charset="0"/>
                <a:cs typeface="Arial" charset="0"/>
              </a:rPr>
              <a:t>-Excerpt from the American System by Henry  Clay 1832</a:t>
            </a:r>
            <a:endParaRPr lang="en-US" sz="1200">
              <a:latin typeface="Arial" charset="0"/>
              <a:cs typeface="Arial" charset="0"/>
            </a:endParaRPr>
          </a:p>
          <a:p>
            <a:pPr marL="0" indent="0">
              <a:buFontTx/>
              <a:buNone/>
            </a:pPr>
            <a:r>
              <a:rPr lang="en-US" sz="1200" b="1">
                <a:latin typeface="Arial" charset="0"/>
                <a:cs typeface="Arial" charset="0"/>
              </a:rPr>
              <a:t> </a:t>
            </a:r>
            <a:endParaRPr lang="en-US" sz="1200">
              <a:latin typeface="Arial" charset="0"/>
              <a:cs typeface="Arial" charset="0"/>
            </a:endParaRPr>
          </a:p>
          <a:p>
            <a:pPr marL="0" indent="0">
              <a:buFontTx/>
              <a:buNone/>
            </a:pPr>
            <a:r>
              <a:rPr lang="en-US" sz="1200" b="1">
                <a:latin typeface="Arial" charset="0"/>
                <a:cs typeface="Arial" charset="0"/>
              </a:rPr>
              <a:t>1. In the above quote, what action did Congress take to foster American industry?</a:t>
            </a:r>
            <a:endParaRPr lang="en-US" sz="1200">
              <a:latin typeface="Arial" charset="0"/>
              <a:cs typeface="Arial" charset="0"/>
            </a:endParaRPr>
          </a:p>
          <a:p>
            <a:pPr marL="0" indent="0">
              <a:buFontTx/>
              <a:buNone/>
            </a:pPr>
            <a:r>
              <a:rPr lang="en-US" sz="1200">
                <a:latin typeface="Arial" charset="0"/>
                <a:cs typeface="Arial" charset="0"/>
              </a:rPr>
              <a:t>a. Passing of tariffs</a:t>
            </a:r>
          </a:p>
          <a:p>
            <a:pPr marL="0" indent="0">
              <a:buFontTx/>
              <a:buNone/>
            </a:pPr>
            <a:r>
              <a:rPr lang="en-US" sz="1200">
                <a:latin typeface="Arial" charset="0"/>
                <a:cs typeface="Arial" charset="0"/>
              </a:rPr>
              <a:t>b. A renewal of the National Bank</a:t>
            </a:r>
          </a:p>
          <a:p>
            <a:pPr marL="0" indent="0">
              <a:buFontTx/>
              <a:buNone/>
            </a:pPr>
            <a:r>
              <a:rPr lang="en-US" sz="1200">
                <a:latin typeface="Arial" charset="0"/>
                <a:cs typeface="Arial" charset="0"/>
              </a:rPr>
              <a:t>c. Develop foreign trade relationships</a:t>
            </a:r>
          </a:p>
          <a:p>
            <a:pPr marL="0" indent="0">
              <a:buFontTx/>
              <a:buNone/>
            </a:pPr>
            <a:r>
              <a:rPr lang="en-US" sz="1200">
                <a:latin typeface="Arial" charset="0"/>
                <a:cs typeface="Arial" charset="0"/>
              </a:rPr>
              <a:t>d. Federal regulations of interstate trade</a:t>
            </a:r>
          </a:p>
          <a:p>
            <a:pPr marL="0" indent="0">
              <a:buFontTx/>
              <a:buNone/>
            </a:pPr>
            <a:r>
              <a:rPr lang="en-US" sz="1200">
                <a:latin typeface="Arial" charset="0"/>
                <a:cs typeface="Arial" charset="0"/>
              </a:rPr>
              <a:t> </a:t>
            </a:r>
          </a:p>
          <a:p>
            <a:pPr marL="0" indent="0">
              <a:buFontTx/>
              <a:buNone/>
            </a:pPr>
            <a:r>
              <a:rPr lang="en-US" sz="1200" b="1">
                <a:latin typeface="Arial" charset="0"/>
                <a:cs typeface="Arial" charset="0"/>
              </a:rPr>
              <a:t>2. Why would the South be least supportive of Henry Clay</a:t>
            </a:r>
            <a:r>
              <a:rPr lang="ja-JP" altLang="en-US" sz="1200" b="1">
                <a:latin typeface="Arial" charset="0"/>
                <a:cs typeface="Arial" charset="0"/>
              </a:rPr>
              <a:t>’</a:t>
            </a:r>
            <a:r>
              <a:rPr lang="en-US" sz="1200" b="1">
                <a:latin typeface="Arial" charset="0"/>
                <a:cs typeface="Arial" charset="0"/>
              </a:rPr>
              <a:t>s American System?</a:t>
            </a:r>
            <a:endParaRPr lang="en-US" sz="1200">
              <a:latin typeface="Arial" charset="0"/>
              <a:cs typeface="Arial" charset="0"/>
            </a:endParaRPr>
          </a:p>
          <a:p>
            <a:pPr marL="0" indent="0">
              <a:buFontTx/>
              <a:buNone/>
            </a:pPr>
            <a:r>
              <a:rPr lang="en-US" sz="1200">
                <a:latin typeface="Arial" charset="0"/>
                <a:cs typeface="Arial" charset="0"/>
              </a:rPr>
              <a:t>a. The Second National Bank was not open to make loans to common man</a:t>
            </a:r>
          </a:p>
          <a:p>
            <a:pPr marL="0" indent="0">
              <a:buFontTx/>
              <a:buNone/>
            </a:pPr>
            <a:r>
              <a:rPr lang="en-US" sz="1200">
                <a:latin typeface="Arial" charset="0"/>
                <a:cs typeface="Arial" charset="0"/>
              </a:rPr>
              <a:t>b. Tariffs interfered with their trade of cotton in the world market</a:t>
            </a:r>
          </a:p>
          <a:p>
            <a:pPr marL="0" indent="0">
              <a:buFontTx/>
              <a:buNone/>
            </a:pPr>
            <a:r>
              <a:rPr lang="en-US" sz="1200">
                <a:latin typeface="Arial" charset="0"/>
                <a:cs typeface="Arial" charset="0"/>
              </a:rPr>
              <a:t>c. Canals and road systems did not extend to the South </a:t>
            </a:r>
          </a:p>
          <a:p>
            <a:pPr marL="0" indent="0">
              <a:buFontTx/>
              <a:buNone/>
            </a:pPr>
            <a:r>
              <a:rPr lang="en-US" sz="1200">
                <a:latin typeface="Arial" charset="0"/>
                <a:cs typeface="Arial" charset="0"/>
              </a:rPr>
              <a:t>d. State governments were required to raise interstate taxes </a:t>
            </a:r>
          </a:p>
          <a:p>
            <a:pPr marL="0" indent="0">
              <a:buFontTx/>
              <a:buNone/>
            </a:pPr>
            <a:endParaRPr lang="en-US" sz="1200" b="1">
              <a:latin typeface="Arial" charset="0"/>
              <a:cs typeface="Arial" charset="0"/>
            </a:endParaRPr>
          </a:p>
          <a:p>
            <a:pPr marL="0" indent="0">
              <a:buFontTx/>
              <a:buNone/>
            </a:pPr>
            <a:r>
              <a:rPr lang="en-US" sz="1200" b="1">
                <a:latin typeface="Arial" charset="0"/>
                <a:cs typeface="Arial" charset="0"/>
              </a:rPr>
              <a:t>3. What was the effect of the roads and canals system such as Cumberland Road to the American markets?</a:t>
            </a:r>
          </a:p>
          <a:p>
            <a:pPr marL="0" indent="0">
              <a:buFontTx/>
              <a:buNone/>
            </a:pPr>
            <a:r>
              <a:rPr lang="en-US" sz="1200">
                <a:latin typeface="Arial" charset="0"/>
                <a:cs typeface="Arial" charset="0"/>
              </a:rPr>
              <a:t>a. Urbanization of the western territory and movement of big business</a:t>
            </a:r>
          </a:p>
          <a:p>
            <a:pPr marL="0" indent="0">
              <a:buFontTx/>
              <a:buNone/>
            </a:pPr>
            <a:r>
              <a:rPr lang="en-US" sz="1200">
                <a:latin typeface="Arial" charset="0"/>
                <a:cs typeface="Arial" charset="0"/>
              </a:rPr>
              <a:t>b</a:t>
            </a:r>
            <a:r>
              <a:rPr lang="en-US" sz="1200" b="1">
                <a:latin typeface="Arial" charset="0"/>
                <a:cs typeface="Arial" charset="0"/>
              </a:rPr>
              <a:t>. </a:t>
            </a:r>
            <a:r>
              <a:rPr lang="en-US" sz="1200">
                <a:latin typeface="Arial" charset="0"/>
                <a:cs typeface="Arial" charset="0"/>
              </a:rPr>
              <a:t>Movement of eastern industry to western areas closer to natural resources</a:t>
            </a:r>
          </a:p>
          <a:p>
            <a:pPr marL="0" indent="0">
              <a:buFontTx/>
              <a:buNone/>
            </a:pPr>
            <a:r>
              <a:rPr lang="en-US" sz="1200">
                <a:latin typeface="Arial" charset="0"/>
                <a:cs typeface="Arial" charset="0"/>
              </a:rPr>
              <a:t>c. Closer Ties between the western resources and eastern industry</a:t>
            </a:r>
          </a:p>
          <a:p>
            <a:pPr marL="0" indent="0">
              <a:buFontTx/>
              <a:buNone/>
            </a:pPr>
            <a:r>
              <a:rPr lang="en-US" sz="1200">
                <a:latin typeface="Arial" charset="0"/>
                <a:cs typeface="Arial" charset="0"/>
              </a:rPr>
              <a:t>d. An economic recession due to the increased amount of consumer goods</a:t>
            </a:r>
          </a:p>
          <a:p>
            <a:pPr marL="0" indent="0"/>
            <a:endParaRPr lang="en-US" sz="1200">
              <a:latin typeface="Arial" charset="0"/>
              <a:cs typeface="Arial"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5" end="15"/>
                                            </p:txEl>
                                          </p:spTgt>
                                        </p:tgtEl>
                                        <p:attrNameLst>
                                          <p:attrName>style.visibility</p:attrName>
                                        </p:attrNameLst>
                                      </p:cBhvr>
                                      <p:to>
                                        <p:strVal val="visible"/>
                                      </p:to>
                                    </p:set>
                                    <p:anim calcmode="lin" valueType="num">
                                      <p:cBhvr additive="base">
                                        <p:cTn id="5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6" end="16"/>
                                            </p:txEl>
                                          </p:spTgt>
                                        </p:tgtEl>
                                        <p:attrNameLst>
                                          <p:attrName>style.visibility</p:attrName>
                                        </p:attrNameLst>
                                      </p:cBhvr>
                                      <p:to>
                                        <p:strVal val="visible"/>
                                      </p:to>
                                    </p:set>
                                    <p:anim calcmode="lin" valueType="num">
                                      <p:cBhvr additive="base">
                                        <p:cTn id="63"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7" end="17"/>
                                            </p:txEl>
                                          </p:spTgt>
                                        </p:tgtEl>
                                        <p:attrNameLst>
                                          <p:attrName>style.visibility</p:attrName>
                                        </p:attrNameLst>
                                      </p:cBhvr>
                                      <p:to>
                                        <p:strVal val="visible"/>
                                      </p:to>
                                    </p:set>
                                    <p:anim calcmode="lin" valueType="num">
                                      <p:cBhvr additive="base">
                                        <p:cTn id="67"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8" end="18"/>
                                            </p:txEl>
                                          </p:spTgt>
                                        </p:tgtEl>
                                        <p:attrNameLst>
                                          <p:attrName>style.visibility</p:attrName>
                                        </p:attrNameLst>
                                      </p:cBhvr>
                                      <p:to>
                                        <p:strVal val="visible"/>
                                      </p:to>
                                    </p:set>
                                    <p:anim calcmode="lin" valueType="num">
                                      <p:cBhvr additive="base">
                                        <p:cTn id="71"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xEl>
                                              <p:pRg st="19" end="19"/>
                                            </p:txEl>
                                          </p:spTgt>
                                        </p:tgtEl>
                                        <p:attrNameLst>
                                          <p:attrName>style.visibility</p:attrName>
                                        </p:attrNameLst>
                                      </p:cBhvr>
                                      <p:to>
                                        <p:strVal val="visible"/>
                                      </p:to>
                                    </p:set>
                                    <p:anim calcmode="lin" valueType="num">
                                      <p:cBhvr additive="base">
                                        <p:cTn id="75"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4288" y="76200"/>
            <a:ext cx="9144000" cy="715963"/>
          </a:xfrm>
        </p:spPr>
        <p:txBody>
          <a:bodyPr/>
          <a:lstStyle/>
          <a:p>
            <a:r>
              <a:rPr lang="en-US" sz="2800">
                <a:latin typeface="Arial Black" charset="0"/>
                <a:cs typeface="Arial" charset="0"/>
              </a:rPr>
              <a:t>Western Farmers Reap a Revolution in Fields</a:t>
            </a:r>
          </a:p>
        </p:txBody>
      </p:sp>
      <p:pic>
        <p:nvPicPr>
          <p:cNvPr id="26627" name="Picture 3" descr="corn_field"/>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4925" y="914400"/>
            <a:ext cx="1743075" cy="220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628" name="Picture 4" descr="cotton bale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0001" t="9120" r="8000"/>
          <a:stretch>
            <a:fillRect/>
          </a:stretch>
        </p:blipFill>
        <p:spPr>
          <a:xfrm>
            <a:off x="6113463" y="914400"/>
            <a:ext cx="3030537" cy="220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89" name="Rectangle 3"/>
          <p:cNvSpPr txBox="1">
            <a:spLocks noChangeArrowheads="1"/>
          </p:cNvSpPr>
          <p:nvPr/>
        </p:nvSpPr>
        <p:spPr bwMode="auto">
          <a:xfrm>
            <a:off x="0" y="3200400"/>
            <a:ext cx="91440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marL="342900" indent="-342900">
              <a:lnSpc>
                <a:spcPct val="90000"/>
              </a:lnSpc>
              <a:spcBef>
                <a:spcPct val="20000"/>
              </a:spcBef>
              <a:buFontTx/>
              <a:buChar char="•"/>
            </a:pPr>
            <a:r>
              <a:rPr lang="en-US" sz="1600">
                <a:latin typeface="Arial Black" charset="0"/>
              </a:rPr>
              <a:t>Ohio to Illinois became bread basket for US</a:t>
            </a:r>
          </a:p>
          <a:p>
            <a:pPr marL="342900" indent="-342900">
              <a:lnSpc>
                <a:spcPct val="90000"/>
              </a:lnSpc>
              <a:spcBef>
                <a:spcPct val="20000"/>
              </a:spcBef>
              <a:buFontTx/>
              <a:buChar char="•"/>
            </a:pPr>
            <a:r>
              <a:rPr lang="en-US" sz="1600">
                <a:latin typeface="Arial Black" charset="0"/>
              </a:rPr>
              <a:t>Corn grown to be fed to hogs or distilled to liquor</a:t>
            </a:r>
          </a:p>
          <a:p>
            <a:pPr marL="742950" lvl="1" indent="-285750">
              <a:lnSpc>
                <a:spcPct val="90000"/>
              </a:lnSpc>
              <a:spcBef>
                <a:spcPct val="20000"/>
              </a:spcBef>
              <a:buFontTx/>
              <a:buChar char="–"/>
            </a:pPr>
            <a:r>
              <a:rPr lang="en-US" sz="1600">
                <a:latin typeface="Arial Black" charset="0"/>
              </a:rPr>
              <a:t>Towns like Cincinnati, Ohio develop to handle growing trade</a:t>
            </a:r>
          </a:p>
          <a:p>
            <a:pPr marL="742950" lvl="1" indent="-285750">
              <a:lnSpc>
                <a:spcPct val="90000"/>
              </a:lnSpc>
              <a:spcBef>
                <a:spcPct val="20000"/>
              </a:spcBef>
              <a:buFontTx/>
              <a:buChar char="–"/>
            </a:pPr>
            <a:r>
              <a:rPr lang="en-US" sz="1600">
                <a:latin typeface="Arial Black" charset="0"/>
              </a:rPr>
              <a:t>Much sold to Cotton Kingdom in deep south</a:t>
            </a:r>
          </a:p>
          <a:p>
            <a:pPr marL="342900" indent="-342900">
              <a:lnSpc>
                <a:spcPct val="90000"/>
              </a:lnSpc>
              <a:spcBef>
                <a:spcPct val="20000"/>
              </a:spcBef>
              <a:buFontTx/>
              <a:buChar char="•"/>
            </a:pPr>
            <a:r>
              <a:rPr lang="en-US" sz="1600">
                <a:latin typeface="Arial Black" charset="0"/>
              </a:rPr>
              <a:t>John Deere developed steel plow to cut into western soil</a:t>
            </a:r>
          </a:p>
          <a:p>
            <a:pPr marL="342900" indent="-342900">
              <a:lnSpc>
                <a:spcPct val="90000"/>
              </a:lnSpc>
              <a:spcBef>
                <a:spcPct val="20000"/>
              </a:spcBef>
              <a:buFontTx/>
              <a:buChar char="•"/>
            </a:pPr>
            <a:r>
              <a:rPr lang="en-US" sz="1600">
                <a:latin typeface="Arial Black" charset="0"/>
              </a:rPr>
              <a:t>Cyrus McCormick developed mechanical reaper</a:t>
            </a:r>
          </a:p>
          <a:p>
            <a:pPr marL="342900" indent="-342900">
              <a:lnSpc>
                <a:spcPct val="90000"/>
              </a:lnSpc>
              <a:spcBef>
                <a:spcPct val="20000"/>
              </a:spcBef>
              <a:buFontTx/>
              <a:buChar char="•"/>
            </a:pPr>
            <a:r>
              <a:rPr lang="en-US" sz="1600">
                <a:latin typeface="Arial Black" charset="0"/>
              </a:rPr>
              <a:t>Subsistence farming replaced by cash crop farming</a:t>
            </a:r>
          </a:p>
          <a:p>
            <a:pPr marL="742950" lvl="1" indent="-285750">
              <a:lnSpc>
                <a:spcPct val="90000"/>
              </a:lnSpc>
              <a:spcBef>
                <a:spcPct val="20000"/>
              </a:spcBef>
              <a:buFontTx/>
              <a:buChar char="–"/>
            </a:pPr>
            <a:r>
              <a:rPr lang="en-US" sz="1600">
                <a:latin typeface="Arial Black" charset="0"/>
              </a:rPr>
              <a:t>Required farmers to assume enter into cycle of debt</a:t>
            </a:r>
          </a:p>
          <a:p>
            <a:pPr marL="742950" lvl="1" indent="-285750">
              <a:lnSpc>
                <a:spcPct val="90000"/>
              </a:lnSpc>
              <a:spcBef>
                <a:spcPct val="20000"/>
              </a:spcBef>
              <a:buFontTx/>
              <a:buChar char="–"/>
            </a:pPr>
            <a:r>
              <a:rPr lang="en-US" sz="1600">
                <a:latin typeface="Arial Black" charset="0"/>
              </a:rPr>
              <a:t>Increased production drove need for new markets and improved transportation</a:t>
            </a:r>
          </a:p>
        </p:txBody>
      </p:sp>
      <p:pic>
        <p:nvPicPr>
          <p:cNvPr id="266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838200"/>
            <a:ext cx="1557338" cy="206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6631" name="TextBox 1"/>
          <p:cNvSpPr txBox="1">
            <a:spLocks noChangeArrowheads="1"/>
          </p:cNvSpPr>
          <p:nvPr/>
        </p:nvSpPr>
        <p:spPr bwMode="auto">
          <a:xfrm>
            <a:off x="3379788" y="2898775"/>
            <a:ext cx="15573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r>
              <a:rPr lang="en-US" sz="1000">
                <a:latin typeface="Arial Black" charset="0"/>
              </a:rPr>
              <a:t>Prairie Grass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389">
                                            <p:txEl>
                                              <p:pRg st="0" end="0"/>
                                            </p:txEl>
                                          </p:spTgt>
                                        </p:tgtEl>
                                        <p:attrNameLst>
                                          <p:attrName>style.visibility</p:attrName>
                                        </p:attrNameLst>
                                      </p:cBhvr>
                                      <p:to>
                                        <p:strVal val="visible"/>
                                      </p:to>
                                    </p:set>
                                    <p:animEffect transition="in" filter="fade">
                                      <p:cBhvr>
                                        <p:cTn id="7" dur="500"/>
                                        <p:tgtEl>
                                          <p:spTgt spid="1638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389">
                                            <p:txEl>
                                              <p:pRg st="1" end="1"/>
                                            </p:txEl>
                                          </p:spTgt>
                                        </p:tgtEl>
                                        <p:attrNameLst>
                                          <p:attrName>style.visibility</p:attrName>
                                        </p:attrNameLst>
                                      </p:cBhvr>
                                      <p:to>
                                        <p:strVal val="visible"/>
                                      </p:to>
                                    </p:set>
                                    <p:animEffect transition="in" filter="fade">
                                      <p:cBhvr>
                                        <p:cTn id="10" dur="500"/>
                                        <p:tgtEl>
                                          <p:spTgt spid="1638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389">
                                            <p:txEl>
                                              <p:pRg st="2" end="2"/>
                                            </p:txEl>
                                          </p:spTgt>
                                        </p:tgtEl>
                                        <p:attrNameLst>
                                          <p:attrName>style.visibility</p:attrName>
                                        </p:attrNameLst>
                                      </p:cBhvr>
                                      <p:to>
                                        <p:strVal val="visible"/>
                                      </p:to>
                                    </p:set>
                                    <p:animEffect transition="in" filter="fade">
                                      <p:cBhvr>
                                        <p:cTn id="13" dur="500"/>
                                        <p:tgtEl>
                                          <p:spTgt spid="1638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6389">
                                            <p:txEl>
                                              <p:pRg st="3" end="3"/>
                                            </p:txEl>
                                          </p:spTgt>
                                        </p:tgtEl>
                                        <p:attrNameLst>
                                          <p:attrName>style.visibility</p:attrName>
                                        </p:attrNameLst>
                                      </p:cBhvr>
                                      <p:to>
                                        <p:strVal val="visible"/>
                                      </p:to>
                                    </p:set>
                                    <p:animEffect transition="in" filter="fade">
                                      <p:cBhvr>
                                        <p:cTn id="16" dur="500"/>
                                        <p:tgtEl>
                                          <p:spTgt spid="16389">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16389">
                                            <p:txEl>
                                              <p:pRg st="4" end="4"/>
                                            </p:txEl>
                                          </p:spTgt>
                                        </p:tgtEl>
                                        <p:attrNameLst>
                                          <p:attrName>style.visibility</p:attrName>
                                        </p:attrNameLst>
                                      </p:cBhvr>
                                      <p:to>
                                        <p:strVal val="visible"/>
                                      </p:to>
                                    </p:set>
                                    <p:anim calcmode="lin" valueType="num">
                                      <p:cBhvr additive="base">
                                        <p:cTn id="21" dur="500" fill="hold"/>
                                        <p:tgtEl>
                                          <p:spTgt spid="1638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389">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389">
                                            <p:txEl>
                                              <p:pRg st="5" end="5"/>
                                            </p:txEl>
                                          </p:spTgt>
                                        </p:tgtEl>
                                        <p:attrNameLst>
                                          <p:attrName>style.visibility</p:attrName>
                                        </p:attrNameLst>
                                      </p:cBhvr>
                                      <p:to>
                                        <p:strVal val="visible"/>
                                      </p:to>
                                    </p:set>
                                    <p:anim calcmode="lin" valueType="num">
                                      <p:cBhvr additive="base">
                                        <p:cTn id="25" dur="500" fill="hold"/>
                                        <p:tgtEl>
                                          <p:spTgt spid="1638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9">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6389">
                                            <p:txEl>
                                              <p:pRg st="6" end="6"/>
                                            </p:txEl>
                                          </p:spTgt>
                                        </p:tgtEl>
                                        <p:attrNameLst>
                                          <p:attrName>style.visibility</p:attrName>
                                        </p:attrNameLst>
                                      </p:cBhvr>
                                      <p:to>
                                        <p:strVal val="visible"/>
                                      </p:to>
                                    </p:set>
                                    <p:anim calcmode="lin" valueType="num">
                                      <p:cBhvr additive="base">
                                        <p:cTn id="29" dur="500" fill="hold"/>
                                        <p:tgtEl>
                                          <p:spTgt spid="16389">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389">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6389">
                                            <p:txEl>
                                              <p:pRg st="7" end="7"/>
                                            </p:txEl>
                                          </p:spTgt>
                                        </p:tgtEl>
                                        <p:attrNameLst>
                                          <p:attrName>style.visibility</p:attrName>
                                        </p:attrNameLst>
                                      </p:cBhvr>
                                      <p:to>
                                        <p:strVal val="visible"/>
                                      </p:to>
                                    </p:set>
                                    <p:anim calcmode="lin" valueType="num">
                                      <p:cBhvr additive="base">
                                        <p:cTn id="33" dur="500" fill="hold"/>
                                        <p:tgtEl>
                                          <p:spTgt spid="16389">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6389">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6389">
                                            <p:txEl>
                                              <p:pRg st="8" end="8"/>
                                            </p:txEl>
                                          </p:spTgt>
                                        </p:tgtEl>
                                        <p:attrNameLst>
                                          <p:attrName>style.visibility</p:attrName>
                                        </p:attrNameLst>
                                      </p:cBhvr>
                                      <p:to>
                                        <p:strVal val="visible"/>
                                      </p:to>
                                    </p:set>
                                    <p:anim calcmode="lin" valueType="num">
                                      <p:cBhvr additive="base">
                                        <p:cTn id="37" dur="500" fill="hold"/>
                                        <p:tgtEl>
                                          <p:spTgt spid="16389">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38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0"/>
            <a:ext cx="8229600" cy="685800"/>
          </a:xfrm>
        </p:spPr>
        <p:txBody>
          <a:bodyPr/>
          <a:lstStyle/>
          <a:p>
            <a:pPr eaLnBrk="1" hangingPunct="1"/>
            <a:r>
              <a:rPr lang="en-US" sz="2800">
                <a:latin typeface="Arial Black" charset="0"/>
                <a:cs typeface="Arial" charset="0"/>
              </a:rPr>
              <a:t>Roads and Turnpikes</a:t>
            </a:r>
          </a:p>
        </p:txBody>
      </p:sp>
      <p:sp>
        <p:nvSpPr>
          <p:cNvPr id="17411" name="Rectangle 3"/>
          <p:cNvSpPr>
            <a:spLocks noGrp="1" noChangeArrowheads="1"/>
          </p:cNvSpPr>
          <p:nvPr>
            <p:ph type="body" sz="half" idx="1"/>
          </p:nvPr>
        </p:nvSpPr>
        <p:spPr>
          <a:xfrm>
            <a:off x="0" y="571500"/>
            <a:ext cx="7124700" cy="1905000"/>
          </a:xfrm>
        </p:spPr>
        <p:txBody>
          <a:bodyPr/>
          <a:lstStyle/>
          <a:p>
            <a:pPr eaLnBrk="1" hangingPunct="1"/>
            <a:r>
              <a:rPr lang="en-US" sz="1600">
                <a:latin typeface="Arial Black" charset="0"/>
                <a:cs typeface="Arial" charset="0"/>
              </a:rPr>
              <a:t>Turnpike</a:t>
            </a:r>
          </a:p>
          <a:p>
            <a:pPr lvl="1" eaLnBrk="1" hangingPunct="1"/>
            <a:r>
              <a:rPr lang="en-US" sz="1600">
                <a:latin typeface="Arial Black" charset="0"/>
                <a:cs typeface="Arial" charset="0"/>
              </a:rPr>
              <a:t>Travelers paid toll for access</a:t>
            </a:r>
          </a:p>
          <a:p>
            <a:pPr lvl="1" eaLnBrk="1" hangingPunct="1"/>
            <a:r>
              <a:rPr lang="en-US" sz="1600">
                <a:latin typeface="Arial Black" charset="0"/>
                <a:cs typeface="Arial" charset="0"/>
              </a:rPr>
              <a:t>Privately owned and profitable</a:t>
            </a:r>
          </a:p>
          <a:p>
            <a:pPr lvl="1" eaLnBrk="1" hangingPunct="1"/>
            <a:r>
              <a:rPr lang="en-US" sz="1600">
                <a:latin typeface="Arial Black" charset="0"/>
                <a:cs typeface="Arial" charset="0"/>
              </a:rPr>
              <a:t>Lancaster Turnpike</a:t>
            </a:r>
          </a:p>
          <a:p>
            <a:pPr lvl="2" eaLnBrk="1" hangingPunct="1"/>
            <a:r>
              <a:rPr lang="en-US" sz="1600">
                <a:latin typeface="Arial Black" charset="0"/>
                <a:cs typeface="Arial" charset="0"/>
              </a:rPr>
              <a:t>First one in US in 1790s</a:t>
            </a:r>
          </a:p>
          <a:p>
            <a:pPr lvl="1" eaLnBrk="1" hangingPunct="1"/>
            <a:r>
              <a:rPr lang="en-US" sz="1600">
                <a:latin typeface="Arial Black" charset="0"/>
                <a:cs typeface="Arial" charset="0"/>
              </a:rPr>
              <a:t>Stimulated western trade and development</a:t>
            </a:r>
          </a:p>
        </p:txBody>
      </p:sp>
      <p:grpSp>
        <p:nvGrpSpPr>
          <p:cNvPr id="28676" name="Group 8"/>
          <p:cNvGrpSpPr>
            <a:grpSpLocks/>
          </p:cNvGrpSpPr>
          <p:nvPr/>
        </p:nvGrpSpPr>
        <p:grpSpPr bwMode="auto">
          <a:xfrm>
            <a:off x="6154738" y="457200"/>
            <a:ext cx="1714500" cy="1465263"/>
            <a:chOff x="3168" y="720"/>
            <a:chExt cx="2592" cy="1931"/>
          </a:xfrm>
        </p:grpSpPr>
        <p:pic>
          <p:nvPicPr>
            <p:cNvPr id="28682" name="Picture 6" descr="lancaster turnpi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8" y="720"/>
              <a:ext cx="2592" cy="19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8683" name="Text Box 7"/>
            <p:cNvSpPr txBox="1">
              <a:spLocks noChangeArrowheads="1"/>
            </p:cNvSpPr>
            <p:nvPr/>
          </p:nvSpPr>
          <p:spPr bwMode="auto">
            <a:xfrm>
              <a:off x="3168" y="2448"/>
              <a:ext cx="2592"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spcBef>
                  <a:spcPct val="50000"/>
                </a:spcBef>
              </a:pPr>
              <a:r>
                <a:rPr lang="en-US" sz="1200" b="1">
                  <a:latin typeface="Arial Black" charset="0"/>
                </a:rPr>
                <a:t>Lancaster Turnpike</a:t>
              </a:r>
            </a:p>
          </p:txBody>
        </p:sp>
      </p:grpSp>
      <p:pic>
        <p:nvPicPr>
          <p:cNvPr id="28677" name="Picture 9" descr="NationalRoad"/>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t="9435" r="6401" b="13933"/>
          <a:stretch>
            <a:fillRect/>
          </a:stretch>
        </p:blipFill>
        <p:spPr>
          <a:xfrm>
            <a:off x="14288" y="2546350"/>
            <a:ext cx="2514600" cy="1201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678" name="Picture 10" descr="BulltownTurnpik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2511425"/>
            <a:ext cx="16764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Rectangle 11"/>
          <p:cNvSpPr>
            <a:spLocks noChangeArrowheads="1"/>
          </p:cNvSpPr>
          <p:nvPr/>
        </p:nvSpPr>
        <p:spPr bwMode="auto">
          <a:xfrm>
            <a:off x="4267200" y="2743200"/>
            <a:ext cx="4876800"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FontTx/>
              <a:buChar char="•"/>
            </a:pPr>
            <a:r>
              <a:rPr lang="en-US" sz="1600">
                <a:solidFill>
                  <a:srgbClr val="FF0000"/>
                </a:solidFill>
              </a:rPr>
              <a:t>National (Cumberland) Road (1811)</a:t>
            </a:r>
          </a:p>
          <a:p>
            <a:pPr marL="742950" lvl="1" indent="-285750">
              <a:spcBef>
                <a:spcPct val="20000"/>
              </a:spcBef>
              <a:buFontTx/>
              <a:buChar char="–"/>
            </a:pPr>
            <a:r>
              <a:rPr lang="en-US" sz="1600">
                <a:ea typeface="Arial" charset="0"/>
              </a:rPr>
              <a:t>Built with federal money</a:t>
            </a:r>
          </a:p>
          <a:p>
            <a:pPr marL="742950" lvl="1" indent="-285750">
              <a:spcBef>
                <a:spcPct val="20000"/>
              </a:spcBef>
              <a:buFontTx/>
              <a:buChar char="–"/>
            </a:pPr>
            <a:r>
              <a:rPr lang="en-US" sz="1600">
                <a:ea typeface="Arial" charset="0"/>
              </a:rPr>
              <a:t>Connected Maryland to Illinois</a:t>
            </a:r>
          </a:p>
        </p:txBody>
      </p:sp>
      <p:pic>
        <p:nvPicPr>
          <p:cNvPr id="2868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8313" y="4537075"/>
            <a:ext cx="2325687"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7417" name="Rectangle 5"/>
          <p:cNvSpPr txBox="1">
            <a:spLocks noChangeArrowheads="1"/>
          </p:cNvSpPr>
          <p:nvPr/>
        </p:nvSpPr>
        <p:spPr bwMode="auto">
          <a:xfrm>
            <a:off x="0" y="3768725"/>
            <a:ext cx="6705600" cy="308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marL="342900" indent="-342900">
              <a:spcBef>
                <a:spcPct val="20000"/>
              </a:spcBef>
              <a:buFontTx/>
              <a:buChar char="•"/>
            </a:pPr>
            <a:r>
              <a:rPr lang="en-US" sz="1600">
                <a:latin typeface="Arial Black" charset="0"/>
              </a:rPr>
              <a:t>Robert Fulton made first working steamboat, </a:t>
            </a:r>
            <a:r>
              <a:rPr lang="en-US" sz="1600" i="1">
                <a:latin typeface="Arial Black" charset="0"/>
              </a:rPr>
              <a:t>Clermont</a:t>
            </a:r>
            <a:r>
              <a:rPr lang="en-US" sz="1600">
                <a:latin typeface="Arial Black" charset="0"/>
              </a:rPr>
              <a:t> (known as “Fulton’s Folly”)</a:t>
            </a:r>
          </a:p>
          <a:p>
            <a:pPr marL="742950" lvl="1" indent="-285750">
              <a:spcBef>
                <a:spcPct val="20000"/>
              </a:spcBef>
              <a:buFontTx/>
              <a:buChar char="–"/>
            </a:pPr>
            <a:r>
              <a:rPr lang="en-US" sz="1600">
                <a:latin typeface="Arial Black" charset="0"/>
              </a:rPr>
              <a:t>Sailed Hudson from NYC to Albany in 1807</a:t>
            </a:r>
          </a:p>
          <a:p>
            <a:pPr marL="742950" lvl="1" indent="-285750">
              <a:spcBef>
                <a:spcPct val="20000"/>
              </a:spcBef>
              <a:buFontTx/>
              <a:buChar char="–"/>
            </a:pPr>
            <a:endParaRPr lang="en-US" sz="1600">
              <a:latin typeface="Arial Black" charset="0"/>
            </a:endParaRPr>
          </a:p>
          <a:p>
            <a:pPr marL="342900" indent="-342900">
              <a:spcBef>
                <a:spcPct val="20000"/>
              </a:spcBef>
              <a:buFontTx/>
              <a:buChar char="•"/>
            </a:pPr>
            <a:r>
              <a:rPr lang="en-US" sz="1600">
                <a:latin typeface="Arial Black" charset="0"/>
              </a:rPr>
              <a:t>Steamboats made travel on Mississippi River easier</a:t>
            </a:r>
          </a:p>
          <a:p>
            <a:pPr marL="742950" lvl="1" indent="-285750">
              <a:spcBef>
                <a:spcPct val="20000"/>
              </a:spcBef>
              <a:buFontTx/>
              <a:buChar char="–"/>
            </a:pPr>
            <a:r>
              <a:rPr lang="en-US" sz="1600">
                <a:latin typeface="Arial Black" charset="0"/>
              </a:rPr>
              <a:t>Were light and fast, travelled in shallow water</a:t>
            </a:r>
          </a:p>
          <a:p>
            <a:pPr marL="742950" lvl="1" indent="-285750">
              <a:spcBef>
                <a:spcPct val="20000"/>
              </a:spcBef>
              <a:buFontTx/>
              <a:buChar char="–"/>
            </a:pPr>
            <a:r>
              <a:rPr lang="en-US" sz="1600">
                <a:latin typeface="Arial Black" charset="0"/>
              </a:rPr>
              <a:t>Went from 60 in 1820 to more than 1,000 in 1860</a:t>
            </a:r>
          </a:p>
          <a:p>
            <a:pPr marL="342900" indent="-342900">
              <a:spcBef>
                <a:spcPct val="20000"/>
              </a:spcBef>
              <a:buFontTx/>
              <a:buChar char="•"/>
            </a:pPr>
            <a:r>
              <a:rPr lang="en-US" sz="1600">
                <a:latin typeface="Arial Black" charset="0"/>
              </a:rPr>
              <a:t>Allowed easy transportation against wind and water currents</a:t>
            </a:r>
          </a:p>
          <a:p>
            <a:pPr marL="342900" indent="-342900">
              <a:spcBef>
                <a:spcPct val="20000"/>
              </a:spcBef>
              <a:buFontTx/>
              <a:buChar char="•"/>
            </a:pPr>
            <a:r>
              <a:rPr lang="en-US" sz="1600">
                <a:latin typeface="Arial Black" charset="0"/>
              </a:rPr>
              <a:t>Led to development of river cities and increased farm production in the west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anim calcmode="lin" valueType="num">
                                      <p:cBhvr additive="base">
                                        <p:cTn id="7"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anim calcmode="lin" valueType="num">
                                      <p:cBhvr additive="base">
                                        <p:cTn id="11"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7411">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7411">
                                            <p:txEl>
                                              <p:pRg st="3" end="3"/>
                                            </p:txEl>
                                          </p:spTgt>
                                        </p:tgtEl>
                                        <p:attrNameLst>
                                          <p:attrName>style.visibility</p:attrName>
                                        </p:attrNameLst>
                                      </p:cBhvr>
                                      <p:to>
                                        <p:strVal val="visible"/>
                                      </p:to>
                                    </p:set>
                                    <p:anim calcmode="lin" valueType="num">
                                      <p:cBhvr additive="base">
                                        <p:cTn id="15" dur="5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7411">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7411">
                                            <p:txEl>
                                              <p:pRg st="4" end="4"/>
                                            </p:txEl>
                                          </p:spTgt>
                                        </p:tgtEl>
                                        <p:attrNameLst>
                                          <p:attrName>style.visibility</p:attrName>
                                        </p:attrNameLst>
                                      </p:cBhvr>
                                      <p:to>
                                        <p:strVal val="visible"/>
                                      </p:to>
                                    </p:set>
                                    <p:anim calcmode="lin" valueType="num">
                                      <p:cBhvr additive="base">
                                        <p:cTn id="19"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11">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7411">
                                            <p:txEl>
                                              <p:pRg st="5" end="5"/>
                                            </p:txEl>
                                          </p:spTgt>
                                        </p:tgtEl>
                                        <p:attrNameLst>
                                          <p:attrName>style.visibility</p:attrName>
                                        </p:attrNameLst>
                                      </p:cBhvr>
                                      <p:to>
                                        <p:strVal val="visible"/>
                                      </p:to>
                                    </p:set>
                                    <p:anim calcmode="lin" valueType="num">
                                      <p:cBhvr additive="base">
                                        <p:cTn id="23" dur="500" fill="hold"/>
                                        <p:tgtEl>
                                          <p:spTgt spid="17411">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74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2" presetClass="entr" presetSubtype="0" fill="hold" nodeType="clickEffect">
                                  <p:stCondLst>
                                    <p:cond delay="0"/>
                                  </p:stCondLst>
                                  <p:childTnLst>
                                    <p:set>
                                      <p:cBhvr>
                                        <p:cTn id="28" dur="1" fill="hold">
                                          <p:stCondLst>
                                            <p:cond delay="0"/>
                                          </p:stCondLst>
                                        </p:cTn>
                                        <p:tgtEl>
                                          <p:spTgt spid="17415">
                                            <p:txEl>
                                              <p:pRg st="0" end="0"/>
                                            </p:txEl>
                                          </p:spTgt>
                                        </p:tgtEl>
                                        <p:attrNameLst>
                                          <p:attrName>style.visibility</p:attrName>
                                        </p:attrNameLst>
                                      </p:cBhvr>
                                      <p:to>
                                        <p:strVal val="visible"/>
                                      </p:to>
                                    </p:set>
                                    <p:animEffect transition="in" filter="fade">
                                      <p:cBhvr>
                                        <p:cTn id="29" dur="1000"/>
                                        <p:tgtEl>
                                          <p:spTgt spid="17415">
                                            <p:txEl>
                                              <p:pRg st="0" end="0"/>
                                            </p:txEl>
                                          </p:spTgt>
                                        </p:tgtEl>
                                      </p:cBhvr>
                                    </p:animEffect>
                                    <p:anim calcmode="lin" valueType="num">
                                      <p:cBhvr>
                                        <p:cTn id="30" dur="1000" fill="hold"/>
                                        <p:tgtEl>
                                          <p:spTgt spid="17415">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17415">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7415">
                                            <p:txEl>
                                              <p:pRg st="1" end="1"/>
                                            </p:txEl>
                                          </p:spTgt>
                                        </p:tgtEl>
                                        <p:attrNameLst>
                                          <p:attrName>style.visibility</p:attrName>
                                        </p:attrNameLst>
                                      </p:cBhvr>
                                      <p:to>
                                        <p:strVal val="visible"/>
                                      </p:to>
                                    </p:set>
                                    <p:animEffect transition="in" filter="fade">
                                      <p:cBhvr>
                                        <p:cTn id="34" dur="1000"/>
                                        <p:tgtEl>
                                          <p:spTgt spid="17415">
                                            <p:txEl>
                                              <p:pRg st="1" end="1"/>
                                            </p:txEl>
                                          </p:spTgt>
                                        </p:tgtEl>
                                      </p:cBhvr>
                                    </p:animEffect>
                                    <p:anim calcmode="lin" valueType="num">
                                      <p:cBhvr>
                                        <p:cTn id="35" dur="1000" fill="hold"/>
                                        <p:tgtEl>
                                          <p:spTgt spid="17415">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17415">
                                            <p:txEl>
                                              <p:pRg st="1" end="1"/>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7415">
                                            <p:txEl>
                                              <p:pRg st="2" end="2"/>
                                            </p:txEl>
                                          </p:spTgt>
                                        </p:tgtEl>
                                        <p:attrNameLst>
                                          <p:attrName>style.visibility</p:attrName>
                                        </p:attrNameLst>
                                      </p:cBhvr>
                                      <p:to>
                                        <p:strVal val="visible"/>
                                      </p:to>
                                    </p:set>
                                    <p:animEffect transition="in" filter="fade">
                                      <p:cBhvr>
                                        <p:cTn id="39" dur="1000"/>
                                        <p:tgtEl>
                                          <p:spTgt spid="17415">
                                            <p:txEl>
                                              <p:pRg st="2" end="2"/>
                                            </p:txEl>
                                          </p:spTgt>
                                        </p:tgtEl>
                                      </p:cBhvr>
                                    </p:animEffect>
                                    <p:anim calcmode="lin" valueType="num">
                                      <p:cBhvr>
                                        <p:cTn id="40" dur="1000" fill="hold"/>
                                        <p:tgtEl>
                                          <p:spTgt spid="17415">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174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nodeType="clickEffect">
                                  <p:stCondLst>
                                    <p:cond delay="0"/>
                                  </p:stCondLst>
                                  <p:childTnLst>
                                    <p:set>
                                      <p:cBhvr>
                                        <p:cTn id="45" dur="1" fill="hold">
                                          <p:stCondLst>
                                            <p:cond delay="0"/>
                                          </p:stCondLst>
                                        </p:cTn>
                                        <p:tgtEl>
                                          <p:spTgt spid="17417">
                                            <p:txEl>
                                              <p:pRg st="0" end="0"/>
                                            </p:txEl>
                                          </p:spTgt>
                                        </p:tgtEl>
                                        <p:attrNameLst>
                                          <p:attrName>style.visibility</p:attrName>
                                        </p:attrNameLst>
                                      </p:cBhvr>
                                      <p:to>
                                        <p:strVal val="visible"/>
                                      </p:to>
                                    </p:set>
                                    <p:anim calcmode="lin" valueType="num">
                                      <p:cBhvr additive="base">
                                        <p:cTn id="46" dur="500" fill="hold"/>
                                        <p:tgtEl>
                                          <p:spTgt spid="17417">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17417">
                                            <p:txEl>
                                              <p:pRg st="0" end="0"/>
                                            </p:txEl>
                                          </p:spTgt>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17417">
                                            <p:txEl>
                                              <p:pRg st="1" end="1"/>
                                            </p:txEl>
                                          </p:spTgt>
                                        </p:tgtEl>
                                        <p:attrNameLst>
                                          <p:attrName>style.visibility</p:attrName>
                                        </p:attrNameLst>
                                      </p:cBhvr>
                                      <p:to>
                                        <p:strVal val="visible"/>
                                      </p:to>
                                    </p:set>
                                    <p:anim calcmode="lin" valueType="num">
                                      <p:cBhvr additive="base">
                                        <p:cTn id="50" dur="500" fill="hold"/>
                                        <p:tgtEl>
                                          <p:spTgt spid="17417">
                                            <p:txEl>
                                              <p:pRg st="1" end="1"/>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74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2" presetClass="entr" presetSubtype="0" fill="hold" nodeType="clickEffect">
                                  <p:stCondLst>
                                    <p:cond delay="0"/>
                                  </p:stCondLst>
                                  <p:childTnLst>
                                    <p:set>
                                      <p:cBhvr>
                                        <p:cTn id="55" dur="1" fill="hold">
                                          <p:stCondLst>
                                            <p:cond delay="0"/>
                                          </p:stCondLst>
                                        </p:cTn>
                                        <p:tgtEl>
                                          <p:spTgt spid="17417">
                                            <p:txEl>
                                              <p:pRg st="3" end="3"/>
                                            </p:txEl>
                                          </p:spTgt>
                                        </p:tgtEl>
                                        <p:attrNameLst>
                                          <p:attrName>style.visibility</p:attrName>
                                        </p:attrNameLst>
                                      </p:cBhvr>
                                      <p:to>
                                        <p:strVal val="visible"/>
                                      </p:to>
                                    </p:set>
                                    <p:animEffect transition="in" filter="fade">
                                      <p:cBhvr>
                                        <p:cTn id="56" dur="1000"/>
                                        <p:tgtEl>
                                          <p:spTgt spid="17417">
                                            <p:txEl>
                                              <p:pRg st="3" end="3"/>
                                            </p:txEl>
                                          </p:spTgt>
                                        </p:tgtEl>
                                      </p:cBhvr>
                                    </p:animEffect>
                                    <p:anim calcmode="lin" valueType="num">
                                      <p:cBhvr>
                                        <p:cTn id="57" dur="1000" fill="hold"/>
                                        <p:tgtEl>
                                          <p:spTgt spid="17417">
                                            <p:txEl>
                                              <p:pRg st="3" end="3"/>
                                            </p:txEl>
                                          </p:spTgt>
                                        </p:tgtEl>
                                        <p:attrNameLst>
                                          <p:attrName>ppt_x</p:attrName>
                                        </p:attrNameLst>
                                      </p:cBhvr>
                                      <p:tavLst>
                                        <p:tav tm="0">
                                          <p:val>
                                            <p:strVal val="#ppt_x"/>
                                          </p:val>
                                        </p:tav>
                                        <p:tav tm="100000">
                                          <p:val>
                                            <p:strVal val="#ppt_x"/>
                                          </p:val>
                                        </p:tav>
                                      </p:tavLst>
                                    </p:anim>
                                    <p:anim calcmode="lin" valueType="num">
                                      <p:cBhvr>
                                        <p:cTn id="58" dur="1000" fill="hold"/>
                                        <p:tgtEl>
                                          <p:spTgt spid="17417">
                                            <p:txEl>
                                              <p:pRg st="3" end="3"/>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7417">
                                            <p:txEl>
                                              <p:pRg st="4" end="4"/>
                                            </p:txEl>
                                          </p:spTgt>
                                        </p:tgtEl>
                                        <p:attrNameLst>
                                          <p:attrName>style.visibility</p:attrName>
                                        </p:attrNameLst>
                                      </p:cBhvr>
                                      <p:to>
                                        <p:strVal val="visible"/>
                                      </p:to>
                                    </p:set>
                                    <p:animEffect transition="in" filter="fade">
                                      <p:cBhvr>
                                        <p:cTn id="61" dur="1000"/>
                                        <p:tgtEl>
                                          <p:spTgt spid="17417">
                                            <p:txEl>
                                              <p:pRg st="4" end="4"/>
                                            </p:txEl>
                                          </p:spTgt>
                                        </p:tgtEl>
                                      </p:cBhvr>
                                    </p:animEffect>
                                    <p:anim calcmode="lin" valueType="num">
                                      <p:cBhvr>
                                        <p:cTn id="62" dur="1000" fill="hold"/>
                                        <p:tgtEl>
                                          <p:spTgt spid="17417">
                                            <p:txEl>
                                              <p:pRg st="4" end="4"/>
                                            </p:txEl>
                                          </p:spTgt>
                                        </p:tgtEl>
                                        <p:attrNameLst>
                                          <p:attrName>ppt_x</p:attrName>
                                        </p:attrNameLst>
                                      </p:cBhvr>
                                      <p:tavLst>
                                        <p:tav tm="0">
                                          <p:val>
                                            <p:strVal val="#ppt_x"/>
                                          </p:val>
                                        </p:tav>
                                        <p:tav tm="100000">
                                          <p:val>
                                            <p:strVal val="#ppt_x"/>
                                          </p:val>
                                        </p:tav>
                                      </p:tavLst>
                                    </p:anim>
                                    <p:anim calcmode="lin" valueType="num">
                                      <p:cBhvr>
                                        <p:cTn id="63" dur="1000" fill="hold"/>
                                        <p:tgtEl>
                                          <p:spTgt spid="17417">
                                            <p:txEl>
                                              <p:pRg st="4" end="4"/>
                                            </p:txEl>
                                          </p:spTgt>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17417">
                                            <p:txEl>
                                              <p:pRg st="5" end="5"/>
                                            </p:txEl>
                                          </p:spTgt>
                                        </p:tgtEl>
                                        <p:attrNameLst>
                                          <p:attrName>style.visibility</p:attrName>
                                        </p:attrNameLst>
                                      </p:cBhvr>
                                      <p:to>
                                        <p:strVal val="visible"/>
                                      </p:to>
                                    </p:set>
                                    <p:animEffect transition="in" filter="fade">
                                      <p:cBhvr>
                                        <p:cTn id="66" dur="1000"/>
                                        <p:tgtEl>
                                          <p:spTgt spid="17417">
                                            <p:txEl>
                                              <p:pRg st="5" end="5"/>
                                            </p:txEl>
                                          </p:spTgt>
                                        </p:tgtEl>
                                      </p:cBhvr>
                                    </p:animEffect>
                                    <p:anim calcmode="lin" valueType="num">
                                      <p:cBhvr>
                                        <p:cTn id="67" dur="1000" fill="hold"/>
                                        <p:tgtEl>
                                          <p:spTgt spid="17417">
                                            <p:txEl>
                                              <p:pRg st="5" end="5"/>
                                            </p:txEl>
                                          </p:spTgt>
                                        </p:tgtEl>
                                        <p:attrNameLst>
                                          <p:attrName>ppt_x</p:attrName>
                                        </p:attrNameLst>
                                      </p:cBhvr>
                                      <p:tavLst>
                                        <p:tav tm="0">
                                          <p:val>
                                            <p:strVal val="#ppt_x"/>
                                          </p:val>
                                        </p:tav>
                                        <p:tav tm="100000">
                                          <p:val>
                                            <p:strVal val="#ppt_x"/>
                                          </p:val>
                                        </p:tav>
                                      </p:tavLst>
                                    </p:anim>
                                    <p:anim calcmode="lin" valueType="num">
                                      <p:cBhvr>
                                        <p:cTn id="68" dur="1000" fill="hold"/>
                                        <p:tgtEl>
                                          <p:spTgt spid="1741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17417">
                                            <p:txEl>
                                              <p:pRg st="6" end="6"/>
                                            </p:txEl>
                                          </p:spTgt>
                                        </p:tgtEl>
                                        <p:attrNameLst>
                                          <p:attrName>style.visibility</p:attrName>
                                        </p:attrNameLst>
                                      </p:cBhvr>
                                      <p:to>
                                        <p:strVal val="visible"/>
                                      </p:to>
                                    </p:set>
                                    <p:anim calcmode="lin" valueType="num">
                                      <p:cBhvr additive="base">
                                        <p:cTn id="73" dur="500" fill="hold"/>
                                        <p:tgtEl>
                                          <p:spTgt spid="17417">
                                            <p:txEl>
                                              <p:pRg st="6" end="6"/>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7417">
                                            <p:txEl>
                                              <p:pRg st="6" end="6"/>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17417">
                                            <p:txEl>
                                              <p:pRg st="7" end="7"/>
                                            </p:txEl>
                                          </p:spTgt>
                                        </p:tgtEl>
                                        <p:attrNameLst>
                                          <p:attrName>style.visibility</p:attrName>
                                        </p:attrNameLst>
                                      </p:cBhvr>
                                      <p:to>
                                        <p:strVal val="visible"/>
                                      </p:to>
                                    </p:set>
                                    <p:anim calcmode="lin" valueType="num">
                                      <p:cBhvr additive="base">
                                        <p:cTn id="77" dur="500" fill="hold"/>
                                        <p:tgtEl>
                                          <p:spTgt spid="17417">
                                            <p:txEl>
                                              <p:pRg st="7" end="7"/>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1741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733800" y="0"/>
            <a:ext cx="4953000" cy="685800"/>
          </a:xfrm>
        </p:spPr>
        <p:txBody>
          <a:bodyPr/>
          <a:lstStyle/>
          <a:p>
            <a:pPr eaLnBrk="1" hangingPunct="1"/>
            <a:r>
              <a:rPr lang="en-US" sz="2800">
                <a:latin typeface="Arial Black" charset="0"/>
                <a:cs typeface="Arial" charset="0"/>
              </a:rPr>
              <a:t>Canals</a:t>
            </a:r>
          </a:p>
        </p:txBody>
      </p:sp>
      <p:sp>
        <p:nvSpPr>
          <p:cNvPr id="18435" name="Rectangle 6"/>
          <p:cNvSpPr>
            <a:spLocks noGrp="1" noChangeArrowheads="1"/>
          </p:cNvSpPr>
          <p:nvPr>
            <p:ph type="body" sz="half" idx="3"/>
          </p:nvPr>
        </p:nvSpPr>
        <p:spPr>
          <a:xfrm>
            <a:off x="2411413" y="531813"/>
            <a:ext cx="6553200" cy="6326187"/>
          </a:xfrm>
        </p:spPr>
        <p:txBody>
          <a:bodyPr/>
          <a:lstStyle/>
          <a:p>
            <a:pPr eaLnBrk="1" hangingPunct="1"/>
            <a:r>
              <a:rPr lang="en-US" sz="1600">
                <a:latin typeface="Arial Black" charset="0"/>
                <a:cs typeface="Arial" charset="0"/>
              </a:rPr>
              <a:t>Governor DeWitt Clinton of New York wanted canal to connect NYC to western farmlands</a:t>
            </a:r>
          </a:p>
          <a:p>
            <a:pPr lvl="1" eaLnBrk="1" hangingPunct="1"/>
            <a:r>
              <a:rPr lang="en-US" sz="1600">
                <a:latin typeface="Arial Black" charset="0"/>
                <a:cs typeface="Arial" charset="0"/>
              </a:rPr>
              <a:t>Known as “Clinton’s Big Ditch”</a:t>
            </a:r>
          </a:p>
          <a:p>
            <a:pPr lvl="1" eaLnBrk="1" hangingPunct="1"/>
            <a:r>
              <a:rPr lang="en-US" sz="1600">
                <a:latin typeface="Arial Black" charset="0"/>
                <a:cs typeface="Arial" charset="0"/>
              </a:rPr>
              <a:t>Began in 1817 completed in 1825</a:t>
            </a:r>
          </a:p>
          <a:p>
            <a:pPr lvl="2" eaLnBrk="1" hangingPunct="1"/>
            <a:r>
              <a:rPr lang="en-US" sz="1600">
                <a:latin typeface="Arial Black" charset="0"/>
                <a:cs typeface="Arial" charset="0"/>
              </a:rPr>
              <a:t>Clinton emptied water from Lake Erie into Hudson River</a:t>
            </a:r>
          </a:p>
          <a:p>
            <a:pPr lvl="2" eaLnBrk="1" hangingPunct="1"/>
            <a:endParaRPr lang="en-US" sz="1600">
              <a:latin typeface="Arial Black" charset="0"/>
              <a:cs typeface="Arial" charset="0"/>
            </a:endParaRPr>
          </a:p>
          <a:p>
            <a:pPr eaLnBrk="1" hangingPunct="1"/>
            <a:r>
              <a:rPr lang="en-US" sz="1600">
                <a:latin typeface="Arial Black" charset="0"/>
                <a:cs typeface="Arial" charset="0"/>
              </a:rPr>
              <a:t>Dramatically reduced cost of shipping goods</a:t>
            </a:r>
          </a:p>
          <a:p>
            <a:pPr lvl="1" eaLnBrk="1" hangingPunct="1"/>
            <a:r>
              <a:rPr lang="en-US" sz="1600">
                <a:latin typeface="Arial Black" charset="0"/>
                <a:cs typeface="Arial" charset="0"/>
              </a:rPr>
              <a:t>Price of shipping dropped from $100 to $5 per ton of grain</a:t>
            </a:r>
          </a:p>
          <a:p>
            <a:pPr lvl="1" eaLnBrk="1" hangingPunct="1"/>
            <a:endParaRPr lang="en-US" sz="1600">
              <a:latin typeface="Arial Black" charset="0"/>
              <a:cs typeface="Arial" charset="0"/>
            </a:endParaRPr>
          </a:p>
          <a:p>
            <a:pPr>
              <a:lnSpc>
                <a:spcPct val="90000"/>
              </a:lnSpc>
            </a:pPr>
            <a:r>
              <a:rPr lang="en-US" sz="1600">
                <a:latin typeface="Arial Black" charset="0"/>
                <a:cs typeface="Arial" charset="0"/>
              </a:rPr>
              <a:t>NYC became leading American city</a:t>
            </a:r>
          </a:p>
          <a:p>
            <a:pPr lvl="1">
              <a:lnSpc>
                <a:spcPct val="90000"/>
              </a:lnSpc>
            </a:pPr>
            <a:r>
              <a:rPr lang="en-US" sz="1600">
                <a:latin typeface="Arial Black" charset="0"/>
                <a:cs typeface="Arial" charset="0"/>
              </a:rPr>
              <a:t>Great Lakes cities became important (Chicago, Buffalo, Cleveland)</a:t>
            </a:r>
          </a:p>
          <a:p>
            <a:pPr lvl="1">
              <a:lnSpc>
                <a:spcPct val="90000"/>
              </a:lnSpc>
            </a:pPr>
            <a:r>
              <a:rPr lang="en-US" sz="1600">
                <a:latin typeface="Arial Black" charset="0"/>
                <a:cs typeface="Arial" charset="0"/>
              </a:rPr>
              <a:t>Smaller cities in NY also develop – Syracuse, Rochester</a:t>
            </a:r>
          </a:p>
          <a:p>
            <a:pPr lvl="1">
              <a:lnSpc>
                <a:spcPct val="90000"/>
              </a:lnSpc>
            </a:pPr>
            <a:endParaRPr lang="en-US" sz="1600">
              <a:latin typeface="Arial Black" charset="0"/>
              <a:cs typeface="Arial" charset="0"/>
            </a:endParaRPr>
          </a:p>
          <a:p>
            <a:pPr>
              <a:lnSpc>
                <a:spcPct val="90000"/>
              </a:lnSpc>
            </a:pPr>
            <a:r>
              <a:rPr lang="en-US" sz="1600">
                <a:latin typeface="Arial Black" charset="0"/>
                <a:cs typeface="Arial" charset="0"/>
              </a:rPr>
              <a:t>New England farmers could no longer compete so moved to midwest or worked in mills</a:t>
            </a:r>
          </a:p>
          <a:p>
            <a:pPr lvl="1">
              <a:lnSpc>
                <a:spcPct val="90000"/>
              </a:lnSpc>
            </a:pPr>
            <a:endParaRPr lang="en-US" sz="1600">
              <a:latin typeface="Arial Black" charset="0"/>
              <a:cs typeface="Arial" charset="0"/>
            </a:endParaRPr>
          </a:p>
          <a:p>
            <a:pPr>
              <a:lnSpc>
                <a:spcPct val="90000"/>
              </a:lnSpc>
            </a:pPr>
            <a:r>
              <a:rPr lang="en-US" sz="1600">
                <a:latin typeface="Arial Black" charset="0"/>
                <a:cs typeface="Arial" charset="0"/>
              </a:rPr>
              <a:t>Inspired more canals to be built</a:t>
            </a:r>
          </a:p>
          <a:p>
            <a:pPr>
              <a:lnSpc>
                <a:spcPct val="90000"/>
              </a:lnSpc>
            </a:pPr>
            <a:endParaRPr lang="en-US" sz="1600">
              <a:latin typeface="Arial Black" charset="0"/>
              <a:cs typeface="Arial" charset="0"/>
            </a:endParaRPr>
          </a:p>
          <a:p>
            <a:pPr>
              <a:lnSpc>
                <a:spcPct val="90000"/>
              </a:lnSpc>
            </a:pPr>
            <a:r>
              <a:rPr lang="en-US" sz="1600">
                <a:latin typeface="Arial Black" charset="0"/>
                <a:cs typeface="Arial" charset="0"/>
              </a:rPr>
              <a:t>Demonstrate how technology transforms economies</a:t>
            </a:r>
          </a:p>
          <a:p>
            <a:pPr lvl="1" eaLnBrk="1" hangingPunct="1"/>
            <a:endParaRPr lang="en-US" sz="1600">
              <a:latin typeface="Arial Black" charset="0"/>
              <a:cs typeface="Arial" charset="0"/>
            </a:endParaRPr>
          </a:p>
        </p:txBody>
      </p:sp>
      <p:pic>
        <p:nvPicPr>
          <p:cNvPr id="29700" name="Picture 7" descr="Erie-Canal-lock"/>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0" y="0"/>
            <a:ext cx="2170113" cy="1447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1" name="Picture 8" descr="erie canal"/>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0" y="4800600"/>
            <a:ext cx="2463800" cy="1501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2" name="Rectangle 9"/>
          <p:cNvSpPr>
            <a:spLocks noChangeArrowheads="1"/>
          </p:cNvSpPr>
          <p:nvPr/>
        </p:nvSpPr>
        <p:spPr bwMode="auto">
          <a:xfrm>
            <a:off x="0" y="4572000"/>
            <a:ext cx="60198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FontTx/>
              <a:buChar char="•"/>
            </a:pPr>
            <a:endParaRPr lang="en-US" sz="1600"/>
          </a:p>
        </p:txBody>
      </p:sp>
      <p:pic>
        <p:nvPicPr>
          <p:cNvPr id="29703" name="Picture 10" descr="erieboa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133600"/>
            <a:ext cx="2438400"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1000"/>
                                        <p:tgtEl>
                                          <p:spTgt spid="18435">
                                            <p:txEl>
                                              <p:pRg st="0" end="0"/>
                                            </p:txEl>
                                          </p:spTgt>
                                        </p:tgtEl>
                                      </p:cBhvr>
                                    </p:animEffect>
                                    <p:anim calcmode="lin" valueType="num">
                                      <p:cBhvr>
                                        <p:cTn id="8" dur="10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43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fade">
                                      <p:cBhvr>
                                        <p:cTn id="12" dur="1000"/>
                                        <p:tgtEl>
                                          <p:spTgt spid="18435">
                                            <p:txEl>
                                              <p:pRg st="1" end="1"/>
                                            </p:txEl>
                                          </p:spTgt>
                                        </p:tgtEl>
                                      </p:cBhvr>
                                    </p:animEffect>
                                    <p:anim calcmode="lin" valueType="num">
                                      <p:cBhvr>
                                        <p:cTn id="13" dur="10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843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fade">
                                      <p:cBhvr>
                                        <p:cTn id="17" dur="1000"/>
                                        <p:tgtEl>
                                          <p:spTgt spid="18435">
                                            <p:txEl>
                                              <p:pRg st="2" end="2"/>
                                            </p:txEl>
                                          </p:spTgt>
                                        </p:tgtEl>
                                      </p:cBhvr>
                                    </p:animEffect>
                                    <p:anim calcmode="lin" valueType="num">
                                      <p:cBhvr>
                                        <p:cTn id="18" dur="10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843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fade">
                                      <p:cBhvr>
                                        <p:cTn id="22" dur="1000"/>
                                        <p:tgtEl>
                                          <p:spTgt spid="18435">
                                            <p:txEl>
                                              <p:pRg st="3" end="3"/>
                                            </p:txEl>
                                          </p:spTgt>
                                        </p:tgtEl>
                                      </p:cBhvr>
                                    </p:animEffect>
                                    <p:anim calcmode="lin" valueType="num">
                                      <p:cBhvr>
                                        <p:cTn id="23" dur="10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843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6" presetClass="entr" presetSubtype="21" fill="hold" nodeType="clickEffect">
                                  <p:stCondLst>
                                    <p:cond delay="0"/>
                                  </p:stCondLst>
                                  <p:childTnLst>
                                    <p:set>
                                      <p:cBhvr>
                                        <p:cTn id="28" dur="1" fill="hold">
                                          <p:stCondLst>
                                            <p:cond delay="0"/>
                                          </p:stCondLst>
                                        </p:cTn>
                                        <p:tgtEl>
                                          <p:spTgt spid="18435">
                                            <p:txEl>
                                              <p:pRg st="5" end="5"/>
                                            </p:txEl>
                                          </p:spTgt>
                                        </p:tgtEl>
                                        <p:attrNameLst>
                                          <p:attrName>style.visibility</p:attrName>
                                        </p:attrNameLst>
                                      </p:cBhvr>
                                      <p:to>
                                        <p:strVal val="visible"/>
                                      </p:to>
                                    </p:set>
                                    <p:animEffect transition="in" filter="barn(inVertical)">
                                      <p:cBhvr>
                                        <p:cTn id="29" dur="500"/>
                                        <p:tgtEl>
                                          <p:spTgt spid="18435">
                                            <p:txEl>
                                              <p:pRg st="5" end="5"/>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18435">
                                            <p:txEl>
                                              <p:pRg st="6" end="6"/>
                                            </p:txEl>
                                          </p:spTgt>
                                        </p:tgtEl>
                                        <p:attrNameLst>
                                          <p:attrName>style.visibility</p:attrName>
                                        </p:attrNameLst>
                                      </p:cBhvr>
                                      <p:to>
                                        <p:strVal val="visible"/>
                                      </p:to>
                                    </p:set>
                                    <p:animEffect transition="in" filter="barn(inVertical)">
                                      <p:cBhvr>
                                        <p:cTn id="32" dur="500"/>
                                        <p:tgtEl>
                                          <p:spTgt spid="18435">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21" fill="hold" nodeType="clickEffect">
                                  <p:stCondLst>
                                    <p:cond delay="0"/>
                                  </p:stCondLst>
                                  <p:childTnLst>
                                    <p:set>
                                      <p:cBhvr>
                                        <p:cTn id="36" dur="1" fill="hold">
                                          <p:stCondLst>
                                            <p:cond delay="0"/>
                                          </p:stCondLst>
                                        </p:cTn>
                                        <p:tgtEl>
                                          <p:spTgt spid="18435">
                                            <p:txEl>
                                              <p:pRg st="8" end="8"/>
                                            </p:txEl>
                                          </p:spTgt>
                                        </p:tgtEl>
                                        <p:attrNameLst>
                                          <p:attrName>style.visibility</p:attrName>
                                        </p:attrNameLst>
                                      </p:cBhvr>
                                      <p:to>
                                        <p:strVal val="visible"/>
                                      </p:to>
                                    </p:set>
                                    <p:animEffect transition="in" filter="barn(inVertical)">
                                      <p:cBhvr>
                                        <p:cTn id="37" dur="500"/>
                                        <p:tgtEl>
                                          <p:spTgt spid="18435">
                                            <p:txEl>
                                              <p:pRg st="8" end="8"/>
                                            </p:txEl>
                                          </p:spTgt>
                                        </p:tgtEl>
                                      </p:cBhvr>
                                    </p:animEffect>
                                  </p:childTnLst>
                                </p:cTn>
                              </p:par>
                              <p:par>
                                <p:cTn id="38" presetID="16" presetClass="entr" presetSubtype="21" fill="hold" nodeType="withEffect">
                                  <p:stCondLst>
                                    <p:cond delay="0"/>
                                  </p:stCondLst>
                                  <p:childTnLst>
                                    <p:set>
                                      <p:cBhvr>
                                        <p:cTn id="39" dur="1" fill="hold">
                                          <p:stCondLst>
                                            <p:cond delay="0"/>
                                          </p:stCondLst>
                                        </p:cTn>
                                        <p:tgtEl>
                                          <p:spTgt spid="18435">
                                            <p:txEl>
                                              <p:pRg st="9" end="9"/>
                                            </p:txEl>
                                          </p:spTgt>
                                        </p:tgtEl>
                                        <p:attrNameLst>
                                          <p:attrName>style.visibility</p:attrName>
                                        </p:attrNameLst>
                                      </p:cBhvr>
                                      <p:to>
                                        <p:strVal val="visible"/>
                                      </p:to>
                                    </p:set>
                                    <p:animEffect transition="in" filter="barn(inVertical)">
                                      <p:cBhvr>
                                        <p:cTn id="40" dur="500"/>
                                        <p:tgtEl>
                                          <p:spTgt spid="18435">
                                            <p:txEl>
                                              <p:pRg st="9" end="9"/>
                                            </p:txEl>
                                          </p:spTgt>
                                        </p:tgtEl>
                                      </p:cBhvr>
                                    </p:animEffect>
                                  </p:childTnLst>
                                </p:cTn>
                              </p:par>
                              <p:par>
                                <p:cTn id="41" presetID="16" presetClass="entr" presetSubtype="21" fill="hold" nodeType="withEffect">
                                  <p:stCondLst>
                                    <p:cond delay="0"/>
                                  </p:stCondLst>
                                  <p:childTnLst>
                                    <p:set>
                                      <p:cBhvr>
                                        <p:cTn id="42" dur="1" fill="hold">
                                          <p:stCondLst>
                                            <p:cond delay="0"/>
                                          </p:stCondLst>
                                        </p:cTn>
                                        <p:tgtEl>
                                          <p:spTgt spid="18435">
                                            <p:txEl>
                                              <p:pRg st="10" end="10"/>
                                            </p:txEl>
                                          </p:spTgt>
                                        </p:tgtEl>
                                        <p:attrNameLst>
                                          <p:attrName>style.visibility</p:attrName>
                                        </p:attrNameLst>
                                      </p:cBhvr>
                                      <p:to>
                                        <p:strVal val="visible"/>
                                      </p:to>
                                    </p:set>
                                    <p:animEffect transition="in" filter="barn(inVertical)">
                                      <p:cBhvr>
                                        <p:cTn id="43" dur="500"/>
                                        <p:tgtEl>
                                          <p:spTgt spid="18435">
                                            <p:txEl>
                                              <p:pRg st="10" end="1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6" presetClass="entr" presetSubtype="21" fill="hold" nodeType="clickEffect">
                                  <p:stCondLst>
                                    <p:cond delay="0"/>
                                  </p:stCondLst>
                                  <p:childTnLst>
                                    <p:set>
                                      <p:cBhvr>
                                        <p:cTn id="47" dur="1" fill="hold">
                                          <p:stCondLst>
                                            <p:cond delay="0"/>
                                          </p:stCondLst>
                                        </p:cTn>
                                        <p:tgtEl>
                                          <p:spTgt spid="18435">
                                            <p:txEl>
                                              <p:pRg st="12" end="12"/>
                                            </p:txEl>
                                          </p:spTgt>
                                        </p:tgtEl>
                                        <p:attrNameLst>
                                          <p:attrName>style.visibility</p:attrName>
                                        </p:attrNameLst>
                                      </p:cBhvr>
                                      <p:to>
                                        <p:strVal val="visible"/>
                                      </p:to>
                                    </p:set>
                                    <p:animEffect transition="in" filter="barn(inVertical)">
                                      <p:cBhvr>
                                        <p:cTn id="48" dur="500"/>
                                        <p:tgtEl>
                                          <p:spTgt spid="18435">
                                            <p:txEl>
                                              <p:pRg st="12" end="12"/>
                                            </p:txEl>
                                          </p:spTgt>
                                        </p:tgtEl>
                                      </p:cBhvr>
                                    </p:animEffect>
                                  </p:childTnLst>
                                </p:cTn>
                              </p:par>
                              <p:par>
                                <p:cTn id="49" presetID="16" presetClass="entr" presetSubtype="21" fill="hold" nodeType="withEffect">
                                  <p:stCondLst>
                                    <p:cond delay="0"/>
                                  </p:stCondLst>
                                  <p:childTnLst>
                                    <p:set>
                                      <p:cBhvr>
                                        <p:cTn id="50" dur="1" fill="hold">
                                          <p:stCondLst>
                                            <p:cond delay="0"/>
                                          </p:stCondLst>
                                        </p:cTn>
                                        <p:tgtEl>
                                          <p:spTgt spid="18435">
                                            <p:txEl>
                                              <p:pRg st="14" end="14"/>
                                            </p:txEl>
                                          </p:spTgt>
                                        </p:tgtEl>
                                        <p:attrNameLst>
                                          <p:attrName>style.visibility</p:attrName>
                                        </p:attrNameLst>
                                      </p:cBhvr>
                                      <p:to>
                                        <p:strVal val="visible"/>
                                      </p:to>
                                    </p:set>
                                    <p:animEffect transition="in" filter="barn(inVertical)">
                                      <p:cBhvr>
                                        <p:cTn id="51" dur="500"/>
                                        <p:tgtEl>
                                          <p:spTgt spid="18435">
                                            <p:txEl>
                                              <p:pRg st="14" end="14"/>
                                            </p:txEl>
                                          </p:spTgt>
                                        </p:tgtEl>
                                      </p:cBhvr>
                                    </p:animEffect>
                                  </p:childTnLst>
                                </p:cTn>
                              </p:par>
                              <p:par>
                                <p:cTn id="52" presetID="16" presetClass="entr" presetSubtype="21" fill="hold" nodeType="withEffect">
                                  <p:stCondLst>
                                    <p:cond delay="0"/>
                                  </p:stCondLst>
                                  <p:childTnLst>
                                    <p:set>
                                      <p:cBhvr>
                                        <p:cTn id="53" dur="1" fill="hold">
                                          <p:stCondLst>
                                            <p:cond delay="0"/>
                                          </p:stCondLst>
                                        </p:cTn>
                                        <p:tgtEl>
                                          <p:spTgt spid="18435">
                                            <p:txEl>
                                              <p:pRg st="16" end="16"/>
                                            </p:txEl>
                                          </p:spTgt>
                                        </p:tgtEl>
                                        <p:attrNameLst>
                                          <p:attrName>style.visibility</p:attrName>
                                        </p:attrNameLst>
                                      </p:cBhvr>
                                      <p:to>
                                        <p:strVal val="visible"/>
                                      </p:to>
                                    </p:set>
                                    <p:animEffect transition="in" filter="barn(inVertical)">
                                      <p:cBhvr>
                                        <p:cTn id="54" dur="500"/>
                                        <p:tgtEl>
                                          <p:spTgt spid="18435">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0"/>
            <a:ext cx="8229600" cy="838200"/>
          </a:xfrm>
        </p:spPr>
        <p:txBody>
          <a:bodyPr/>
          <a:lstStyle/>
          <a:p>
            <a:pPr eaLnBrk="1" hangingPunct="1"/>
            <a:r>
              <a:rPr lang="en-US" sz="3200">
                <a:latin typeface="Arial Black" charset="0"/>
                <a:cs typeface="Arial" charset="0"/>
              </a:rPr>
              <a:t>Railroads</a:t>
            </a:r>
          </a:p>
        </p:txBody>
      </p:sp>
      <p:sp>
        <p:nvSpPr>
          <p:cNvPr id="47107" name="Rectangle 3"/>
          <p:cNvSpPr>
            <a:spLocks noGrp="1" noChangeArrowheads="1"/>
          </p:cNvSpPr>
          <p:nvPr>
            <p:ph type="body" sz="half" idx="1"/>
          </p:nvPr>
        </p:nvSpPr>
        <p:spPr>
          <a:xfrm>
            <a:off x="14288" y="609600"/>
            <a:ext cx="6448425" cy="6248400"/>
          </a:xfrm>
        </p:spPr>
        <p:txBody>
          <a:bodyPr/>
          <a:lstStyle/>
          <a:p>
            <a:pPr eaLnBrk="1" hangingPunct="1"/>
            <a:r>
              <a:rPr lang="en-US" sz="1600">
                <a:solidFill>
                  <a:srgbClr val="FF0000"/>
                </a:solidFill>
                <a:latin typeface="Arial Black" charset="0"/>
                <a:cs typeface="Arial" charset="0"/>
              </a:rPr>
              <a:t>Began in 1828 – cheaper, easier to build than canals</a:t>
            </a:r>
          </a:p>
          <a:p>
            <a:pPr lvl="1" eaLnBrk="1" hangingPunct="1"/>
            <a:r>
              <a:rPr lang="en-US" sz="1600">
                <a:solidFill>
                  <a:srgbClr val="FF0000"/>
                </a:solidFill>
                <a:latin typeface="Arial Black" charset="0"/>
                <a:cs typeface="Arial" charset="0"/>
              </a:rPr>
              <a:t>Opened entire interior to transportation</a:t>
            </a:r>
          </a:p>
          <a:p>
            <a:pPr lvl="1" eaLnBrk="1" hangingPunct="1"/>
            <a:r>
              <a:rPr lang="en-US" sz="1600">
                <a:solidFill>
                  <a:srgbClr val="FF0000"/>
                </a:solidFill>
                <a:latin typeface="Arial Black" charset="0"/>
                <a:cs typeface="Arial" charset="0"/>
              </a:rPr>
              <a:t>Allowed growth of towns away from waterways</a:t>
            </a:r>
          </a:p>
          <a:p>
            <a:pPr lvl="1" eaLnBrk="1" hangingPunct="1"/>
            <a:r>
              <a:rPr lang="en-US" sz="1600">
                <a:solidFill>
                  <a:srgbClr val="FF0000"/>
                </a:solidFill>
                <a:latin typeface="Arial Black" charset="0"/>
                <a:cs typeface="Arial" charset="0"/>
              </a:rPr>
              <a:t>Encouraged immigration and migration for labor sources</a:t>
            </a:r>
          </a:p>
          <a:p>
            <a:pPr lvl="1" eaLnBrk="1" hangingPunct="1">
              <a:buFontTx/>
              <a:buNone/>
            </a:pPr>
            <a:endParaRPr lang="en-US" sz="1600">
              <a:latin typeface="Arial Black" charset="0"/>
              <a:cs typeface="Arial" charset="0"/>
            </a:endParaRPr>
          </a:p>
          <a:p>
            <a:pPr eaLnBrk="1" hangingPunct="1"/>
            <a:r>
              <a:rPr lang="en-US" sz="1600">
                <a:latin typeface="Arial Black" charset="0"/>
                <a:cs typeface="Arial" charset="0"/>
              </a:rPr>
              <a:t>1850s was decade of railroad building</a:t>
            </a:r>
          </a:p>
          <a:p>
            <a:pPr lvl="1" eaLnBrk="1" hangingPunct="1"/>
            <a:r>
              <a:rPr lang="en-US" sz="1600">
                <a:latin typeface="Arial Black" charset="0"/>
                <a:cs typeface="Arial" charset="0"/>
              </a:rPr>
              <a:t>By 1860,  32,000 miles of track – most in north</a:t>
            </a:r>
          </a:p>
          <a:p>
            <a:pPr eaLnBrk="1" hangingPunct="1"/>
            <a:endParaRPr lang="en-US" sz="1600">
              <a:latin typeface="Arial Black" charset="0"/>
              <a:cs typeface="Arial" charset="0"/>
            </a:endParaRPr>
          </a:p>
          <a:p>
            <a:pPr eaLnBrk="1" hangingPunct="1"/>
            <a:r>
              <a:rPr lang="en-US" sz="1600">
                <a:latin typeface="Arial Black" charset="0"/>
                <a:cs typeface="Arial" charset="0"/>
              </a:rPr>
              <a:t>Americans took many risks building railroads</a:t>
            </a:r>
          </a:p>
          <a:p>
            <a:pPr lvl="1" eaLnBrk="1" hangingPunct="1"/>
            <a:r>
              <a:rPr lang="en-US" sz="1600">
                <a:latin typeface="Arial Black" charset="0"/>
                <a:cs typeface="Arial" charset="0"/>
              </a:rPr>
              <a:t>Brakes ineffective, sparks could cause fires, accidents were deadly</a:t>
            </a:r>
          </a:p>
          <a:p>
            <a:pPr lvl="1" eaLnBrk="1" hangingPunct="1"/>
            <a:r>
              <a:rPr lang="en-US" sz="1600">
                <a:latin typeface="Arial Black" charset="0"/>
                <a:cs typeface="Arial" charset="0"/>
              </a:rPr>
              <a:t>Eventually standard gauge developed to improve transportation</a:t>
            </a:r>
          </a:p>
          <a:p>
            <a:pPr lvl="1" eaLnBrk="1" hangingPunct="1"/>
            <a:r>
              <a:rPr lang="en-US" sz="1600">
                <a:latin typeface="Arial Black" charset="0"/>
                <a:cs typeface="Arial" charset="0"/>
              </a:rPr>
              <a:t>Pullman sleeping cars introduced in 1859</a:t>
            </a:r>
          </a:p>
          <a:p>
            <a:pPr eaLnBrk="1" hangingPunct="1"/>
            <a:endParaRPr lang="en-US" sz="1600">
              <a:latin typeface="Arial Black" charset="0"/>
              <a:cs typeface="Arial" charset="0"/>
            </a:endParaRPr>
          </a:p>
          <a:p>
            <a:pPr eaLnBrk="1" hangingPunct="1"/>
            <a:r>
              <a:rPr lang="en-US" sz="1600">
                <a:solidFill>
                  <a:srgbClr val="FF0000"/>
                </a:solidFill>
                <a:latin typeface="Arial Black" charset="0"/>
                <a:cs typeface="Arial" charset="0"/>
              </a:rPr>
              <a:t>Federal government gave public lands to railroad companies to encourage investment</a:t>
            </a:r>
          </a:p>
          <a:p>
            <a:pPr eaLnBrk="1" hangingPunct="1"/>
            <a:endParaRPr lang="en-US" sz="1600">
              <a:latin typeface="Arial Black" charset="0"/>
              <a:cs typeface="Arial" charset="0"/>
            </a:endParaRPr>
          </a:p>
          <a:p>
            <a:pPr eaLnBrk="1" hangingPunct="1"/>
            <a:r>
              <a:rPr lang="en-US" sz="1600">
                <a:solidFill>
                  <a:srgbClr val="FF0000"/>
                </a:solidFill>
                <a:latin typeface="Arial Black" charset="0"/>
                <a:cs typeface="Arial" charset="0"/>
              </a:rPr>
              <a:t>Replaced canals as primary transportation of goods</a:t>
            </a:r>
          </a:p>
          <a:p>
            <a:pPr lvl="1" eaLnBrk="1" hangingPunct="1"/>
            <a:r>
              <a:rPr lang="en-US" sz="1600">
                <a:solidFill>
                  <a:srgbClr val="FF0000"/>
                </a:solidFill>
                <a:latin typeface="Arial Black" charset="0"/>
                <a:cs typeface="Arial" charset="0"/>
              </a:rPr>
              <a:t>Canal companies unsuccessfully tried to prevent spread of railroads</a:t>
            </a:r>
          </a:p>
        </p:txBody>
      </p:sp>
      <p:pic>
        <p:nvPicPr>
          <p:cNvPr id="30724" name="Picture 6" descr="railroad trestle"/>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907213" y="34925"/>
            <a:ext cx="2236787" cy="1271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5" name="Picture 7" descr="ExplorePAHistory-a0c0l1-a_349"/>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934200" y="1482725"/>
            <a:ext cx="2209800" cy="1468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6" name="Picture 8" descr="1910 railroa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3048000"/>
            <a:ext cx="2438400" cy="142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2713" y="5005388"/>
            <a:ext cx="2667000" cy="185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fade">
                                      <p:cBhvr>
                                        <p:cTn id="7" dur="1000"/>
                                        <p:tgtEl>
                                          <p:spTgt spid="47107">
                                            <p:txEl>
                                              <p:pRg st="0" end="0"/>
                                            </p:txEl>
                                          </p:spTgt>
                                        </p:tgtEl>
                                      </p:cBhvr>
                                    </p:animEffect>
                                    <p:anim calcmode="lin" valueType="num">
                                      <p:cBhvr>
                                        <p:cTn id="8" dur="10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10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fade">
                                      <p:cBhvr>
                                        <p:cTn id="12" dur="1000"/>
                                        <p:tgtEl>
                                          <p:spTgt spid="47107">
                                            <p:txEl>
                                              <p:pRg st="1" end="1"/>
                                            </p:txEl>
                                          </p:spTgt>
                                        </p:tgtEl>
                                      </p:cBhvr>
                                    </p:animEffect>
                                    <p:anim calcmode="lin" valueType="num">
                                      <p:cBhvr>
                                        <p:cTn id="13" dur="10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7107">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7107">
                                            <p:txEl>
                                              <p:pRg st="2" end="2"/>
                                            </p:txEl>
                                          </p:spTgt>
                                        </p:tgtEl>
                                        <p:attrNameLst>
                                          <p:attrName>style.visibility</p:attrName>
                                        </p:attrNameLst>
                                      </p:cBhvr>
                                      <p:to>
                                        <p:strVal val="visible"/>
                                      </p:to>
                                    </p:set>
                                    <p:animEffect transition="in" filter="fade">
                                      <p:cBhvr>
                                        <p:cTn id="17" dur="1000"/>
                                        <p:tgtEl>
                                          <p:spTgt spid="47107">
                                            <p:txEl>
                                              <p:pRg st="2" end="2"/>
                                            </p:txEl>
                                          </p:spTgt>
                                        </p:tgtEl>
                                      </p:cBhvr>
                                    </p:animEffect>
                                    <p:anim calcmode="lin" valueType="num">
                                      <p:cBhvr>
                                        <p:cTn id="18" dur="10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7107">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7107">
                                            <p:txEl>
                                              <p:pRg st="3" end="3"/>
                                            </p:txEl>
                                          </p:spTgt>
                                        </p:tgtEl>
                                        <p:attrNameLst>
                                          <p:attrName>style.visibility</p:attrName>
                                        </p:attrNameLst>
                                      </p:cBhvr>
                                      <p:to>
                                        <p:strVal val="visible"/>
                                      </p:to>
                                    </p:set>
                                    <p:animEffect transition="in" filter="fade">
                                      <p:cBhvr>
                                        <p:cTn id="22" dur="1000"/>
                                        <p:tgtEl>
                                          <p:spTgt spid="47107">
                                            <p:txEl>
                                              <p:pRg st="3" end="3"/>
                                            </p:txEl>
                                          </p:spTgt>
                                        </p:tgtEl>
                                      </p:cBhvr>
                                    </p:animEffect>
                                    <p:anim calcmode="lin" valueType="num">
                                      <p:cBhvr>
                                        <p:cTn id="23" dur="10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710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6" presetClass="entr" presetSubtype="21" fill="hold" nodeType="clickEffect">
                                  <p:stCondLst>
                                    <p:cond delay="0"/>
                                  </p:stCondLst>
                                  <p:childTnLst>
                                    <p:set>
                                      <p:cBhvr>
                                        <p:cTn id="28" dur="1" fill="hold">
                                          <p:stCondLst>
                                            <p:cond delay="0"/>
                                          </p:stCondLst>
                                        </p:cTn>
                                        <p:tgtEl>
                                          <p:spTgt spid="47107">
                                            <p:txEl>
                                              <p:pRg st="5" end="5"/>
                                            </p:txEl>
                                          </p:spTgt>
                                        </p:tgtEl>
                                        <p:attrNameLst>
                                          <p:attrName>style.visibility</p:attrName>
                                        </p:attrNameLst>
                                      </p:cBhvr>
                                      <p:to>
                                        <p:strVal val="visible"/>
                                      </p:to>
                                    </p:set>
                                    <p:animEffect transition="in" filter="barn(inVertical)">
                                      <p:cBhvr>
                                        <p:cTn id="29" dur="500"/>
                                        <p:tgtEl>
                                          <p:spTgt spid="47107">
                                            <p:txEl>
                                              <p:pRg st="5" end="5"/>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47107">
                                            <p:txEl>
                                              <p:pRg st="6" end="6"/>
                                            </p:txEl>
                                          </p:spTgt>
                                        </p:tgtEl>
                                        <p:attrNameLst>
                                          <p:attrName>style.visibility</p:attrName>
                                        </p:attrNameLst>
                                      </p:cBhvr>
                                      <p:to>
                                        <p:strVal val="visible"/>
                                      </p:to>
                                    </p:set>
                                    <p:animEffect transition="in" filter="barn(inVertical)">
                                      <p:cBhvr>
                                        <p:cTn id="32" dur="500"/>
                                        <p:tgtEl>
                                          <p:spTgt spid="47107">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21" fill="hold" nodeType="clickEffect">
                                  <p:stCondLst>
                                    <p:cond delay="0"/>
                                  </p:stCondLst>
                                  <p:childTnLst>
                                    <p:set>
                                      <p:cBhvr>
                                        <p:cTn id="36" dur="1" fill="hold">
                                          <p:stCondLst>
                                            <p:cond delay="0"/>
                                          </p:stCondLst>
                                        </p:cTn>
                                        <p:tgtEl>
                                          <p:spTgt spid="47107">
                                            <p:txEl>
                                              <p:pRg st="8" end="8"/>
                                            </p:txEl>
                                          </p:spTgt>
                                        </p:tgtEl>
                                        <p:attrNameLst>
                                          <p:attrName>style.visibility</p:attrName>
                                        </p:attrNameLst>
                                      </p:cBhvr>
                                      <p:to>
                                        <p:strVal val="visible"/>
                                      </p:to>
                                    </p:set>
                                    <p:animEffect transition="in" filter="barn(inVertical)">
                                      <p:cBhvr>
                                        <p:cTn id="37" dur="500"/>
                                        <p:tgtEl>
                                          <p:spTgt spid="47107">
                                            <p:txEl>
                                              <p:pRg st="8" end="8"/>
                                            </p:txEl>
                                          </p:spTgt>
                                        </p:tgtEl>
                                      </p:cBhvr>
                                    </p:animEffect>
                                  </p:childTnLst>
                                </p:cTn>
                              </p:par>
                              <p:par>
                                <p:cTn id="38" presetID="16" presetClass="entr" presetSubtype="21" fill="hold" nodeType="withEffect">
                                  <p:stCondLst>
                                    <p:cond delay="0"/>
                                  </p:stCondLst>
                                  <p:childTnLst>
                                    <p:set>
                                      <p:cBhvr>
                                        <p:cTn id="39" dur="1" fill="hold">
                                          <p:stCondLst>
                                            <p:cond delay="0"/>
                                          </p:stCondLst>
                                        </p:cTn>
                                        <p:tgtEl>
                                          <p:spTgt spid="47107">
                                            <p:txEl>
                                              <p:pRg st="9" end="9"/>
                                            </p:txEl>
                                          </p:spTgt>
                                        </p:tgtEl>
                                        <p:attrNameLst>
                                          <p:attrName>style.visibility</p:attrName>
                                        </p:attrNameLst>
                                      </p:cBhvr>
                                      <p:to>
                                        <p:strVal val="visible"/>
                                      </p:to>
                                    </p:set>
                                    <p:animEffect transition="in" filter="barn(inVertical)">
                                      <p:cBhvr>
                                        <p:cTn id="40" dur="500"/>
                                        <p:tgtEl>
                                          <p:spTgt spid="47107">
                                            <p:txEl>
                                              <p:pRg st="9" end="9"/>
                                            </p:txEl>
                                          </p:spTgt>
                                        </p:tgtEl>
                                      </p:cBhvr>
                                    </p:animEffect>
                                  </p:childTnLst>
                                </p:cTn>
                              </p:par>
                              <p:par>
                                <p:cTn id="41" presetID="16" presetClass="entr" presetSubtype="21" fill="hold" nodeType="withEffect">
                                  <p:stCondLst>
                                    <p:cond delay="0"/>
                                  </p:stCondLst>
                                  <p:childTnLst>
                                    <p:set>
                                      <p:cBhvr>
                                        <p:cTn id="42" dur="1" fill="hold">
                                          <p:stCondLst>
                                            <p:cond delay="0"/>
                                          </p:stCondLst>
                                        </p:cTn>
                                        <p:tgtEl>
                                          <p:spTgt spid="47107">
                                            <p:txEl>
                                              <p:pRg st="10" end="10"/>
                                            </p:txEl>
                                          </p:spTgt>
                                        </p:tgtEl>
                                        <p:attrNameLst>
                                          <p:attrName>style.visibility</p:attrName>
                                        </p:attrNameLst>
                                      </p:cBhvr>
                                      <p:to>
                                        <p:strVal val="visible"/>
                                      </p:to>
                                    </p:set>
                                    <p:animEffect transition="in" filter="barn(inVertical)">
                                      <p:cBhvr>
                                        <p:cTn id="43" dur="500"/>
                                        <p:tgtEl>
                                          <p:spTgt spid="47107">
                                            <p:txEl>
                                              <p:pRg st="10" end="10"/>
                                            </p:txEl>
                                          </p:spTgt>
                                        </p:tgtEl>
                                      </p:cBhvr>
                                    </p:animEffect>
                                  </p:childTnLst>
                                </p:cTn>
                              </p:par>
                              <p:par>
                                <p:cTn id="44" presetID="16" presetClass="entr" presetSubtype="21" fill="hold" nodeType="withEffect">
                                  <p:stCondLst>
                                    <p:cond delay="0"/>
                                  </p:stCondLst>
                                  <p:childTnLst>
                                    <p:set>
                                      <p:cBhvr>
                                        <p:cTn id="45" dur="1" fill="hold">
                                          <p:stCondLst>
                                            <p:cond delay="0"/>
                                          </p:stCondLst>
                                        </p:cTn>
                                        <p:tgtEl>
                                          <p:spTgt spid="47107">
                                            <p:txEl>
                                              <p:pRg st="11" end="11"/>
                                            </p:txEl>
                                          </p:spTgt>
                                        </p:tgtEl>
                                        <p:attrNameLst>
                                          <p:attrName>style.visibility</p:attrName>
                                        </p:attrNameLst>
                                      </p:cBhvr>
                                      <p:to>
                                        <p:strVal val="visible"/>
                                      </p:to>
                                    </p:set>
                                    <p:animEffect transition="in" filter="barn(inVertical)">
                                      <p:cBhvr>
                                        <p:cTn id="46" dur="500"/>
                                        <p:tgtEl>
                                          <p:spTgt spid="47107">
                                            <p:txEl>
                                              <p:pRg st="11" end="11"/>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42" presetClass="entr" presetSubtype="0" fill="hold" nodeType="clickEffect">
                                  <p:stCondLst>
                                    <p:cond delay="0"/>
                                  </p:stCondLst>
                                  <p:childTnLst>
                                    <p:set>
                                      <p:cBhvr>
                                        <p:cTn id="50" dur="1" fill="hold">
                                          <p:stCondLst>
                                            <p:cond delay="0"/>
                                          </p:stCondLst>
                                        </p:cTn>
                                        <p:tgtEl>
                                          <p:spTgt spid="47107">
                                            <p:txEl>
                                              <p:pRg st="13" end="13"/>
                                            </p:txEl>
                                          </p:spTgt>
                                        </p:tgtEl>
                                        <p:attrNameLst>
                                          <p:attrName>style.visibility</p:attrName>
                                        </p:attrNameLst>
                                      </p:cBhvr>
                                      <p:to>
                                        <p:strVal val="visible"/>
                                      </p:to>
                                    </p:set>
                                    <p:animEffect transition="in" filter="fade">
                                      <p:cBhvr>
                                        <p:cTn id="51" dur="1000"/>
                                        <p:tgtEl>
                                          <p:spTgt spid="47107">
                                            <p:txEl>
                                              <p:pRg st="13" end="13"/>
                                            </p:txEl>
                                          </p:spTgt>
                                        </p:tgtEl>
                                      </p:cBhvr>
                                    </p:animEffect>
                                    <p:anim calcmode="lin" valueType="num">
                                      <p:cBhvr>
                                        <p:cTn id="52" dur="1000" fill="hold"/>
                                        <p:tgtEl>
                                          <p:spTgt spid="47107">
                                            <p:txEl>
                                              <p:pRg st="13" end="13"/>
                                            </p:txEl>
                                          </p:spTgt>
                                        </p:tgtEl>
                                        <p:attrNameLst>
                                          <p:attrName>ppt_x</p:attrName>
                                        </p:attrNameLst>
                                      </p:cBhvr>
                                      <p:tavLst>
                                        <p:tav tm="0">
                                          <p:val>
                                            <p:strVal val="#ppt_x"/>
                                          </p:val>
                                        </p:tav>
                                        <p:tav tm="100000">
                                          <p:val>
                                            <p:strVal val="#ppt_x"/>
                                          </p:val>
                                        </p:tav>
                                      </p:tavLst>
                                    </p:anim>
                                    <p:anim calcmode="lin" valueType="num">
                                      <p:cBhvr>
                                        <p:cTn id="53" dur="1000" fill="hold"/>
                                        <p:tgtEl>
                                          <p:spTgt spid="47107">
                                            <p:txEl>
                                              <p:pRg st="13" end="13"/>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47107">
                                            <p:txEl>
                                              <p:pRg st="15" end="15"/>
                                            </p:txEl>
                                          </p:spTgt>
                                        </p:tgtEl>
                                        <p:attrNameLst>
                                          <p:attrName>style.visibility</p:attrName>
                                        </p:attrNameLst>
                                      </p:cBhvr>
                                      <p:to>
                                        <p:strVal val="visible"/>
                                      </p:to>
                                    </p:set>
                                    <p:animEffect transition="in" filter="fade">
                                      <p:cBhvr>
                                        <p:cTn id="56" dur="1000"/>
                                        <p:tgtEl>
                                          <p:spTgt spid="47107">
                                            <p:txEl>
                                              <p:pRg st="15" end="15"/>
                                            </p:txEl>
                                          </p:spTgt>
                                        </p:tgtEl>
                                      </p:cBhvr>
                                    </p:animEffect>
                                    <p:anim calcmode="lin" valueType="num">
                                      <p:cBhvr>
                                        <p:cTn id="57" dur="1000" fill="hold"/>
                                        <p:tgtEl>
                                          <p:spTgt spid="47107">
                                            <p:txEl>
                                              <p:pRg st="15" end="15"/>
                                            </p:txEl>
                                          </p:spTgt>
                                        </p:tgtEl>
                                        <p:attrNameLst>
                                          <p:attrName>ppt_x</p:attrName>
                                        </p:attrNameLst>
                                      </p:cBhvr>
                                      <p:tavLst>
                                        <p:tav tm="0">
                                          <p:val>
                                            <p:strVal val="#ppt_x"/>
                                          </p:val>
                                        </p:tav>
                                        <p:tav tm="100000">
                                          <p:val>
                                            <p:strVal val="#ppt_x"/>
                                          </p:val>
                                        </p:tav>
                                      </p:tavLst>
                                    </p:anim>
                                    <p:anim calcmode="lin" valueType="num">
                                      <p:cBhvr>
                                        <p:cTn id="58" dur="1000" fill="hold"/>
                                        <p:tgtEl>
                                          <p:spTgt spid="47107">
                                            <p:txEl>
                                              <p:pRg st="15" end="15"/>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47107">
                                            <p:txEl>
                                              <p:pRg st="16" end="16"/>
                                            </p:txEl>
                                          </p:spTgt>
                                        </p:tgtEl>
                                        <p:attrNameLst>
                                          <p:attrName>style.visibility</p:attrName>
                                        </p:attrNameLst>
                                      </p:cBhvr>
                                      <p:to>
                                        <p:strVal val="visible"/>
                                      </p:to>
                                    </p:set>
                                    <p:animEffect transition="in" filter="fade">
                                      <p:cBhvr>
                                        <p:cTn id="61" dur="1000"/>
                                        <p:tgtEl>
                                          <p:spTgt spid="47107">
                                            <p:txEl>
                                              <p:pRg st="16" end="16"/>
                                            </p:txEl>
                                          </p:spTgt>
                                        </p:tgtEl>
                                      </p:cBhvr>
                                    </p:animEffect>
                                    <p:anim calcmode="lin" valueType="num">
                                      <p:cBhvr>
                                        <p:cTn id="62" dur="1000" fill="hold"/>
                                        <p:tgtEl>
                                          <p:spTgt spid="47107">
                                            <p:txEl>
                                              <p:pRg st="16" end="16"/>
                                            </p:txEl>
                                          </p:spTgt>
                                        </p:tgtEl>
                                        <p:attrNameLst>
                                          <p:attrName>ppt_x</p:attrName>
                                        </p:attrNameLst>
                                      </p:cBhvr>
                                      <p:tavLst>
                                        <p:tav tm="0">
                                          <p:val>
                                            <p:strVal val="#ppt_x"/>
                                          </p:val>
                                        </p:tav>
                                        <p:tav tm="100000">
                                          <p:val>
                                            <p:strVal val="#ppt_x"/>
                                          </p:val>
                                        </p:tav>
                                      </p:tavLst>
                                    </p:anim>
                                    <p:anim calcmode="lin" valueType="num">
                                      <p:cBhvr>
                                        <p:cTn id="63" dur="1000" fill="hold"/>
                                        <p:tgtEl>
                                          <p:spTgt spid="47107">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152400"/>
            <a:ext cx="8229600" cy="411163"/>
          </a:xfrm>
        </p:spPr>
        <p:txBody>
          <a:bodyPr/>
          <a:lstStyle/>
          <a:p>
            <a:r>
              <a:rPr lang="en-US" sz="2800">
                <a:latin typeface="Arial Black" charset="0"/>
                <a:cs typeface="Arial" charset="0"/>
              </a:rPr>
              <a:t>Cables, Clippers and Pony Riders</a:t>
            </a:r>
          </a:p>
        </p:txBody>
      </p:sp>
      <p:sp>
        <p:nvSpPr>
          <p:cNvPr id="21507" name="Rectangle 5"/>
          <p:cNvSpPr>
            <a:spLocks noGrp="1" noChangeArrowheads="1"/>
          </p:cNvSpPr>
          <p:nvPr>
            <p:ph type="body" sz="half" idx="2"/>
          </p:nvPr>
        </p:nvSpPr>
        <p:spPr>
          <a:xfrm>
            <a:off x="3282950" y="928688"/>
            <a:ext cx="5708650" cy="2057400"/>
          </a:xfrm>
        </p:spPr>
        <p:txBody>
          <a:bodyPr/>
          <a:lstStyle/>
          <a:p>
            <a:r>
              <a:rPr lang="en-US" sz="1600">
                <a:latin typeface="Arial Black" charset="0"/>
                <a:cs typeface="Arial" charset="0"/>
              </a:rPr>
              <a:t>First trans-Atlantic cable laid in 1858 by Cyrus Field</a:t>
            </a:r>
          </a:p>
          <a:p>
            <a:r>
              <a:rPr lang="en-US" sz="1600">
                <a:latin typeface="Arial Black" charset="0"/>
                <a:cs typeface="Arial" charset="0"/>
              </a:rPr>
              <a:t>Clipper ships allowed for fast ocean travel to California</a:t>
            </a:r>
          </a:p>
          <a:p>
            <a:pPr lvl="1"/>
            <a:r>
              <a:rPr lang="en-US" sz="1600">
                <a:latin typeface="Arial Black" charset="0"/>
                <a:cs typeface="Arial" charset="0"/>
              </a:rPr>
              <a:t>Took control of Asian tea trade</a:t>
            </a:r>
          </a:p>
          <a:p>
            <a:pPr lvl="1"/>
            <a:r>
              <a:rPr lang="en-US" sz="1600">
                <a:latin typeface="Arial Black" charset="0"/>
                <a:cs typeface="Arial" charset="0"/>
              </a:rPr>
              <a:t>Brought miners in search of gold</a:t>
            </a:r>
          </a:p>
          <a:p>
            <a:pPr lvl="1"/>
            <a:r>
              <a:rPr lang="en-US" sz="1600">
                <a:latin typeface="Arial Black" charset="0"/>
                <a:cs typeface="Arial" charset="0"/>
              </a:rPr>
              <a:t>Replaced by steamships when rail line was built through Panama</a:t>
            </a:r>
          </a:p>
        </p:txBody>
      </p:sp>
      <p:pic>
        <p:nvPicPr>
          <p:cNvPr id="31748" name="Picture 7" descr="flying clo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328295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Content Placeholder 1"/>
          <p:cNvSpPr>
            <a:spLocks noGrp="1"/>
          </p:cNvSpPr>
          <p:nvPr>
            <p:ph sz="half" idx="1"/>
          </p:nvPr>
        </p:nvSpPr>
        <p:spPr>
          <a:xfrm>
            <a:off x="14288" y="3198813"/>
            <a:ext cx="4038600" cy="3659187"/>
          </a:xfrm>
        </p:spPr>
        <p:txBody>
          <a:bodyPr/>
          <a:lstStyle/>
          <a:p>
            <a:r>
              <a:rPr lang="en-US" sz="1600">
                <a:latin typeface="Arial Black" charset="0"/>
                <a:cs typeface="Arial" charset="0"/>
              </a:rPr>
              <a:t>Stage Coach</a:t>
            </a:r>
          </a:p>
          <a:p>
            <a:pPr lvl="1"/>
            <a:r>
              <a:rPr lang="en-US" sz="1600">
                <a:latin typeface="Arial Black" charset="0"/>
                <a:cs typeface="Arial" charset="0"/>
              </a:rPr>
              <a:t>Popular overland method of travelling cross country</a:t>
            </a:r>
          </a:p>
          <a:p>
            <a:pPr lvl="1"/>
            <a:endParaRPr lang="en-US" sz="1600">
              <a:latin typeface="Arial Black" charset="0"/>
              <a:cs typeface="Arial" charset="0"/>
            </a:endParaRPr>
          </a:p>
          <a:p>
            <a:r>
              <a:rPr lang="en-US" sz="1600">
                <a:latin typeface="Arial Black" charset="0"/>
                <a:cs typeface="Arial" charset="0"/>
              </a:rPr>
              <a:t>Pony Express</a:t>
            </a:r>
          </a:p>
          <a:p>
            <a:pPr lvl="1"/>
            <a:r>
              <a:rPr lang="en-US" sz="1600">
                <a:latin typeface="Arial Black" charset="0"/>
                <a:cs typeface="Arial" charset="0"/>
              </a:rPr>
              <a:t>Mail route between St. Joseph Missouri and Sacramento, California</a:t>
            </a:r>
          </a:p>
          <a:p>
            <a:pPr lvl="1"/>
            <a:r>
              <a:rPr lang="en-US" sz="1600">
                <a:latin typeface="Arial Black" charset="0"/>
                <a:cs typeface="Arial" charset="0"/>
              </a:rPr>
              <a:t>Sprinted on horses year round </a:t>
            </a:r>
          </a:p>
          <a:p>
            <a:pPr lvl="1"/>
            <a:r>
              <a:rPr lang="en-US" sz="1600">
                <a:latin typeface="Arial Black" charset="0"/>
                <a:cs typeface="Arial" charset="0"/>
              </a:rPr>
              <a:t>Only lasted 18 months</a:t>
            </a:r>
          </a:p>
          <a:p>
            <a:pPr lvl="1"/>
            <a:r>
              <a:rPr lang="en-US" sz="1600">
                <a:latin typeface="Arial Black" charset="0"/>
                <a:cs typeface="Arial" charset="0"/>
              </a:rPr>
              <a:t>Replaced by telegraph</a:t>
            </a:r>
          </a:p>
        </p:txBody>
      </p:sp>
      <p:pic>
        <p:nvPicPr>
          <p:cNvPr id="3175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81450" y="3125788"/>
            <a:ext cx="5086350"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02300" y="4713288"/>
            <a:ext cx="3003550" cy="214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arn(inVertical)">
                                      <p:cBhvr>
                                        <p:cTn id="7" dur="500"/>
                                        <p:tgtEl>
                                          <p:spTgt spid="21507">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barn(inVertical)">
                                      <p:cBhvr>
                                        <p:cTn id="10" dur="500"/>
                                        <p:tgtEl>
                                          <p:spTgt spid="21507">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Effect transition="in" filter="barn(inVertical)">
                                      <p:cBhvr>
                                        <p:cTn id="13" dur="500"/>
                                        <p:tgtEl>
                                          <p:spTgt spid="21507">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21507">
                                            <p:txEl>
                                              <p:pRg st="3" end="3"/>
                                            </p:txEl>
                                          </p:spTgt>
                                        </p:tgtEl>
                                        <p:attrNameLst>
                                          <p:attrName>style.visibility</p:attrName>
                                        </p:attrNameLst>
                                      </p:cBhvr>
                                      <p:to>
                                        <p:strVal val="visible"/>
                                      </p:to>
                                    </p:set>
                                    <p:animEffect transition="in" filter="barn(inVertical)">
                                      <p:cBhvr>
                                        <p:cTn id="16" dur="500"/>
                                        <p:tgtEl>
                                          <p:spTgt spid="21507">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21507">
                                            <p:txEl>
                                              <p:pRg st="4" end="4"/>
                                            </p:txEl>
                                          </p:spTgt>
                                        </p:tgtEl>
                                        <p:attrNameLst>
                                          <p:attrName>style.visibility</p:attrName>
                                        </p:attrNameLst>
                                      </p:cBhvr>
                                      <p:to>
                                        <p:strVal val="visible"/>
                                      </p:to>
                                    </p:set>
                                    <p:animEffect transition="in" filter="barn(inVertical)">
                                      <p:cBhvr>
                                        <p:cTn id="19" dur="500"/>
                                        <p:tgtEl>
                                          <p:spTgt spid="21507">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6" presetClass="entr" presetSubtype="21" fill="hold" nodeType="clickEffect">
                                  <p:stCondLst>
                                    <p:cond delay="0"/>
                                  </p:stCondLst>
                                  <p:childTnLst>
                                    <p:set>
                                      <p:cBhvr>
                                        <p:cTn id="23" dur="1" fill="hold">
                                          <p:stCondLst>
                                            <p:cond delay="0"/>
                                          </p:stCondLst>
                                        </p:cTn>
                                        <p:tgtEl>
                                          <p:spTgt spid="21509">
                                            <p:txEl>
                                              <p:pRg st="0" end="0"/>
                                            </p:txEl>
                                          </p:spTgt>
                                        </p:tgtEl>
                                        <p:attrNameLst>
                                          <p:attrName>style.visibility</p:attrName>
                                        </p:attrNameLst>
                                      </p:cBhvr>
                                      <p:to>
                                        <p:strVal val="visible"/>
                                      </p:to>
                                    </p:set>
                                    <p:animEffect transition="in" filter="barn(inVertical)">
                                      <p:cBhvr>
                                        <p:cTn id="24" dur="500"/>
                                        <p:tgtEl>
                                          <p:spTgt spid="21509">
                                            <p:txEl>
                                              <p:pRg st="0" end="0"/>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21509">
                                            <p:txEl>
                                              <p:pRg st="1" end="1"/>
                                            </p:txEl>
                                          </p:spTgt>
                                        </p:tgtEl>
                                        <p:attrNameLst>
                                          <p:attrName>style.visibility</p:attrName>
                                        </p:attrNameLst>
                                      </p:cBhvr>
                                      <p:to>
                                        <p:strVal val="visible"/>
                                      </p:to>
                                    </p:set>
                                    <p:animEffect transition="in" filter="barn(inVertical)">
                                      <p:cBhvr>
                                        <p:cTn id="27" dur="500"/>
                                        <p:tgtEl>
                                          <p:spTgt spid="21509">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nodeType="clickEffect">
                                  <p:stCondLst>
                                    <p:cond delay="0"/>
                                  </p:stCondLst>
                                  <p:childTnLst>
                                    <p:set>
                                      <p:cBhvr>
                                        <p:cTn id="31" dur="1" fill="hold">
                                          <p:stCondLst>
                                            <p:cond delay="0"/>
                                          </p:stCondLst>
                                        </p:cTn>
                                        <p:tgtEl>
                                          <p:spTgt spid="21509">
                                            <p:txEl>
                                              <p:pRg st="3" end="3"/>
                                            </p:txEl>
                                          </p:spTgt>
                                        </p:tgtEl>
                                        <p:attrNameLst>
                                          <p:attrName>style.visibility</p:attrName>
                                        </p:attrNameLst>
                                      </p:cBhvr>
                                      <p:to>
                                        <p:strVal val="visible"/>
                                      </p:to>
                                    </p:set>
                                    <p:animEffect transition="in" filter="barn(inVertical)">
                                      <p:cBhvr>
                                        <p:cTn id="32" dur="500"/>
                                        <p:tgtEl>
                                          <p:spTgt spid="21509">
                                            <p:txEl>
                                              <p:pRg st="3" end="3"/>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21509">
                                            <p:txEl>
                                              <p:pRg st="4" end="4"/>
                                            </p:txEl>
                                          </p:spTgt>
                                        </p:tgtEl>
                                        <p:attrNameLst>
                                          <p:attrName>style.visibility</p:attrName>
                                        </p:attrNameLst>
                                      </p:cBhvr>
                                      <p:to>
                                        <p:strVal val="visible"/>
                                      </p:to>
                                    </p:set>
                                    <p:animEffect transition="in" filter="barn(inVertical)">
                                      <p:cBhvr>
                                        <p:cTn id="35" dur="500"/>
                                        <p:tgtEl>
                                          <p:spTgt spid="21509">
                                            <p:txEl>
                                              <p:pRg st="4" end="4"/>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21509">
                                            <p:txEl>
                                              <p:pRg st="5" end="5"/>
                                            </p:txEl>
                                          </p:spTgt>
                                        </p:tgtEl>
                                        <p:attrNameLst>
                                          <p:attrName>style.visibility</p:attrName>
                                        </p:attrNameLst>
                                      </p:cBhvr>
                                      <p:to>
                                        <p:strVal val="visible"/>
                                      </p:to>
                                    </p:set>
                                    <p:animEffect transition="in" filter="barn(inVertical)">
                                      <p:cBhvr>
                                        <p:cTn id="38" dur="500"/>
                                        <p:tgtEl>
                                          <p:spTgt spid="21509">
                                            <p:txEl>
                                              <p:pRg st="5" end="5"/>
                                            </p:txEl>
                                          </p:spTgt>
                                        </p:tgtEl>
                                      </p:cBhvr>
                                    </p:animEffect>
                                  </p:childTnLst>
                                </p:cTn>
                              </p:par>
                              <p:par>
                                <p:cTn id="39" presetID="16" presetClass="entr" presetSubtype="21" fill="hold" nodeType="withEffect">
                                  <p:stCondLst>
                                    <p:cond delay="0"/>
                                  </p:stCondLst>
                                  <p:childTnLst>
                                    <p:set>
                                      <p:cBhvr>
                                        <p:cTn id="40" dur="1" fill="hold">
                                          <p:stCondLst>
                                            <p:cond delay="0"/>
                                          </p:stCondLst>
                                        </p:cTn>
                                        <p:tgtEl>
                                          <p:spTgt spid="21509">
                                            <p:txEl>
                                              <p:pRg st="6" end="6"/>
                                            </p:txEl>
                                          </p:spTgt>
                                        </p:tgtEl>
                                        <p:attrNameLst>
                                          <p:attrName>style.visibility</p:attrName>
                                        </p:attrNameLst>
                                      </p:cBhvr>
                                      <p:to>
                                        <p:strVal val="visible"/>
                                      </p:to>
                                    </p:set>
                                    <p:animEffect transition="in" filter="barn(inVertical)">
                                      <p:cBhvr>
                                        <p:cTn id="41" dur="500"/>
                                        <p:tgtEl>
                                          <p:spTgt spid="21509">
                                            <p:txEl>
                                              <p:pRg st="6" end="6"/>
                                            </p:txEl>
                                          </p:spTgt>
                                        </p:tgtEl>
                                      </p:cBhvr>
                                    </p:animEffect>
                                  </p:childTnLst>
                                </p:cTn>
                              </p:par>
                              <p:par>
                                <p:cTn id="42" presetID="16" presetClass="entr" presetSubtype="21" fill="hold" nodeType="withEffect">
                                  <p:stCondLst>
                                    <p:cond delay="0"/>
                                  </p:stCondLst>
                                  <p:childTnLst>
                                    <p:set>
                                      <p:cBhvr>
                                        <p:cTn id="43" dur="1" fill="hold">
                                          <p:stCondLst>
                                            <p:cond delay="0"/>
                                          </p:stCondLst>
                                        </p:cTn>
                                        <p:tgtEl>
                                          <p:spTgt spid="21509">
                                            <p:txEl>
                                              <p:pRg st="7" end="7"/>
                                            </p:txEl>
                                          </p:spTgt>
                                        </p:tgtEl>
                                        <p:attrNameLst>
                                          <p:attrName>style.visibility</p:attrName>
                                        </p:attrNameLst>
                                      </p:cBhvr>
                                      <p:to>
                                        <p:strVal val="visible"/>
                                      </p:to>
                                    </p:set>
                                    <p:animEffect transition="in" filter="barn(inVertical)">
                                      <p:cBhvr>
                                        <p:cTn id="44" dur="500"/>
                                        <p:tgtEl>
                                          <p:spTgt spid="2150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26988"/>
            <a:ext cx="8229600" cy="715962"/>
          </a:xfrm>
        </p:spPr>
        <p:txBody>
          <a:bodyPr/>
          <a:lstStyle/>
          <a:p>
            <a:r>
              <a:rPr lang="en-US" sz="2800">
                <a:latin typeface="Arial Black" charset="0"/>
                <a:cs typeface="Arial" charset="0"/>
              </a:rPr>
              <a:t>Transportation Revolution: Review</a:t>
            </a:r>
          </a:p>
        </p:txBody>
      </p:sp>
      <p:pic>
        <p:nvPicPr>
          <p:cNvPr id="32771" name="Content Placeholder 6"/>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85800" y="1025525"/>
            <a:ext cx="2965450" cy="2760663"/>
          </a:xfrm>
        </p:spPr>
      </p:pic>
      <p:pic>
        <p:nvPicPr>
          <p:cNvPr id="32772" name="Content Placeholder 7"/>
          <p:cNvPicPr>
            <a:picLocks noGrp="1" noChangeAspect="1"/>
          </p:cNvPicPr>
          <p:nvPr>
            <p:ph sz="quarter" idx="2"/>
          </p:nvPr>
        </p:nvPicPr>
        <p:blipFill>
          <a:blip r:embed="rId3">
            <a:extLst>
              <a:ext uri="{28A0092B-C50C-407E-A947-70E740481C1C}">
                <a14:useLocalDpi xmlns:a14="http://schemas.microsoft.com/office/drawing/2010/main" val="0"/>
              </a:ext>
            </a:extLst>
          </a:blip>
          <a:srcRect l="3207" t="2988" r="2612" b="4546"/>
          <a:stretch>
            <a:fillRect/>
          </a:stretch>
        </p:blipFill>
        <p:spPr>
          <a:xfrm>
            <a:off x="-9525" y="4003675"/>
            <a:ext cx="4138613" cy="2549525"/>
          </a:xfrm>
        </p:spPr>
      </p:pic>
      <p:sp>
        <p:nvSpPr>
          <p:cNvPr id="22533" name="Text Placeholder 3"/>
          <p:cNvSpPr>
            <a:spLocks noGrp="1"/>
          </p:cNvSpPr>
          <p:nvPr>
            <p:ph type="body" sz="half" idx="3"/>
          </p:nvPr>
        </p:nvSpPr>
        <p:spPr>
          <a:xfrm>
            <a:off x="3657600" y="762000"/>
            <a:ext cx="5486400" cy="6096000"/>
          </a:xfrm>
        </p:spPr>
        <p:txBody>
          <a:bodyPr/>
          <a:lstStyle/>
          <a:p>
            <a:r>
              <a:rPr lang="en-US" sz="1600">
                <a:latin typeface="Arial Black" charset="0"/>
                <a:cs typeface="Arial" charset="0"/>
              </a:rPr>
              <a:t>Trade in west had gone one way south through New Orleans until steam boat allowed two way trade</a:t>
            </a:r>
          </a:p>
          <a:p>
            <a:pPr lvl="1"/>
            <a:r>
              <a:rPr lang="en-US" sz="1600">
                <a:latin typeface="Arial Black" charset="0"/>
                <a:cs typeface="Arial" charset="0"/>
              </a:rPr>
              <a:t>Connected western and southern regions</a:t>
            </a:r>
          </a:p>
          <a:p>
            <a:pPr lvl="1"/>
            <a:endParaRPr lang="en-US" sz="1600">
              <a:latin typeface="Arial Black" charset="0"/>
              <a:cs typeface="Arial" charset="0"/>
            </a:endParaRPr>
          </a:p>
          <a:p>
            <a:r>
              <a:rPr lang="en-US" sz="1600">
                <a:solidFill>
                  <a:srgbClr val="FF0000"/>
                </a:solidFill>
                <a:latin typeface="Arial Black" charset="0"/>
                <a:cs typeface="Arial" charset="0"/>
              </a:rPr>
              <a:t>Canals and railroads allowed east west trade and trade across Alleghenies</a:t>
            </a:r>
          </a:p>
          <a:p>
            <a:pPr lvl="1"/>
            <a:r>
              <a:rPr lang="en-US" sz="1600">
                <a:solidFill>
                  <a:srgbClr val="FF0000"/>
                </a:solidFill>
                <a:latin typeface="Arial Black" charset="0"/>
                <a:cs typeface="Arial" charset="0"/>
              </a:rPr>
              <a:t>Reduced influence of Mississippi</a:t>
            </a:r>
          </a:p>
          <a:p>
            <a:pPr lvl="1"/>
            <a:endParaRPr lang="en-US" sz="1600">
              <a:latin typeface="Arial Black" charset="0"/>
              <a:cs typeface="Arial" charset="0"/>
            </a:endParaRPr>
          </a:p>
          <a:p>
            <a:r>
              <a:rPr lang="en-US" sz="1600">
                <a:solidFill>
                  <a:srgbClr val="FF0000"/>
                </a:solidFill>
                <a:latin typeface="Arial Black" charset="0"/>
                <a:cs typeface="Arial" charset="0"/>
              </a:rPr>
              <a:t>Shifted influence of cities from New Orleans to New York City and Buffalo</a:t>
            </a:r>
          </a:p>
          <a:p>
            <a:pPr lvl="1"/>
            <a:r>
              <a:rPr lang="en-US" sz="1600">
                <a:latin typeface="Arial Black" charset="0"/>
                <a:cs typeface="Arial" charset="0"/>
              </a:rPr>
              <a:t>South believed upper Mississippi Valley was linked to South; but canals and railroads linked it more tightly east</a:t>
            </a:r>
          </a:p>
          <a:p>
            <a:pPr lvl="1"/>
            <a:endParaRPr lang="en-US" sz="1600">
              <a:latin typeface="Arial Black" charset="0"/>
              <a:cs typeface="Arial" charset="0"/>
            </a:endParaRPr>
          </a:p>
          <a:p>
            <a:r>
              <a:rPr lang="en-US" sz="1600">
                <a:solidFill>
                  <a:srgbClr val="FF0000"/>
                </a:solidFill>
                <a:latin typeface="Arial Black" charset="0"/>
                <a:cs typeface="Arial" charset="0"/>
              </a:rPr>
              <a:t>National interrelated economies</a:t>
            </a:r>
          </a:p>
          <a:p>
            <a:pPr lvl="1"/>
            <a:r>
              <a:rPr lang="en-US" sz="1600">
                <a:latin typeface="Arial Black" charset="0"/>
                <a:cs typeface="Arial" charset="0"/>
              </a:rPr>
              <a:t>South made cotton for New England and Britain</a:t>
            </a:r>
          </a:p>
          <a:p>
            <a:pPr lvl="1"/>
            <a:r>
              <a:rPr lang="en-US" sz="1600">
                <a:latin typeface="Arial Black" charset="0"/>
                <a:cs typeface="Arial" charset="0"/>
              </a:rPr>
              <a:t>East made machines and textiles for South and West</a:t>
            </a:r>
          </a:p>
          <a:p>
            <a:pPr lvl="1"/>
            <a:r>
              <a:rPr lang="en-US" sz="1600">
                <a:latin typeface="Arial Black" charset="0"/>
                <a:cs typeface="Arial" charset="0"/>
              </a:rPr>
              <a:t>West produced food for North and South</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2533">
                                            <p:txEl>
                                              <p:pRg st="0" end="0"/>
                                            </p:txEl>
                                          </p:spTgt>
                                        </p:tgtEl>
                                        <p:attrNameLst>
                                          <p:attrName>style.visibility</p:attrName>
                                        </p:attrNameLst>
                                      </p:cBhvr>
                                      <p:to>
                                        <p:strVal val="visible"/>
                                      </p:to>
                                    </p:set>
                                    <p:animEffect transition="in" filter="fade">
                                      <p:cBhvr>
                                        <p:cTn id="7" dur="1000"/>
                                        <p:tgtEl>
                                          <p:spTgt spid="22533">
                                            <p:txEl>
                                              <p:pRg st="0" end="0"/>
                                            </p:txEl>
                                          </p:spTgt>
                                        </p:tgtEl>
                                      </p:cBhvr>
                                    </p:animEffect>
                                    <p:anim calcmode="lin" valueType="num">
                                      <p:cBhvr>
                                        <p:cTn id="8" dur="1000" fill="hold"/>
                                        <p:tgtEl>
                                          <p:spTgt spid="2253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53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2533">
                                            <p:txEl>
                                              <p:pRg st="1" end="1"/>
                                            </p:txEl>
                                          </p:spTgt>
                                        </p:tgtEl>
                                        <p:attrNameLst>
                                          <p:attrName>style.visibility</p:attrName>
                                        </p:attrNameLst>
                                      </p:cBhvr>
                                      <p:to>
                                        <p:strVal val="visible"/>
                                      </p:to>
                                    </p:set>
                                    <p:animEffect transition="in" filter="fade">
                                      <p:cBhvr>
                                        <p:cTn id="12" dur="1000"/>
                                        <p:tgtEl>
                                          <p:spTgt spid="22533">
                                            <p:txEl>
                                              <p:pRg st="1" end="1"/>
                                            </p:txEl>
                                          </p:spTgt>
                                        </p:tgtEl>
                                      </p:cBhvr>
                                    </p:animEffect>
                                    <p:anim calcmode="lin" valueType="num">
                                      <p:cBhvr>
                                        <p:cTn id="13" dur="1000" fill="hold"/>
                                        <p:tgtEl>
                                          <p:spTgt spid="2253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253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2533">
                                            <p:txEl>
                                              <p:pRg st="3" end="3"/>
                                            </p:txEl>
                                          </p:spTgt>
                                        </p:tgtEl>
                                        <p:attrNameLst>
                                          <p:attrName>style.visibility</p:attrName>
                                        </p:attrNameLst>
                                      </p:cBhvr>
                                      <p:to>
                                        <p:strVal val="visible"/>
                                      </p:to>
                                    </p:set>
                                    <p:anim calcmode="lin" valueType="num">
                                      <p:cBhvr additive="base">
                                        <p:cTn id="19" dur="500" fill="hold"/>
                                        <p:tgtEl>
                                          <p:spTgt spid="2253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2533">
                                            <p:txEl>
                                              <p:pRg st="4" end="4"/>
                                            </p:txEl>
                                          </p:spTgt>
                                        </p:tgtEl>
                                        <p:attrNameLst>
                                          <p:attrName>style.visibility</p:attrName>
                                        </p:attrNameLst>
                                      </p:cBhvr>
                                      <p:to>
                                        <p:strVal val="visible"/>
                                      </p:to>
                                    </p:set>
                                    <p:anim calcmode="lin" valueType="num">
                                      <p:cBhvr additive="base">
                                        <p:cTn id="23" dur="500" fill="hold"/>
                                        <p:tgtEl>
                                          <p:spTgt spid="2253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253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22533">
                                            <p:txEl>
                                              <p:pRg st="6" end="6"/>
                                            </p:txEl>
                                          </p:spTgt>
                                        </p:tgtEl>
                                        <p:attrNameLst>
                                          <p:attrName>style.visibility</p:attrName>
                                        </p:attrNameLst>
                                      </p:cBhvr>
                                      <p:to>
                                        <p:strVal val="visible"/>
                                      </p:to>
                                    </p:set>
                                    <p:anim calcmode="lin" valueType="num">
                                      <p:cBhvr additive="base">
                                        <p:cTn id="29" dur="500" fill="hold"/>
                                        <p:tgtEl>
                                          <p:spTgt spid="2253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253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2533">
                                            <p:txEl>
                                              <p:pRg st="7" end="7"/>
                                            </p:txEl>
                                          </p:spTgt>
                                        </p:tgtEl>
                                        <p:attrNameLst>
                                          <p:attrName>style.visibility</p:attrName>
                                        </p:attrNameLst>
                                      </p:cBhvr>
                                      <p:to>
                                        <p:strVal val="visible"/>
                                      </p:to>
                                    </p:set>
                                    <p:anim calcmode="lin" valueType="num">
                                      <p:cBhvr additive="base">
                                        <p:cTn id="33" dur="500" fill="hold"/>
                                        <p:tgtEl>
                                          <p:spTgt spid="2253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253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22533">
                                            <p:txEl>
                                              <p:pRg st="9" end="9"/>
                                            </p:txEl>
                                          </p:spTgt>
                                        </p:tgtEl>
                                        <p:attrNameLst>
                                          <p:attrName>style.visibility</p:attrName>
                                        </p:attrNameLst>
                                      </p:cBhvr>
                                      <p:to>
                                        <p:strVal val="visible"/>
                                      </p:to>
                                    </p:set>
                                    <p:anim calcmode="lin" valueType="num">
                                      <p:cBhvr additive="base">
                                        <p:cTn id="39" dur="500" fill="hold"/>
                                        <p:tgtEl>
                                          <p:spTgt spid="2253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253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2533">
                                            <p:txEl>
                                              <p:pRg st="10" end="10"/>
                                            </p:txEl>
                                          </p:spTgt>
                                        </p:tgtEl>
                                        <p:attrNameLst>
                                          <p:attrName>style.visibility</p:attrName>
                                        </p:attrNameLst>
                                      </p:cBhvr>
                                      <p:to>
                                        <p:strVal val="visible"/>
                                      </p:to>
                                    </p:set>
                                    <p:anim calcmode="lin" valueType="num">
                                      <p:cBhvr additive="base">
                                        <p:cTn id="43" dur="500" fill="hold"/>
                                        <p:tgtEl>
                                          <p:spTgt spid="2253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253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2533">
                                            <p:txEl>
                                              <p:pRg st="11" end="11"/>
                                            </p:txEl>
                                          </p:spTgt>
                                        </p:tgtEl>
                                        <p:attrNameLst>
                                          <p:attrName>style.visibility</p:attrName>
                                        </p:attrNameLst>
                                      </p:cBhvr>
                                      <p:to>
                                        <p:strVal val="visible"/>
                                      </p:to>
                                    </p:set>
                                    <p:anim calcmode="lin" valueType="num">
                                      <p:cBhvr additive="base">
                                        <p:cTn id="47" dur="500" fill="hold"/>
                                        <p:tgtEl>
                                          <p:spTgt spid="2253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2533">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2533">
                                            <p:txEl>
                                              <p:pRg st="12" end="12"/>
                                            </p:txEl>
                                          </p:spTgt>
                                        </p:tgtEl>
                                        <p:attrNameLst>
                                          <p:attrName>style.visibility</p:attrName>
                                        </p:attrNameLst>
                                      </p:cBhvr>
                                      <p:to>
                                        <p:strVal val="visible"/>
                                      </p:to>
                                    </p:set>
                                    <p:anim calcmode="lin" valueType="num">
                                      <p:cBhvr additive="base">
                                        <p:cTn id="51" dur="500" fill="hold"/>
                                        <p:tgtEl>
                                          <p:spTgt spid="2253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253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5"/>
          <p:cNvSpPr>
            <a:spLocks noGrp="1"/>
          </p:cNvSpPr>
          <p:nvPr>
            <p:ph type="title"/>
          </p:nvPr>
        </p:nvSpPr>
        <p:spPr/>
        <p:txBody>
          <a:bodyPr/>
          <a:lstStyle/>
          <a:p>
            <a:r>
              <a:rPr lang="en-US" sz="2800">
                <a:latin typeface="Arial Black" charset="0"/>
                <a:cs typeface="Arial" charset="0"/>
              </a:rPr>
              <a:t>Market Revolution: Review</a:t>
            </a:r>
          </a:p>
        </p:txBody>
      </p:sp>
      <p:sp>
        <p:nvSpPr>
          <p:cNvPr id="23555" name="Text Placeholder 6"/>
          <p:cNvSpPr>
            <a:spLocks noGrp="1"/>
          </p:cNvSpPr>
          <p:nvPr>
            <p:ph type="body" sz="half" idx="1"/>
          </p:nvPr>
        </p:nvSpPr>
        <p:spPr>
          <a:xfrm>
            <a:off x="457200" y="1600200"/>
            <a:ext cx="6477000" cy="5105400"/>
          </a:xfrm>
        </p:spPr>
        <p:txBody>
          <a:bodyPr/>
          <a:lstStyle/>
          <a:p>
            <a:r>
              <a:rPr lang="en-US" sz="1600">
                <a:solidFill>
                  <a:srgbClr val="FF0000"/>
                </a:solidFill>
                <a:latin typeface="Arial Black" charset="0"/>
                <a:cs typeface="Arial" charset="0"/>
              </a:rPr>
              <a:t>Chief Justice Marshall protected contract rights with irrevocable charters</a:t>
            </a:r>
          </a:p>
          <a:p>
            <a:pPr lvl="1"/>
            <a:r>
              <a:rPr lang="en-US" sz="1600">
                <a:latin typeface="Arial Black" charset="0"/>
                <a:cs typeface="Arial" charset="0"/>
              </a:rPr>
              <a:t>Chief Justice Taney issued rulings (</a:t>
            </a:r>
            <a:r>
              <a:rPr lang="en-US" sz="1600" i="1">
                <a:latin typeface="Arial Black" charset="0"/>
                <a:cs typeface="Arial" charset="0"/>
              </a:rPr>
              <a:t>Charles Bridge)</a:t>
            </a:r>
            <a:r>
              <a:rPr lang="en-US" sz="1600">
                <a:latin typeface="Arial Black" charset="0"/>
                <a:cs typeface="Arial" charset="0"/>
              </a:rPr>
              <a:t> that encouraged greater commercial competition</a:t>
            </a:r>
          </a:p>
          <a:p>
            <a:pPr lvl="1"/>
            <a:endParaRPr lang="en-US" sz="1600">
              <a:latin typeface="Arial Black" charset="0"/>
              <a:cs typeface="Arial" charset="0"/>
            </a:endParaRPr>
          </a:p>
          <a:p>
            <a:r>
              <a:rPr lang="en-US" sz="1600">
                <a:solidFill>
                  <a:srgbClr val="FF0000"/>
                </a:solidFill>
                <a:latin typeface="Arial Black" charset="0"/>
                <a:cs typeface="Arial" charset="0"/>
              </a:rPr>
              <a:t>Families stopped being self sufficient. Relied on market for basic needs</a:t>
            </a:r>
          </a:p>
          <a:p>
            <a:pPr lvl="1"/>
            <a:r>
              <a:rPr lang="en-US" sz="1600">
                <a:latin typeface="Arial Black" charset="0"/>
                <a:cs typeface="Arial" charset="0"/>
              </a:rPr>
              <a:t>Wages to buy manufactured clothing and items; food eaten from distant farms</a:t>
            </a:r>
          </a:p>
          <a:p>
            <a:pPr lvl="1"/>
            <a:r>
              <a:rPr lang="en-US" sz="1600">
                <a:latin typeface="Arial Black" charset="0"/>
                <a:cs typeface="Arial" charset="0"/>
              </a:rPr>
              <a:t>“women’s work” in home was devalued decreasing importance of woman</a:t>
            </a:r>
          </a:p>
          <a:p>
            <a:pPr lvl="1"/>
            <a:endParaRPr lang="en-US" sz="1600">
              <a:latin typeface="Arial Black" charset="0"/>
              <a:cs typeface="Arial" charset="0"/>
            </a:endParaRPr>
          </a:p>
          <a:p>
            <a:r>
              <a:rPr lang="en-US" sz="1600">
                <a:solidFill>
                  <a:srgbClr val="FF0000"/>
                </a:solidFill>
                <a:latin typeface="Arial Black" charset="0"/>
                <a:cs typeface="Arial" charset="0"/>
              </a:rPr>
              <a:t>Prosperity for all Americans increased but gap between rich and poor became huge</a:t>
            </a:r>
          </a:p>
          <a:p>
            <a:pPr lvl="1"/>
            <a:r>
              <a:rPr lang="en-US" sz="1600">
                <a:latin typeface="Arial Black" charset="0"/>
                <a:cs typeface="Arial" charset="0"/>
              </a:rPr>
              <a:t>Rags to riches stories were rare</a:t>
            </a:r>
          </a:p>
          <a:p>
            <a:pPr lvl="1"/>
            <a:r>
              <a:rPr lang="en-US" sz="1600">
                <a:latin typeface="Arial Black" charset="0"/>
                <a:cs typeface="Arial" charset="0"/>
              </a:rPr>
              <a:t>General prosperity reduced chances of class conflict</a:t>
            </a:r>
          </a:p>
        </p:txBody>
      </p:sp>
      <p:pic>
        <p:nvPicPr>
          <p:cNvPr id="33796" name="Content Placeholder 9"/>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934200" y="2057400"/>
            <a:ext cx="1885950" cy="2419350"/>
          </a:xfr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anim calcmode="lin" valueType="num">
                                      <p:cBhvr additive="base">
                                        <p:cTn id="11"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5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anim calcmode="lin" valueType="num">
                                      <p:cBhvr additive="base">
                                        <p:cTn id="17"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355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3555">
                                            <p:txEl>
                                              <p:pRg st="4" end="4"/>
                                            </p:txEl>
                                          </p:spTgt>
                                        </p:tgtEl>
                                        <p:attrNameLst>
                                          <p:attrName>style.visibility</p:attrName>
                                        </p:attrNameLst>
                                      </p:cBhvr>
                                      <p:to>
                                        <p:strVal val="visible"/>
                                      </p:to>
                                    </p:set>
                                    <p:anim calcmode="lin" valueType="num">
                                      <p:cBhvr additive="base">
                                        <p:cTn id="21" dur="500" fill="hold"/>
                                        <p:tgtEl>
                                          <p:spTgt spid="2355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3555">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3555">
                                            <p:txEl>
                                              <p:pRg st="5" end="5"/>
                                            </p:txEl>
                                          </p:spTgt>
                                        </p:tgtEl>
                                        <p:attrNameLst>
                                          <p:attrName>style.visibility</p:attrName>
                                        </p:attrNameLst>
                                      </p:cBhvr>
                                      <p:to>
                                        <p:strVal val="visible"/>
                                      </p:to>
                                    </p:set>
                                    <p:anim calcmode="lin" valueType="num">
                                      <p:cBhvr additive="base">
                                        <p:cTn id="25" dur="500" fill="hold"/>
                                        <p:tgtEl>
                                          <p:spTgt spid="2355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3555">
                                            <p:txEl>
                                              <p:pRg st="7" end="7"/>
                                            </p:txEl>
                                          </p:spTgt>
                                        </p:tgtEl>
                                        <p:attrNameLst>
                                          <p:attrName>style.visibility</p:attrName>
                                        </p:attrNameLst>
                                      </p:cBhvr>
                                      <p:to>
                                        <p:strVal val="visible"/>
                                      </p:to>
                                    </p:set>
                                    <p:anim calcmode="lin" valueType="num">
                                      <p:cBhvr additive="base">
                                        <p:cTn id="31" dur="500" fill="hold"/>
                                        <p:tgtEl>
                                          <p:spTgt spid="23555">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5">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3555">
                                            <p:txEl>
                                              <p:pRg st="8" end="8"/>
                                            </p:txEl>
                                          </p:spTgt>
                                        </p:tgtEl>
                                        <p:attrNameLst>
                                          <p:attrName>style.visibility</p:attrName>
                                        </p:attrNameLst>
                                      </p:cBhvr>
                                      <p:to>
                                        <p:strVal val="visible"/>
                                      </p:to>
                                    </p:set>
                                    <p:anim calcmode="lin" valueType="num">
                                      <p:cBhvr additive="base">
                                        <p:cTn id="35" dur="500" fill="hold"/>
                                        <p:tgtEl>
                                          <p:spTgt spid="23555">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3555">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3555">
                                            <p:txEl>
                                              <p:pRg st="9" end="9"/>
                                            </p:txEl>
                                          </p:spTgt>
                                        </p:tgtEl>
                                        <p:attrNameLst>
                                          <p:attrName>style.visibility</p:attrName>
                                        </p:attrNameLst>
                                      </p:cBhvr>
                                      <p:to>
                                        <p:strVal val="visible"/>
                                      </p:to>
                                    </p:set>
                                    <p:anim calcmode="lin" valueType="num">
                                      <p:cBhvr additive="base">
                                        <p:cTn id="39" dur="500" fill="hold"/>
                                        <p:tgtEl>
                                          <p:spTgt spid="23555">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355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0"/>
            <a:ext cx="8229600" cy="1143000"/>
          </a:xfrm>
        </p:spPr>
        <p:txBody>
          <a:bodyPr/>
          <a:lstStyle/>
          <a:p>
            <a:pPr eaLnBrk="1" hangingPunct="1"/>
            <a:r>
              <a:rPr lang="en-US">
                <a:solidFill>
                  <a:srgbClr val="FF0000"/>
                </a:solidFill>
                <a:latin typeface="Arial Black" charset="0"/>
                <a:cs typeface="Arial" charset="0"/>
              </a:rPr>
              <a:t>Panic of 1837</a:t>
            </a:r>
          </a:p>
        </p:txBody>
      </p:sp>
      <p:sp>
        <p:nvSpPr>
          <p:cNvPr id="20483" name="Rectangle 4"/>
          <p:cNvSpPr>
            <a:spLocks noGrp="1" noChangeArrowheads="1"/>
          </p:cNvSpPr>
          <p:nvPr>
            <p:ph type="body" sz="half" idx="1"/>
          </p:nvPr>
        </p:nvSpPr>
        <p:spPr>
          <a:xfrm>
            <a:off x="0" y="914400"/>
            <a:ext cx="5257800" cy="5943600"/>
          </a:xfrm>
        </p:spPr>
        <p:txBody>
          <a:bodyPr/>
          <a:lstStyle/>
          <a:p>
            <a:pPr eaLnBrk="1" hangingPunct="1"/>
            <a:r>
              <a:rPr lang="en-US" sz="2400">
                <a:latin typeface="Arial Black" charset="0"/>
                <a:cs typeface="Arial" charset="0"/>
              </a:rPr>
              <a:t>Roads and canals were financed by state and national government</a:t>
            </a:r>
          </a:p>
          <a:p>
            <a:pPr lvl="1" eaLnBrk="1" hangingPunct="1"/>
            <a:r>
              <a:rPr lang="en-US" sz="2000">
                <a:latin typeface="Arial Black" charset="0"/>
                <a:cs typeface="Arial" charset="0"/>
              </a:rPr>
              <a:t>Increased government spending</a:t>
            </a:r>
          </a:p>
          <a:p>
            <a:pPr lvl="1" eaLnBrk="1" hangingPunct="1"/>
            <a:endParaRPr lang="en-US" sz="2000">
              <a:latin typeface="Arial Black" charset="0"/>
              <a:cs typeface="Arial" charset="0"/>
            </a:endParaRPr>
          </a:p>
          <a:p>
            <a:pPr eaLnBrk="1" hangingPunct="1"/>
            <a:r>
              <a:rPr lang="en-US" sz="2400">
                <a:latin typeface="Arial Black" charset="0"/>
                <a:cs typeface="Arial" charset="0"/>
              </a:rPr>
              <a:t>Economic depression ended government spending</a:t>
            </a:r>
          </a:p>
          <a:p>
            <a:pPr eaLnBrk="1" hangingPunct="1"/>
            <a:endParaRPr lang="en-US" sz="2400">
              <a:latin typeface="Arial Black" charset="0"/>
              <a:cs typeface="Arial" charset="0"/>
            </a:endParaRPr>
          </a:p>
          <a:p>
            <a:pPr eaLnBrk="1" hangingPunct="1"/>
            <a:r>
              <a:rPr lang="en-US" sz="2400">
                <a:latin typeface="Arial Black" charset="0"/>
                <a:cs typeface="Arial" charset="0"/>
              </a:rPr>
              <a:t>When Railroads were built, used private funds to avoid financial problems created by canals and roads</a:t>
            </a:r>
          </a:p>
        </p:txBody>
      </p:sp>
      <p:pic>
        <p:nvPicPr>
          <p:cNvPr id="34820" name="Picture 6" descr="The_times_panic_1837"/>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14754"/>
          <a:stretch>
            <a:fillRect/>
          </a:stretch>
        </p:blipFill>
        <p:spPr>
          <a:xfrm>
            <a:off x="5181600" y="2057400"/>
            <a:ext cx="3962400" cy="31448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fade">
                                      <p:cBhvr>
                                        <p:cTn id="7" dur="1000"/>
                                        <p:tgtEl>
                                          <p:spTgt spid="20483">
                                            <p:txEl>
                                              <p:pRg st="0" end="0"/>
                                            </p:txEl>
                                          </p:spTgt>
                                        </p:tgtEl>
                                      </p:cBhvr>
                                    </p:animEffect>
                                    <p:anim calcmode="lin" valueType="num">
                                      <p:cBhvr>
                                        <p:cTn id="8"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48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fade">
                                      <p:cBhvr>
                                        <p:cTn id="12" dur="1000"/>
                                        <p:tgtEl>
                                          <p:spTgt spid="20483">
                                            <p:txEl>
                                              <p:pRg st="1" end="1"/>
                                            </p:txEl>
                                          </p:spTgt>
                                        </p:tgtEl>
                                      </p:cBhvr>
                                    </p:animEffect>
                                    <p:anim calcmode="lin" valueType="num">
                                      <p:cBhvr>
                                        <p:cTn id="13" dur="10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048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anim calcmode="lin" valueType="num">
                                      <p:cBhvr additive="base">
                                        <p:cTn id="19"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483">
                                            <p:txEl>
                                              <p:pRg st="5" end="5"/>
                                            </p:txEl>
                                          </p:spTgt>
                                        </p:tgtEl>
                                        <p:attrNameLst>
                                          <p:attrName>style.visibility</p:attrName>
                                        </p:attrNameLst>
                                      </p:cBhvr>
                                      <p:to>
                                        <p:strVal val="visible"/>
                                      </p:to>
                                    </p:set>
                                    <p:anim calcmode="lin" valueType="num">
                                      <p:cBhvr additive="base">
                                        <p:cTn id="23" dur="5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048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1637</TotalTime>
  <Words>1924</Words>
  <Application>Microsoft Macintosh PowerPoint</Application>
  <PresentationFormat>On-screen Show (4:3)</PresentationFormat>
  <Paragraphs>301</Paragraphs>
  <Slides>23</Slides>
  <Notes>2</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Default Design</vt:lpstr>
      <vt:lpstr>2_Default Design</vt:lpstr>
      <vt:lpstr>Moving West</vt:lpstr>
      <vt:lpstr>Geography of the West</vt:lpstr>
      <vt:lpstr>Shaping Western Landscape</vt:lpstr>
      <vt:lpstr>Forging a National Economy</vt:lpstr>
      <vt:lpstr>Theme</vt:lpstr>
      <vt:lpstr>Westward Movement</vt:lpstr>
      <vt:lpstr>March of Millions</vt:lpstr>
      <vt:lpstr>Irish and German Immigrants</vt:lpstr>
      <vt:lpstr>Flare-ups of Antiforeignism</vt:lpstr>
      <vt:lpstr>Factory System</vt:lpstr>
      <vt:lpstr>Manufacturing in US</vt:lpstr>
      <vt:lpstr>Why Did Industry Grow?</vt:lpstr>
      <vt:lpstr>Workers and “Wage Slaves”</vt:lpstr>
      <vt:lpstr>Women and the Economy</vt:lpstr>
      <vt:lpstr>Welcome Back! Bell Ringer…</vt:lpstr>
      <vt:lpstr>Western Farmers Reap a Revolution in Fields</vt:lpstr>
      <vt:lpstr>Roads and Turnpikes</vt:lpstr>
      <vt:lpstr>Canals</vt:lpstr>
      <vt:lpstr>Railroads</vt:lpstr>
      <vt:lpstr>Cables, Clippers and Pony Riders</vt:lpstr>
      <vt:lpstr>Transportation Revolution: Review</vt:lpstr>
      <vt:lpstr>Market Revolution: Review</vt:lpstr>
      <vt:lpstr>Panic of 1837</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Rise of the West</dc:title>
  <dc:creator>John King</dc:creator>
  <cp:lastModifiedBy>Gavin Hall</cp:lastModifiedBy>
  <cp:revision>59</cp:revision>
  <dcterms:created xsi:type="dcterms:W3CDTF">2009-12-04T04:14:48Z</dcterms:created>
  <dcterms:modified xsi:type="dcterms:W3CDTF">2015-10-14T17:12:39Z</dcterms:modified>
</cp:coreProperties>
</file>