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4" ContentType="video/unknown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clrMru>
    <a:srgbClr val="00A6D9"/>
    <a:srgbClr val="00C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62" d="100"/>
          <a:sy n="162" d="100"/>
        </p:scale>
        <p:origin x="-160" y="-1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929AC2-8A68-8742-9D5D-A0EBEEF2EA50}" type="datetimeFigureOut">
              <a:rPr lang="en-US" smtClean="0"/>
              <a:t>4/20/16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AAED4C-23FE-EE4C-8FF6-EAC74F420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343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5B1C4-C6AE-254E-8B8F-CB0F0FF9424B}" type="datetimeFigureOut">
              <a:rPr lang="en-US" smtClean="0"/>
              <a:pPr/>
              <a:t>4/20/16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B202C7-08DF-BB4C-B406-EE8D0E338F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456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1980 RNC image</a:t>
            </a:r>
            <a:r>
              <a:rPr lang="en-US" baseline="0" dirty="0" smtClean="0"/>
              <a:t> 1: https://</a:t>
            </a:r>
            <a:r>
              <a:rPr lang="en-US" baseline="0" dirty="0" err="1" smtClean="0"/>
              <a:t>en.wikipedia.org</a:t>
            </a:r>
            <a:r>
              <a:rPr lang="en-US" baseline="0" dirty="0" smtClean="0"/>
              <a:t>/wiki/Republican_Party_presidential_primaries,_1980</a:t>
            </a:r>
            <a:endParaRPr lang="en-US" dirty="0" smtClean="0"/>
          </a:p>
          <a:p>
            <a:r>
              <a:rPr lang="en-US" dirty="0" smtClean="0"/>
              <a:t>1980 RNC image 2: http://</a:t>
            </a:r>
            <a:r>
              <a:rPr lang="en-US" dirty="0" err="1" smtClean="0"/>
              <a:t>neilleifer.com</a:t>
            </a:r>
            <a:r>
              <a:rPr lang="en-US" dirty="0" smtClean="0"/>
              <a:t>/</a:t>
            </a:r>
            <a:r>
              <a:rPr lang="en-US" dirty="0" err="1" smtClean="0"/>
              <a:t>ptags</a:t>
            </a:r>
            <a:r>
              <a:rPr lang="en-US" dirty="0" smtClean="0"/>
              <a:t>/1980-republican-national-convention/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02C7-08DF-BB4C-B406-EE8D0E338FE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237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Cartoon: http://</a:t>
            </a:r>
            <a:r>
              <a:rPr lang="en-US" dirty="0" err="1" smtClean="0"/>
              <a:t>www.cartoons.org.nz</a:t>
            </a:r>
            <a:r>
              <a:rPr lang="en-US" dirty="0" smtClean="0"/>
              <a:t>/cartoons/welfare-state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02C7-08DF-BB4C-B406-EE8D0E338FE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727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Prop 13 Cartoon w/description of current status: http://</a:t>
            </a:r>
            <a:r>
              <a:rPr lang="en-US" dirty="0" err="1" smtClean="0"/>
              <a:t>www.santamonicapropertyblog.com</a:t>
            </a:r>
            <a:r>
              <a:rPr lang="en-US" dirty="0" smtClean="0"/>
              <a:t>/senators-dare-to-tamper-with-prop-13/</a:t>
            </a:r>
          </a:p>
          <a:p>
            <a:r>
              <a:rPr lang="en-US" dirty="0" smtClean="0"/>
              <a:t>Time </a:t>
            </a:r>
            <a:r>
              <a:rPr lang="en-US" dirty="0" err="1" smtClean="0"/>
              <a:t>Falwell</a:t>
            </a:r>
            <a:r>
              <a:rPr lang="en-US" dirty="0" smtClean="0"/>
              <a:t> Cover: http://</a:t>
            </a:r>
            <a:r>
              <a:rPr lang="en-US" dirty="0" err="1" smtClean="0"/>
              <a:t>content.time.com</a:t>
            </a:r>
            <a:r>
              <a:rPr lang="en-US" dirty="0" smtClean="0"/>
              <a:t>/time/covers/0,16641,19850902,00.html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02C7-08DF-BB4C-B406-EE8D0E338FE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757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Map: http://</a:t>
            </a:r>
            <a:r>
              <a:rPr lang="en-US" dirty="0" err="1" smtClean="0"/>
              <a:t>kc-johnson.com</a:t>
            </a:r>
            <a:r>
              <a:rPr lang="en-US" dirty="0" smtClean="0"/>
              <a:t>/history-3442-the-1980-election/1980-presidential-election-map-picture/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02C7-08DF-BB4C-B406-EE8D0E338FE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8999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Cartoon: http://</a:t>
            </a:r>
            <a:r>
              <a:rPr lang="en-US" dirty="0" err="1" smtClean="0"/>
              <a:t>thecompanion.in</a:t>
            </a:r>
            <a:r>
              <a:rPr lang="en-US" dirty="0" smtClean="0"/>
              <a:t>/serious-thoughts-after-watching-in-time/</a:t>
            </a:r>
          </a:p>
          <a:p>
            <a:r>
              <a:rPr lang="en-US" dirty="0" smtClean="0"/>
              <a:t>PACO Strike, with description: https://</a:t>
            </a:r>
            <a:r>
              <a:rPr lang="en-US" dirty="0" err="1" smtClean="0"/>
              <a:t>historyrat.wordpress.com</a:t>
            </a:r>
            <a:r>
              <a:rPr lang="en-US" dirty="0" smtClean="0"/>
              <a:t>/2012/10/14/</a:t>
            </a:r>
            <a:r>
              <a:rPr lang="en-US" dirty="0" err="1" smtClean="0"/>
              <a:t>reagan</a:t>
            </a:r>
            <a:r>
              <a:rPr lang="en-US" dirty="0" smtClean="0"/>
              <a:t>-and-the-</a:t>
            </a:r>
            <a:r>
              <a:rPr lang="en-US" dirty="0" err="1" smtClean="0"/>
              <a:t>patco</a:t>
            </a:r>
            <a:r>
              <a:rPr lang="en-US" dirty="0" smtClean="0"/>
              <a:t>-strike-broken-promises/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02C7-08DF-BB4C-B406-EE8D0E338FE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7612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“It’s Morning in America” – Link to ad: http://</a:t>
            </a:r>
            <a:r>
              <a:rPr lang="en-US" dirty="0" err="1" smtClean="0"/>
              <a:t>www.livingroomcandidate.org</a:t>
            </a:r>
            <a:r>
              <a:rPr lang="en-US" dirty="0" smtClean="0"/>
              <a:t>/commercials/1984/prouder-stronger-better#4085</a:t>
            </a:r>
          </a:p>
          <a:p>
            <a:r>
              <a:rPr lang="en-US" dirty="0" smtClean="0"/>
              <a:t>Cartoon: http://</a:t>
            </a:r>
            <a:r>
              <a:rPr lang="en-US" dirty="0" err="1" smtClean="0"/>
              <a:t>apushrshs.wikispaces.com</a:t>
            </a:r>
            <a:r>
              <a:rPr lang="en-US" dirty="0" smtClean="0"/>
              <a:t>/Political%20Cartoons%201980s-2004</a:t>
            </a:r>
          </a:p>
          <a:p>
            <a:r>
              <a:rPr lang="en-US" dirty="0" smtClean="0"/>
              <a:t>Rainbow Coalition Button: http://</a:t>
            </a:r>
            <a:r>
              <a:rPr lang="en-US" dirty="0" err="1" smtClean="0"/>
              <a:t>i.ebayimg.com</a:t>
            </a:r>
            <a:r>
              <a:rPr lang="en-US" dirty="0" smtClean="0"/>
              <a:t>/00/s/NTAwWDQ3Mw==/z/B5kAAOSwDNdV6JAP/$_1.JPG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02C7-08DF-BB4C-B406-EE8D0E338FE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933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Time Cover: http://</a:t>
            </a:r>
            <a:r>
              <a:rPr lang="en-US" dirty="0" err="1" smtClean="0"/>
              <a:t>content.time.com</a:t>
            </a:r>
            <a:r>
              <a:rPr lang="en-US" dirty="0" smtClean="0"/>
              <a:t>/time/covers/0,16641,19810921,00.html</a:t>
            </a:r>
          </a:p>
          <a:p>
            <a:r>
              <a:rPr lang="en-US" dirty="0" smtClean="0"/>
              <a:t>Meme: https://</a:t>
            </a:r>
            <a:r>
              <a:rPr lang="en-US" dirty="0" err="1" smtClean="0"/>
              <a:t>theprogressivecynic.com</a:t>
            </a:r>
            <a:r>
              <a:rPr lang="en-US" dirty="0" smtClean="0"/>
              <a:t>/2015/02/09/reaganomics-or-rigonomics-the-right-wings-nonfactual-economic-ideology/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02C7-08DF-BB4C-B406-EE8D0E338FE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2828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SDI: http://</a:t>
            </a:r>
            <a:r>
              <a:rPr lang="en-US" dirty="0" err="1" smtClean="0"/>
              <a:t>www.globalsecurity.org</a:t>
            </a:r>
            <a:r>
              <a:rPr lang="en-US" dirty="0" smtClean="0"/>
              <a:t>/space/systems/</a:t>
            </a:r>
            <a:r>
              <a:rPr lang="en-US" dirty="0" err="1" smtClean="0"/>
              <a:t>sdi.htm</a:t>
            </a:r>
            <a:endParaRPr lang="en-US" dirty="0" smtClean="0"/>
          </a:p>
          <a:p>
            <a:r>
              <a:rPr lang="en-US" dirty="0" smtClean="0"/>
              <a:t>Cartoon: http://</a:t>
            </a:r>
            <a:r>
              <a:rPr lang="en-US" dirty="0" err="1" smtClean="0"/>
              <a:t>deadspin.com</a:t>
            </a:r>
            <a:r>
              <a:rPr lang="en-US" dirty="0" smtClean="0"/>
              <a:t>/5958173/a-brief-history-of-sports-in-political-cartoons</a:t>
            </a:r>
          </a:p>
          <a:p>
            <a:r>
              <a:rPr lang="en-US" dirty="0" smtClean="0"/>
              <a:t>Pan-Am 103: http://</a:t>
            </a:r>
            <a:r>
              <a:rPr lang="en-US" dirty="0" err="1" smtClean="0"/>
              <a:t>topics.nytimes.com</a:t>
            </a:r>
            <a:r>
              <a:rPr lang="en-US" dirty="0" smtClean="0"/>
              <a:t>/top/reference/</a:t>
            </a:r>
            <a:r>
              <a:rPr lang="en-US" dirty="0" err="1" smtClean="0"/>
              <a:t>timestopics</a:t>
            </a:r>
            <a:r>
              <a:rPr lang="en-US" dirty="0" smtClean="0"/>
              <a:t>/subjects/a/</a:t>
            </a:r>
            <a:r>
              <a:rPr lang="en-US" dirty="0" err="1" smtClean="0"/>
              <a:t>airplane_accidents_and_incidents</a:t>
            </a:r>
            <a:r>
              <a:rPr lang="en-US" dirty="0" smtClean="0"/>
              <a:t>/pan_am_flight_103/</a:t>
            </a:r>
            <a:r>
              <a:rPr lang="en-US" dirty="0" err="1" smtClean="0"/>
              <a:t>index.html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02C7-08DF-BB4C-B406-EE8D0E338FE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7367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</a:t>
            </a:r>
            <a:r>
              <a:rPr lang="en-US" dirty="0" err="1" smtClean="0"/>
              <a:t>www.youtube.com</a:t>
            </a:r>
            <a:r>
              <a:rPr lang="en-US" dirty="0" smtClean="0"/>
              <a:t>/</a:t>
            </a:r>
            <a:r>
              <a:rPr lang="en-US" dirty="0" err="1" smtClean="0"/>
              <a:t>watch?v</a:t>
            </a:r>
            <a:r>
              <a:rPr lang="en-US" dirty="0" smtClean="0"/>
              <a:t>=YtYdjbpBk6A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02C7-08DF-BB4C-B406-EE8D0E338FE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2643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Did Reagan Win the Cold War?:http://</a:t>
            </a:r>
            <a:r>
              <a:rPr lang="en-US" dirty="0" err="1" smtClean="0"/>
              <a:t>www.salon.com</a:t>
            </a:r>
            <a:r>
              <a:rPr lang="en-US" dirty="0" smtClean="0"/>
              <a:t>/2006/01/25/</a:t>
            </a:r>
            <a:r>
              <a:rPr lang="en-US" dirty="0" err="1" smtClean="0"/>
              <a:t>gaddis</a:t>
            </a:r>
            <a:r>
              <a:rPr lang="en-US" dirty="0" smtClean="0"/>
              <a:t>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02C7-08DF-BB4C-B406-EE8D0E338FE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160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Photo: http://</a:t>
            </a:r>
            <a:r>
              <a:rPr lang="en-US" dirty="0" err="1" smtClean="0"/>
              <a:t>bostonlocaltv.org</a:t>
            </a:r>
            <a:r>
              <a:rPr lang="en-US" dirty="0" smtClean="0"/>
              <a:t>/blog/2012/10/election-season-1988/</a:t>
            </a:r>
          </a:p>
          <a:p>
            <a:r>
              <a:rPr lang="en-US" dirty="0" smtClean="0"/>
              <a:t>Map: http://</a:t>
            </a:r>
            <a:r>
              <a:rPr lang="en-US" dirty="0" err="1" smtClean="0"/>
              <a:t>www.philipcaruso-story.com</a:t>
            </a:r>
            <a:r>
              <a:rPr lang="en-US" dirty="0" smtClean="0"/>
              <a:t>/222-election-of-1988/</a:t>
            </a:r>
          </a:p>
          <a:p>
            <a:r>
              <a:rPr lang="en-US" dirty="0" smtClean="0"/>
              <a:t>“Dan</a:t>
            </a:r>
            <a:r>
              <a:rPr lang="en-US" baseline="0" dirty="0" smtClean="0"/>
              <a:t> Quayle” is a link to the Vice-Presidential Debate – “you’re no Jack Kennedy”: https://</a:t>
            </a:r>
            <a:r>
              <a:rPr lang="en-US" baseline="0" dirty="0" err="1" smtClean="0"/>
              <a:t>www.youtube.com</a:t>
            </a:r>
            <a:r>
              <a:rPr lang="en-US" baseline="0" dirty="0" smtClean="0"/>
              <a:t>/</a:t>
            </a:r>
            <a:r>
              <a:rPr lang="en-US" baseline="0" dirty="0" err="1" smtClean="0"/>
              <a:t>watch?v</a:t>
            </a:r>
            <a:r>
              <a:rPr lang="en-US" baseline="0" dirty="0" smtClean="0"/>
              <a:t>=iQ5CIkSlUFI</a:t>
            </a:r>
            <a:endParaRPr lang="en-US" dirty="0" smtClean="0"/>
          </a:p>
          <a:p>
            <a:r>
              <a:rPr lang="en-US" dirty="0" smtClean="0"/>
              <a:t>“Foreign Policy” is a link to the “tank” ad: http://</a:t>
            </a:r>
            <a:r>
              <a:rPr lang="en-US" dirty="0" err="1" smtClean="0"/>
              <a:t>www.livingroomcandidate.org</a:t>
            </a:r>
            <a:r>
              <a:rPr lang="en-US" dirty="0" smtClean="0"/>
              <a:t>/commercials/1988/tank-ride#4119</a:t>
            </a:r>
          </a:p>
          <a:p>
            <a:r>
              <a:rPr lang="en-US" dirty="0" smtClean="0"/>
              <a:t>“Crime” is a link to the Willie Horton ad: http://</a:t>
            </a:r>
            <a:r>
              <a:rPr lang="en-US" dirty="0" err="1" smtClean="0"/>
              <a:t>www.livingroomcandidate.org</a:t>
            </a:r>
            <a:r>
              <a:rPr lang="en-US" dirty="0" smtClean="0"/>
              <a:t>/commercials/1988/willie-horton#4123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02C7-08DF-BB4C-B406-EE8D0E338FE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3634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Tiananmen,</a:t>
            </a:r>
            <a:r>
              <a:rPr lang="en-US" baseline="0" dirty="0" smtClean="0"/>
              <a:t> Goddess of Democracy: http://</a:t>
            </a:r>
            <a:r>
              <a:rPr lang="en-US" baseline="0" dirty="0" err="1" smtClean="0"/>
              <a:t>bhoffert.faculty.noctrl.edu</a:t>
            </a:r>
            <a:r>
              <a:rPr lang="en-US" baseline="0" dirty="0" smtClean="0"/>
              <a:t>/HST265/12.ARoadIsMade.html</a:t>
            </a:r>
          </a:p>
          <a:p>
            <a:r>
              <a:rPr lang="en-US" baseline="0" dirty="0" smtClean="0"/>
              <a:t>START Signing: http://</a:t>
            </a:r>
            <a:r>
              <a:rPr lang="en-US" baseline="0" dirty="0" err="1" smtClean="0"/>
              <a:t>www.atomicarchive.com</a:t>
            </a:r>
            <a:r>
              <a:rPr lang="en-US" baseline="0" dirty="0" smtClean="0"/>
              <a:t>/History/</a:t>
            </a:r>
            <a:r>
              <a:rPr lang="en-US" baseline="0" dirty="0" err="1" smtClean="0"/>
              <a:t>coldwar</a:t>
            </a:r>
            <a:r>
              <a:rPr lang="en-US" baseline="0" dirty="0" smtClean="0"/>
              <a:t>/page25.shtml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02C7-08DF-BB4C-B406-EE8D0E338FE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7389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Operation Just Cause: https://</a:t>
            </a:r>
            <a:r>
              <a:rPr lang="en-US" dirty="0" err="1" smtClean="0"/>
              <a:t>en.wikipedia.org</a:t>
            </a:r>
            <a:r>
              <a:rPr lang="en-US" dirty="0" smtClean="0"/>
              <a:t>/wiki/</a:t>
            </a:r>
            <a:r>
              <a:rPr lang="en-US" smtClean="0"/>
              <a:t>United_States_invasion_of_Panama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02C7-08DF-BB4C-B406-EE8D0E338FE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8135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Clarence </a:t>
            </a:r>
            <a:r>
              <a:rPr lang="en-US" smtClean="0"/>
              <a:t>Thomas: http</a:t>
            </a:r>
            <a:r>
              <a:rPr lang="en-US" dirty="0" smtClean="0"/>
              <a:t>://</a:t>
            </a:r>
            <a:r>
              <a:rPr lang="en-US" dirty="0" err="1" smtClean="0"/>
              <a:t>www.salon.com</a:t>
            </a:r>
            <a:r>
              <a:rPr lang="en-US" dirty="0" smtClean="0"/>
              <a:t>/2010/10/27/</a:t>
            </a:r>
            <a:r>
              <a:rPr lang="en-US" dirty="0" err="1" smtClean="0"/>
              <a:t>anita_hill_clarence_thomas</a:t>
            </a:r>
            <a:r>
              <a:rPr lang="en-US" dirty="0" smtClean="0"/>
              <a:t>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02C7-08DF-BB4C-B406-EE8D0E338FE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3901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Debate image: http://</a:t>
            </a:r>
            <a:r>
              <a:rPr lang="en-US" dirty="0" err="1" smtClean="0"/>
              <a:t>popcultureblog.dallasnews.com</a:t>
            </a:r>
            <a:r>
              <a:rPr lang="en-US" dirty="0" smtClean="0"/>
              <a:t>/2014/11/george-w-bush-says-perot-cost-41-a-second-term-i-just-cant-prove-it.html/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02C7-08DF-BB4C-B406-EE8D0E338FE7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711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Cartoon: http://</a:t>
            </a:r>
            <a:r>
              <a:rPr lang="en-US" dirty="0" err="1" smtClean="0"/>
              <a:t>www.pbs.org</a:t>
            </a:r>
            <a:r>
              <a:rPr lang="en-US" dirty="0" smtClean="0"/>
              <a:t>/</a:t>
            </a:r>
            <a:r>
              <a:rPr lang="en-US" dirty="0" err="1" smtClean="0"/>
              <a:t>wgbh</a:t>
            </a:r>
            <a:r>
              <a:rPr lang="en-US" dirty="0" smtClean="0"/>
              <a:t>/</a:t>
            </a:r>
            <a:r>
              <a:rPr lang="en-US" dirty="0" err="1" smtClean="0"/>
              <a:t>americanexperience</a:t>
            </a:r>
            <a:r>
              <a:rPr lang="en-US" dirty="0" smtClean="0"/>
              <a:t>/features/teachers-resources/</a:t>
            </a:r>
            <a:r>
              <a:rPr lang="en-US" dirty="0" err="1" smtClean="0"/>
              <a:t>clinton</a:t>
            </a:r>
            <a:r>
              <a:rPr lang="en-US" dirty="0" smtClean="0"/>
              <a:t>-guide/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02C7-08DF-BB4C-B406-EE8D0E338FE7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711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Contract</a:t>
            </a:r>
            <a:r>
              <a:rPr lang="en-US" baseline="0" dirty="0" smtClean="0"/>
              <a:t> </a:t>
            </a:r>
            <a:r>
              <a:rPr lang="en-US" baseline="0" smtClean="0"/>
              <a:t>With America: http://content.usatoday.com/communities/onpolitics/post/2010/01/gingrich-offers-new-contract-with-america/1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02C7-08DF-BB4C-B406-EE8D0E338FE7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711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“Bob Dole” – Link to SNL skit: http://</a:t>
            </a:r>
            <a:r>
              <a:rPr lang="en-US" dirty="0" err="1" smtClean="0"/>
              <a:t>www.nbc.com</a:t>
            </a:r>
            <a:r>
              <a:rPr lang="en-US" dirty="0" smtClean="0"/>
              <a:t>/</a:t>
            </a:r>
            <a:r>
              <a:rPr lang="en-US" dirty="0" err="1" smtClean="0"/>
              <a:t>saturday</a:t>
            </a:r>
            <a:r>
              <a:rPr lang="en-US" dirty="0" smtClean="0"/>
              <a:t>-night-live/video/cold-opening-nightline/n10863</a:t>
            </a:r>
          </a:p>
          <a:p>
            <a:r>
              <a:rPr lang="en-US" dirty="0" smtClean="0"/>
              <a:t>Map: http://</a:t>
            </a:r>
            <a:r>
              <a:rPr lang="en-US" dirty="0" err="1" smtClean="0"/>
              <a:t>clinton.procon.org</a:t>
            </a:r>
            <a:r>
              <a:rPr lang="en-US" dirty="0" smtClean="0"/>
              <a:t>/</a:t>
            </a:r>
            <a:r>
              <a:rPr lang="en-US" dirty="0" err="1" smtClean="0"/>
              <a:t>view.resource.php?resourceID</a:t>
            </a:r>
            <a:r>
              <a:rPr lang="en-US" dirty="0" smtClean="0"/>
              <a:t>=004025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02C7-08DF-BB4C-B406-EE8D0E338FE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711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Time Cover: https://</a:t>
            </a:r>
            <a:r>
              <a:rPr lang="en-US" dirty="0" err="1" smtClean="0"/>
              <a:t>www.youtube.com</a:t>
            </a:r>
            <a:r>
              <a:rPr lang="en-US" dirty="0" smtClean="0"/>
              <a:t>/</a:t>
            </a:r>
            <a:r>
              <a:rPr lang="en-US" dirty="0" err="1" smtClean="0"/>
              <a:t>watch?v</a:t>
            </a:r>
            <a:r>
              <a:rPr lang="en-US" dirty="0" smtClean="0"/>
              <a:t>=xHlt1W83JFU</a:t>
            </a:r>
          </a:p>
          <a:p>
            <a:r>
              <a:rPr lang="en-US" dirty="0" smtClean="0"/>
              <a:t>Picture is a link to the Clinton grand jury deposition – “definition</a:t>
            </a:r>
            <a:r>
              <a:rPr lang="en-US" baseline="0" dirty="0" smtClean="0"/>
              <a:t> of ‘is’ is…”: https://</a:t>
            </a:r>
            <a:r>
              <a:rPr lang="en-US" baseline="0" dirty="0" err="1" smtClean="0"/>
              <a:t>www.youtube.com</a:t>
            </a:r>
            <a:r>
              <a:rPr lang="en-US" baseline="0" dirty="0" smtClean="0"/>
              <a:t>/</a:t>
            </a:r>
            <a:r>
              <a:rPr lang="en-US" baseline="0" dirty="0" err="1" smtClean="0"/>
              <a:t>watch?v</a:t>
            </a:r>
            <a:r>
              <a:rPr lang="en-US" baseline="0" dirty="0" smtClean="0"/>
              <a:t>=xHlt1W83JFU</a:t>
            </a:r>
          </a:p>
          <a:p>
            <a:r>
              <a:rPr lang="en-US" baseline="0" dirty="0" smtClean="0"/>
              <a:t>Cartoon: http://</a:t>
            </a:r>
            <a:r>
              <a:rPr lang="en-US" baseline="0" dirty="0" err="1" smtClean="0"/>
              <a:t>www.cnn.com</a:t>
            </a:r>
            <a:r>
              <a:rPr lang="en-US" baseline="0" dirty="0" smtClean="0"/>
              <a:t>/ALLPOLITICS/1997/12/24/toons.97/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02C7-08DF-BB4C-B406-EE8D0E338FE7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711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Synthesis – 20 Years</a:t>
            </a:r>
            <a:r>
              <a:rPr lang="en-US" baseline="0" dirty="0" smtClean="0"/>
              <a:t> After Somalia: https://horseedmedia.net/2014/01/11/somalia-20-years-black-hawk-us-military-advisers-back-somalia/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02C7-08DF-BB4C-B406-EE8D0E338FE7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711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WTO</a:t>
            </a:r>
            <a:r>
              <a:rPr lang="en-US" baseline="0" dirty="0" smtClean="0"/>
              <a:t> Protest Seattle, 1999: http://</a:t>
            </a:r>
            <a:r>
              <a:rPr lang="en-US" baseline="0" dirty="0" err="1" smtClean="0"/>
              <a:t>www.herinst.org</a:t>
            </a:r>
            <a:r>
              <a:rPr lang="en-US" baseline="0" dirty="0" smtClean="0"/>
              <a:t>/</a:t>
            </a:r>
            <a:r>
              <a:rPr lang="en-US" baseline="0" dirty="0" err="1" smtClean="0"/>
              <a:t>BusinessManagedDemocracy</a:t>
            </a:r>
            <a:r>
              <a:rPr lang="en-US" baseline="0" dirty="0" smtClean="0"/>
              <a:t>/government/trade/</a:t>
            </a:r>
            <a:r>
              <a:rPr lang="en-US" baseline="0" smtClean="0"/>
              <a:t>millennium.html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02C7-08DF-BB4C-B406-EE8D0E338FE7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711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Graph:</a:t>
            </a:r>
            <a:r>
              <a:rPr lang="en-US" baseline="0" dirty="0" smtClean="0"/>
              <a:t> http://</a:t>
            </a:r>
            <a:r>
              <a:rPr lang="en-US" baseline="0" dirty="0" err="1" smtClean="0"/>
              <a:t>www.msnbc.com</a:t>
            </a:r>
            <a:r>
              <a:rPr lang="en-US" baseline="0" dirty="0" smtClean="0"/>
              <a:t>/</a:t>
            </a:r>
            <a:r>
              <a:rPr lang="en-US" baseline="0" dirty="0" err="1" smtClean="0"/>
              <a:t>rachel</a:t>
            </a:r>
            <a:r>
              <a:rPr lang="en-US" baseline="0" dirty="0" smtClean="0"/>
              <a:t>-</a:t>
            </a:r>
            <a:r>
              <a:rPr lang="en-US" baseline="0" dirty="0" err="1" smtClean="0"/>
              <a:t>maddow</a:t>
            </a:r>
            <a:r>
              <a:rPr lang="en-US" baseline="0" dirty="0" smtClean="0"/>
              <a:t>-show/welcome-the-new-gilded-age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02C7-08DF-BB4C-B406-EE8D0E338FE7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71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4/20/16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4/20/16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4/20/16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4/20/16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4/20/16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4/20/16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4/20/16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4/20/16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 anchor="t"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4/20/16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4/20/16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 anchor="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4/20/16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4/20/16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vingroomcandidate.org/commercials/1984/prouder-stronger-better%234085" TargetMode="External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4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4" Type="http://schemas.openxmlformats.org/officeDocument/2006/relationships/image" Target="../media/image17.jpg"/><Relationship Id="rId5" Type="http://schemas.openxmlformats.org/officeDocument/2006/relationships/image" Target="../media/image18.jp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9.xml"/><Relationship Id="rId5" Type="http://schemas.openxmlformats.org/officeDocument/2006/relationships/image" Target="../media/image19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Q5CIkSlUFI" TargetMode="External"/><Relationship Id="rId4" Type="http://schemas.openxmlformats.org/officeDocument/2006/relationships/hyperlink" Target="http://www.livingroomcandidate.org/commercials/1988/tank-ride%234119" TargetMode="External"/><Relationship Id="rId5" Type="http://schemas.openxmlformats.org/officeDocument/2006/relationships/hyperlink" Target="http://www.livingroomcandidate.org/commercials/1988/willie-horton%234123" TargetMode="External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4" Type="http://schemas.openxmlformats.org/officeDocument/2006/relationships/image" Target="../media/image24.jp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bc.com/saturday-night-live/video/cold-opening-nightline/n10863" TargetMode="External"/><Relationship Id="rId4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Hlt1W83JFU" TargetMode="External"/><Relationship Id="rId4" Type="http://schemas.openxmlformats.org/officeDocument/2006/relationships/image" Target="../media/image31.jpeg"/><Relationship Id="rId5" Type="http://schemas.openxmlformats.org/officeDocument/2006/relationships/image" Target="../media/image32.gi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008" y="203309"/>
            <a:ext cx="7772400" cy="1102519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>
                <a:effectLst>
                  <a:glow rad="50800">
                    <a:srgbClr val="00A6D9"/>
                  </a:glow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A Conservative Resurgence</a:t>
            </a:r>
            <a:endParaRPr lang="en-US" b="1" dirty="0">
              <a:effectLst>
                <a:glow rad="50800">
                  <a:srgbClr val="00A6D9"/>
                </a:glow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008" y="1427616"/>
            <a:ext cx="6400800" cy="1314450"/>
          </a:xfrm>
        </p:spPr>
        <p:txBody>
          <a:bodyPr/>
          <a:lstStyle/>
          <a:p>
            <a:pPr algn="l"/>
            <a:r>
              <a:rPr lang="en-US" b="1" dirty="0" smtClean="0">
                <a:effectLst>
                  <a:outerShdw blurRad="50800" dist="38100" dir="2700000" algn="tl" rotWithShape="0">
                    <a:srgbClr val="000000">
                      <a:alpha val="66000"/>
                    </a:srgbClr>
                  </a:outerShdw>
                </a:effectLst>
              </a:rPr>
              <a:t>The United States from 1980-2000</a:t>
            </a:r>
            <a:endParaRPr lang="en-US" b="1" dirty="0">
              <a:effectLst>
                <a:outerShdw blurRad="50800" dist="38100" dir="2700000" algn="tl" rotWithShape="0">
                  <a:srgbClr val="000000">
                    <a:alpha val="66000"/>
                  </a:srgbClr>
                </a:outerShdw>
              </a:effectLst>
            </a:endParaRPr>
          </a:p>
        </p:txBody>
      </p:sp>
      <p:pic>
        <p:nvPicPr>
          <p:cNvPr id="4" name="Picture 3" descr="113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278" y="2498151"/>
            <a:ext cx="3781949" cy="2439967"/>
          </a:xfrm>
          <a:prstGeom prst="rect">
            <a:avLst/>
          </a:prstGeom>
        </p:spPr>
      </p:pic>
      <p:pic>
        <p:nvPicPr>
          <p:cNvPr id="5" name="Picture 4" descr="Reagan_1980_GOP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04" y="2291801"/>
            <a:ext cx="4032170" cy="2747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339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en-US" b="1" dirty="0" smtClean="0">
                <a:effectLst>
                  <a:glow rad="50800">
                    <a:srgbClr val="00A6D9"/>
                  </a:glow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The Rise of Conservatism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4516" y="888414"/>
            <a:ext cx="3626488" cy="4255086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Political Figures: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Barry Goldwater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Nixon &amp; Ford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Theorists: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William F. Buckley, Jr.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Milton Friedman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Response to: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Big Government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New Deal Liberalism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Feminism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Gay Rights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Welfare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Affirmative Action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Sexual Permissiveness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Drug Use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Gun Control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“Liberal” SCOTUS Decisions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endParaRPr lang="en-US" b="1" dirty="0"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Content Placeholder 4" descr="28_tremain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336" b="-3336"/>
          <a:stretch>
            <a:fillRect/>
          </a:stretch>
        </p:blipFill>
        <p:spPr>
          <a:xfrm>
            <a:off x="4076303" y="854581"/>
            <a:ext cx="4914208" cy="4130427"/>
          </a:xfrm>
        </p:spPr>
      </p:pic>
    </p:spTree>
    <p:extLst>
      <p:ext uri="{BB962C8B-B14F-4D97-AF65-F5344CB8AC3E}">
        <p14:creationId xmlns:p14="http://schemas.microsoft.com/office/powerpoint/2010/main" val="3769703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rop-13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480" y="1556086"/>
            <a:ext cx="4474037" cy="27252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en-US" b="1" dirty="0" smtClean="0">
                <a:effectLst>
                  <a:glow rad="50800">
                    <a:srgbClr val="00A6D9"/>
                  </a:glow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Leading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8530" y="938698"/>
            <a:ext cx="4496414" cy="410807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Taxpayers’ Revolt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CA’s Prop 13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err="1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Laffer</a:t>
            </a: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 Curve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Inspiration for tax cuts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Conservative Religious Revival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The Televangelists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Robertson, Roberts, Baker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err="1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Falwell</a:t>
            </a: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 &amp; the “Moral Majority”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Pro-Life Movement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Elimination of Racial Preferences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i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U.C. Regents v. Bakke </a:t>
            </a: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(1978)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De-Regulation of Business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PAC’s &amp; “Think Tanks”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Heritage Foundation &amp; Cato Institute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U.S. Chamber of Commerce</a:t>
            </a:r>
            <a:endParaRPr lang="en-US" b="1" dirty="0"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Content Placeholder 4" descr="1101850902_400.jpg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375" r="-28375"/>
          <a:stretch>
            <a:fillRect/>
          </a:stretch>
        </p:blipFill>
        <p:spPr>
          <a:xfrm>
            <a:off x="4118355" y="865661"/>
            <a:ext cx="4984512" cy="4189518"/>
          </a:xfrm>
        </p:spPr>
      </p:pic>
    </p:spTree>
    <p:extLst>
      <p:ext uri="{BB962C8B-B14F-4D97-AF65-F5344CB8AC3E}">
        <p14:creationId xmlns:p14="http://schemas.microsoft.com/office/powerpoint/2010/main" val="2542899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0966c9c69bd6be75575abfcd4ea5be4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611" y="892278"/>
            <a:ext cx="3074029" cy="40500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1398"/>
            <a:ext cx="8229600" cy="85725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effectLst>
                  <a:glow rad="50800">
                    <a:srgbClr val="00A6D9"/>
                  </a:glow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Ronald Reagan and the Election of 1980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130" y="866361"/>
            <a:ext cx="4496414" cy="4319194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Background: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Actor, SAG President, Governor of California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Campaign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Democratic Squabbles: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Kennedy vs. Carter</a:t>
            </a:r>
          </a:p>
          <a:p>
            <a:pPr lvl="3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Memories of Chappaquiddick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Republican Attacks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“Are you better off now than four years ago?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Results: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Reagan: 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51% popular, 91% Electoral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The “Reagan Revolution”</a:t>
            </a:r>
          </a:p>
          <a:p>
            <a:pPr lvl="3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Demographic shift to Republican party</a:t>
            </a:r>
          </a:p>
          <a:p>
            <a:pPr lvl="3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endParaRPr lang="en-US" b="1" dirty="0"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Content Placeholder 4" descr="1980-presidential-election-map-picture.jpg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187" b="-28187"/>
          <a:stretch>
            <a:fillRect/>
          </a:stretch>
        </p:blipFill>
        <p:spPr>
          <a:xfrm>
            <a:off x="4356552" y="790672"/>
            <a:ext cx="4723490" cy="3970127"/>
          </a:xfrm>
        </p:spPr>
      </p:pic>
    </p:spTree>
    <p:extLst>
      <p:ext uri="{BB962C8B-B14F-4D97-AF65-F5344CB8AC3E}">
        <p14:creationId xmlns:p14="http://schemas.microsoft.com/office/powerpoint/2010/main" val="2622759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Reagan-Supply-sid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174" y="1345802"/>
            <a:ext cx="4062266" cy="32631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en-US" b="1" dirty="0" smtClean="0">
                <a:effectLst>
                  <a:glow rad="50800">
                    <a:srgbClr val="00A6D9"/>
                  </a:glow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The Reagan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330" y="938698"/>
            <a:ext cx="4496414" cy="410807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Iranian Hostage Crisis Ends (Jan. 20, 1981)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Result of Demographic Shift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Conservative Republicans &amp; the “Boll Weevils”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Supply Side Economics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“Trickle Down Theory”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Federal Tax Reduction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Economic Recovery Act (1981)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Spending Cuts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$40 billion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Deregulation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PATCO Strike</a:t>
            </a:r>
            <a:endParaRPr lang="en-US" b="1" dirty="0"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Content Placeholder 4" descr="250px-time-8-17-81.jpg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86" r="-28286"/>
          <a:stretch>
            <a:fillRect/>
          </a:stretch>
        </p:blipFill>
        <p:spPr>
          <a:xfrm>
            <a:off x="4362252" y="1015103"/>
            <a:ext cx="4781747" cy="4019092"/>
          </a:xfrm>
        </p:spPr>
      </p:pic>
    </p:spTree>
    <p:extLst>
      <p:ext uri="{BB962C8B-B14F-4D97-AF65-F5344CB8AC3E}">
        <p14:creationId xmlns:p14="http://schemas.microsoft.com/office/powerpoint/2010/main" val="3190603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67288"/>
            <a:ext cx="8229600" cy="85725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effectLst>
                  <a:glow rad="50800">
                    <a:srgbClr val="00A6D9"/>
                  </a:glow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Recession &amp; Recovery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0580" y="787300"/>
            <a:ext cx="4496414" cy="410807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The “Reagan Recession”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Bank failures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11% Unemployment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“Reaganomics” ends recession, but increases wealth gap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“Yuppies”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Social Issues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SCOTUS Nominations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O’Connor, Scalia, Kennedy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Rehnquist = Chief Justice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Restrict Affirmative Action &amp; Limit Scope of </a:t>
            </a:r>
            <a:r>
              <a:rPr lang="en-US" b="1" i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Roe</a:t>
            </a:r>
            <a:endParaRPr lang="en-US" b="1" dirty="0"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Content Placeholder 4" descr="tumblr_mbmrv5647s1rtwjmgo1_1280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269" r="-46269"/>
          <a:stretch>
            <a:fillRect/>
          </a:stretch>
        </p:blipFill>
        <p:spPr>
          <a:xfrm>
            <a:off x="3717313" y="694768"/>
            <a:ext cx="5267892" cy="4427701"/>
          </a:xfrm>
        </p:spPr>
      </p:pic>
    </p:spTree>
    <p:extLst>
      <p:ext uri="{BB962C8B-B14F-4D97-AF65-F5344CB8AC3E}">
        <p14:creationId xmlns:p14="http://schemas.microsoft.com/office/powerpoint/2010/main" val="1420430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en-US" b="1" dirty="0" smtClean="0">
                <a:effectLst>
                  <a:glow rad="50800">
                    <a:srgbClr val="00A6D9"/>
                  </a:glow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The Election of 1984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330" y="1539264"/>
            <a:ext cx="4496414" cy="358319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Republicans: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“</a:t>
            </a: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hlinkClick r:id="rId3"/>
              </a:rPr>
              <a:t>It’s Morning Again in America</a:t>
            </a: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”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Democrats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Jesse Jackson &amp; the “Rainbow Coalition”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Walter Mondale &amp; Geraldine Ferraro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Results: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Electoral Tally: 525 to 13</a:t>
            </a:r>
            <a:endParaRPr lang="en-US" b="1" dirty="0"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Content Placeholder 4" descr="12013922166515cb7f057aff46e3ee3c.jpg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256" b="-9256"/>
          <a:stretch>
            <a:fillRect/>
          </a:stretch>
        </p:blipFill>
        <p:spPr>
          <a:xfrm>
            <a:off x="4446355" y="1233083"/>
            <a:ext cx="4677457" cy="3931436"/>
          </a:xfrm>
        </p:spPr>
      </p:pic>
      <p:pic>
        <p:nvPicPr>
          <p:cNvPr id="7" name="Picture 6" descr="$_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71457">
            <a:off x="275205" y="55579"/>
            <a:ext cx="1499258" cy="1586517"/>
          </a:xfrm>
          <a:prstGeom prst="rect">
            <a:avLst/>
          </a:prstGeom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1135402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en-US" b="1" dirty="0" smtClean="0">
                <a:effectLst>
                  <a:glow rad="50800">
                    <a:srgbClr val="00A6D9"/>
                  </a:glow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Economic Legacy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330" y="938698"/>
            <a:ext cx="4496414" cy="410807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Budget &amp; Trade Deficits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$200 billion deficit per year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Debt: $900 billion (1980) </a:t>
            </a: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 $2.7 trillion (1988)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Tax cuts increased consumption…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Of </a:t>
            </a:r>
            <a:r>
              <a:rPr lang="en-US" b="1" i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foreign</a:t>
            </a: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 goods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Trade deficit = $150 billion per year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1985 Gramm-Rudman-Hollings Balanced Budget Act (1985)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Impact of Reaganomics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Legacy of social spending cuts and increased military spending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Proliferation of the national debt</a:t>
            </a:r>
            <a:endParaRPr lang="en-US" b="1" dirty="0" smtClean="0"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endParaRPr lang="en-US" b="1" dirty="0"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Content Placeholder 4" descr="1101810921_400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375" r="-28375"/>
          <a:stretch>
            <a:fillRect/>
          </a:stretch>
        </p:blipFill>
        <p:spPr>
          <a:xfrm>
            <a:off x="4337536" y="1072248"/>
            <a:ext cx="4349263" cy="3655586"/>
          </a:xfrm>
        </p:spPr>
      </p:pic>
      <p:pic>
        <p:nvPicPr>
          <p:cNvPr id="6" name="Picture 5" descr="c76d749dd2c9f16a44e286267b2bdfa055cbdd731178d1b340ccece24ee8c1d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986" y="1066045"/>
            <a:ext cx="4223414" cy="371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97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en-US" b="1" dirty="0" smtClean="0">
                <a:effectLst>
                  <a:glow rad="50800">
                    <a:srgbClr val="00A6D9"/>
                  </a:glow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Foreign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330" y="566425"/>
            <a:ext cx="4496414" cy="4604483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Renewing the Cold War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Military Buildup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B1 program, SDI, Pershing II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Central America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Nicaragua (1979-1985)</a:t>
            </a:r>
          </a:p>
          <a:p>
            <a:pPr lvl="3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Boland Amendment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El Salvador (1979-1985)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Grenada (1983)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Iran-Contra Scandal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Iran-Iraq War (1979)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John Poindexter &amp; Oliver North</a:t>
            </a:r>
          </a:p>
          <a:p>
            <a:pPr lvl="3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Against Hezbollah, for Contras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Lebanon, Israel, and the PLO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Israeli invasion (1982)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Beirut Bombing (1983)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West Berlin Bombing (1986)</a:t>
            </a:r>
          </a:p>
          <a:p>
            <a:pPr lvl="3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Gaddafi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Air Strikes on Libya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Pan-Am Flight 103 (1988)</a:t>
            </a:r>
          </a:p>
        </p:txBody>
      </p:sp>
      <p:pic>
        <p:nvPicPr>
          <p:cNvPr id="7" name="Content Placeholder 6" descr="sdi-image02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823" b="-9823"/>
          <a:stretch>
            <a:fillRect/>
          </a:stretch>
        </p:blipFill>
        <p:spPr>
          <a:xfrm>
            <a:off x="4227889" y="953481"/>
            <a:ext cx="4522869" cy="3801504"/>
          </a:xfrm>
        </p:spPr>
      </p:pic>
      <p:pic>
        <p:nvPicPr>
          <p:cNvPr id="9" name="Picture 8" descr="184hnd7pwvt5njpg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079" y="1196800"/>
            <a:ext cx="4855844" cy="3261509"/>
          </a:xfrm>
          <a:prstGeom prst="rect">
            <a:avLst/>
          </a:prstGeom>
        </p:spPr>
      </p:pic>
      <p:pic>
        <p:nvPicPr>
          <p:cNvPr id="8" name="Picture 7" descr="lockerbie395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765" y="1177536"/>
            <a:ext cx="5234357" cy="328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146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effectLst>
                  <a:glow rad="50800">
                    <a:srgbClr val="00A6D9"/>
                  </a:glow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Improved U.S.-Soviet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330" y="773838"/>
            <a:ext cx="4496414" cy="436966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1980 (Moscow) &amp; 1984 (Los Angeles)  Olympic Games Boycotts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Mikhail Gorbachev (1985)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i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Glasnost &amp; Perestroika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INF Treaty (1987)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“… tear down this wall!”</a:t>
            </a:r>
          </a:p>
        </p:txBody>
      </p:sp>
      <p:pic>
        <p:nvPicPr>
          <p:cNvPr id="5" name="Reagan at Brandenburg Gate - .mp4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05225" y="1308956"/>
            <a:ext cx="4444693" cy="3031266"/>
          </a:xfrm>
        </p:spPr>
      </p:pic>
    </p:spTree>
    <p:extLst>
      <p:ext uri="{BB962C8B-B14F-4D97-AF65-F5344CB8AC3E}">
        <p14:creationId xmlns:p14="http://schemas.microsoft.com/office/powerpoint/2010/main" val="211066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3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>
            <a:normAutofit/>
          </a:bodyPr>
          <a:lstStyle/>
          <a:p>
            <a:r>
              <a:rPr lang="en-US" b="1" dirty="0" smtClean="0">
                <a:effectLst>
                  <a:glow rad="50800">
                    <a:srgbClr val="00A6D9"/>
                  </a:glow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Assessing Reagan’s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6522" y="773838"/>
            <a:ext cx="4496414" cy="436966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Military Buildup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Pro: Ended Cold War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Con: Debt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End of the Cold War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Most responsible?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Kennan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Nixon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Reagan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Gorbachev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The “Reagan Revolution”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Extreme Popularity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Changed the face of politics</a:t>
            </a:r>
          </a:p>
        </p:txBody>
      </p:sp>
      <p:pic>
        <p:nvPicPr>
          <p:cNvPr id="5" name="Content Placeholder 4" descr="did_reagan_win_the_cold_war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038" b="-13038"/>
          <a:stretch>
            <a:fillRect/>
          </a:stretch>
        </p:blipFill>
        <p:spPr>
          <a:xfrm>
            <a:off x="4428908" y="980889"/>
            <a:ext cx="4485110" cy="3769767"/>
          </a:xfrm>
        </p:spPr>
      </p:pic>
    </p:spTree>
    <p:extLst>
      <p:ext uri="{BB962C8B-B14F-4D97-AF65-F5344CB8AC3E}">
        <p14:creationId xmlns:p14="http://schemas.microsoft.com/office/powerpoint/2010/main" val="2062302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>
            <a:normAutofit/>
          </a:bodyPr>
          <a:lstStyle/>
          <a:p>
            <a:r>
              <a:rPr lang="en-US" b="1" dirty="0" smtClean="0">
                <a:effectLst>
                  <a:glow rad="50800">
                    <a:srgbClr val="00A6D9"/>
                  </a:glow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The Election of 1988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330" y="773838"/>
            <a:ext cx="4496414" cy="436966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Background: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1986 midterms saw Democrats take control of both houses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Massive deficits and debt gave Democrats strength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Candidates: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Michael Dukakis &amp; Lloyd Bentsen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George H.W. Bush &amp; </a:t>
            </a: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hlinkClick r:id="rId3"/>
              </a:rPr>
              <a:t>Dan Quayle</a:t>
            </a:r>
            <a:endParaRPr lang="en-US" b="1" dirty="0" smtClean="0"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Impact of the Campaign: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Bush attacks Dukakis on </a:t>
            </a: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hlinkClick r:id="rId4"/>
              </a:rPr>
              <a:t>Foreign Policy </a:t>
            </a: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&amp; </a:t>
            </a: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hlinkClick r:id="rId5"/>
              </a:rPr>
              <a:t>Crime</a:t>
            </a:r>
            <a:endParaRPr lang="en-US" b="1" dirty="0" smtClean="0"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“Read my lips…”</a:t>
            </a:r>
          </a:p>
        </p:txBody>
      </p:sp>
      <p:pic>
        <p:nvPicPr>
          <p:cNvPr id="5" name="Content Placeholder 4" descr="Screen-shot-2012-10-31-at-10.59.52-AM-300x199.png"/>
          <p:cNvPicPr>
            <a:picLocks noGrp="1" noChangeAspect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355" b="-13355"/>
          <a:stretch>
            <a:fillRect/>
          </a:stretch>
        </p:blipFill>
        <p:spPr/>
      </p:pic>
      <p:pic>
        <p:nvPicPr>
          <p:cNvPr id="6" name="Picture 5" descr="Election-of-1988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744" y="1522521"/>
            <a:ext cx="4209940" cy="274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383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>
            <a:normAutofit/>
          </a:bodyPr>
          <a:lstStyle/>
          <a:p>
            <a:r>
              <a:rPr lang="en-US" b="1" dirty="0" smtClean="0">
                <a:effectLst>
                  <a:glow rad="50800">
                    <a:srgbClr val="00A6D9"/>
                  </a:glow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The End of the Cold War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330" y="773838"/>
            <a:ext cx="4496414" cy="436966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Tiananmen Square (1989)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Collapse of Satellites (1989-1992)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Poland (Walesa)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Hungary, Czechoslovakia, Bulgaria, &amp; Romania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East Germany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Collapse of Berlin Wall (1990)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Yugoslavia, Bosnia &amp; Herzegovina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End of the Soviet Union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START I (1991)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Gorbachev </a:t>
            </a: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 Yeltsin (1991)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START II (1992)</a:t>
            </a:r>
            <a:endParaRPr lang="en-US" b="1" dirty="0" smtClean="0"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Content Placeholder 4" descr="Tiananmen.GoddessOfDemocracy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501" b="-6501"/>
          <a:stretch>
            <a:fillRect/>
          </a:stretch>
        </p:blipFill>
        <p:spPr/>
      </p:pic>
      <p:pic>
        <p:nvPicPr>
          <p:cNvPr id="6" name="Picture 5" descr="H40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818" y="1352110"/>
            <a:ext cx="4572000" cy="305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636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>
            <a:normAutofit/>
          </a:bodyPr>
          <a:lstStyle/>
          <a:p>
            <a:r>
              <a:rPr lang="en-US" b="1" dirty="0" smtClean="0">
                <a:effectLst>
                  <a:glow rad="50800">
                    <a:srgbClr val="00A6D9"/>
                  </a:glow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Foreign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330" y="700750"/>
            <a:ext cx="3566255" cy="436966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Panama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Operation Just Cause (1989)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Manuel Noriega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Persian Gulf War (1990-91)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Operation Desert Storm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Saddam Hussein</a:t>
            </a:r>
          </a:p>
        </p:txBody>
      </p:sp>
      <p:pic>
        <p:nvPicPr>
          <p:cNvPr id="5" name="Content Placeholder 4" descr="Operation_Just_Cause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006" b="-16006"/>
          <a:stretch>
            <a:fillRect/>
          </a:stretch>
        </p:blipFill>
        <p:spPr>
          <a:xfrm>
            <a:off x="3600037" y="586794"/>
            <a:ext cx="5464853" cy="4593249"/>
          </a:xfrm>
        </p:spPr>
      </p:pic>
    </p:spTree>
    <p:extLst>
      <p:ext uri="{BB962C8B-B14F-4D97-AF65-F5344CB8AC3E}">
        <p14:creationId xmlns:p14="http://schemas.microsoft.com/office/powerpoint/2010/main" val="353915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>
            <a:normAutofit/>
          </a:bodyPr>
          <a:lstStyle/>
          <a:p>
            <a:r>
              <a:rPr lang="en-US" b="1" dirty="0" smtClean="0">
                <a:effectLst>
                  <a:glow rad="50800">
                    <a:srgbClr val="00A6D9"/>
                  </a:glow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Domestic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330" y="773838"/>
            <a:ext cx="4496414" cy="4369662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Nomination of Clarence Thomas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Taxes and the Economy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S&amp;L Scandal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Democratic Congress proposes tax hikes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Political Inertia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Struggles w/Congress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ADA (1990)</a:t>
            </a:r>
          </a:p>
        </p:txBody>
      </p:sp>
      <p:pic>
        <p:nvPicPr>
          <p:cNvPr id="5" name="Content Placeholder 4" descr="how_we_know_clarence_thomas_did_it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981" b="-1298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95231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>
            <a:normAutofit/>
          </a:bodyPr>
          <a:lstStyle/>
          <a:p>
            <a:r>
              <a:rPr lang="en-US" b="1" dirty="0" smtClean="0">
                <a:effectLst>
                  <a:glow rad="50800">
                    <a:srgbClr val="00A6D9"/>
                  </a:glow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Election of 1992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90" y="748605"/>
            <a:ext cx="4496414" cy="436966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Background: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Anti-incumbent mood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27</a:t>
            </a:r>
            <a:r>
              <a:rPr lang="en-US" b="1" baseline="30000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th</a:t>
            </a: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 Amendment (1992)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Partisan Politics on Capitol Hill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Democrats: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William Jefferson Clinton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An Independent Billionaire: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H. Ross Perot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Results: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Clinton wins w/less than 43% of the popular vote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Electoral tally: 370 to 168</a:t>
            </a:r>
          </a:p>
        </p:txBody>
      </p:sp>
      <p:pic>
        <p:nvPicPr>
          <p:cNvPr id="5" name="Content Placeholder 4" descr="1992_PEROT_CAMPAIGN_THE_DEBATES_27220101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94" b="-3194"/>
          <a:stretch>
            <a:fillRect/>
          </a:stretch>
        </p:blipFill>
        <p:spPr>
          <a:xfrm>
            <a:off x="4421124" y="956224"/>
            <a:ext cx="4696634" cy="3947554"/>
          </a:xfrm>
        </p:spPr>
      </p:pic>
    </p:spTree>
    <p:extLst>
      <p:ext uri="{BB962C8B-B14F-4D97-AF65-F5344CB8AC3E}">
        <p14:creationId xmlns:p14="http://schemas.microsoft.com/office/powerpoint/2010/main" val="14182304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54816"/>
            <a:ext cx="8229600" cy="85725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effectLst>
                  <a:glow rad="50800">
                    <a:srgbClr val="00A6D9"/>
                  </a:glow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Clinton’s First Term (1993-1997)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827" y="676056"/>
            <a:ext cx="4496414" cy="4613619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Goals: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Economic Stimulus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Campaign Finance Reform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Environmental Legislation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Health Care Reform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Results: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Senate Republicans use filibuster against all proposals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Compromise: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“Don</a:t>
            </a:r>
            <a:r>
              <a:rPr lang="fr-FR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’</a:t>
            </a: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t ask, don</a:t>
            </a:r>
            <a:r>
              <a:rPr lang="fr-FR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’</a:t>
            </a: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t tell.”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Accomplishments: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Family Medical Leave Act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“Motor-Voter” Law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Brady Bill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Spending Cuts and Tax Increases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NAFTA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endParaRPr lang="en-US" b="1" dirty="0" smtClean="0"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</p:txBody>
      </p:sp>
      <p:pic>
        <p:nvPicPr>
          <p:cNvPr id="6" name="Content Placeholder 5" descr="clinton_tguide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29" b="-2929"/>
          <a:stretch>
            <a:fillRect/>
          </a:stretch>
        </p:blipFill>
        <p:spPr>
          <a:xfrm>
            <a:off x="4391575" y="889528"/>
            <a:ext cx="4637286" cy="3897672"/>
          </a:xfrm>
        </p:spPr>
      </p:pic>
    </p:spTree>
    <p:extLst>
      <p:ext uri="{BB962C8B-B14F-4D97-AF65-F5344CB8AC3E}">
        <p14:creationId xmlns:p14="http://schemas.microsoft.com/office/powerpoint/2010/main" val="3113420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>
            <a:normAutofit/>
          </a:bodyPr>
          <a:lstStyle/>
          <a:p>
            <a:r>
              <a:rPr lang="en-US" b="1" dirty="0" smtClean="0">
                <a:effectLst>
                  <a:glow rad="50800">
                    <a:srgbClr val="00A6D9"/>
                  </a:glow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A Republican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90" y="748605"/>
            <a:ext cx="4496414" cy="436966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1994 Midterms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“Contract with America”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Newt Gingrich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Results/Reactions: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Gridlock: 1995 shutdown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Oklahoma City Bombing (1995)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Balanced Budget (1998)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Impact of tech boom, Baby-boomer income, spending cuts, and tax increases</a:t>
            </a:r>
          </a:p>
        </p:txBody>
      </p:sp>
      <p:pic>
        <p:nvPicPr>
          <p:cNvPr id="5" name="Content Placeholder 4" descr="Contract with Americax-large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-20544" r="-20544"/>
          <a:stretch>
            <a:fillRect/>
          </a:stretch>
        </p:blipFill>
        <p:spPr>
          <a:xfrm>
            <a:off x="4533104" y="953094"/>
            <a:ext cx="4731296" cy="3976688"/>
          </a:xfrm>
        </p:spPr>
      </p:pic>
    </p:spTree>
    <p:extLst>
      <p:ext uri="{BB962C8B-B14F-4D97-AF65-F5344CB8AC3E}">
        <p14:creationId xmlns:p14="http://schemas.microsoft.com/office/powerpoint/2010/main" val="3868698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>
            <a:normAutofit/>
          </a:bodyPr>
          <a:lstStyle/>
          <a:p>
            <a:r>
              <a:rPr lang="en-US" b="1" dirty="0" smtClean="0">
                <a:effectLst>
                  <a:glow rad="50800">
                    <a:srgbClr val="00A6D9"/>
                  </a:glow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Election of 1996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90" y="748605"/>
            <a:ext cx="4496414" cy="436966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Republicans: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hlinkClick r:id="rId3"/>
              </a:rPr>
              <a:t>Bob Dole</a:t>
            </a: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/Jack Kemp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15% tax cut proposal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Reform: Ross Perot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Results: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Less than 50% voter turnout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Electoral tally: 379 to 159 </a:t>
            </a:r>
          </a:p>
        </p:txBody>
      </p:sp>
      <p:pic>
        <p:nvPicPr>
          <p:cNvPr id="5" name="Content Placeholder 4" descr="electoral-map-1996-clinton-vs-dole-picture.jpg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364" b="-28364"/>
          <a:stretch>
            <a:fillRect/>
          </a:stretch>
        </p:blipFill>
        <p:spPr>
          <a:xfrm>
            <a:off x="4368634" y="766877"/>
            <a:ext cx="4685387" cy="3938101"/>
          </a:xfrm>
        </p:spPr>
      </p:pic>
    </p:spTree>
    <p:extLst>
      <p:ext uri="{BB962C8B-B14F-4D97-AF65-F5344CB8AC3E}">
        <p14:creationId xmlns:p14="http://schemas.microsoft.com/office/powerpoint/2010/main" val="3143079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effectLst>
                  <a:glow rad="50800">
                    <a:srgbClr val="00A6D9"/>
                  </a:glow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Clinton’s Second Term (1997-2001)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70" y="748605"/>
            <a:ext cx="4496414" cy="436966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Economic Prosperity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Tech &amp; Stock Boom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3.9% Unemployment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The Politics of Impeachment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Divided Government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Allegations, Investigation, and Impeachment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Whitewater, </a:t>
            </a:r>
            <a:r>
              <a:rPr lang="en-US" b="1" dirty="0" err="1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Travelgate</a:t>
            </a: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, </a:t>
            </a:r>
            <a:r>
              <a:rPr lang="en-US" b="1" dirty="0" err="1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Filegate</a:t>
            </a:r>
            <a:endParaRPr lang="en-US" b="1" dirty="0" smtClean="0"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Lewinsky</a:t>
            </a:r>
          </a:p>
          <a:p>
            <a:pPr lvl="3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Independent prosecutor: Kenneth Starr</a:t>
            </a:r>
          </a:p>
          <a:p>
            <a:pPr lvl="3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Clinton’s possible perjury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1998 Midterms </a:t>
            </a: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 Dems gain House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Clinton escapes removal by Senate</a:t>
            </a:r>
            <a:endParaRPr lang="en-US" b="1" dirty="0" smtClean="0"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</p:txBody>
      </p:sp>
      <p:pic>
        <p:nvPicPr>
          <p:cNvPr id="7" name="Content Placeholder 6" descr="1101980810_400.jpg">
            <a:hlinkClick r:id="rId3"/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375" r="-28375"/>
          <a:stretch>
            <a:fillRect/>
          </a:stretch>
        </p:blipFill>
        <p:spPr>
          <a:xfrm>
            <a:off x="4237027" y="857250"/>
            <a:ext cx="4893079" cy="4112668"/>
          </a:xfrm>
        </p:spPr>
      </p:pic>
      <p:pic>
        <p:nvPicPr>
          <p:cNvPr id="4" name="Picture 3" descr="lang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846" y="1076644"/>
            <a:ext cx="4816440" cy="361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368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effectLst>
                  <a:glow rad="50800">
                    <a:srgbClr val="00A6D9"/>
                  </a:glow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Foreign Policy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150" y="467092"/>
            <a:ext cx="4496414" cy="4743696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Secretary of State: Madeleine Albright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Peacekeeping: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Somalia (1993)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Haiti (1994)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Northern </a:t>
            </a:r>
            <a:r>
              <a:rPr lang="en-US" b="1" dirty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I</a:t>
            </a: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reland (1998)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Europe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Formation of EU (2002)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Russia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Yeltsin </a:t>
            </a: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 Putin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Chechnya (1999)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Serbia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err="1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Milosovic</a:t>
            </a:r>
            <a:endParaRPr lang="en-US" b="1" dirty="0" smtClean="0">
              <a:effectLst>
                <a:outerShdw blurRad="50800" dist="38100" dir="2700000" algn="tl" rotWithShape="0">
                  <a:srgbClr val="000000"/>
                </a:outerShdw>
              </a:effectLst>
              <a:sym typeface="Wingdings"/>
            </a:endParaRPr>
          </a:p>
          <a:p>
            <a:pPr lvl="3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Targets: Slovenia, Croatia, Bosnia-Herzegovina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Bosnia (1995) Kosovo (1999)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Middle East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sym typeface="Wingdings"/>
              </a:rPr>
              <a:t>Israel v. Palestine</a:t>
            </a:r>
            <a:endParaRPr lang="en-US" b="1" dirty="0" smtClean="0"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Content Placeholder 4" descr="000_arp1641621.si_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24727" b="-24727"/>
          <a:stretch>
            <a:fillRect/>
          </a:stretch>
        </p:blipFill>
        <p:spPr>
          <a:xfrm>
            <a:off x="4243388" y="954086"/>
            <a:ext cx="4781550" cy="4018927"/>
          </a:xfrm>
        </p:spPr>
      </p:pic>
    </p:spTree>
    <p:extLst>
      <p:ext uri="{BB962C8B-B14F-4D97-AF65-F5344CB8AC3E}">
        <p14:creationId xmlns:p14="http://schemas.microsoft.com/office/powerpoint/2010/main" val="2823237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effectLst>
                  <a:glow rad="50800">
                    <a:srgbClr val="00A6D9"/>
                  </a:glow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Assessing Clinton’s Legacy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4220" y="773837"/>
            <a:ext cx="4496414" cy="442853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Partisanship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Struggles w/Congress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Impeachment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Globalization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WTO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IMF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G8</a:t>
            </a:r>
          </a:p>
        </p:txBody>
      </p:sp>
      <p:pic>
        <p:nvPicPr>
          <p:cNvPr id="5" name="Content Placeholder 4" descr="seattleprotest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153" b="-1315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37159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effectLst>
                  <a:glow rad="50800">
                    <a:srgbClr val="00A6D9"/>
                  </a:glow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American Society in 2000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395330"/>
            <a:ext cx="4928383" cy="4807047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Demographics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Nearly 300 million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Expansion in West and South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Political shift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Suburban expansion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Immigration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Immigration Reform and Control Act (1986)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Illegal immigration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27% of population growth of the </a:t>
            </a:r>
            <a:r>
              <a:rPr lang="fr-FR" b="1" dirty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’</a:t>
            </a:r>
            <a:r>
              <a:rPr lang="en-US" b="1" dirty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90’</a:t>
            </a: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Largest growing population: Hispanic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Aging and the Family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The “Graying” of America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Decline of Traditional Family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Income and Wealth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Home ownership 67%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Huge increase in per capita income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Extreme Wealth Gap: 5% control half of all income</a:t>
            </a:r>
          </a:p>
        </p:txBody>
      </p:sp>
      <p:pic>
        <p:nvPicPr>
          <p:cNvPr id="5" name="Content Placeholder 4" descr="steve-benen3281CE64-A986-CD33-75B5-CA20FE56346E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661" r="-14661"/>
          <a:stretch>
            <a:fillRect/>
          </a:stretch>
        </p:blipFill>
        <p:spPr>
          <a:xfrm>
            <a:off x="4227689" y="779586"/>
            <a:ext cx="4946820" cy="4157837"/>
          </a:xfrm>
        </p:spPr>
      </p:pic>
    </p:spTree>
    <p:extLst>
      <p:ext uri="{BB962C8B-B14F-4D97-AF65-F5344CB8AC3E}">
        <p14:creationId xmlns:p14="http://schemas.microsoft.com/office/powerpoint/2010/main" val="576274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24213E"/>
      </a:dk2>
      <a:lt2>
        <a:srgbClr val="E9EAF0"/>
      </a:lt2>
      <a:accent1>
        <a:srgbClr val="E8BC4A"/>
      </a:accent1>
      <a:accent2>
        <a:srgbClr val="83C1C6"/>
      </a:accent2>
      <a:accent3>
        <a:srgbClr val="E78D35"/>
      </a:accent3>
      <a:accent4>
        <a:srgbClr val="909CE1"/>
      </a:accent4>
      <a:accent5>
        <a:srgbClr val="839C41"/>
      </a:accent5>
      <a:accent6>
        <a:srgbClr val="CC5439"/>
      </a:accent6>
      <a:hlink>
        <a:srgbClr val="1C6CF1"/>
      </a:hlink>
      <a:folHlink>
        <a:srgbClr val="C649E0"/>
      </a:folHlink>
    </a:clrScheme>
    <a:fontScheme name="Twilight">
      <a:maj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 fov="6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300000"/>
              </a:schemeClr>
            </a:gs>
            <a:gs pos="31000">
              <a:schemeClr val="bg1">
                <a:tint val="100000"/>
                <a:satMod val="300000"/>
              </a:schemeClr>
            </a:gs>
            <a:gs pos="62000">
              <a:schemeClr val="phClr">
                <a:tint val="100000"/>
                <a:shade val="100000"/>
                <a:satMod val="100000"/>
              </a:schemeClr>
            </a:gs>
            <a:gs pos="100000">
              <a:schemeClr val="phClr">
                <a:shade val="100000"/>
                <a:hueMod val="93000"/>
                <a:satMod val="50000"/>
                <a:lumMod val="2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atMod val="100000"/>
              </a:schemeClr>
            </a:gs>
            <a:gs pos="100000">
              <a:schemeClr val="phClr">
                <a:tint val="100000"/>
                <a:shade val="100000"/>
                <a:alpha val="100000"/>
                <a:hueMod val="100000"/>
                <a:satMod val="150000"/>
                <a:lumMod val="5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Twilight.thmx</Template>
  <TotalTime>1406</TotalTime>
  <Words>2034</Words>
  <Application>Microsoft Macintosh PowerPoint</Application>
  <PresentationFormat>On-screen Show (16:9)</PresentationFormat>
  <Paragraphs>329</Paragraphs>
  <Slides>23</Slides>
  <Notes>22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Twilight</vt:lpstr>
      <vt:lpstr>A Conservative Resurgence</vt:lpstr>
      <vt:lpstr>The Rise of Conservatism</vt:lpstr>
      <vt:lpstr>Leading Issues</vt:lpstr>
      <vt:lpstr>Ronald Reagan and the Election of 1980</vt:lpstr>
      <vt:lpstr>The Reagan Revolution</vt:lpstr>
      <vt:lpstr>Recession &amp; Recovery</vt:lpstr>
      <vt:lpstr>The Election of 1984</vt:lpstr>
      <vt:lpstr>Economic Legacy</vt:lpstr>
      <vt:lpstr>Foreign Policy</vt:lpstr>
      <vt:lpstr>Improved U.S.-Soviet Relations</vt:lpstr>
      <vt:lpstr>Assessing Reagan’s Policy</vt:lpstr>
      <vt:lpstr>The Election of 1988</vt:lpstr>
      <vt:lpstr>The End of the Cold War</vt:lpstr>
      <vt:lpstr>Foreign Policy</vt:lpstr>
      <vt:lpstr>Domestic Issues</vt:lpstr>
      <vt:lpstr>Election of 1992</vt:lpstr>
      <vt:lpstr>Clinton’s First Term (1993-1997)</vt:lpstr>
      <vt:lpstr>A Republican Revolution</vt:lpstr>
      <vt:lpstr>Election of 1996</vt:lpstr>
      <vt:lpstr>Clinton’s Second Term (1997-2001)</vt:lpstr>
      <vt:lpstr>Foreign Policy</vt:lpstr>
      <vt:lpstr>Assessing Clinton’s Legacy</vt:lpstr>
      <vt:lpstr>American Society in 2000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Conservative Resurgence</dc:title>
  <dc:creator>ARHS</dc:creator>
  <cp:lastModifiedBy>Gavin Hall</cp:lastModifiedBy>
  <cp:revision>55</cp:revision>
  <cp:lastPrinted>2016-02-22T04:31:30Z</cp:lastPrinted>
  <dcterms:created xsi:type="dcterms:W3CDTF">2016-02-19T17:24:08Z</dcterms:created>
  <dcterms:modified xsi:type="dcterms:W3CDTF">2016-04-20T17:38:35Z</dcterms:modified>
</cp:coreProperties>
</file>