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jpg" ContentType="image/jpeg"/>
  <Default Extension="rels" ContentType="application/vnd.openxmlformats-package.relationships+xml"/>
  <Default Extension="gif" ContentType="image/gif"/>
  <Default Extension="bin" ContentType="application/vnd.openxmlformats-officedocument.presentationml.printerSettings"/>
  <Default Extension="png" ContentType="image/p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34"/>
  </p:notesMasterIdLst>
  <p:sldIdLst>
    <p:sldId id="256" r:id="rId2"/>
    <p:sldId id="288" r:id="rId3"/>
    <p:sldId id="268" r:id="rId4"/>
    <p:sldId id="259" r:id="rId5"/>
    <p:sldId id="257" r:id="rId6"/>
    <p:sldId id="260" r:id="rId7"/>
    <p:sldId id="261" r:id="rId8"/>
    <p:sldId id="262" r:id="rId9"/>
    <p:sldId id="264" r:id="rId10"/>
    <p:sldId id="263" r:id="rId11"/>
    <p:sldId id="265" r:id="rId12"/>
    <p:sldId id="266" r:id="rId13"/>
    <p:sldId id="267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</p:sldIdLst>
  <p:sldSz cx="9144000" cy="5143500" type="screen16x9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napToObjects="1">
      <p:cViewPr varScale="1">
        <p:scale>
          <a:sx n="121" d="100"/>
          <a:sy n="121" d="100"/>
        </p:scale>
        <p:origin x="-352" y="-104"/>
      </p:cViewPr>
      <p:guideLst>
        <p:guide orient="horz" pos="162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30" Type="http://schemas.openxmlformats.org/officeDocument/2006/relationships/slide" Target="slides/slide29.xml"/><Relationship Id="rId31" Type="http://schemas.openxmlformats.org/officeDocument/2006/relationships/slide" Target="slides/slide30.xml"/><Relationship Id="rId32" Type="http://schemas.openxmlformats.org/officeDocument/2006/relationships/slide" Target="slides/slide31.xml"/><Relationship Id="rId9" Type="http://schemas.openxmlformats.org/officeDocument/2006/relationships/slide" Target="slides/slide8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33" Type="http://schemas.openxmlformats.org/officeDocument/2006/relationships/slide" Target="slides/slide32.xml"/><Relationship Id="rId34" Type="http://schemas.openxmlformats.org/officeDocument/2006/relationships/notesMaster" Target="notesMasters/notesMaster1.xml"/><Relationship Id="rId35" Type="http://schemas.openxmlformats.org/officeDocument/2006/relationships/printerSettings" Target="printerSettings/printerSettings1.bin"/><Relationship Id="rId36" Type="http://schemas.openxmlformats.org/officeDocument/2006/relationships/presProps" Target="presProps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37" Type="http://schemas.openxmlformats.org/officeDocument/2006/relationships/viewProps" Target="viewProps.xml"/><Relationship Id="rId38" Type="http://schemas.openxmlformats.org/officeDocument/2006/relationships/theme" Target="theme/theme1.xml"/><Relationship Id="rId39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E1C8FA9-CB99-8041-8BD9-717EF94CF0B2}" type="datetimeFigureOut">
              <a:rPr lang="en-US" smtClean="0"/>
              <a:t>11/14/15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8E5B8B1-9CF5-E24D-A4C1-0AA4DCEE4E2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7627556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_rels/notesSlide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.xml"/></Relationships>
</file>

<file path=ppt/notesSlides/_rels/notesSlide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.xml"/></Relationships>
</file>

<file path=ppt/notesSlides/_rels/notesSlide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2.xml"/></Relationships>
</file>

<file path=ppt/notesSlides/_rels/notesSlide1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3.xml"/></Relationships>
</file>

<file path=ppt/notesSlides/_rels/notesSlide1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4.xml"/></Relationships>
</file>

<file path=ppt/notesSlides/_rels/notesSlide1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5.xml"/></Relationships>
</file>

<file path=ppt/notesSlides/_rels/notesSlide1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6.xml"/></Relationships>
</file>

<file path=ppt/notesSlides/_rels/notesSlide1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7.xml"/></Relationships>
</file>

<file path=ppt/notesSlides/_rels/notesSlide1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9.xml"/></Relationships>
</file>

<file path=ppt/notesSlides/_rels/notesSlide1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0.xml"/></Relationships>
</file>

<file path=ppt/notesSlides/_rels/notesSlide1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1.xml"/></Relationships>
</file>

<file path=ppt/notesSlides/_rels/notesSlide1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3.xml"/></Relationships>
</file>

<file path=ppt/notesSlides/_rels/notesSlide1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4.xml"/></Relationships>
</file>

<file path=ppt/notesSlides/_rels/notesSlide2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5.xml"/></Relationships>
</file>

<file path=ppt/notesSlides/_rels/notesSlide2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6.xml"/></Relationships>
</file>

<file path=ppt/notesSlides/_rels/notesSlide2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7.xml"/></Relationships>
</file>

<file path=ppt/notesSlides/_rels/notesSlide2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8.xml"/></Relationships>
</file>

<file path=ppt/notesSlides/_rels/notesSlide2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9.xml"/></Relationships>
</file>

<file path=ppt/notesSlides/_rels/notesSlide2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0.xml"/></Relationships>
</file>

<file path=ppt/notesSlides/_rels/notesSlide2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1.xml"/></Relationships>
</file>

<file path=ppt/notesSlides/_rels/notesSlide2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2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Disco Stu (animated): http://</a:t>
            </a:r>
            <a:r>
              <a:rPr lang="en-US" dirty="0" err="1" smtClean="0"/>
              <a:t>bunkerpop.mx</a:t>
            </a:r>
            <a:r>
              <a:rPr lang="en-US" dirty="0" smtClean="0"/>
              <a:t>/bunker-cine/apoco-no-quieren-unos-zapatos-con-pescadito-como-los-de-disco-stu/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8E5B8B1-9CF5-E24D-A4C1-0AA4DCEE4E2E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375554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Cartoon: http://</a:t>
            </a:r>
            <a:r>
              <a:rPr lang="en-US" dirty="0" err="1" smtClean="0"/>
              <a:t>www.greenberg-art.com</a:t>
            </a:r>
            <a:r>
              <a:rPr lang="en-US" dirty="0" smtClean="0"/>
              <a:t>/.</a:t>
            </a:r>
            <a:r>
              <a:rPr lang="en-US" dirty="0" err="1" smtClean="0"/>
              <a:t>Toons</a:t>
            </a:r>
            <a:r>
              <a:rPr lang="en-US" dirty="0" smtClean="0"/>
              <a:t>/.Toons,%20Obits/</a:t>
            </a:r>
            <a:r>
              <a:rPr lang="en-US" smtClean="0"/>
              <a:t>NixonObit.html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8E5B8B1-9CF5-E24D-A4C1-0AA4DCEE4E2E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0759842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Image:</a:t>
            </a:r>
            <a:r>
              <a:rPr lang="en-US" baseline="0" dirty="0" smtClean="0"/>
              <a:t> http://</a:t>
            </a:r>
            <a:r>
              <a:rPr lang="en-US" baseline="0" dirty="0" err="1" smtClean="0"/>
              <a:t>dkobner.blogspot.com</a:t>
            </a:r>
            <a:r>
              <a:rPr lang="en-US" baseline="0" dirty="0" smtClean="0"/>
              <a:t>/2011/12/two-policies-in-</a:t>
            </a:r>
            <a:r>
              <a:rPr lang="en-US" baseline="0" dirty="0" err="1" smtClean="0"/>
              <a:t>vietnam</a:t>
            </a:r>
            <a:r>
              <a:rPr lang="en-US" baseline="0" dirty="0" smtClean="0"/>
              <a:t>-</a:t>
            </a:r>
            <a:r>
              <a:rPr lang="en-US" baseline="0" dirty="0" err="1" smtClean="0"/>
              <a:t>americanization.html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8E5B8B1-9CF5-E24D-A4C1-0AA4DCEE4E2E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3191769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 smtClean="0"/>
              <a:t>Cartoon: http://</a:t>
            </a:r>
            <a:r>
              <a:rPr lang="en-US" dirty="0" err="1" smtClean="0"/>
              <a:t>voiceseducation.org</a:t>
            </a:r>
            <a:r>
              <a:rPr lang="en-US" dirty="0" smtClean="0"/>
              <a:t>/node/345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8E5B8B1-9CF5-E24D-A4C1-0AA4DCEE4E2E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1477782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Kissinger</a:t>
            </a:r>
            <a:r>
              <a:rPr lang="en-US" baseline="0" dirty="0" smtClean="0"/>
              <a:t> Cartoon: http://</a:t>
            </a:r>
            <a:r>
              <a:rPr lang="en-US" baseline="0" dirty="0" err="1" smtClean="0"/>
              <a:t>thecomicnews.com</a:t>
            </a:r>
            <a:r>
              <a:rPr lang="en-US" baseline="0" dirty="0" smtClean="0"/>
              <a:t>/</a:t>
            </a:r>
            <a:r>
              <a:rPr lang="en-US" baseline="0" dirty="0" err="1" smtClean="0"/>
              <a:t>edtoons</a:t>
            </a:r>
            <a:r>
              <a:rPr lang="en-US" baseline="0" dirty="0" smtClean="0"/>
              <a:t>/archive/2006/1122/</a:t>
            </a:r>
            <a:r>
              <a:rPr lang="en-US" baseline="0" dirty="0" err="1" smtClean="0"/>
              <a:t>kissinger</a:t>
            </a:r>
            <a:r>
              <a:rPr lang="en-US" baseline="0" dirty="0" smtClean="0"/>
              <a:t>/01.shtml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8E5B8B1-9CF5-E24D-A4C1-0AA4DCEE4E2E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6316530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Ping-Pong Diplomacy:</a:t>
            </a:r>
            <a:r>
              <a:rPr lang="en-US" baseline="0" dirty="0" smtClean="0"/>
              <a:t> http://</a:t>
            </a:r>
            <a:r>
              <a:rPr lang="en-US" baseline="0" dirty="0" err="1" smtClean="0"/>
              <a:t>www.tabletenniscoaching.com</a:t>
            </a:r>
            <a:r>
              <a:rPr lang="en-US" baseline="0" dirty="0" smtClean="0"/>
              <a:t>/taxonomy/term/91</a:t>
            </a:r>
          </a:p>
          <a:p>
            <a:r>
              <a:rPr lang="en-US" baseline="0" dirty="0" err="1" smtClean="0"/>
              <a:t>Breznev’s</a:t>
            </a:r>
            <a:r>
              <a:rPr lang="en-US" baseline="0" dirty="0" smtClean="0"/>
              <a:t> Visit to Washington, 1973: http://</a:t>
            </a:r>
            <a:r>
              <a:rPr lang="en-US" baseline="0" dirty="0" err="1" smtClean="0"/>
              <a:t>en.wikipedia.org</a:t>
            </a:r>
            <a:r>
              <a:rPr lang="en-US" baseline="0" dirty="0" smtClean="0"/>
              <a:t>/wiki/D%C3%A9tente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8E5B8B1-9CF5-E24D-A4C1-0AA4DCEE4E2E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63165309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Cartoon: http://</a:t>
            </a:r>
            <a:r>
              <a:rPr lang="en-US" dirty="0" err="1" smtClean="0"/>
              <a:t>www.loc.gov</a:t>
            </a:r>
            <a:r>
              <a:rPr lang="en-US" dirty="0" smtClean="0"/>
              <a:t>/</a:t>
            </a:r>
            <a:r>
              <a:rPr lang="en-US" dirty="0" err="1" smtClean="0"/>
              <a:t>rr</a:t>
            </a:r>
            <a:r>
              <a:rPr lang="en-US" dirty="0" smtClean="0"/>
              <a:t>/print/</a:t>
            </a:r>
            <a:r>
              <a:rPr lang="en-US" dirty="0" err="1" smtClean="0"/>
              <a:t>swann</a:t>
            </a:r>
            <a:r>
              <a:rPr lang="en-US" dirty="0" smtClean="0"/>
              <a:t>/</a:t>
            </a:r>
            <a:r>
              <a:rPr lang="en-US" dirty="0" err="1" smtClean="0"/>
              <a:t>valtman</a:t>
            </a:r>
            <a:r>
              <a:rPr lang="en-US" dirty="0" smtClean="0"/>
              <a:t>/</a:t>
            </a:r>
            <a:r>
              <a:rPr lang="en-US" dirty="0" err="1" smtClean="0"/>
              <a:t>presentation.html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8E5B8B1-9CF5-E24D-A4C1-0AA4DCEE4E2E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63165309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Stagflation: http://</a:t>
            </a:r>
            <a:r>
              <a:rPr lang="en-US" dirty="0" err="1" smtClean="0"/>
              <a:t>www.darkgovernment.com</a:t>
            </a:r>
            <a:r>
              <a:rPr lang="en-US" dirty="0" smtClean="0"/>
              <a:t>/news/stagflation/</a:t>
            </a:r>
          </a:p>
          <a:p>
            <a:r>
              <a:rPr lang="en-US" dirty="0" smtClean="0"/>
              <a:t>http://www.321gold.com/editorials/</a:t>
            </a:r>
            <a:r>
              <a:rPr lang="en-US" dirty="0" err="1" smtClean="0"/>
              <a:t>schoon</a:t>
            </a:r>
            <a:r>
              <a:rPr lang="en-US" smtClean="0"/>
              <a:t>/schoon092012.html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8E5B8B1-9CF5-E24D-A4C1-0AA4DCEE4E2E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63165309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Image 1, school</a:t>
            </a:r>
            <a:r>
              <a:rPr lang="en-US" baseline="0" dirty="0" smtClean="0"/>
              <a:t> busing</a:t>
            </a:r>
            <a:r>
              <a:rPr lang="en-US" dirty="0" smtClean="0"/>
              <a:t>: http://</a:t>
            </a:r>
            <a:r>
              <a:rPr lang="en-US" dirty="0" err="1" smtClean="0"/>
              <a:t>www.delawareonline.com</a:t>
            </a:r>
            <a:r>
              <a:rPr lang="en-US" dirty="0" smtClean="0"/>
              <a:t>/picture-gallery/news/education/2014/05/16/looking-back-busing-in-</a:t>
            </a:r>
            <a:r>
              <a:rPr lang="en-US" dirty="0" err="1" smtClean="0"/>
              <a:t>wilmington</a:t>
            </a:r>
            <a:r>
              <a:rPr lang="en-US" dirty="0" smtClean="0"/>
              <a:t>/9201879/</a:t>
            </a:r>
          </a:p>
          <a:p>
            <a:r>
              <a:rPr lang="en-US" dirty="0" smtClean="0"/>
              <a:t>Image 2,</a:t>
            </a:r>
            <a:r>
              <a:rPr lang="en-US" baseline="0" dirty="0" smtClean="0"/>
              <a:t> protest: http://</a:t>
            </a:r>
            <a:r>
              <a:rPr lang="en-US" baseline="0" dirty="0" err="1" smtClean="0"/>
              <a:t>www.vahistorical.org</a:t>
            </a:r>
            <a:r>
              <a:rPr lang="en-US" baseline="0" dirty="0" smtClean="0"/>
              <a:t>/collections-and-resources/</a:t>
            </a:r>
            <a:r>
              <a:rPr lang="en-US" baseline="0" dirty="0" err="1" smtClean="0"/>
              <a:t>virginia</a:t>
            </a:r>
            <a:r>
              <a:rPr lang="en-US" baseline="0" dirty="0" smtClean="0"/>
              <a:t>-history-explorer/civil-rights-movement-</a:t>
            </a:r>
            <a:r>
              <a:rPr lang="en-US" baseline="0" dirty="0" err="1" smtClean="0"/>
              <a:t>virginia</a:t>
            </a:r>
            <a:r>
              <a:rPr lang="en-US" baseline="0" dirty="0" smtClean="0"/>
              <a:t>/school-busing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8E5B8B1-9CF5-E24D-A4C1-0AA4DCEE4E2E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63165309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Life Magazine Cover: https://</a:t>
            </a:r>
            <a:r>
              <a:rPr lang="en-US" dirty="0" err="1" smtClean="0"/>
              <a:t>lostlaurel.wordpress.com</a:t>
            </a:r>
            <a:r>
              <a:rPr lang="en-US" dirty="0" smtClean="0"/>
              <a:t>/2012/05/15/laurel-shopping-center-george-wallace-40-years-later/</a:t>
            </a:r>
          </a:p>
          <a:p>
            <a:r>
              <a:rPr lang="en-US" dirty="0" smtClean="0"/>
              <a:t>Electoral Map: http://</a:t>
            </a:r>
            <a:r>
              <a:rPr lang="en-US" dirty="0" err="1" smtClean="0"/>
              <a:t>hermelink-nixon.blogspot.com</a:t>
            </a:r>
            <a:r>
              <a:rPr lang="en-US" dirty="0" smtClean="0"/>
              <a:t>/2010/04/election-of-1972-second-term.html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8E5B8B1-9CF5-E24D-A4C1-0AA4DCEE4E2E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63165309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Watergate: http://</a:t>
            </a:r>
            <a:r>
              <a:rPr lang="en-US" dirty="0" err="1" smtClean="0"/>
              <a:t>www.esquire.com</a:t>
            </a:r>
            <a:r>
              <a:rPr lang="en-US" dirty="0" smtClean="0"/>
              <a:t>/blogs/politics/watergate-40-years-later-9747335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8E5B8B1-9CF5-E24D-A4C1-0AA4DCEE4E2E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84096269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err="1" smtClean="0"/>
              <a:t>Liddy</a:t>
            </a:r>
            <a:r>
              <a:rPr lang="en-US" dirty="0" smtClean="0"/>
              <a:t> Cartoon: http://</a:t>
            </a:r>
            <a:r>
              <a:rPr lang="en-US" dirty="0" err="1" smtClean="0"/>
              <a:t>www.dailykos.com</a:t>
            </a:r>
            <a:r>
              <a:rPr lang="en-US" dirty="0" smtClean="0"/>
              <a:t>/story/2013/05/10/1207661/-U-S-since-1865-Watergate-in-Cartoons-Herblock-s</a:t>
            </a:r>
          </a:p>
          <a:p>
            <a:r>
              <a:rPr lang="en-US" dirty="0" smtClean="0"/>
              <a:t>Saturday Night Massacre: http://</a:t>
            </a:r>
            <a:r>
              <a:rPr lang="en-US" dirty="0" err="1" smtClean="0"/>
              <a:t>www.statecollege.com</a:t>
            </a:r>
            <a:r>
              <a:rPr lang="en-US" dirty="0" smtClean="0"/>
              <a:t>/news/columns/to-herblock-and-to-spring-flowers-postcard-from-washington,682171/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8E5B8B1-9CF5-E24D-A4C1-0AA4DCEE4E2E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63165309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8E5B8B1-9CF5-E24D-A4C1-0AA4DCEE4E2E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63165309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8E5B8B1-9CF5-E24D-A4C1-0AA4DCEE4E2E}" type="slidenum">
              <a:rPr lang="en-US" smtClean="0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63165309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Fall of Saigon: http://</a:t>
            </a:r>
            <a:r>
              <a:rPr lang="en-US" dirty="0" err="1" smtClean="0"/>
              <a:t>www.thedailybeast.com</a:t>
            </a:r>
            <a:r>
              <a:rPr lang="en-US" smtClean="0"/>
              <a:t>/articles/2014/04/30/remembering-the-fall-of-saigon-and-vietnam-s-mass-boat-people-exodus.html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8E5B8B1-9CF5-E24D-A4C1-0AA4DCEE4E2E}" type="slidenum">
              <a:rPr lang="en-US" smtClean="0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63165309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Cartoon: http://</a:t>
            </a:r>
            <a:r>
              <a:rPr lang="en-US" dirty="0" err="1" smtClean="0"/>
              <a:t>www.huffakerart.com</a:t>
            </a:r>
            <a:r>
              <a:rPr lang="en-US" dirty="0" smtClean="0"/>
              <a:t>/illustration/big/Gerald%20Ford.html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8E5B8B1-9CF5-E24D-A4C1-0AA4DCEE4E2E}" type="slidenum">
              <a:rPr lang="en-US" smtClean="0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63165309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Ford Pin: http://</a:t>
            </a:r>
            <a:r>
              <a:rPr lang="en-US" dirty="0" err="1" smtClean="0"/>
              <a:t>www.vahistorical.org</a:t>
            </a:r>
            <a:r>
              <a:rPr lang="en-US" dirty="0" smtClean="0"/>
              <a:t>/sites/default/files/uploads/VHE_Campaigns_IL.2012.2.43.4.jpg</a:t>
            </a:r>
          </a:p>
          <a:p>
            <a:r>
              <a:rPr lang="en-US" dirty="0" smtClean="0"/>
              <a:t>Map: http://i0.wp.com/</a:t>
            </a:r>
            <a:r>
              <a:rPr lang="en-US" dirty="0" err="1" smtClean="0"/>
              <a:t>www.philipcaruso-story.com</a:t>
            </a:r>
            <a:r>
              <a:rPr lang="en-US" dirty="0" smtClean="0"/>
              <a:t>/</a:t>
            </a:r>
            <a:r>
              <a:rPr lang="en-US" dirty="0" err="1" smtClean="0"/>
              <a:t>wp</a:t>
            </a:r>
            <a:r>
              <a:rPr lang="en-US" dirty="0" smtClean="0"/>
              <a:t>-content/uploads/2015/04/Election-of-1976.png</a:t>
            </a:r>
          </a:p>
          <a:p>
            <a:r>
              <a:rPr lang="en-US" dirty="0" smtClean="0"/>
              <a:t>Carter’s “Presidential Strut”: http://archive.13wmaz.com/news/article/212316/318/Presidential-Strut-is-Now-Iconic-Inaugural-Moment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8E5B8B1-9CF5-E24D-A4C1-0AA4DCEE4E2E}" type="slidenum">
              <a:rPr lang="en-US" smtClean="0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63165309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Camp</a:t>
            </a:r>
            <a:r>
              <a:rPr lang="en-US" baseline="0" dirty="0" smtClean="0"/>
              <a:t> David Accords Image &amp; Facts: http://</a:t>
            </a:r>
            <a:r>
              <a:rPr lang="en-US" baseline="0" dirty="0" err="1" smtClean="0"/>
              <a:t>www.cnn.com</a:t>
            </a:r>
            <a:r>
              <a:rPr lang="en-US" baseline="0" dirty="0" smtClean="0"/>
              <a:t>/2013/08/23/world/</a:t>
            </a:r>
            <a:r>
              <a:rPr lang="en-US" baseline="0" dirty="0" err="1" smtClean="0"/>
              <a:t>meast</a:t>
            </a:r>
            <a:r>
              <a:rPr lang="en-US" baseline="0" dirty="0" smtClean="0"/>
              <a:t>/camp-</a:t>
            </a:r>
            <a:r>
              <a:rPr lang="en-US" baseline="0" dirty="0" err="1" smtClean="0"/>
              <a:t>david</a:t>
            </a:r>
            <a:r>
              <a:rPr lang="en-US" baseline="0" dirty="0" smtClean="0"/>
              <a:t>-accords-fast-facts/ </a:t>
            </a:r>
          </a:p>
          <a:p>
            <a:r>
              <a:rPr lang="en-US" baseline="0" dirty="0" smtClean="0"/>
              <a:t>Cartoon: http://</a:t>
            </a:r>
            <a:r>
              <a:rPr lang="en-US" baseline="0" dirty="0" err="1" smtClean="0"/>
              <a:t>www.greenberg-art.com</a:t>
            </a:r>
            <a:r>
              <a:rPr lang="en-US" baseline="0" dirty="0" smtClean="0"/>
              <a:t>/.</a:t>
            </a:r>
            <a:r>
              <a:rPr lang="en-US" baseline="0" dirty="0" err="1" smtClean="0"/>
              <a:t>Toons</a:t>
            </a:r>
            <a:r>
              <a:rPr lang="en-US" baseline="0" dirty="0" smtClean="0"/>
              <a:t>/.Toons,%20political/</a:t>
            </a:r>
            <a:r>
              <a:rPr lang="en-US" baseline="0" dirty="0" err="1" smtClean="0"/>
              <a:t>CampDavid.html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8E5B8B1-9CF5-E24D-A4C1-0AA4DCEE4E2E}" type="slidenum">
              <a:rPr lang="en-US" smtClean="0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63165309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Image</a:t>
            </a:r>
            <a:r>
              <a:rPr lang="en-US" baseline="0" dirty="0" smtClean="0"/>
              <a:t> and Review of Argo: http://</a:t>
            </a:r>
            <a:r>
              <a:rPr lang="en-US" baseline="0" dirty="0" err="1" smtClean="0"/>
              <a:t>www.ctvnews.ca</a:t>
            </a:r>
            <a:r>
              <a:rPr lang="en-US" baseline="0" dirty="0" smtClean="0"/>
              <a:t>/w5/argo-iran-hostage-crisis-film-fiddles-with-the-facts-1.1167994</a:t>
            </a:r>
          </a:p>
          <a:p>
            <a:r>
              <a:rPr lang="en-US" baseline="0" dirty="0" smtClean="0"/>
              <a:t>Cartoon: http://</a:t>
            </a:r>
            <a:r>
              <a:rPr lang="en-US" baseline="0" dirty="0" err="1" smtClean="0"/>
              <a:t>www.cvce.eu</a:t>
            </a:r>
            <a:r>
              <a:rPr lang="en-US" baseline="0" dirty="0" smtClean="0"/>
              <a:t>/en/</a:t>
            </a:r>
            <a:r>
              <a:rPr lang="en-US" baseline="0" dirty="0" err="1" smtClean="0"/>
              <a:t>obj</a:t>
            </a:r>
            <a:r>
              <a:rPr lang="en-US" baseline="0" dirty="0" smtClean="0"/>
              <a:t>/cartoon_by_behrendt_on_the_salt_ii_disarmament_agreement_4_may_1979-en-09e3b4d4-0b02-4b54-8ab6-afc0ef4c9246.html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8E5B8B1-9CF5-E24D-A4C1-0AA4DCEE4E2E}" type="slidenum">
              <a:rPr lang="en-US" smtClean="0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63165309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Image: http://</a:t>
            </a:r>
            <a:r>
              <a:rPr lang="en-US" dirty="0" err="1" smtClean="0"/>
              <a:t>topics.time.com</a:t>
            </a:r>
            <a:r>
              <a:rPr lang="en-US" dirty="0" smtClean="0"/>
              <a:t>/economy/covers/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8E5B8B1-9CF5-E24D-A4C1-0AA4DCEE4E2E}" type="slidenum">
              <a:rPr lang="en-US" smtClean="0"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63165309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Map &amp; Historical</a:t>
            </a:r>
            <a:r>
              <a:rPr lang="en-US" baseline="0" dirty="0" smtClean="0"/>
              <a:t> Population Analysis</a:t>
            </a:r>
            <a:r>
              <a:rPr lang="en-US" dirty="0" smtClean="0"/>
              <a:t>: http://2012books.lardbucket.org/books/regional-geography-of-the-world-globalization-people-and-places/s07-north-america.html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8E5B8B1-9CF5-E24D-A4C1-0AA4DCEE4E2E}" type="slidenum">
              <a:rPr lang="en-US" smtClean="0"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63165309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Image and Chavez Bio: http://</a:t>
            </a:r>
            <a:r>
              <a:rPr lang="en-US" dirty="0" err="1" smtClean="0"/>
              <a:t>www.biography.com</a:t>
            </a:r>
            <a:r>
              <a:rPr lang="en-US" dirty="0" smtClean="0"/>
              <a:t>/news/</a:t>
            </a:r>
            <a:r>
              <a:rPr lang="en-US" dirty="0" err="1" smtClean="0"/>
              <a:t>cesar</a:t>
            </a:r>
            <a:r>
              <a:rPr lang="en-US" dirty="0" smtClean="0"/>
              <a:t>-</a:t>
            </a:r>
            <a:r>
              <a:rPr lang="en-US" dirty="0" err="1" smtClean="0"/>
              <a:t>chavez</a:t>
            </a:r>
            <a:r>
              <a:rPr lang="en-US" dirty="0" smtClean="0"/>
              <a:t>-biography-facts</a:t>
            </a:r>
          </a:p>
          <a:p>
            <a:r>
              <a:rPr lang="en-US" dirty="0" smtClean="0"/>
              <a:t>UFW website on the Delano March: http://</a:t>
            </a:r>
            <a:r>
              <a:rPr lang="en-US" dirty="0" err="1" smtClean="0"/>
              <a:t>www.ufw.org</a:t>
            </a:r>
            <a:r>
              <a:rPr lang="en-US" dirty="0" smtClean="0"/>
              <a:t>/_</a:t>
            </a:r>
            <a:r>
              <a:rPr lang="en-US" dirty="0" err="1" smtClean="0"/>
              <a:t>board.php?mode</a:t>
            </a:r>
            <a:r>
              <a:rPr lang="en-US" dirty="0" smtClean="0"/>
              <a:t>=</a:t>
            </a:r>
            <a:r>
              <a:rPr lang="en-US" dirty="0" err="1" smtClean="0"/>
              <a:t>view&amp;b_code</a:t>
            </a:r>
            <a:r>
              <a:rPr lang="en-US" dirty="0" smtClean="0"/>
              <a:t>=60_video&amp;b_no=16344&amp;page=1&amp;field=&amp;key=&amp;n=1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8E5B8B1-9CF5-E24D-A4C1-0AA4DCEE4E2E}" type="slidenum">
              <a:rPr lang="en-US" smtClean="0"/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63165309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Occupation of Alcatraz: http://</a:t>
            </a:r>
            <a:r>
              <a:rPr lang="en-US" dirty="0" err="1" smtClean="0"/>
              <a:t>jewishcurrents.org</a:t>
            </a:r>
            <a:r>
              <a:rPr lang="en-US" dirty="0" smtClean="0"/>
              <a:t>/tag/</a:t>
            </a:r>
            <a:r>
              <a:rPr lang="en-US" dirty="0" err="1" smtClean="0"/>
              <a:t>american</a:t>
            </a:r>
            <a:r>
              <a:rPr lang="en-US" dirty="0" smtClean="0"/>
              <a:t>-</a:t>
            </a:r>
            <a:r>
              <a:rPr lang="en-US" dirty="0" err="1" smtClean="0"/>
              <a:t>indian</a:t>
            </a:r>
            <a:r>
              <a:rPr lang="en-US" dirty="0" smtClean="0"/>
              <a:t>-movement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8E5B8B1-9CF5-E24D-A4C1-0AA4DCEE4E2E}" type="slidenum">
              <a:rPr lang="en-US" smtClean="0"/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63165309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JACL Parade: http://</a:t>
            </a:r>
            <a:r>
              <a:rPr lang="en-US" dirty="0" err="1" smtClean="0"/>
              <a:t>content.cdlib.org</a:t>
            </a:r>
            <a:r>
              <a:rPr lang="en-US" dirty="0" smtClean="0"/>
              <a:t>/ark:/13030/ft2d5nb0c3/</a:t>
            </a:r>
          </a:p>
          <a:p>
            <a:r>
              <a:rPr lang="en-US" dirty="0" smtClean="0"/>
              <a:t>Legacy of the Stonewall Riots (PBS Video): http://</a:t>
            </a:r>
            <a:r>
              <a:rPr lang="en-US" dirty="0" err="1" smtClean="0"/>
              <a:t>video.pbs.org</a:t>
            </a:r>
            <a:r>
              <a:rPr lang="en-US" dirty="0" smtClean="0"/>
              <a:t>/video/2365073798/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8E5B8B1-9CF5-E24D-A4C1-0AA4DCEE4E2E}" type="slidenum">
              <a:rPr lang="en-US" smtClean="0"/>
              <a:t>29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63165309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Three Mile Island Protest: http://</a:t>
            </a:r>
            <a:r>
              <a:rPr lang="en-US" dirty="0" err="1" smtClean="0"/>
              <a:t>mashable.com</a:t>
            </a:r>
            <a:r>
              <a:rPr lang="en-US" dirty="0" smtClean="0"/>
              <a:t>/2014/07/15/nuclear-disasters-before-after/#NSRpiN99_5qW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8E5B8B1-9CF5-E24D-A4C1-0AA4DCEE4E2E}" type="slidenum">
              <a:rPr lang="en-US" smtClean="0"/>
              <a:t>30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63165309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Simpsons’ Movie Intro Image: http://s177.photobucket.com/user/diskoboy1974/media/cap008.jpg.html</a:t>
            </a:r>
          </a:p>
          <a:p>
            <a:r>
              <a:rPr lang="en-US" dirty="0" smtClean="0"/>
              <a:t>Cartoon: http://</a:t>
            </a:r>
            <a:r>
              <a:rPr lang="en-US" dirty="0" err="1" smtClean="0"/>
              <a:t>archive.floridatoday.com</a:t>
            </a:r>
            <a:r>
              <a:rPr lang="en-US" dirty="0" smtClean="0"/>
              <a:t>/content/blogs/</a:t>
            </a:r>
            <a:r>
              <a:rPr lang="en-US" dirty="0" err="1" smtClean="0"/>
              <a:t>jparker</a:t>
            </a:r>
            <a:r>
              <a:rPr lang="en-US" dirty="0" smtClean="0"/>
              <a:t>/2009/12/1211-cartoon-cry-us-river.shtml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8E5B8B1-9CF5-E24D-A4C1-0AA4DCEE4E2E}" type="slidenum">
              <a:rPr lang="en-US" smtClean="0"/>
              <a:t>31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63165309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Synthesis to Trump campaign: http://</a:t>
            </a:r>
            <a:r>
              <a:rPr lang="en-US" dirty="0" err="1" smtClean="0"/>
              <a:t>www.businessinsider.com</a:t>
            </a:r>
            <a:r>
              <a:rPr lang="en-US" dirty="0" smtClean="0"/>
              <a:t>/donald-trump-trademarked-make-america-great-again-2015-5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8E5B8B1-9CF5-E24D-A4C1-0AA4DCEE4E2E}" type="slidenum">
              <a:rPr lang="en-US" smtClean="0"/>
              <a:t>32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6316530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png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.png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5.png"/><Relationship Id="rId3" Type="http://schemas.openxmlformats.org/officeDocument/2006/relationships/image" Target="../media/image6.png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7.png"/><Relationship Id="rId3" Type="http://schemas.openxmlformats.org/officeDocument/2006/relationships/image" Target="../media/image8.png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7.png"/><Relationship Id="rId3" Type="http://schemas.openxmlformats.org/officeDocument/2006/relationships/image" Target="../media/image6.png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Overlay-TitleSlid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8367" y="140589"/>
            <a:ext cx="8827266" cy="4862322"/>
          </a:xfrm>
          <a:prstGeom prst="rect">
            <a:avLst/>
          </a:prstGeom>
        </p:spPr>
      </p:pic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E4AAA4-6363-4581-962D-1ACCC2D600C5}" type="slidenum">
              <a:rPr lang="en-US" smtClean="0"/>
              <a:t>‹#›</a:t>
            </a:fld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600201" y="1869282"/>
            <a:ext cx="6762749" cy="1102519"/>
          </a:xfrm>
        </p:spPr>
        <p:txBody>
          <a:bodyPr/>
          <a:lstStyle>
            <a:lvl1pPr algn="r">
              <a:defRPr sz="4400"/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600202" y="2975162"/>
            <a:ext cx="6762749" cy="1314450"/>
          </a:xfrm>
        </p:spPr>
        <p:txBody>
          <a:bodyPr>
            <a:normAutofit/>
          </a:bodyPr>
          <a:lstStyle>
            <a:lvl1pPr marL="0" indent="0" algn="r">
              <a:spcBef>
                <a:spcPts val="600"/>
              </a:spcBef>
              <a:buNone/>
              <a:defRPr sz="1800">
                <a:solidFill>
                  <a:schemeClr val="bg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 smtClean="0"/>
              <a:t>Click to edit Master subtitle style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40825E-4A15-4D39-8176-1F07E904CB30}" type="datetimeFigureOut">
              <a:rPr lang="en-US" smtClean="0"/>
              <a:t>11/14/15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Overlay-ContentSlides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0887" y="139984"/>
            <a:ext cx="8827266" cy="4862322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5pPr>
              <a:defRPr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</a:p>
          <a:p>
            <a:pPr lvl="5"/>
            <a:r>
              <a:rPr lang="en-US" dirty="0" smtClean="0"/>
              <a:t>Sixth level</a:t>
            </a:r>
          </a:p>
          <a:p>
            <a:pPr lvl="6"/>
            <a:r>
              <a:rPr lang="en-US" dirty="0" smtClean="0"/>
              <a:t>Seventh level</a:t>
            </a:r>
          </a:p>
          <a:p>
            <a:pPr lvl="7"/>
            <a:r>
              <a:rPr lang="en-US" dirty="0" smtClean="0"/>
              <a:t>Eighth level</a:t>
            </a:r>
          </a:p>
          <a:p>
            <a:pPr lvl="8"/>
            <a:r>
              <a:rPr lang="en-US" dirty="0" smtClean="0"/>
              <a:t>Ninth level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40825E-4A15-4D39-8176-1F07E904CB30}" type="datetimeFigureOut">
              <a:rPr lang="en-US" smtClean="0"/>
              <a:t>11/14/15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E4AAA4-6363-4581-962D-1ACCC2D600C5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Overlay-SectionHeader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8367" y="140589"/>
            <a:ext cx="8827266" cy="4862322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79464" y="1943521"/>
            <a:ext cx="7583487" cy="1021556"/>
          </a:xfrm>
        </p:spPr>
        <p:txBody>
          <a:bodyPr anchor="b" anchorCtr="0">
            <a:noAutofit/>
          </a:bodyPr>
          <a:lstStyle>
            <a:lvl1pPr algn="l">
              <a:defRPr sz="4400" b="1" cap="none" baseline="0">
                <a:solidFill>
                  <a:schemeClr val="bg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79464" y="2962766"/>
            <a:ext cx="7583487" cy="1125140"/>
          </a:xfrm>
        </p:spPr>
        <p:txBody>
          <a:bodyPr anchor="t" anchorCtr="0"/>
          <a:lstStyle>
            <a:lvl1pPr marL="0" indent="0" algn="l">
              <a:spcBef>
                <a:spcPts val="600"/>
              </a:spcBef>
              <a:buNone/>
              <a:defRPr sz="2000" cap="none" baseline="0">
                <a:solidFill>
                  <a:schemeClr val="bg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40825E-4A15-4D39-8176-1F07E904CB30}" type="datetimeFigureOut">
              <a:rPr lang="en-US" smtClean="0"/>
              <a:t>11/14/15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E4AAA4-6363-4581-962D-1ACCC2D600C5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Overlay-ContentSlides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0887" y="139984"/>
            <a:ext cx="8827266" cy="4862322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79462" y="1371600"/>
            <a:ext cx="3657600" cy="3164681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</a:p>
          <a:p>
            <a:pPr lvl="5"/>
            <a:r>
              <a:rPr lang="en-US" dirty="0" smtClean="0"/>
              <a:t>Sixth level</a:t>
            </a:r>
          </a:p>
          <a:p>
            <a:pPr lvl="6"/>
            <a:r>
              <a:rPr lang="en-US" dirty="0" smtClean="0"/>
              <a:t>Seventh level</a:t>
            </a:r>
          </a:p>
          <a:p>
            <a:pPr lvl="7"/>
            <a:r>
              <a:rPr lang="en-US" dirty="0" smtClean="0"/>
              <a:t>Eighth level</a:t>
            </a:r>
          </a:p>
          <a:p>
            <a:pPr lvl="8"/>
            <a:r>
              <a:rPr lang="en-US" dirty="0" smtClean="0"/>
              <a:t>Ninth level</a:t>
            </a:r>
            <a:endParaRPr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88541" y="1371600"/>
            <a:ext cx="3657600" cy="3164681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</a:p>
          <a:p>
            <a:pPr lvl="5"/>
            <a:r>
              <a:rPr lang="en-US" dirty="0" smtClean="0"/>
              <a:t>Sixth level</a:t>
            </a:r>
          </a:p>
          <a:p>
            <a:pPr lvl="6"/>
            <a:r>
              <a:rPr lang="en-US" dirty="0" smtClean="0"/>
              <a:t>Seventh level</a:t>
            </a:r>
          </a:p>
          <a:p>
            <a:pPr lvl="7"/>
            <a:r>
              <a:rPr lang="en-US" dirty="0" smtClean="0"/>
              <a:t>Eighth level</a:t>
            </a:r>
          </a:p>
          <a:p>
            <a:pPr lvl="8"/>
            <a:r>
              <a:rPr lang="en-US" dirty="0" smtClean="0"/>
              <a:t>Ninth level</a:t>
            </a:r>
            <a:endParaRPr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40825E-4A15-4D39-8176-1F07E904CB30}" type="datetimeFigureOut">
              <a:rPr lang="en-US" smtClean="0"/>
              <a:t>11/14/15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E4AAA4-6363-4581-962D-1ACCC2D600C5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13" descr="Overlay-ContentSlides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0887" y="139984"/>
            <a:ext cx="8827266" cy="4862322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79464" y="285750"/>
            <a:ext cx="7583487" cy="783291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79463" y="1079126"/>
            <a:ext cx="3657600" cy="592371"/>
          </a:xfrm>
        </p:spPr>
        <p:txBody>
          <a:bodyPr anchor="b">
            <a:noAutofit/>
          </a:bodyPr>
          <a:lstStyle>
            <a:lvl1pPr marL="0" indent="0" algn="ctr">
              <a:lnSpc>
                <a:spcPts val="3000"/>
              </a:lnSpc>
              <a:spcBef>
                <a:spcPts val="0"/>
              </a:spcBef>
              <a:buNone/>
              <a:defRPr sz="28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79463" y="1771650"/>
            <a:ext cx="3657600" cy="2764631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</a:p>
          <a:p>
            <a:pPr lvl="5"/>
            <a:r>
              <a:rPr lang="en-US" dirty="0" smtClean="0"/>
              <a:t>Sixth level</a:t>
            </a:r>
          </a:p>
          <a:p>
            <a:pPr lvl="6"/>
            <a:r>
              <a:rPr lang="en-US" dirty="0" smtClean="0"/>
              <a:t>Seventh level</a:t>
            </a:r>
          </a:p>
          <a:p>
            <a:pPr lvl="7"/>
            <a:r>
              <a:rPr lang="en-US" dirty="0" smtClean="0"/>
              <a:t>Eighth level</a:t>
            </a:r>
          </a:p>
          <a:p>
            <a:pPr lvl="8"/>
            <a:r>
              <a:rPr lang="en-US" dirty="0" smtClean="0"/>
              <a:t>Ninth level</a:t>
            </a:r>
            <a:endParaRPr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705350" y="1079126"/>
            <a:ext cx="3657600" cy="592371"/>
          </a:xfrm>
        </p:spPr>
        <p:txBody>
          <a:bodyPr anchor="b">
            <a:noAutofit/>
          </a:bodyPr>
          <a:lstStyle>
            <a:lvl1pPr marL="0" indent="0" algn="ctr">
              <a:lnSpc>
                <a:spcPts val="3000"/>
              </a:lnSpc>
              <a:spcBef>
                <a:spcPts val="0"/>
              </a:spcBef>
              <a:buNone/>
              <a:defRPr sz="28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705350" y="1771650"/>
            <a:ext cx="3657600" cy="2764631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</a:p>
          <a:p>
            <a:pPr lvl="5"/>
            <a:r>
              <a:rPr lang="en-US" dirty="0" smtClean="0"/>
              <a:t>Sixth level</a:t>
            </a:r>
          </a:p>
          <a:p>
            <a:pPr lvl="6"/>
            <a:r>
              <a:rPr lang="en-US" dirty="0" smtClean="0"/>
              <a:t>Seventh level</a:t>
            </a:r>
          </a:p>
          <a:p>
            <a:pPr lvl="7"/>
            <a:r>
              <a:rPr lang="en-US" dirty="0" smtClean="0"/>
              <a:t>Eighth level</a:t>
            </a:r>
          </a:p>
          <a:p>
            <a:pPr lvl="8"/>
            <a:r>
              <a:rPr lang="en-US" dirty="0" smtClean="0"/>
              <a:t>Ninth level</a:t>
            </a:r>
            <a:endParaRPr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40825E-4A15-4D39-8176-1F07E904CB30}" type="datetimeFigureOut">
              <a:rPr lang="en-US" smtClean="0"/>
              <a:t>11/14/15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E4AAA4-6363-4581-962D-1ACCC2D600C5}" type="slidenum">
              <a:rPr lang="en-US" smtClean="0"/>
              <a:t>‹#›</a:t>
            </a:fld>
            <a:endParaRPr lang="en-US"/>
          </a:p>
        </p:txBody>
      </p:sp>
      <p:cxnSp>
        <p:nvCxnSpPr>
          <p:cNvPr id="12" name="Straight Connector 11"/>
          <p:cNvCxnSpPr/>
          <p:nvPr/>
        </p:nvCxnSpPr>
        <p:spPr>
          <a:xfrm>
            <a:off x="874060" y="1714500"/>
            <a:ext cx="3563003" cy="1191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/>
          <p:cNvCxnSpPr/>
          <p:nvPr/>
        </p:nvCxnSpPr>
        <p:spPr>
          <a:xfrm>
            <a:off x="4815840" y="1714500"/>
            <a:ext cx="3566160" cy="1191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14"/>
          <p:cNvCxnSpPr/>
          <p:nvPr/>
        </p:nvCxnSpPr>
        <p:spPr>
          <a:xfrm>
            <a:off x="874060" y="1714500"/>
            <a:ext cx="3563003" cy="1191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/>
          <p:cNvCxnSpPr/>
          <p:nvPr/>
        </p:nvCxnSpPr>
        <p:spPr>
          <a:xfrm>
            <a:off x="4815840" y="1714500"/>
            <a:ext cx="3566160" cy="1191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 Content, Top and Bot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Overlay-ContentSlides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0887" y="139984"/>
            <a:ext cx="8827266" cy="4862322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79462" y="1371601"/>
            <a:ext cx="7585076" cy="1543050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</a:p>
          <a:p>
            <a:pPr lvl="5"/>
            <a:r>
              <a:rPr lang="en-US" dirty="0" smtClean="0"/>
              <a:t>Sixth level</a:t>
            </a:r>
          </a:p>
          <a:p>
            <a:pPr lvl="6"/>
            <a:r>
              <a:rPr lang="en-US" dirty="0" smtClean="0"/>
              <a:t>Seventh level</a:t>
            </a:r>
          </a:p>
          <a:p>
            <a:pPr lvl="7"/>
            <a:r>
              <a:rPr lang="en-US" dirty="0" smtClean="0"/>
              <a:t>Eighth level</a:t>
            </a:r>
          </a:p>
          <a:p>
            <a:pPr lvl="8"/>
            <a:r>
              <a:rPr lang="en-US" dirty="0" smtClean="0"/>
              <a:t>Ninth level</a:t>
            </a:r>
            <a:endParaRPr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40825E-4A15-4D39-8176-1F07E904CB30}" type="datetimeFigureOut">
              <a:rPr lang="en-US" smtClean="0"/>
              <a:t>11/14/15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E4AAA4-6363-4581-962D-1ACCC2D600C5}" type="slidenum">
              <a:rPr lang="en-US" smtClean="0"/>
              <a:t>‹#›</a:t>
            </a:fld>
            <a:endParaRPr lang="en-US"/>
          </a:p>
        </p:txBody>
      </p:sp>
      <p:sp>
        <p:nvSpPr>
          <p:cNvPr id="10" name="Content Placeholder 2"/>
          <p:cNvSpPr>
            <a:spLocks noGrp="1"/>
          </p:cNvSpPr>
          <p:nvPr>
            <p:ph sz="half" idx="13"/>
          </p:nvPr>
        </p:nvSpPr>
        <p:spPr>
          <a:xfrm>
            <a:off x="779462" y="2993862"/>
            <a:ext cx="7585076" cy="1543050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</a:p>
          <a:p>
            <a:pPr lvl="5"/>
            <a:r>
              <a:rPr lang="en-US" dirty="0" smtClean="0"/>
              <a:t>Sixth level</a:t>
            </a:r>
          </a:p>
          <a:p>
            <a:pPr lvl="6"/>
            <a:r>
              <a:rPr lang="en-US" dirty="0" smtClean="0"/>
              <a:t>Seventh level</a:t>
            </a:r>
          </a:p>
          <a:p>
            <a:pPr lvl="7"/>
            <a:r>
              <a:rPr lang="en-US" dirty="0" smtClean="0"/>
              <a:t>Eighth level</a:t>
            </a:r>
          </a:p>
          <a:p>
            <a:pPr lvl="8"/>
            <a:r>
              <a:rPr lang="en-US" dirty="0" smtClean="0"/>
              <a:t>Ninth level</a:t>
            </a:r>
          </a:p>
          <a:p>
            <a:pPr lvl="4"/>
            <a:endParaRPr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Overlay-ContentSlides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0887" y="139984"/>
            <a:ext cx="8827266" cy="4862322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710953" y="1371601"/>
            <a:ext cx="3657600" cy="1543050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</a:p>
          <a:p>
            <a:pPr lvl="5"/>
            <a:r>
              <a:rPr lang="en-US" dirty="0" smtClean="0"/>
              <a:t>Sixth level</a:t>
            </a:r>
          </a:p>
          <a:p>
            <a:pPr lvl="6"/>
            <a:r>
              <a:rPr lang="en-US" dirty="0" smtClean="0"/>
              <a:t>Seventh level</a:t>
            </a:r>
          </a:p>
          <a:p>
            <a:pPr lvl="7"/>
            <a:r>
              <a:rPr lang="en-US" dirty="0" smtClean="0"/>
              <a:t>Eighth level</a:t>
            </a:r>
          </a:p>
          <a:p>
            <a:pPr lvl="8"/>
            <a:r>
              <a:rPr lang="en-US" dirty="0" smtClean="0"/>
              <a:t>Ninth level</a:t>
            </a:r>
            <a:endParaRPr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40825E-4A15-4D39-8176-1F07E904CB30}" type="datetimeFigureOut">
              <a:rPr lang="en-US" smtClean="0"/>
              <a:t>11/14/15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E4AAA4-6363-4581-962D-1ACCC2D600C5}" type="slidenum">
              <a:rPr lang="en-US" smtClean="0"/>
              <a:t>‹#›</a:t>
            </a:fld>
            <a:endParaRPr lang="en-US"/>
          </a:p>
        </p:txBody>
      </p:sp>
      <p:sp>
        <p:nvSpPr>
          <p:cNvPr id="10" name="Content Placeholder 2"/>
          <p:cNvSpPr>
            <a:spLocks noGrp="1"/>
          </p:cNvSpPr>
          <p:nvPr>
            <p:ph sz="half" idx="13"/>
          </p:nvPr>
        </p:nvSpPr>
        <p:spPr>
          <a:xfrm>
            <a:off x="4710953" y="2993862"/>
            <a:ext cx="3657600" cy="1543050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</a:p>
          <a:p>
            <a:pPr lvl="5"/>
            <a:r>
              <a:rPr lang="en-US" dirty="0" smtClean="0"/>
              <a:t>Sixth level</a:t>
            </a:r>
          </a:p>
          <a:p>
            <a:pPr lvl="6"/>
            <a:r>
              <a:rPr lang="en-US" dirty="0" smtClean="0"/>
              <a:t>Seventh level</a:t>
            </a:r>
          </a:p>
          <a:p>
            <a:pPr lvl="7"/>
            <a:r>
              <a:rPr lang="en-US" dirty="0" smtClean="0"/>
              <a:t>Eighth level</a:t>
            </a:r>
          </a:p>
          <a:p>
            <a:pPr lvl="8"/>
            <a:r>
              <a:rPr lang="en-US" dirty="0" smtClean="0"/>
              <a:t>Ninth level</a:t>
            </a:r>
          </a:p>
          <a:p>
            <a:pPr lvl="4"/>
            <a:endParaRPr dirty="0"/>
          </a:p>
        </p:txBody>
      </p:sp>
      <p:sp>
        <p:nvSpPr>
          <p:cNvPr id="11" name="Content Placeholder 2"/>
          <p:cNvSpPr>
            <a:spLocks noGrp="1"/>
          </p:cNvSpPr>
          <p:nvPr>
            <p:ph sz="half" idx="14"/>
          </p:nvPr>
        </p:nvSpPr>
        <p:spPr>
          <a:xfrm>
            <a:off x="779462" y="1371600"/>
            <a:ext cx="3657600" cy="3164681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</a:p>
          <a:p>
            <a:pPr lvl="5"/>
            <a:r>
              <a:rPr lang="en-US" dirty="0" smtClean="0"/>
              <a:t>Sixth level</a:t>
            </a:r>
          </a:p>
          <a:p>
            <a:pPr lvl="6"/>
            <a:r>
              <a:rPr lang="en-US" dirty="0" smtClean="0"/>
              <a:t>Seventh level</a:t>
            </a:r>
          </a:p>
          <a:p>
            <a:pPr lvl="7"/>
            <a:r>
              <a:rPr lang="en-US" dirty="0" smtClean="0"/>
              <a:t>Eighth level</a:t>
            </a:r>
          </a:p>
          <a:p>
            <a:pPr lvl="8"/>
            <a:r>
              <a:rPr lang="en-US" dirty="0" smtClean="0"/>
              <a:t>Ninth level</a:t>
            </a:r>
            <a:endParaRPr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Overlay-ContentSlides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0887" y="139984"/>
            <a:ext cx="8827266" cy="4862322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40825E-4A15-4D39-8176-1F07E904CB30}" type="datetimeFigureOut">
              <a:rPr lang="en-US" smtClean="0"/>
              <a:t>11/14/15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E4AAA4-6363-4581-962D-1ACCC2D600C5}" type="slidenum">
              <a:rPr lang="en-US" smtClean="0"/>
              <a:t>‹#›</a:t>
            </a:fld>
            <a:endParaRPr lang="en-US"/>
          </a:p>
        </p:txBody>
      </p:sp>
      <p:sp>
        <p:nvSpPr>
          <p:cNvPr id="12" name="Content Placeholder 2"/>
          <p:cNvSpPr>
            <a:spLocks noGrp="1"/>
          </p:cNvSpPr>
          <p:nvPr>
            <p:ph sz="half" idx="14"/>
          </p:nvPr>
        </p:nvSpPr>
        <p:spPr>
          <a:xfrm>
            <a:off x="779463" y="1371601"/>
            <a:ext cx="3657600" cy="1543050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</a:p>
          <a:p>
            <a:pPr lvl="5"/>
            <a:r>
              <a:rPr lang="en-US" dirty="0" smtClean="0"/>
              <a:t>Sixth level</a:t>
            </a:r>
          </a:p>
          <a:p>
            <a:pPr lvl="6"/>
            <a:r>
              <a:rPr lang="en-US" dirty="0" smtClean="0"/>
              <a:t>Seventh level</a:t>
            </a:r>
          </a:p>
          <a:p>
            <a:pPr lvl="7"/>
            <a:r>
              <a:rPr lang="en-US" dirty="0" smtClean="0"/>
              <a:t>Eighth level</a:t>
            </a:r>
          </a:p>
          <a:p>
            <a:pPr lvl="8"/>
            <a:r>
              <a:rPr lang="en-US" dirty="0" smtClean="0"/>
              <a:t>Ninth level</a:t>
            </a:r>
            <a:endParaRPr dirty="0"/>
          </a:p>
        </p:txBody>
      </p:sp>
      <p:sp>
        <p:nvSpPr>
          <p:cNvPr id="13" name="Content Placeholder 2"/>
          <p:cNvSpPr>
            <a:spLocks noGrp="1"/>
          </p:cNvSpPr>
          <p:nvPr>
            <p:ph sz="half" idx="15"/>
          </p:nvPr>
        </p:nvSpPr>
        <p:spPr>
          <a:xfrm>
            <a:off x="779463" y="2993862"/>
            <a:ext cx="3657600" cy="1543050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</a:p>
          <a:p>
            <a:pPr lvl="5"/>
            <a:r>
              <a:rPr lang="en-US" dirty="0" smtClean="0"/>
              <a:t>Sixth level</a:t>
            </a:r>
          </a:p>
          <a:p>
            <a:pPr lvl="6"/>
            <a:r>
              <a:rPr lang="en-US" dirty="0" smtClean="0"/>
              <a:t>Seventh level</a:t>
            </a:r>
          </a:p>
          <a:p>
            <a:pPr lvl="7"/>
            <a:r>
              <a:rPr lang="en-US" dirty="0" smtClean="0"/>
              <a:t>Eighth level</a:t>
            </a:r>
          </a:p>
          <a:p>
            <a:pPr lvl="8"/>
            <a:r>
              <a:rPr lang="en-US" dirty="0" smtClean="0"/>
              <a:t>Ninth level</a:t>
            </a:r>
          </a:p>
          <a:p>
            <a:pPr lvl="4"/>
            <a:endParaRPr dirty="0"/>
          </a:p>
        </p:txBody>
      </p:sp>
      <p:sp>
        <p:nvSpPr>
          <p:cNvPr id="14" name="Content Placeholder 2"/>
          <p:cNvSpPr>
            <a:spLocks noGrp="1"/>
          </p:cNvSpPr>
          <p:nvPr>
            <p:ph sz="half" idx="1"/>
          </p:nvPr>
        </p:nvSpPr>
        <p:spPr>
          <a:xfrm>
            <a:off x="4710953" y="1371601"/>
            <a:ext cx="3657600" cy="1543050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</a:p>
          <a:p>
            <a:pPr lvl="5"/>
            <a:r>
              <a:rPr lang="en-US" dirty="0" smtClean="0"/>
              <a:t>Sixth level</a:t>
            </a:r>
          </a:p>
          <a:p>
            <a:pPr lvl="6"/>
            <a:r>
              <a:rPr lang="en-US" dirty="0" smtClean="0"/>
              <a:t>Seventh level</a:t>
            </a:r>
          </a:p>
          <a:p>
            <a:pPr lvl="7"/>
            <a:r>
              <a:rPr lang="en-US" dirty="0" smtClean="0"/>
              <a:t>Eighth level</a:t>
            </a:r>
          </a:p>
          <a:p>
            <a:pPr lvl="8"/>
            <a:r>
              <a:rPr lang="en-US" dirty="0" smtClean="0"/>
              <a:t>Ninth level</a:t>
            </a:r>
            <a:endParaRPr dirty="0"/>
          </a:p>
        </p:txBody>
      </p:sp>
      <p:sp>
        <p:nvSpPr>
          <p:cNvPr id="15" name="Content Placeholder 2"/>
          <p:cNvSpPr>
            <a:spLocks noGrp="1"/>
          </p:cNvSpPr>
          <p:nvPr>
            <p:ph sz="half" idx="13"/>
          </p:nvPr>
        </p:nvSpPr>
        <p:spPr>
          <a:xfrm>
            <a:off x="4710953" y="2993862"/>
            <a:ext cx="3657600" cy="1543050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</a:p>
          <a:p>
            <a:pPr lvl="5"/>
            <a:r>
              <a:rPr lang="en-US" dirty="0" smtClean="0"/>
              <a:t>Sixth level</a:t>
            </a:r>
          </a:p>
          <a:p>
            <a:pPr lvl="6"/>
            <a:r>
              <a:rPr lang="en-US" dirty="0" smtClean="0"/>
              <a:t>Seventh level</a:t>
            </a:r>
          </a:p>
          <a:p>
            <a:pPr lvl="7"/>
            <a:r>
              <a:rPr lang="en-US" dirty="0" smtClean="0"/>
              <a:t>Eighth level</a:t>
            </a:r>
          </a:p>
          <a:p>
            <a:pPr lvl="8"/>
            <a:r>
              <a:rPr lang="en-US" dirty="0" smtClean="0"/>
              <a:t>Ninth level</a:t>
            </a:r>
            <a:endParaRPr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Overlay-ContentSlides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0887" y="139984"/>
            <a:ext cx="8827266" cy="4862322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40825E-4A15-4D39-8176-1F07E904CB30}" type="datetimeFigureOut">
              <a:rPr lang="en-US" smtClean="0"/>
              <a:t>11/14/15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E4AAA4-6363-4581-962D-1ACCC2D600C5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Overlay-ContentSlides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0887" y="139984"/>
            <a:ext cx="8827266" cy="4862322"/>
          </a:xfrm>
          <a:prstGeom prst="rect">
            <a:avLst/>
          </a:prstGeom>
        </p:spPr>
      </p:pic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40825E-4A15-4D39-8176-1F07E904CB30}" type="datetimeFigureOut">
              <a:rPr lang="en-US" smtClean="0"/>
              <a:t>11/14/15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E4AAA4-6363-4581-962D-1ACCC2D600C5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Overlay-ContentCaption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8367" y="140589"/>
            <a:ext cx="8827266" cy="4862322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79464" y="442912"/>
            <a:ext cx="3657600" cy="871538"/>
          </a:xfrm>
        </p:spPr>
        <p:txBody>
          <a:bodyPr anchor="b"/>
          <a:lstStyle>
            <a:lvl1pPr algn="ctr">
              <a:defRPr sz="3600" b="0"/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93023" y="554692"/>
            <a:ext cx="3657600" cy="3981590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</a:p>
          <a:p>
            <a:pPr lvl="5"/>
            <a:r>
              <a:rPr lang="en-US" dirty="0" smtClean="0"/>
              <a:t>Sixth level</a:t>
            </a:r>
          </a:p>
          <a:p>
            <a:pPr lvl="6"/>
            <a:r>
              <a:rPr lang="en-US" dirty="0" smtClean="0"/>
              <a:t>Seventh level</a:t>
            </a:r>
          </a:p>
          <a:p>
            <a:pPr lvl="7"/>
            <a:r>
              <a:rPr lang="en-US" dirty="0" smtClean="0"/>
              <a:t>Eighth level</a:t>
            </a:r>
          </a:p>
          <a:p>
            <a:pPr lvl="8"/>
            <a:r>
              <a:rPr lang="en-US" dirty="0" smtClean="0"/>
              <a:t>Ninth level</a:t>
            </a:r>
            <a:endParaRPr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79464" y="1362075"/>
            <a:ext cx="3657600" cy="2867025"/>
          </a:xfrm>
        </p:spPr>
        <p:txBody>
          <a:bodyPr>
            <a:normAutofit/>
          </a:bodyPr>
          <a:lstStyle>
            <a:lvl1pPr marL="0" indent="0" algn="ctr">
              <a:spcBef>
                <a:spcPts val="600"/>
              </a:spcBef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40825E-4A15-4D39-8176-1F07E904CB30}" type="datetimeFigureOut">
              <a:rPr lang="en-US" smtClean="0"/>
              <a:t>11/14/15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E4AAA4-6363-4581-962D-1ACCC2D600C5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Overlay-PictureCaption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8977" y="140589"/>
            <a:ext cx="8536656" cy="4862322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86200" y="400050"/>
            <a:ext cx="4476750" cy="939404"/>
          </a:xfrm>
        </p:spPr>
        <p:txBody>
          <a:bodyPr anchor="b"/>
          <a:lstStyle>
            <a:lvl1pPr algn="l">
              <a:defRPr sz="3600" b="0"/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886125" y="1371600"/>
            <a:ext cx="4474539" cy="2857500"/>
          </a:xfrm>
        </p:spPr>
        <p:txBody>
          <a:bodyPr>
            <a:normAutofit/>
          </a:bodyPr>
          <a:lstStyle>
            <a:lvl1pPr marL="0" indent="0">
              <a:spcBef>
                <a:spcPts val="600"/>
              </a:spcBef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3886125" y="4716556"/>
            <a:ext cx="1887537" cy="273844"/>
          </a:xfrm>
        </p:spPr>
        <p:txBody>
          <a:bodyPr/>
          <a:lstStyle/>
          <a:p>
            <a:fld id="{D140825E-4A15-4D39-8176-1F07E904CB30}" type="datetimeFigureOut">
              <a:rPr lang="en-US" smtClean="0"/>
              <a:t>11/14/15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5867400" y="4716556"/>
            <a:ext cx="2675965" cy="273844"/>
          </a:xfr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E4AAA4-6363-4581-962D-1ACCC2D600C5}" type="slidenum">
              <a:rPr lang="en-US" smtClean="0"/>
              <a:t>‹#›</a:t>
            </a:fld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 flipH="1">
            <a:off x="188254" y="134469"/>
            <a:ext cx="3281087" cy="4862322"/>
          </a:xfrm>
          <a:prstGeom prst="round1Rect">
            <a:avLst>
              <a:gd name="adj" fmla="val 17325"/>
            </a:avLst>
          </a:prstGeom>
          <a:blipFill dpi="0" rotWithShape="0">
            <a:blip r:embed="rId3"/>
            <a:srcRect/>
            <a:stretch>
              <a:fillRect/>
            </a:stretch>
          </a:blipFill>
          <a:ln w="28575">
            <a:solidFill>
              <a:schemeClr val="bg1"/>
            </a:solidFill>
          </a:ln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, Alt.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Overlay-PictureCaption-Extras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8367" y="140589"/>
            <a:ext cx="8827266" cy="4862322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10953" y="400050"/>
            <a:ext cx="3657600" cy="939404"/>
          </a:xfrm>
        </p:spPr>
        <p:txBody>
          <a:bodyPr anchor="b"/>
          <a:lstStyle>
            <a:lvl1pPr algn="l">
              <a:defRPr sz="3600" b="0"/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 flipH="1">
            <a:off x="596153" y="1200150"/>
            <a:ext cx="3657600" cy="2743201"/>
          </a:xfrm>
          <a:prstGeom prst="ellipse">
            <a:avLst/>
          </a:prstGeom>
          <a:blipFill dpi="0" rotWithShape="0">
            <a:blip r:embed="rId3" cstate="print"/>
            <a:srcRect/>
            <a:stretch>
              <a:fillRect/>
            </a:stretch>
          </a:blipFill>
          <a:ln w="28575">
            <a:solidFill>
              <a:schemeClr val="bg1"/>
            </a:solidFill>
          </a:ln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10412" y="1371600"/>
            <a:ext cx="3657600" cy="2857500"/>
          </a:xfrm>
        </p:spPr>
        <p:txBody>
          <a:bodyPr>
            <a:normAutofit/>
          </a:bodyPr>
          <a:lstStyle>
            <a:lvl1pPr marL="0" indent="0">
              <a:spcBef>
                <a:spcPts val="600"/>
              </a:spcBef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381001" y="4716556"/>
            <a:ext cx="1865125" cy="273844"/>
          </a:xfrm>
        </p:spPr>
        <p:txBody>
          <a:bodyPr/>
          <a:lstStyle/>
          <a:p>
            <a:fld id="{D140825E-4A15-4D39-8176-1F07E904CB30}" type="datetimeFigureOut">
              <a:rPr lang="en-US" smtClean="0"/>
              <a:t>11/14/15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325814" y="4716556"/>
            <a:ext cx="5217551" cy="273844"/>
          </a:xfr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E4AAA4-6363-4581-962D-1ACCC2D600C5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above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Overlay-PictureCaption-Extras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8367" y="140589"/>
            <a:ext cx="8827266" cy="4862322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08039" y="2833968"/>
            <a:ext cx="7560515" cy="826994"/>
          </a:xfrm>
        </p:spPr>
        <p:txBody>
          <a:bodyPr anchor="b"/>
          <a:lstStyle>
            <a:lvl1pPr algn="l">
              <a:defRPr sz="3600" b="0"/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 flipH="1">
            <a:off x="871584" y="571500"/>
            <a:ext cx="7427726" cy="2242298"/>
          </a:xfrm>
          <a:prstGeom prst="roundRect">
            <a:avLst>
              <a:gd name="adj" fmla="val 7476"/>
            </a:avLst>
          </a:prstGeom>
          <a:blipFill dpi="0" rotWithShape="0">
            <a:blip r:embed="rId3"/>
            <a:srcRect/>
            <a:stretch>
              <a:fillRect/>
            </a:stretch>
          </a:blipFill>
          <a:ln w="28575">
            <a:solidFill>
              <a:schemeClr val="bg1"/>
            </a:solidFill>
          </a:ln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08035" y="3620620"/>
            <a:ext cx="7559977" cy="915661"/>
          </a:xfrm>
        </p:spPr>
        <p:txBody>
          <a:bodyPr>
            <a:normAutofit/>
          </a:bodyPr>
          <a:lstStyle>
            <a:lvl1pPr marL="0" indent="0">
              <a:spcBef>
                <a:spcPts val="300"/>
              </a:spcBef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381001" y="4716556"/>
            <a:ext cx="1865125" cy="273844"/>
          </a:xfrm>
        </p:spPr>
        <p:txBody>
          <a:bodyPr/>
          <a:lstStyle/>
          <a:p>
            <a:fld id="{D140825E-4A15-4D39-8176-1F07E904CB30}" type="datetimeFigureOut">
              <a:rPr lang="en-US" smtClean="0"/>
              <a:t>11/14/15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325814" y="4716556"/>
            <a:ext cx="5217551" cy="273844"/>
          </a:xfr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E4AAA4-6363-4581-962D-1ACCC2D600C5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Overlay-ContentSlides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0887" y="139984"/>
            <a:ext cx="8827266" cy="4862322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lvl5pPr>
              <a:defRPr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</a:p>
          <a:p>
            <a:pPr lvl="5"/>
            <a:r>
              <a:rPr lang="en-US" dirty="0" smtClean="0"/>
              <a:t>Sixth level</a:t>
            </a:r>
          </a:p>
          <a:p>
            <a:pPr lvl="6"/>
            <a:r>
              <a:rPr lang="en-US" dirty="0" smtClean="0"/>
              <a:t>Seventh level</a:t>
            </a:r>
          </a:p>
          <a:p>
            <a:pPr lvl="7"/>
            <a:r>
              <a:rPr lang="en-US" dirty="0" smtClean="0"/>
              <a:t>Eighth level</a:t>
            </a:r>
          </a:p>
          <a:p>
            <a:pPr lvl="8"/>
            <a:r>
              <a:rPr lang="en-US" dirty="0" smtClean="0"/>
              <a:t>Ninth level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40825E-4A15-4D39-8176-1F07E904CB30}" type="datetimeFigureOut">
              <a:rPr lang="en-US" smtClean="0"/>
              <a:t>11/14/15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E4AAA4-6363-4581-962D-1ACCC2D600C5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Overlay-ContentSlides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0887" y="139984"/>
            <a:ext cx="8827266" cy="4862322"/>
          </a:xfrm>
          <a:prstGeom prst="rect">
            <a:avLst/>
          </a:prstGeom>
        </p:spPr>
      </p:pic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328647" y="584597"/>
            <a:ext cx="1358153" cy="3951684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779463" y="584599"/>
            <a:ext cx="6170613" cy="3951683"/>
          </a:xfrm>
        </p:spPr>
        <p:txBody>
          <a:bodyPr vert="eaVert"/>
          <a:lstStyle>
            <a:lvl5pPr>
              <a:defRPr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</a:p>
          <a:p>
            <a:pPr lvl="5"/>
            <a:r>
              <a:rPr lang="en-US" dirty="0" smtClean="0"/>
              <a:t>Sixth level</a:t>
            </a:r>
          </a:p>
          <a:p>
            <a:pPr lvl="6"/>
            <a:r>
              <a:rPr lang="en-US" dirty="0" smtClean="0"/>
              <a:t>Seventh level</a:t>
            </a:r>
          </a:p>
          <a:p>
            <a:pPr lvl="7"/>
            <a:r>
              <a:rPr lang="en-US" dirty="0" smtClean="0"/>
              <a:t>Eighth level</a:t>
            </a:r>
          </a:p>
          <a:p>
            <a:pPr lvl="8"/>
            <a:r>
              <a:rPr lang="en-US" dirty="0" smtClean="0"/>
              <a:t>Ninth level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40825E-4A15-4D39-8176-1F07E904CB30}" type="datetimeFigureOut">
              <a:rPr lang="en-US" smtClean="0"/>
              <a:t>11/14/15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E4AAA4-6363-4581-962D-1ACCC2D600C5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slideLayout" Target="../slideLayouts/slideLayout12.xml"/><Relationship Id="rId13" Type="http://schemas.openxmlformats.org/officeDocument/2006/relationships/slideLayout" Target="../slideLayouts/slideLayout13.xml"/><Relationship Id="rId14" Type="http://schemas.openxmlformats.org/officeDocument/2006/relationships/slideLayout" Target="../slideLayouts/slideLayout14.xml"/><Relationship Id="rId15" Type="http://schemas.openxmlformats.org/officeDocument/2006/relationships/slideLayout" Target="../slideLayouts/slideLayout15.xml"/><Relationship Id="rId16" Type="http://schemas.openxmlformats.org/officeDocument/2006/relationships/slideLayout" Target="../slideLayouts/slideLayout16.xml"/><Relationship Id="rId17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ound Diagonal Corner Rectangle 7"/>
          <p:cNvSpPr/>
          <p:nvPr/>
        </p:nvSpPr>
        <p:spPr>
          <a:xfrm>
            <a:off x="189708" y="142281"/>
            <a:ext cx="8764587" cy="4858940"/>
          </a:xfrm>
          <a:prstGeom prst="round2DiagRect">
            <a:avLst>
              <a:gd name="adj1" fmla="val 9416"/>
              <a:gd name="adj2" fmla="val 0"/>
            </a:avLst>
          </a:prstGeom>
          <a:gradFill>
            <a:gsLst>
              <a:gs pos="17000">
                <a:schemeClr val="bg2"/>
              </a:gs>
              <a:gs pos="100000">
                <a:schemeClr val="tx2"/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779464" y="285750"/>
            <a:ext cx="7583487" cy="783291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Autofit/>
          </a:bodyPr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79464" y="1371600"/>
            <a:ext cx="7583487" cy="315669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</a:p>
          <a:p>
            <a:pPr lvl="5"/>
            <a:r>
              <a:rPr lang="en-US" dirty="0" smtClean="0"/>
              <a:t>Sixth level</a:t>
            </a:r>
          </a:p>
          <a:p>
            <a:pPr lvl="6"/>
            <a:r>
              <a:rPr lang="en-US" dirty="0" smtClean="0"/>
              <a:t>Seventh level</a:t>
            </a:r>
          </a:p>
          <a:p>
            <a:pPr lvl="7"/>
            <a:r>
              <a:rPr lang="en-US" dirty="0" smtClean="0"/>
              <a:t>Eighth level</a:t>
            </a:r>
          </a:p>
          <a:p>
            <a:pPr lvl="8"/>
            <a:r>
              <a:rPr lang="en-US" dirty="0" smtClean="0"/>
              <a:t>Ninth level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381001" y="4716556"/>
            <a:ext cx="1887537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bg2"/>
                </a:solidFill>
              </a:defRPr>
            </a:lvl1pPr>
          </a:lstStyle>
          <a:p>
            <a:fld id="{D140825E-4A15-4D39-8176-1F07E904CB30}" type="datetimeFigureOut">
              <a:rPr lang="en-US" smtClean="0"/>
              <a:t>11/14/15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304615" y="4716556"/>
            <a:ext cx="523875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bg2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404412" y="164727"/>
            <a:ext cx="493059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2"/>
                </a:solidFill>
              </a:defRPr>
            </a:lvl1pPr>
          </a:lstStyle>
          <a:p>
            <a:fld id="{93E4AAA4-6363-4581-962D-1ACCC2D600C5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</p:sldLayoutIdLst>
  <p:txStyles>
    <p:titleStyle>
      <a:lvl1pPr algn="l" defTabSz="914400" rtl="0" eaLnBrk="1" latinLnBrk="0" hangingPunct="1">
        <a:spcBef>
          <a:spcPct val="0"/>
        </a:spcBef>
        <a:buNone/>
        <a:defRPr sz="3800" kern="120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82575" indent="-282575" algn="l" defTabSz="914400" rtl="0" eaLnBrk="1" latinLnBrk="0" hangingPunct="1">
        <a:spcBef>
          <a:spcPts val="2000"/>
        </a:spcBef>
        <a:buFont typeface="Wingdings 2" pitchFamily="18" charset="2"/>
        <a:buChar char=""/>
        <a:defRPr sz="2200" kern="1200">
          <a:solidFill>
            <a:schemeClr val="bg1"/>
          </a:solidFill>
          <a:latin typeface="+mn-lt"/>
          <a:ea typeface="+mn-ea"/>
          <a:cs typeface="+mn-cs"/>
        </a:defRPr>
      </a:lvl1pPr>
      <a:lvl2pPr marL="577850" indent="-295275" algn="l" defTabSz="914400" rtl="0" eaLnBrk="1" latinLnBrk="0" hangingPunct="1">
        <a:spcBef>
          <a:spcPts val="600"/>
        </a:spcBef>
        <a:buFont typeface="Wingdings 2" pitchFamily="18" charset="2"/>
        <a:buChar char=""/>
        <a:defRPr sz="2000" kern="1200">
          <a:solidFill>
            <a:schemeClr val="bg1"/>
          </a:solidFill>
          <a:latin typeface="+mn-lt"/>
          <a:ea typeface="+mn-ea"/>
          <a:cs typeface="+mn-cs"/>
        </a:defRPr>
      </a:lvl2pPr>
      <a:lvl3pPr marL="860425" indent="-282575" algn="l" defTabSz="914400" rtl="0" eaLnBrk="1" latinLnBrk="0" hangingPunct="1">
        <a:spcBef>
          <a:spcPts val="600"/>
        </a:spcBef>
        <a:buFont typeface="Wingdings 2" pitchFamily="18" charset="2"/>
        <a:buChar char=""/>
        <a:defRPr sz="1800" kern="1200">
          <a:solidFill>
            <a:schemeClr val="bg1"/>
          </a:solidFill>
          <a:latin typeface="+mn-lt"/>
          <a:ea typeface="+mn-ea"/>
          <a:cs typeface="+mn-cs"/>
        </a:defRPr>
      </a:lvl3pPr>
      <a:lvl4pPr marL="1143000" indent="-282575" algn="l" defTabSz="914400" rtl="0" eaLnBrk="1" latinLnBrk="0" hangingPunct="1">
        <a:spcBef>
          <a:spcPts val="600"/>
        </a:spcBef>
        <a:buFont typeface="Wingdings 2" pitchFamily="18" charset="2"/>
        <a:buChar char=""/>
        <a:defRPr sz="1800" kern="1200">
          <a:solidFill>
            <a:schemeClr val="bg1"/>
          </a:solidFill>
          <a:latin typeface="+mn-lt"/>
          <a:ea typeface="+mn-ea"/>
          <a:cs typeface="+mn-cs"/>
        </a:defRPr>
      </a:lvl4pPr>
      <a:lvl5pPr marL="1425575" indent="-282575" algn="l" defTabSz="914400" rtl="0" eaLnBrk="1" latinLnBrk="0" hangingPunct="1">
        <a:spcBef>
          <a:spcPts val="600"/>
        </a:spcBef>
        <a:buFont typeface="Wingdings 2" pitchFamily="18" charset="2"/>
        <a:buChar char=""/>
        <a:defRPr sz="1800" kern="1200">
          <a:solidFill>
            <a:schemeClr val="bg1"/>
          </a:solidFill>
          <a:latin typeface="+mn-lt"/>
          <a:ea typeface="+mn-ea"/>
          <a:cs typeface="+mn-cs"/>
        </a:defRPr>
      </a:lvl5pPr>
      <a:lvl6pPr marL="1711325" indent="-288925" algn="l" defTabSz="914400" rtl="0" eaLnBrk="1" latinLnBrk="0" hangingPunct="1">
        <a:spcBef>
          <a:spcPct val="20000"/>
        </a:spcBef>
        <a:buFont typeface="Wingdings 2" pitchFamily="18" charset="2"/>
        <a:buChar char=""/>
        <a:defRPr lang="en-US" sz="1800" kern="1200" dirty="0" smtClean="0">
          <a:solidFill>
            <a:schemeClr val="bg1"/>
          </a:solidFill>
          <a:latin typeface="+mn-lt"/>
          <a:ea typeface="+mn-ea"/>
          <a:cs typeface="+mn-cs"/>
        </a:defRPr>
      </a:lvl6pPr>
      <a:lvl7pPr marL="2000250" indent="-288925" algn="l" defTabSz="914400" rtl="0" eaLnBrk="1" latinLnBrk="0" hangingPunct="1">
        <a:spcBef>
          <a:spcPct val="20000"/>
        </a:spcBef>
        <a:buFont typeface="Wingdings 2" pitchFamily="18" charset="2"/>
        <a:buChar char=""/>
        <a:defRPr lang="en-US" sz="1800" kern="1200" dirty="0" smtClean="0">
          <a:solidFill>
            <a:schemeClr val="bg1"/>
          </a:solidFill>
          <a:latin typeface="+mn-lt"/>
          <a:ea typeface="+mn-ea"/>
          <a:cs typeface="+mn-cs"/>
        </a:defRPr>
      </a:lvl7pPr>
      <a:lvl8pPr marL="2290763" indent="-288925" algn="l" defTabSz="914400" rtl="0" eaLnBrk="1" latinLnBrk="0" hangingPunct="1">
        <a:spcBef>
          <a:spcPct val="20000"/>
        </a:spcBef>
        <a:buFont typeface="Wingdings 2" pitchFamily="18" charset="2"/>
        <a:buChar char=""/>
        <a:defRPr lang="en-US" sz="1800" kern="1200" dirty="0" smtClean="0">
          <a:solidFill>
            <a:schemeClr val="bg1"/>
          </a:solidFill>
          <a:latin typeface="+mn-lt"/>
          <a:ea typeface="+mn-ea"/>
          <a:cs typeface="+mn-cs"/>
        </a:defRPr>
      </a:lvl8pPr>
      <a:lvl9pPr marL="2571750" indent="-288925" algn="l" defTabSz="914400" rtl="0" eaLnBrk="1" latinLnBrk="0" hangingPunct="1">
        <a:spcBef>
          <a:spcPct val="20000"/>
        </a:spcBef>
        <a:buFont typeface="Wingdings 2" pitchFamily="18" charset="2"/>
        <a:buChar char=""/>
        <a:defRPr lang="en-US" sz="1800" kern="1200" dirty="0">
          <a:solidFill>
            <a:schemeClr val="bg1"/>
          </a:solidFill>
          <a:latin typeface="+mn-lt"/>
          <a:ea typeface="+mn-ea"/>
          <a:cs typeface="+mn-cs"/>
        </a:defRPr>
      </a:lvl9pPr>
    </p:bodyStyle>
    <p:otherStyle>
      <a:defPPr>
        <a:defRPr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9.gif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10.gif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11.jp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g"/><Relationship Id="rId4" Type="http://schemas.openxmlformats.org/officeDocument/2006/relationships/image" Target="../media/image13.gif"/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4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14.gif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g"/><Relationship Id="rId4" Type="http://schemas.openxmlformats.org/officeDocument/2006/relationships/image" Target="../media/image16.png"/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6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17.jp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gif"/><Relationship Id="rId4" Type="http://schemas.openxmlformats.org/officeDocument/2006/relationships/image" Target="../media/image19.jpg"/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8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g"/><Relationship Id="rId4" Type="http://schemas.openxmlformats.org/officeDocument/2006/relationships/image" Target="../media/image21.jpg"/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9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g"/><Relationship Id="rId4" Type="http://schemas.openxmlformats.org/officeDocument/2006/relationships/image" Target="../media/image23.png"/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0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24.jp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g"/><Relationship Id="rId4" Type="http://schemas.openxmlformats.org/officeDocument/2006/relationships/image" Target="../media/image26.jpg"/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3.xml"/><Relationship Id="rId3" Type="http://schemas.openxmlformats.org/officeDocument/2006/relationships/image" Target="../media/image27.jpg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4.xml"/><Relationship Id="rId3" Type="http://schemas.openxmlformats.org/officeDocument/2006/relationships/image" Target="../media/image28.jpg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5.xml"/><Relationship Id="rId3" Type="http://schemas.openxmlformats.org/officeDocument/2006/relationships/image" Target="../media/image29.jpg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6.xml"/><Relationship Id="rId3" Type="http://schemas.openxmlformats.org/officeDocument/2006/relationships/image" Target="../media/image30.jp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g"/><Relationship Id="rId4" Type="http://schemas.openxmlformats.org/officeDocument/2006/relationships/image" Target="../media/image32.png"/><Relationship Id="rId5" Type="http://schemas.openxmlformats.org/officeDocument/2006/relationships/image" Target="../media/image33.jpg"/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7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g"/><Relationship Id="rId4" Type="http://schemas.openxmlformats.org/officeDocument/2006/relationships/image" Target="../media/image35.gif"/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8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g"/><Relationship Id="rId4" Type="http://schemas.openxmlformats.org/officeDocument/2006/relationships/image" Target="../media/image37.png"/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9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20.xml"/><Relationship Id="rId3" Type="http://schemas.openxmlformats.org/officeDocument/2006/relationships/image" Target="../media/image38.jpg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21.xml"/><Relationship Id="rId3" Type="http://schemas.openxmlformats.org/officeDocument/2006/relationships/image" Target="../media/image39.jpeg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22.xml"/><Relationship Id="rId3" Type="http://schemas.openxmlformats.org/officeDocument/2006/relationships/image" Target="../media/image40.jpg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23.xml"/><Relationship Id="rId3" Type="http://schemas.openxmlformats.org/officeDocument/2006/relationships/image" Target="../media/image41.jp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jpg"/><Relationship Id="rId4" Type="http://schemas.openxmlformats.org/officeDocument/2006/relationships/image" Target="../media/image43.jpg"/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24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25.xml"/><Relationship Id="rId3" Type="http://schemas.openxmlformats.org/officeDocument/2006/relationships/image" Target="../media/image44.jp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jpg"/><Relationship Id="rId4" Type="http://schemas.openxmlformats.org/officeDocument/2006/relationships/image" Target="../media/image46.jpg"/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26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27.xml"/><Relationship Id="rId3" Type="http://schemas.openxmlformats.org/officeDocument/2006/relationships/image" Target="../media/image47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661162" y="2316322"/>
            <a:ext cx="6762749" cy="1102519"/>
          </a:xfrm>
        </p:spPr>
        <p:txBody>
          <a:bodyPr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r>
              <a:rPr lang="en-US" b="1" dirty="0" smtClean="0">
                <a:effectLst>
                  <a:outerShdw blurRad="50800" dist="38100" dir="2700000" algn="tl" rotWithShape="0">
                    <a:srgbClr val="000000">
                      <a:alpha val="43000"/>
                    </a:srgbClr>
                  </a:outerShdw>
                </a:effectLst>
              </a:rPr>
              <a:t>Limits of a Superpower</a:t>
            </a:r>
            <a:endParaRPr lang="en-US" b="1" dirty="0">
              <a:effectLst>
                <a:outerShdw blurRad="50800" dist="38100" dir="2700000" algn="tl" rotWithShape="0">
                  <a:srgbClr val="000000">
                    <a:alpha val="43000"/>
                  </a:srgbClr>
                </a:outerShdw>
              </a:effectLst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661163" y="3422202"/>
            <a:ext cx="6762749" cy="1314450"/>
          </a:xfrm>
        </p:spPr>
        <p:txBody>
          <a:bodyPr>
            <a:normAutofit/>
          </a:bodyPr>
          <a:lstStyle/>
          <a:p>
            <a:r>
              <a:rPr lang="en-US" sz="2400" b="1" dirty="0" smtClean="0">
                <a:effectLst>
                  <a:outerShdw blurRad="50800" dist="38100" dir="2700000" algn="tl" rotWithShape="0">
                    <a:srgbClr val="000000"/>
                  </a:outerShdw>
                </a:effectLst>
              </a:rPr>
              <a:t>United States Policy, Economy, </a:t>
            </a:r>
          </a:p>
          <a:p>
            <a:r>
              <a:rPr lang="en-US" sz="2400" b="1" dirty="0" smtClean="0">
                <a:effectLst>
                  <a:outerShdw blurRad="50800" dist="38100" dir="2700000" algn="tl" rotWithShape="0">
                    <a:srgbClr val="000000"/>
                  </a:outerShdw>
                </a:effectLst>
              </a:rPr>
              <a:t>and Culture during the 1970’s</a:t>
            </a:r>
            <a:endParaRPr lang="en-US" sz="2400" b="1" dirty="0">
              <a:effectLst>
                <a:outerShdw blurRad="50800" dist="38100" dir="2700000" algn="tl" rotWithShape="0">
                  <a:srgbClr val="000000"/>
                </a:outerShdw>
              </a:effectLst>
            </a:endParaRPr>
          </a:p>
        </p:txBody>
      </p:sp>
      <p:pic>
        <p:nvPicPr>
          <p:cNvPr id="4" name="Picture 3" descr="tUjuXCG1.gif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50880" y="299720"/>
            <a:ext cx="4073031" cy="2291080"/>
          </a:xfrm>
          <a:prstGeom prst="rect">
            <a:avLst/>
          </a:prstGeom>
          <a:effectLst>
            <a:outerShdw blurRad="50800" dist="38100" dir="2700000" algn="tl" rotWithShape="0">
              <a:srgbClr val="000000">
                <a:alpha val="43000"/>
              </a:srgbClr>
            </a:outerShdw>
            <a:softEdge rad="38100"/>
          </a:effectLst>
        </p:spPr>
      </p:pic>
    </p:spTree>
    <p:extLst>
      <p:ext uri="{BB962C8B-B14F-4D97-AF65-F5344CB8AC3E}">
        <p14:creationId xmlns:p14="http://schemas.microsoft.com/office/powerpoint/2010/main" val="56917072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r>
              <a:rPr lang="en-US" b="1" dirty="0" smtClean="0">
                <a:effectLst>
                  <a:outerShdw blurRad="50800" dist="38100" dir="2700000" algn="tl" rotWithShape="0">
                    <a:srgbClr val="000000">
                      <a:alpha val="43000"/>
                    </a:srgbClr>
                  </a:outerShdw>
                </a:effectLst>
              </a:rPr>
              <a:t>Essential Questions</a:t>
            </a:r>
            <a:endParaRPr lang="en-US" b="1" dirty="0">
              <a:effectLst>
                <a:outerShdw blurRad="50800" dist="38100" dir="2700000" algn="tl" rotWithShape="0">
                  <a:srgbClr val="000000">
                    <a:alpha val="43000"/>
                  </a:srgbClr>
                </a:outerShdw>
              </a:effectLst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en-US" dirty="0" smtClean="0"/>
              <a:t>Analyze the continuities and changes that occurred in U.S foreign policy during the the 1970’s.  To what extent did policy change, to what extent did it stay the same?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13"/>
          </p:nvPr>
        </p:nvSpPr>
        <p:spPr/>
        <p:txBody>
          <a:bodyPr/>
          <a:lstStyle/>
          <a:p>
            <a:r>
              <a:rPr lang="en-US" dirty="0" smtClean="0"/>
              <a:t>Analyze the effectiveness of social movements in addressing major problems and inequalities, and assess the ability of these movements to affect political change </a:t>
            </a:r>
            <a:r>
              <a:rPr lang="en-US" smtClean="0"/>
              <a:t>during the 1970’s.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0415575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79464" y="487680"/>
            <a:ext cx="7583487" cy="642321"/>
          </a:xfrm>
        </p:spPr>
        <p:txBody>
          <a:bodyPr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r>
              <a:rPr lang="en-US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Richard M. Nixon</a:t>
            </a:r>
            <a:endParaRPr lang="en-US" b="1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79464" y="1302722"/>
            <a:ext cx="3657600" cy="3228638"/>
          </a:xfrm>
        </p:spPr>
        <p:txBody>
          <a:bodyPr>
            <a:normAutofit/>
          </a:bodyPr>
          <a:lstStyle/>
          <a:p>
            <a:pPr>
              <a:spcBef>
                <a:spcPts val="600"/>
              </a:spcBef>
            </a:pPr>
            <a:r>
              <a:rPr lang="en-US" dirty="0" smtClean="0">
                <a:effectLst>
                  <a:outerShdw blurRad="50800" dist="38100" dir="2700000" algn="tl" rotWithShape="0">
                    <a:srgbClr val="000000"/>
                  </a:outerShdw>
                </a:effectLst>
                <a:sym typeface="Wingdings"/>
              </a:rPr>
              <a:t>Background:</a:t>
            </a:r>
          </a:p>
          <a:p>
            <a:pPr lvl="1"/>
            <a:r>
              <a:rPr lang="en-US" dirty="0" smtClean="0">
                <a:effectLst>
                  <a:outerShdw blurRad="50800" dist="38100" dir="2700000" algn="tl" rotWithShape="0">
                    <a:srgbClr val="000000"/>
                  </a:outerShdw>
                </a:effectLst>
                <a:sym typeface="Wingdings"/>
              </a:rPr>
              <a:t>Yorba Linda, CA</a:t>
            </a:r>
          </a:p>
          <a:p>
            <a:pPr lvl="1"/>
            <a:r>
              <a:rPr lang="en-US" dirty="0" smtClean="0">
                <a:effectLst>
                  <a:outerShdw blurRad="50800" dist="38100" dir="2700000" algn="tl" rotWithShape="0">
                    <a:srgbClr val="000000"/>
                  </a:outerShdw>
                </a:effectLst>
                <a:sym typeface="Wingdings"/>
              </a:rPr>
              <a:t>Quaker</a:t>
            </a:r>
          </a:p>
          <a:p>
            <a:pPr lvl="1"/>
            <a:r>
              <a:rPr lang="en-US" dirty="0" smtClean="0">
                <a:effectLst>
                  <a:outerShdw blurRad="50800" dist="38100" dir="2700000" algn="tl" rotWithShape="0">
                    <a:srgbClr val="000000"/>
                  </a:outerShdw>
                </a:effectLst>
                <a:sym typeface="Wingdings"/>
              </a:rPr>
              <a:t>Whittier  Duke</a:t>
            </a:r>
          </a:p>
          <a:p>
            <a:pPr lvl="1"/>
            <a:r>
              <a:rPr lang="en-US" dirty="0" smtClean="0">
                <a:effectLst>
                  <a:outerShdw blurRad="50800" dist="38100" dir="2700000" algn="tl" rotWithShape="0">
                    <a:srgbClr val="000000"/>
                  </a:outerShdw>
                </a:effectLst>
                <a:sym typeface="Wingdings"/>
              </a:rPr>
              <a:t>Navy, World War II</a:t>
            </a:r>
          </a:p>
          <a:p>
            <a:pPr lvl="1"/>
            <a:r>
              <a:rPr lang="en-US" dirty="0" smtClean="0">
                <a:effectLst>
                  <a:outerShdw blurRad="50800" dist="38100" dir="2700000" algn="tl" rotWithShape="0">
                    <a:srgbClr val="000000"/>
                  </a:outerShdw>
                </a:effectLst>
                <a:sym typeface="Wingdings"/>
              </a:rPr>
              <a:t>Congressman &amp; Senator</a:t>
            </a:r>
          </a:p>
          <a:p>
            <a:pPr lvl="1"/>
            <a:r>
              <a:rPr lang="en-US" dirty="0" smtClean="0">
                <a:effectLst>
                  <a:outerShdw blurRad="50800" dist="38100" dir="2700000" algn="tl" rotWithShape="0">
                    <a:srgbClr val="000000"/>
                  </a:outerShdw>
                </a:effectLst>
                <a:sym typeface="Wingdings"/>
              </a:rPr>
              <a:t>Vice President</a:t>
            </a:r>
          </a:p>
          <a:p>
            <a:pPr>
              <a:spcBef>
                <a:spcPts val="600"/>
              </a:spcBef>
            </a:pPr>
            <a:r>
              <a:rPr lang="en-US" dirty="0" smtClean="0">
                <a:effectLst>
                  <a:outerShdw blurRad="50800" dist="38100" dir="2700000" algn="tl" rotWithShape="0">
                    <a:srgbClr val="000000"/>
                  </a:outerShdw>
                </a:effectLst>
                <a:sym typeface="Wingdings"/>
              </a:rPr>
              <a:t>The “Imperial Presidency”</a:t>
            </a:r>
          </a:p>
        </p:txBody>
      </p:sp>
      <p:pic>
        <p:nvPicPr>
          <p:cNvPr id="5" name="Content Placeholder 4" descr="qqxsgObitNixon.gif"/>
          <p:cNvPicPr>
            <a:picLocks noGrp="1" noChangeAspect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67" b="-9367"/>
          <a:stretch>
            <a:fillRect/>
          </a:stretch>
        </p:blipFill>
        <p:spPr>
          <a:xfrm>
            <a:off x="4437064" y="1010268"/>
            <a:ext cx="4261322" cy="3687042"/>
          </a:xfrm>
        </p:spPr>
      </p:pic>
    </p:spTree>
    <p:extLst>
      <p:ext uri="{BB962C8B-B14F-4D97-AF65-F5344CB8AC3E}">
        <p14:creationId xmlns:p14="http://schemas.microsoft.com/office/powerpoint/2010/main" val="159221551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bldLvl="5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scene3d>
              <a:camera prst="orthographicFront"/>
              <a:lightRig rig="soft" dir="t">
                <a:rot lat="0" lon="0" rev="10800000"/>
              </a:lightRig>
            </a:scene3d>
            <a:sp3d>
              <a:bevelT w="27940" h="12700"/>
              <a:contourClr>
                <a:srgbClr val="DDDDDD"/>
              </a:contourClr>
            </a:sp3d>
          </a:bodyPr>
          <a:lstStyle/>
          <a:p>
            <a:r>
              <a:rPr lang="en-US" spc="150" dirty="0" smtClean="0">
                <a:ln w="11430"/>
                <a:solidFill>
                  <a:srgbClr val="F8F8F8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</a:rPr>
              <a:t>Foreign Policy</a:t>
            </a:r>
            <a:endParaRPr lang="en-US" spc="150" dirty="0">
              <a:ln w="11430"/>
              <a:solidFill>
                <a:srgbClr val="F8F8F8"/>
              </a:solidFill>
              <a:effectLst>
                <a:outerShdw blurRad="25400" algn="tl" rotWithShape="0">
                  <a:srgbClr val="000000">
                    <a:alpha val="43000"/>
                  </a:srgbClr>
                </a:outerShdw>
              </a:effectLst>
            </a:endParaRP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err="1" smtClean="0"/>
              <a:t>Vietnamization</a:t>
            </a:r>
            <a:r>
              <a:rPr lang="en-US" dirty="0" smtClean="0"/>
              <a:t> and Détente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4361726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79464" y="487680"/>
            <a:ext cx="7583487" cy="642321"/>
          </a:xfrm>
        </p:spPr>
        <p:txBody>
          <a:bodyPr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r>
              <a:rPr lang="en-US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Vietnam</a:t>
            </a:r>
            <a:endParaRPr lang="en-US" b="1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79464" y="1302722"/>
            <a:ext cx="3657600" cy="3228638"/>
          </a:xfrm>
        </p:spPr>
        <p:txBody>
          <a:bodyPr>
            <a:normAutofit/>
          </a:bodyPr>
          <a:lstStyle/>
          <a:p>
            <a:pPr>
              <a:spcBef>
                <a:spcPts val="600"/>
              </a:spcBef>
            </a:pPr>
            <a:r>
              <a:rPr lang="en-US" dirty="0" smtClean="0">
                <a:effectLst>
                  <a:outerShdw blurRad="50800" dist="38100" dir="2700000" algn="tl" rotWithShape="0">
                    <a:srgbClr val="000000"/>
                  </a:outerShdw>
                </a:effectLst>
              </a:rPr>
              <a:t>“Peace with Honor”</a:t>
            </a:r>
          </a:p>
          <a:p>
            <a:pPr lvl="1"/>
            <a:r>
              <a:rPr lang="en-US" dirty="0" smtClean="0">
                <a:effectLst>
                  <a:outerShdw blurRad="50800" dist="38100" dir="2700000" algn="tl" rotWithShape="0">
                    <a:srgbClr val="000000"/>
                  </a:outerShdw>
                </a:effectLst>
              </a:rPr>
              <a:t>Reduce involvement</a:t>
            </a:r>
          </a:p>
          <a:p>
            <a:pPr>
              <a:spcBef>
                <a:spcPts val="600"/>
              </a:spcBef>
            </a:pPr>
            <a:r>
              <a:rPr lang="en-US" dirty="0" smtClean="0">
                <a:effectLst>
                  <a:outerShdw blurRad="50800" dist="38100" dir="2700000" algn="tl" rotWithShape="0">
                    <a:srgbClr val="000000"/>
                  </a:outerShdw>
                </a:effectLst>
              </a:rPr>
              <a:t>“</a:t>
            </a:r>
            <a:r>
              <a:rPr lang="en-US" dirty="0" err="1" smtClean="0">
                <a:effectLst>
                  <a:outerShdw blurRad="50800" dist="38100" dir="2700000" algn="tl" rotWithShape="0">
                    <a:srgbClr val="000000"/>
                  </a:outerShdw>
                </a:effectLst>
              </a:rPr>
              <a:t>Vietnamization</a:t>
            </a:r>
            <a:r>
              <a:rPr lang="en-US" dirty="0" smtClean="0">
                <a:effectLst>
                  <a:outerShdw blurRad="50800" dist="38100" dir="2700000" algn="tl" rotWithShape="0">
                    <a:srgbClr val="000000"/>
                  </a:outerShdw>
                </a:effectLst>
              </a:rPr>
              <a:t>”</a:t>
            </a:r>
          </a:p>
          <a:p>
            <a:pPr lvl="1"/>
            <a:r>
              <a:rPr lang="en-US" dirty="0" smtClean="0">
                <a:effectLst>
                  <a:outerShdw blurRad="50800" dist="38100" dir="2700000" algn="tl" rotWithShape="0">
                    <a:srgbClr val="000000"/>
                  </a:outerShdw>
                </a:effectLst>
              </a:rPr>
              <a:t>Withdrawal:</a:t>
            </a:r>
          </a:p>
          <a:p>
            <a:pPr lvl="2"/>
            <a:r>
              <a:rPr lang="en-US" dirty="0" smtClean="0">
                <a:effectLst>
                  <a:outerShdw blurRad="50800" dist="38100" dir="2700000" algn="tl" rotWithShape="0">
                    <a:srgbClr val="000000"/>
                  </a:outerShdw>
                </a:effectLst>
              </a:rPr>
              <a:t>540,000 (1969) </a:t>
            </a:r>
            <a:r>
              <a:rPr lang="en-US" dirty="0" smtClean="0">
                <a:effectLst>
                  <a:outerShdw blurRad="50800" dist="38100" dir="2700000" algn="tl" rotWithShape="0">
                    <a:srgbClr val="000000"/>
                  </a:outerShdw>
                </a:effectLst>
                <a:sym typeface="Wingdings"/>
              </a:rPr>
              <a:t> 30,000 (1972)</a:t>
            </a:r>
          </a:p>
          <a:p>
            <a:pPr lvl="1"/>
            <a:r>
              <a:rPr lang="en-US" i="1" dirty="0" smtClean="0">
                <a:effectLst>
                  <a:outerShdw blurRad="50800" dist="38100" dir="2700000" algn="tl" rotWithShape="0">
                    <a:srgbClr val="000000"/>
                  </a:outerShdw>
                </a:effectLst>
                <a:sym typeface="Wingdings"/>
              </a:rPr>
              <a:t>Nixon Doctrine</a:t>
            </a:r>
            <a:endParaRPr lang="en-US" dirty="0" smtClean="0">
              <a:effectLst>
                <a:outerShdw blurRad="50800" dist="38100" dir="2700000" algn="tl" rotWithShape="0">
                  <a:srgbClr val="000000"/>
                </a:outerShdw>
              </a:effectLst>
              <a:sym typeface="Wingdings"/>
            </a:endParaRPr>
          </a:p>
          <a:p>
            <a:pPr lvl="2"/>
            <a:r>
              <a:rPr lang="en-US" dirty="0" smtClean="0">
                <a:effectLst>
                  <a:outerShdw blurRad="50800" dist="38100" dir="2700000" algn="tl" rotWithShape="0">
                    <a:srgbClr val="000000"/>
                  </a:outerShdw>
                </a:effectLst>
                <a:sym typeface="Wingdings"/>
              </a:rPr>
              <a:t>Support in Asia, without troops</a:t>
            </a:r>
          </a:p>
        </p:txBody>
      </p:sp>
      <p:pic>
        <p:nvPicPr>
          <p:cNvPr id="5" name="Content Placeholder 4" descr="1971vietnamization.jpg"/>
          <p:cNvPicPr>
            <a:picLocks noGrp="1" noChangeAspect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10815" b="-10815"/>
          <a:stretch>
            <a:fillRect/>
          </a:stretch>
        </p:blipFill>
        <p:spPr>
          <a:xfrm>
            <a:off x="4307766" y="951722"/>
            <a:ext cx="4371529" cy="3782397"/>
          </a:xfrm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14795994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bldLvl="5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90550" y="262425"/>
            <a:ext cx="4531139" cy="962050"/>
          </a:xfrm>
        </p:spPr>
        <p:txBody>
          <a:bodyPr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r>
              <a:rPr lang="en-US" sz="32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Opposition to Nixon’s War Policies</a:t>
            </a:r>
            <a:endParaRPr lang="en-US" sz="3200" b="1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42434" y="1365704"/>
            <a:ext cx="3657600" cy="3228638"/>
          </a:xfrm>
        </p:spPr>
        <p:txBody>
          <a:bodyPr>
            <a:normAutofit/>
          </a:bodyPr>
          <a:lstStyle/>
          <a:p>
            <a:pPr>
              <a:spcBef>
                <a:spcPts val="600"/>
              </a:spcBef>
            </a:pPr>
            <a:r>
              <a:rPr lang="en-US" dirty="0" smtClean="0">
                <a:effectLst>
                  <a:outerShdw blurRad="50800" dist="38100" dir="2700000" algn="tl" rotWithShape="0">
                    <a:srgbClr val="000000"/>
                  </a:outerShdw>
                </a:effectLst>
                <a:sym typeface="Wingdings"/>
              </a:rPr>
              <a:t>Laotian </a:t>
            </a:r>
            <a:r>
              <a:rPr lang="en-US" dirty="0">
                <a:effectLst>
                  <a:outerShdw blurRad="50800" dist="38100" dir="2700000" algn="tl" rotWithShape="0">
                    <a:srgbClr val="000000"/>
                  </a:outerShdw>
                </a:effectLst>
                <a:sym typeface="Wingdings"/>
              </a:rPr>
              <a:t>and Cambodian Campaigns</a:t>
            </a:r>
          </a:p>
          <a:p>
            <a:pPr lvl="1"/>
            <a:r>
              <a:rPr lang="en-US" dirty="0">
                <a:effectLst>
                  <a:outerShdw blurRad="50800" dist="38100" dir="2700000" algn="tl" rotWithShape="0">
                    <a:srgbClr val="000000"/>
                  </a:outerShdw>
                </a:effectLst>
                <a:sym typeface="Wingdings"/>
              </a:rPr>
              <a:t>Kent State </a:t>
            </a:r>
            <a:r>
              <a:rPr lang="en-US" dirty="0" smtClean="0">
                <a:effectLst>
                  <a:outerShdw blurRad="50800" dist="38100" dir="2700000" algn="tl" rotWithShape="0">
                    <a:srgbClr val="000000"/>
                  </a:outerShdw>
                </a:effectLst>
                <a:sym typeface="Wingdings"/>
              </a:rPr>
              <a:t>Massacre (1970)</a:t>
            </a:r>
          </a:p>
          <a:p>
            <a:r>
              <a:rPr lang="en-US" dirty="0" smtClean="0">
                <a:effectLst>
                  <a:outerShdw blurRad="50800" dist="38100" dir="2700000" algn="tl" rotWithShape="0">
                    <a:srgbClr val="000000"/>
                  </a:outerShdw>
                </a:effectLst>
                <a:sym typeface="Wingdings"/>
              </a:rPr>
              <a:t>Public Revelations:</a:t>
            </a:r>
          </a:p>
          <a:p>
            <a:pPr lvl="1"/>
            <a:r>
              <a:rPr lang="en-US" dirty="0" smtClean="0">
                <a:effectLst>
                  <a:outerShdw blurRad="50800" dist="38100" dir="2700000" algn="tl" rotWithShape="0">
                    <a:srgbClr val="000000"/>
                  </a:outerShdw>
                </a:effectLst>
                <a:sym typeface="Wingdings"/>
              </a:rPr>
              <a:t>My Lai Massacre (1968)</a:t>
            </a:r>
            <a:endParaRPr lang="en-US" dirty="0">
              <a:effectLst>
                <a:outerShdw blurRad="50800" dist="38100" dir="2700000" algn="tl" rotWithShape="0">
                  <a:srgbClr val="000000"/>
                </a:outerShdw>
              </a:effectLst>
              <a:sym typeface="Wingdings"/>
            </a:endParaRPr>
          </a:p>
          <a:p>
            <a:pPr lvl="1"/>
            <a:r>
              <a:rPr lang="en-US" i="1" dirty="0">
                <a:effectLst>
                  <a:outerShdw blurRad="50800" dist="38100" dir="2700000" algn="tl" rotWithShape="0">
                    <a:srgbClr val="000000"/>
                  </a:outerShdw>
                </a:effectLst>
              </a:rPr>
              <a:t>Pentagon Papers</a:t>
            </a:r>
            <a:r>
              <a:rPr lang="en-US" dirty="0">
                <a:effectLst>
                  <a:outerShdw blurRad="50800" dist="38100" dir="2700000" algn="tl" rotWithShape="0">
                    <a:srgbClr val="000000"/>
                  </a:outerShdw>
                </a:effectLst>
              </a:rPr>
              <a:t> (Ellsberg, 1971</a:t>
            </a:r>
            <a:r>
              <a:rPr lang="en-US" dirty="0" smtClean="0">
                <a:effectLst>
                  <a:outerShdw blurRad="50800" dist="38100" dir="2700000" algn="tl" rotWithShape="0">
                    <a:srgbClr val="000000"/>
                  </a:outerShdw>
                </a:effectLst>
              </a:rPr>
              <a:t>)</a:t>
            </a:r>
          </a:p>
          <a:p>
            <a:pPr lvl="2"/>
            <a:r>
              <a:rPr lang="en-US" i="1" dirty="0" smtClean="0">
                <a:effectLst>
                  <a:outerShdw blurRad="50800" dist="38100" dir="2700000" algn="tl" rotWithShape="0">
                    <a:srgbClr val="000000"/>
                  </a:outerShdw>
                </a:effectLst>
              </a:rPr>
              <a:t>NY Times v. United States </a:t>
            </a:r>
            <a:endParaRPr lang="en-US" i="1" dirty="0">
              <a:effectLst>
                <a:outerShdw blurRad="50800" dist="38100" dir="2700000" algn="tl" rotWithShape="0">
                  <a:srgbClr val="000000"/>
                </a:outerShdw>
              </a:effectLst>
            </a:endParaRPr>
          </a:p>
        </p:txBody>
      </p:sp>
      <p:pic>
        <p:nvPicPr>
          <p:cNvPr id="4" name="Picture 3" descr="filo_john_1919_2005.jp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63954" y="1001434"/>
            <a:ext cx="4371654" cy="3626925"/>
          </a:xfrm>
          <a:prstGeom prst="rect">
            <a:avLst/>
          </a:prstGeom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5" name="Content Placeholder 4" descr="Political Cartoon - Herblock2.gif"/>
          <p:cNvPicPr>
            <a:picLocks noGrp="1" noChangeAspect="1"/>
          </p:cNvPicPr>
          <p:nvPr>
            <p:ph sz="half" idx="2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0000" r="-30000"/>
          <a:stretch>
            <a:fillRect/>
          </a:stretch>
        </p:blipFill>
        <p:spPr>
          <a:xfrm>
            <a:off x="4119048" y="262324"/>
            <a:ext cx="5344954" cy="4624638"/>
          </a:xfrm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15370445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bldLvl="5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79464" y="487680"/>
            <a:ext cx="7583487" cy="642321"/>
          </a:xfrm>
        </p:spPr>
        <p:txBody>
          <a:bodyPr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r>
              <a:rPr lang="en-US" sz="32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Ending the Conflict</a:t>
            </a:r>
            <a:endParaRPr lang="en-US" sz="3200" b="1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79464" y="1302722"/>
            <a:ext cx="3657600" cy="3228638"/>
          </a:xfrm>
        </p:spPr>
        <p:txBody>
          <a:bodyPr>
            <a:normAutofit fontScale="85000" lnSpcReduction="10000"/>
          </a:bodyPr>
          <a:lstStyle/>
          <a:p>
            <a:pPr>
              <a:spcBef>
                <a:spcPts val="600"/>
              </a:spcBef>
            </a:pPr>
            <a:r>
              <a:rPr lang="en-US" dirty="0" smtClean="0">
                <a:effectLst>
                  <a:outerShdw blurRad="50800" dist="38100" dir="2700000" algn="tl" rotWithShape="0">
                    <a:srgbClr val="000000"/>
                  </a:outerShdw>
                </a:effectLst>
                <a:sym typeface="Wingdings"/>
              </a:rPr>
              <a:t>Kissinger: “Peace is at hand”</a:t>
            </a:r>
          </a:p>
          <a:p>
            <a:pPr>
              <a:spcBef>
                <a:spcPts val="600"/>
              </a:spcBef>
            </a:pPr>
            <a:r>
              <a:rPr lang="en-US" dirty="0" smtClean="0">
                <a:effectLst>
                  <a:outerShdw blurRad="50800" dist="38100" dir="2700000" algn="tl" rotWithShape="0">
                    <a:srgbClr val="000000"/>
                  </a:outerShdw>
                </a:effectLst>
                <a:sym typeface="Wingdings"/>
              </a:rPr>
              <a:t>Bombing of North Vietnam (1972)</a:t>
            </a:r>
          </a:p>
          <a:p>
            <a:pPr>
              <a:spcBef>
                <a:spcPts val="600"/>
              </a:spcBef>
            </a:pPr>
            <a:r>
              <a:rPr lang="en-US" dirty="0" smtClean="0">
                <a:effectLst>
                  <a:outerShdw blurRad="50800" dist="38100" dir="2700000" algn="tl" rotWithShape="0">
                    <a:srgbClr val="000000"/>
                  </a:outerShdw>
                </a:effectLst>
                <a:sym typeface="Wingdings"/>
              </a:rPr>
              <a:t>Paris Accords (1973)</a:t>
            </a:r>
          </a:p>
          <a:p>
            <a:pPr lvl="1"/>
            <a:r>
              <a:rPr lang="en-US" dirty="0" smtClean="0">
                <a:effectLst>
                  <a:outerShdw blurRad="50800" dist="38100" dir="2700000" algn="tl" rotWithShape="0">
                    <a:srgbClr val="000000"/>
                  </a:outerShdw>
                </a:effectLst>
                <a:sym typeface="Wingdings"/>
              </a:rPr>
              <a:t>Armistice</a:t>
            </a:r>
          </a:p>
          <a:p>
            <a:pPr lvl="1"/>
            <a:r>
              <a:rPr lang="en-US" dirty="0" smtClean="0">
                <a:effectLst>
                  <a:outerShdw blurRad="50800" dist="38100" dir="2700000" algn="tl" rotWithShape="0">
                    <a:srgbClr val="000000"/>
                  </a:outerShdw>
                </a:effectLst>
                <a:sym typeface="Wingdings"/>
              </a:rPr>
              <a:t>Withdrawal</a:t>
            </a:r>
          </a:p>
          <a:p>
            <a:pPr lvl="1"/>
            <a:r>
              <a:rPr lang="en-US" dirty="0" smtClean="0">
                <a:effectLst>
                  <a:outerShdw blurRad="50800" dist="38100" dir="2700000" algn="tl" rotWithShape="0">
                    <a:srgbClr val="000000"/>
                  </a:outerShdw>
                </a:effectLst>
                <a:sym typeface="Wingdings"/>
              </a:rPr>
              <a:t>Return of POW’s</a:t>
            </a:r>
          </a:p>
          <a:p>
            <a:r>
              <a:rPr lang="en-US" dirty="0" smtClean="0">
                <a:effectLst>
                  <a:outerShdw blurRad="50800" dist="38100" dir="2700000" algn="tl" rotWithShape="0">
                    <a:srgbClr val="000000"/>
                  </a:outerShdw>
                </a:effectLst>
                <a:sym typeface="Wingdings"/>
              </a:rPr>
              <a:t>Results:</a:t>
            </a:r>
          </a:p>
          <a:p>
            <a:pPr lvl="1"/>
            <a:r>
              <a:rPr lang="en-US" dirty="0" smtClean="0">
                <a:effectLst>
                  <a:outerShdw blurRad="50800" dist="38100" dir="2700000" algn="tl" rotWithShape="0">
                    <a:srgbClr val="000000"/>
                  </a:outerShdw>
                </a:effectLst>
                <a:sym typeface="Wingdings"/>
              </a:rPr>
              <a:t>58,000 deaths</a:t>
            </a:r>
          </a:p>
          <a:p>
            <a:pPr lvl="1"/>
            <a:r>
              <a:rPr lang="en-US" dirty="0" smtClean="0">
                <a:effectLst>
                  <a:outerShdw blurRad="50800" dist="38100" dir="2700000" algn="tl" rotWithShape="0">
                    <a:srgbClr val="000000"/>
                  </a:outerShdw>
                </a:effectLst>
                <a:sym typeface="Wingdings"/>
              </a:rPr>
              <a:t>$118 Billion</a:t>
            </a:r>
          </a:p>
          <a:p>
            <a:pPr lvl="2"/>
            <a:r>
              <a:rPr lang="en-US" dirty="0" smtClean="0">
                <a:effectLst>
                  <a:outerShdw blurRad="50800" dist="38100" dir="2700000" algn="tl" rotWithShape="0">
                    <a:srgbClr val="000000"/>
                  </a:outerShdw>
                </a:effectLst>
                <a:sym typeface="Wingdings"/>
              </a:rPr>
              <a:t>Inflation</a:t>
            </a:r>
          </a:p>
        </p:txBody>
      </p:sp>
      <p:pic>
        <p:nvPicPr>
          <p:cNvPr id="4" name="Content Placeholder 3" descr="01.gif"/>
          <p:cNvPicPr>
            <a:picLocks noGrp="1" noChangeAspect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6428" b="-6428"/>
          <a:stretch>
            <a:fillRect/>
          </a:stretch>
        </p:blipFill>
        <p:spPr>
          <a:xfrm>
            <a:off x="4437064" y="1130001"/>
            <a:ext cx="4300108" cy="3720601"/>
          </a:xfrm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04567090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bldLvl="5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79464" y="477183"/>
            <a:ext cx="7583487" cy="642321"/>
          </a:xfrm>
        </p:spPr>
        <p:txBody>
          <a:bodyPr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r>
              <a:rPr lang="en-US" sz="28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Détente with China and the Soviet Union</a:t>
            </a:r>
            <a:endParaRPr lang="en-US" sz="2800" b="1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79464" y="1302722"/>
            <a:ext cx="3657600" cy="3441894"/>
          </a:xfrm>
        </p:spPr>
        <p:txBody>
          <a:bodyPr>
            <a:normAutofit fontScale="92500" lnSpcReduction="20000"/>
          </a:bodyPr>
          <a:lstStyle/>
          <a:p>
            <a:pPr>
              <a:spcBef>
                <a:spcPts val="600"/>
              </a:spcBef>
            </a:pPr>
            <a:r>
              <a:rPr lang="en-US" dirty="0" smtClean="0">
                <a:effectLst>
                  <a:outerShdw blurRad="50800" dist="38100" dir="2700000" algn="tl" rotWithShape="0">
                    <a:srgbClr val="000000"/>
                  </a:outerShdw>
                </a:effectLst>
                <a:sym typeface="Wingdings"/>
              </a:rPr>
              <a:t>Visit to China</a:t>
            </a:r>
          </a:p>
          <a:p>
            <a:pPr lvl="1"/>
            <a:r>
              <a:rPr lang="en-US" dirty="0" smtClean="0">
                <a:effectLst>
                  <a:outerShdw blurRad="50800" dist="38100" dir="2700000" algn="tl" rotWithShape="0">
                    <a:srgbClr val="000000"/>
                  </a:outerShdw>
                </a:effectLst>
                <a:sym typeface="Wingdings"/>
              </a:rPr>
              <a:t>Travel ban lifted</a:t>
            </a:r>
          </a:p>
          <a:p>
            <a:pPr lvl="1"/>
            <a:r>
              <a:rPr lang="en-US" dirty="0" smtClean="0">
                <a:effectLst>
                  <a:outerShdw blurRad="50800" dist="38100" dir="2700000" algn="tl" rotWithShape="0">
                    <a:srgbClr val="000000"/>
                  </a:outerShdw>
                </a:effectLst>
                <a:sym typeface="Wingdings"/>
              </a:rPr>
              <a:t>“</a:t>
            </a:r>
            <a:r>
              <a:rPr lang="en-US" dirty="0" err="1" smtClean="0">
                <a:effectLst>
                  <a:outerShdw blurRad="50800" dist="38100" dir="2700000" algn="tl" rotWithShape="0">
                    <a:srgbClr val="000000"/>
                  </a:outerShdw>
                </a:effectLst>
                <a:sym typeface="Wingdings"/>
              </a:rPr>
              <a:t>Ping-pong</a:t>
            </a:r>
            <a:r>
              <a:rPr lang="en-US" dirty="0" smtClean="0">
                <a:effectLst>
                  <a:outerShdw blurRad="50800" dist="38100" dir="2700000" algn="tl" rotWithShape="0">
                    <a:srgbClr val="000000"/>
                  </a:outerShdw>
                </a:effectLst>
                <a:sym typeface="Wingdings"/>
              </a:rPr>
              <a:t>” diplomacy</a:t>
            </a:r>
          </a:p>
          <a:p>
            <a:pPr lvl="1"/>
            <a:r>
              <a:rPr lang="en-US" dirty="0" smtClean="0">
                <a:effectLst>
                  <a:outerShdw blurRad="50800" dist="38100" dir="2700000" algn="tl" rotWithShape="0">
                    <a:srgbClr val="000000"/>
                  </a:outerShdw>
                </a:effectLst>
                <a:sym typeface="Wingdings"/>
              </a:rPr>
              <a:t>Nixon meets w/Zhou </a:t>
            </a:r>
            <a:r>
              <a:rPr lang="en-US" dirty="0" err="1" smtClean="0">
                <a:effectLst>
                  <a:outerShdw blurRad="50800" dist="38100" dir="2700000" algn="tl" rotWithShape="0">
                    <a:srgbClr val="000000"/>
                  </a:outerShdw>
                </a:effectLst>
                <a:sym typeface="Wingdings"/>
              </a:rPr>
              <a:t>Enlai</a:t>
            </a:r>
            <a:r>
              <a:rPr lang="en-US" dirty="0" smtClean="0">
                <a:effectLst>
                  <a:outerShdw blurRad="50800" dist="38100" dir="2700000" algn="tl" rotWithShape="0">
                    <a:srgbClr val="000000"/>
                  </a:outerShdw>
                </a:effectLst>
                <a:sym typeface="Wingdings"/>
              </a:rPr>
              <a:t> &amp; Mao Zedong (1972)</a:t>
            </a:r>
          </a:p>
          <a:p>
            <a:r>
              <a:rPr lang="en-US" dirty="0" smtClean="0">
                <a:effectLst>
                  <a:outerShdw blurRad="50800" dist="38100" dir="2700000" algn="tl" rotWithShape="0">
                    <a:srgbClr val="000000"/>
                  </a:outerShdw>
                </a:effectLst>
                <a:sym typeface="Wingdings"/>
              </a:rPr>
              <a:t>Arms Control with the Soviet Union</a:t>
            </a:r>
          </a:p>
          <a:p>
            <a:pPr lvl="1"/>
            <a:r>
              <a:rPr lang="en-US" dirty="0" smtClean="0">
                <a:effectLst>
                  <a:outerShdw blurRad="50800" dist="38100" dir="2700000" algn="tl" rotWithShape="0">
                    <a:srgbClr val="000000"/>
                  </a:outerShdw>
                </a:effectLst>
                <a:sym typeface="Wingdings"/>
              </a:rPr>
              <a:t>SALT I (1969-1972)</a:t>
            </a:r>
          </a:p>
          <a:p>
            <a:pPr lvl="1"/>
            <a:r>
              <a:rPr lang="en-US" dirty="0" smtClean="0">
                <a:effectLst>
                  <a:outerShdw blurRad="50800" dist="38100" dir="2700000" algn="tl" rotWithShape="0">
                    <a:srgbClr val="000000"/>
                  </a:outerShdw>
                </a:effectLst>
                <a:sym typeface="Wingdings"/>
              </a:rPr>
              <a:t>Visits U.S.S.R. (1972)</a:t>
            </a:r>
          </a:p>
          <a:p>
            <a:pPr lvl="1"/>
            <a:r>
              <a:rPr lang="en-US" dirty="0" smtClean="0">
                <a:effectLst>
                  <a:outerShdw blurRad="50800" dist="38100" dir="2700000" algn="tl" rotWithShape="0">
                    <a:srgbClr val="000000"/>
                  </a:outerShdw>
                </a:effectLst>
                <a:sym typeface="Wingdings"/>
              </a:rPr>
              <a:t>ABM Treaty</a:t>
            </a:r>
          </a:p>
          <a:p>
            <a:pPr lvl="2"/>
            <a:r>
              <a:rPr lang="en-US" dirty="0" smtClean="0">
                <a:effectLst>
                  <a:outerShdw blurRad="50800" dist="38100" dir="2700000" algn="tl" rotWithShape="0">
                    <a:srgbClr val="000000"/>
                  </a:outerShdw>
                </a:effectLst>
                <a:sym typeface="Wingdings"/>
              </a:rPr>
              <a:t>Arms limitations</a:t>
            </a:r>
            <a:endParaRPr lang="en-US" dirty="0">
              <a:effectLst>
                <a:outerShdw blurRad="50800" dist="38100" dir="2700000" algn="tl" rotWithShape="0">
                  <a:srgbClr val="000000"/>
                </a:outerShdw>
              </a:effectLst>
            </a:endParaRPr>
          </a:p>
        </p:txBody>
      </p:sp>
      <p:pic>
        <p:nvPicPr>
          <p:cNvPr id="4" name="Content Placeholder 3" descr="chou_chiang_nixon.jpg"/>
          <p:cNvPicPr>
            <a:picLocks noGrp="1" noChangeAspect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14318" b="-14318"/>
          <a:stretch>
            <a:fillRect/>
          </a:stretch>
        </p:blipFill>
        <p:spPr>
          <a:xfrm>
            <a:off x="4226749" y="888740"/>
            <a:ext cx="4626299" cy="4002833"/>
          </a:xfrm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5" name="Picture 4" descr="Leonid_Brezhnev_and_Richard_Nixon_talks_in_1973.png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97492" y="1302722"/>
            <a:ext cx="4655556" cy="31595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8784022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3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bldLvl="5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scene3d>
              <a:camera prst="orthographicFront"/>
              <a:lightRig rig="soft" dir="t">
                <a:rot lat="0" lon="0" rev="10800000"/>
              </a:lightRig>
            </a:scene3d>
            <a:sp3d>
              <a:bevelT w="27940" h="12700"/>
              <a:contourClr>
                <a:srgbClr val="DDDDDD"/>
              </a:contourClr>
            </a:sp3d>
          </a:bodyPr>
          <a:lstStyle/>
          <a:p>
            <a:r>
              <a:rPr lang="en-US" spc="150" dirty="0" smtClean="0">
                <a:ln w="11430"/>
                <a:solidFill>
                  <a:srgbClr val="F8F8F8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</a:rPr>
              <a:t>Domestic Policy</a:t>
            </a:r>
            <a:endParaRPr lang="en-US" spc="150" dirty="0">
              <a:ln w="11430"/>
              <a:solidFill>
                <a:srgbClr val="F8F8F8"/>
              </a:solidFill>
              <a:effectLst>
                <a:outerShdw blurRad="25400" algn="tl" rotWithShape="0">
                  <a:srgbClr val="000000">
                    <a:alpha val="43000"/>
                  </a:srgbClr>
                </a:outerShdw>
              </a:effectLst>
            </a:endParaRP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Nixon and the Rise of Conservatism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4593314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79464" y="477183"/>
            <a:ext cx="7583487" cy="642321"/>
          </a:xfrm>
        </p:spPr>
        <p:txBody>
          <a:bodyPr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r>
              <a:rPr lang="en-US" sz="36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The New Federalism</a:t>
            </a:r>
            <a:endParaRPr lang="en-US" sz="3600" b="1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79464" y="1302722"/>
            <a:ext cx="3657600" cy="3441894"/>
          </a:xfrm>
        </p:spPr>
        <p:txBody>
          <a:bodyPr>
            <a:normAutofit/>
          </a:bodyPr>
          <a:lstStyle/>
          <a:p>
            <a:pPr>
              <a:spcBef>
                <a:spcPts val="600"/>
              </a:spcBef>
            </a:pPr>
            <a:r>
              <a:rPr lang="en-US" dirty="0" smtClean="0">
                <a:effectLst>
                  <a:outerShdw blurRad="50800" dist="38100" dir="2700000" algn="tl" rotWithShape="0">
                    <a:srgbClr val="000000"/>
                  </a:outerShdw>
                </a:effectLst>
                <a:sym typeface="Wingdings"/>
              </a:rPr>
              <a:t>Goal: shift responsibility of welfare back to the states</a:t>
            </a:r>
          </a:p>
          <a:p>
            <a:pPr>
              <a:spcBef>
                <a:spcPts val="600"/>
              </a:spcBef>
            </a:pPr>
            <a:r>
              <a:rPr lang="en-US" dirty="0" smtClean="0">
                <a:effectLst>
                  <a:outerShdw blurRad="50800" dist="38100" dir="2700000" algn="tl" rotWithShape="0">
                    <a:srgbClr val="000000"/>
                  </a:outerShdw>
                </a:effectLst>
                <a:sym typeface="Wingdings"/>
              </a:rPr>
              <a:t>Manifestations:</a:t>
            </a:r>
          </a:p>
          <a:p>
            <a:pPr lvl="1"/>
            <a:r>
              <a:rPr lang="en-US" dirty="0">
                <a:effectLst>
                  <a:outerShdw blurRad="50800" dist="38100" dir="2700000" algn="tl" rotWithShape="0">
                    <a:srgbClr val="000000"/>
                  </a:outerShdw>
                </a:effectLst>
                <a:sym typeface="Wingdings"/>
              </a:rPr>
              <a:t>Family Assistance Plan</a:t>
            </a:r>
          </a:p>
          <a:p>
            <a:pPr lvl="2"/>
            <a:r>
              <a:rPr lang="en-US" dirty="0">
                <a:effectLst>
                  <a:outerShdw blurRad="50800" dist="38100" dir="2700000" algn="tl" rotWithShape="0">
                    <a:srgbClr val="000000"/>
                  </a:outerShdw>
                </a:effectLst>
                <a:sym typeface="Wingdings"/>
              </a:rPr>
              <a:t>Reduce welfare  defeated by </a:t>
            </a:r>
            <a:r>
              <a:rPr lang="en-US" dirty="0" smtClean="0">
                <a:effectLst>
                  <a:outerShdw blurRad="50800" dist="38100" dir="2700000" algn="tl" rotWithShape="0">
                    <a:srgbClr val="000000"/>
                  </a:outerShdw>
                </a:effectLst>
                <a:sym typeface="Wingdings"/>
              </a:rPr>
              <a:t>Congress</a:t>
            </a:r>
          </a:p>
          <a:p>
            <a:pPr lvl="1"/>
            <a:r>
              <a:rPr lang="en-US" dirty="0" smtClean="0">
                <a:effectLst>
                  <a:outerShdw blurRad="50800" dist="38100" dir="2700000" algn="tl" rotWithShape="0">
                    <a:srgbClr val="000000"/>
                  </a:outerShdw>
                </a:effectLst>
                <a:sym typeface="Wingdings"/>
              </a:rPr>
              <a:t>Revenue sharing &amp; Block grants</a:t>
            </a:r>
          </a:p>
          <a:p>
            <a:pPr lvl="2"/>
            <a:r>
              <a:rPr lang="en-US" dirty="0" smtClean="0">
                <a:effectLst>
                  <a:outerShdw blurRad="50800" dist="38100" dir="2700000" algn="tl" rotWithShape="0">
                    <a:srgbClr val="000000"/>
                  </a:outerShdw>
                </a:effectLst>
                <a:sym typeface="Wingdings"/>
              </a:rPr>
              <a:t>$30 billion to states</a:t>
            </a:r>
          </a:p>
          <a:p>
            <a:pPr lvl="1"/>
            <a:r>
              <a:rPr lang="en-US" dirty="0" smtClean="0">
                <a:effectLst>
                  <a:outerShdw blurRad="50800" dist="38100" dir="2700000" algn="tl" rotWithShape="0">
                    <a:srgbClr val="000000"/>
                  </a:outerShdw>
                </a:effectLst>
                <a:sym typeface="Wingdings"/>
              </a:rPr>
              <a:t>Impoundment of Funds</a:t>
            </a:r>
          </a:p>
        </p:txBody>
      </p:sp>
      <p:pic>
        <p:nvPicPr>
          <p:cNvPr id="7" name="Content Placeholder 6" descr="valt10.jpg"/>
          <p:cNvPicPr>
            <a:picLocks noGrp="1" noChangeAspect="1"/>
          </p:cNvPicPr>
          <p:nvPr>
            <p:ph sz="half" idx="2"/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95" t="2433" r="2023" b="3367"/>
          <a:stretch/>
        </p:blipFill>
        <p:spPr>
          <a:xfrm>
            <a:off x="4479703" y="1292224"/>
            <a:ext cx="4284342" cy="3315931"/>
          </a:xfrm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425594629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bldLvl="5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24193" y="467023"/>
            <a:ext cx="7583487" cy="642321"/>
          </a:xfrm>
        </p:spPr>
        <p:txBody>
          <a:bodyPr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r>
              <a:rPr lang="en-US" sz="32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Nixon’s Economic Policies</a:t>
            </a:r>
            <a:endParaRPr lang="en-US" sz="3200" b="1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46620" y="1270326"/>
            <a:ext cx="3657600" cy="3651833"/>
          </a:xfrm>
        </p:spPr>
        <p:txBody>
          <a:bodyPr>
            <a:normAutofit fontScale="92500" lnSpcReduction="20000"/>
          </a:bodyPr>
          <a:lstStyle/>
          <a:p>
            <a:pPr>
              <a:spcBef>
                <a:spcPts val="600"/>
              </a:spcBef>
            </a:pPr>
            <a:r>
              <a:rPr lang="en-US" dirty="0" smtClean="0">
                <a:effectLst>
                  <a:outerShdw blurRad="50800" dist="38100" dir="2700000" algn="tl" rotWithShape="0">
                    <a:srgbClr val="000000"/>
                  </a:outerShdw>
                </a:effectLst>
                <a:sym typeface="Wingdings"/>
              </a:rPr>
              <a:t>Stagflation</a:t>
            </a:r>
          </a:p>
          <a:p>
            <a:pPr lvl="1"/>
            <a:r>
              <a:rPr lang="en-US" dirty="0" smtClean="0">
                <a:effectLst>
                  <a:outerShdw blurRad="50800" dist="38100" dir="2700000" algn="tl" rotWithShape="0">
                    <a:srgbClr val="000000"/>
                  </a:outerShdw>
                </a:effectLst>
                <a:sym typeface="Wingdings"/>
              </a:rPr>
              <a:t>Stagnation + inflation</a:t>
            </a:r>
          </a:p>
          <a:p>
            <a:pPr lvl="1"/>
            <a:r>
              <a:rPr lang="en-US" dirty="0" smtClean="0">
                <a:effectLst>
                  <a:outerShdw blurRad="50800" dist="38100" dir="2700000" algn="tl" rotWithShape="0">
                    <a:srgbClr val="000000"/>
                  </a:outerShdw>
                </a:effectLst>
                <a:sym typeface="Wingdings"/>
              </a:rPr>
              <a:t>Attempts to cut spending</a:t>
            </a:r>
          </a:p>
          <a:p>
            <a:pPr lvl="1"/>
            <a:r>
              <a:rPr lang="en-US" dirty="0" smtClean="0">
                <a:effectLst>
                  <a:outerShdw blurRad="50800" dist="38100" dir="2700000" algn="tl" rotWithShape="0">
                    <a:srgbClr val="000000"/>
                  </a:outerShdw>
                </a:effectLst>
                <a:sym typeface="Wingdings"/>
              </a:rPr>
              <a:t>90 day wage and price freeze (1971)</a:t>
            </a:r>
          </a:p>
          <a:p>
            <a:pPr lvl="1"/>
            <a:r>
              <a:rPr lang="en-US" dirty="0" smtClean="0">
                <a:effectLst>
                  <a:outerShdw blurRad="50800" dist="38100" dir="2700000" algn="tl" rotWithShape="0">
                    <a:srgbClr val="000000"/>
                  </a:outerShdw>
                </a:effectLst>
                <a:sym typeface="Wingdings"/>
              </a:rPr>
              <a:t>Removed gold standard</a:t>
            </a:r>
          </a:p>
          <a:p>
            <a:pPr lvl="2"/>
            <a:r>
              <a:rPr lang="en-US" dirty="0" smtClean="0">
                <a:effectLst>
                  <a:outerShdw blurRad="50800" dist="38100" dir="2700000" algn="tl" rotWithShape="0">
                    <a:srgbClr val="000000"/>
                  </a:outerShdw>
                </a:effectLst>
                <a:sym typeface="Wingdings"/>
              </a:rPr>
              <a:t>Improved balance of trade</a:t>
            </a:r>
          </a:p>
          <a:p>
            <a:pPr lvl="1"/>
            <a:r>
              <a:rPr lang="en-US" dirty="0" smtClean="0">
                <a:effectLst>
                  <a:outerShdw blurRad="50800" dist="38100" dir="2700000" algn="tl" rotWithShape="0">
                    <a:srgbClr val="000000"/>
                  </a:outerShdw>
                </a:effectLst>
                <a:sym typeface="Wingdings"/>
              </a:rPr>
              <a:t>Recession Ends (1972)</a:t>
            </a:r>
          </a:p>
          <a:p>
            <a:pPr lvl="1"/>
            <a:r>
              <a:rPr lang="en-US" dirty="0" smtClean="0">
                <a:effectLst>
                  <a:outerShdw blurRad="50800" dist="38100" dir="2700000" algn="tl" rotWithShape="0">
                    <a:srgbClr val="000000"/>
                  </a:outerShdw>
                </a:effectLst>
                <a:sym typeface="Wingdings"/>
              </a:rPr>
              <a:t>Increases Social Security w/COLA</a:t>
            </a:r>
          </a:p>
          <a:p>
            <a:pPr lvl="1"/>
            <a:r>
              <a:rPr lang="en-US" dirty="0" smtClean="0">
                <a:effectLst>
                  <a:outerShdw blurRad="50800" dist="38100" dir="2700000" algn="tl" rotWithShape="0">
                    <a:srgbClr val="000000"/>
                  </a:outerShdw>
                </a:effectLst>
                <a:sym typeface="Wingdings"/>
              </a:rPr>
              <a:t>Congress adds Title IX(CRA-64)</a:t>
            </a:r>
          </a:p>
          <a:p>
            <a:pPr lvl="2"/>
            <a:r>
              <a:rPr lang="en-US" dirty="0" smtClean="0">
                <a:effectLst>
                  <a:outerShdw blurRad="50800" dist="38100" dir="2700000" algn="tl" rotWithShape="0">
                    <a:srgbClr val="000000"/>
                  </a:outerShdw>
                </a:effectLst>
                <a:sym typeface="Wingdings"/>
              </a:rPr>
              <a:t>Includes sex discrimination (schools)</a:t>
            </a:r>
          </a:p>
        </p:txBody>
      </p:sp>
      <p:pic>
        <p:nvPicPr>
          <p:cNvPr id="6" name="Picture 5" descr="1.gif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51485" y="229832"/>
            <a:ext cx="2828706" cy="2082800"/>
          </a:xfrm>
          <a:prstGeom prst="rect">
            <a:avLst/>
          </a:prstGeom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5" name="Content Placeholder 4" descr="stagflation-graphic.jpg"/>
          <p:cNvPicPr>
            <a:picLocks noGrp="1" noChangeAspect="1"/>
          </p:cNvPicPr>
          <p:nvPr>
            <p:ph sz="half" idx="2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825" b="-7825"/>
          <a:stretch>
            <a:fillRect/>
          </a:stretch>
        </p:blipFill>
        <p:spPr>
          <a:xfrm>
            <a:off x="4371376" y="1798460"/>
            <a:ext cx="3762056" cy="3255059"/>
          </a:xfrm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08527779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bldLvl="5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79464" y="477183"/>
            <a:ext cx="7583487" cy="642321"/>
          </a:xfrm>
        </p:spPr>
        <p:txBody>
          <a:bodyPr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r>
              <a:rPr lang="en-US" sz="36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Conservatism</a:t>
            </a:r>
            <a:endParaRPr lang="en-US" sz="3600" b="1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79464" y="1292224"/>
            <a:ext cx="3657600" cy="3651833"/>
          </a:xfrm>
        </p:spPr>
        <p:txBody>
          <a:bodyPr>
            <a:normAutofit fontScale="92500" lnSpcReduction="20000"/>
          </a:bodyPr>
          <a:lstStyle/>
          <a:p>
            <a:pPr>
              <a:spcBef>
                <a:spcPts val="600"/>
              </a:spcBef>
            </a:pPr>
            <a:r>
              <a:rPr lang="en-US" dirty="0" smtClean="0">
                <a:effectLst>
                  <a:outerShdw blurRad="50800" dist="38100" dir="2700000" algn="tl" rotWithShape="0">
                    <a:srgbClr val="000000"/>
                  </a:outerShdw>
                </a:effectLst>
                <a:sym typeface="Wingdings"/>
              </a:rPr>
              <a:t>A New Coalition</a:t>
            </a:r>
          </a:p>
          <a:p>
            <a:pPr lvl="1"/>
            <a:r>
              <a:rPr lang="en-US" dirty="0" smtClean="0">
                <a:effectLst>
                  <a:outerShdw blurRad="50800" dist="38100" dir="2700000" algn="tl" rotWithShape="0">
                    <a:srgbClr val="000000"/>
                  </a:outerShdw>
                </a:effectLst>
                <a:sym typeface="Wingdings"/>
              </a:rPr>
              <a:t>The “Silent Majority”</a:t>
            </a:r>
          </a:p>
          <a:p>
            <a:pPr lvl="1"/>
            <a:r>
              <a:rPr lang="en-US" dirty="0" smtClean="0">
                <a:effectLst>
                  <a:outerShdw blurRad="50800" dist="38100" dir="2700000" algn="tl" rotWithShape="0">
                    <a:srgbClr val="000000"/>
                  </a:outerShdw>
                </a:effectLst>
                <a:sym typeface="Wingdings"/>
              </a:rPr>
              <a:t>Appeal to disaffected, conservative democrats</a:t>
            </a:r>
          </a:p>
          <a:p>
            <a:pPr lvl="1"/>
            <a:r>
              <a:rPr lang="en-US" dirty="0" smtClean="0">
                <a:effectLst>
                  <a:outerShdw blurRad="50800" dist="38100" dir="2700000" algn="tl" rotWithShape="0">
                    <a:srgbClr val="000000"/>
                  </a:outerShdw>
                </a:effectLst>
                <a:sym typeface="Wingdings"/>
              </a:rPr>
              <a:t>The “Southern Strategy”</a:t>
            </a:r>
          </a:p>
          <a:p>
            <a:pPr lvl="2"/>
            <a:r>
              <a:rPr lang="en-US" dirty="0" smtClean="0">
                <a:effectLst>
                  <a:outerShdw blurRad="50800" dist="38100" dir="2700000" algn="tl" rotWithShape="0">
                    <a:srgbClr val="000000"/>
                  </a:outerShdw>
                </a:effectLst>
                <a:sym typeface="Wingdings"/>
              </a:rPr>
              <a:t>Slow down desegregation</a:t>
            </a:r>
          </a:p>
          <a:p>
            <a:pPr lvl="3"/>
            <a:r>
              <a:rPr lang="en-US" dirty="0" smtClean="0">
                <a:effectLst>
                  <a:outerShdw blurRad="50800" dist="38100" dir="2700000" algn="tl" rotWithShape="0">
                    <a:srgbClr val="000000"/>
                  </a:outerShdw>
                </a:effectLst>
                <a:sym typeface="Wingdings"/>
              </a:rPr>
              <a:t>Appeal to Southern Democrats</a:t>
            </a:r>
          </a:p>
          <a:p>
            <a:pPr lvl="3"/>
            <a:r>
              <a:rPr lang="en-US" i="1" dirty="0" smtClean="0">
                <a:effectLst>
                  <a:outerShdw blurRad="50800" dist="38100" dir="2700000" algn="tl" rotWithShape="0">
                    <a:srgbClr val="000000"/>
                  </a:outerShdw>
                </a:effectLst>
                <a:sym typeface="Wingdings"/>
              </a:rPr>
              <a:t>Swann v. Charlotte-Mecklenburg </a:t>
            </a:r>
            <a:r>
              <a:rPr lang="en-US" dirty="0" smtClean="0">
                <a:effectLst>
                  <a:outerShdw blurRad="50800" dist="38100" dir="2700000" algn="tl" rotWithShape="0">
                    <a:srgbClr val="000000"/>
                  </a:outerShdw>
                </a:effectLst>
                <a:sym typeface="Wingdings"/>
              </a:rPr>
              <a:t>(1971)</a:t>
            </a:r>
            <a:endParaRPr lang="en-US" i="1" dirty="0" smtClean="0">
              <a:effectLst>
                <a:outerShdw blurRad="50800" dist="38100" dir="2700000" algn="tl" rotWithShape="0">
                  <a:srgbClr val="000000"/>
                </a:outerShdw>
              </a:effectLst>
              <a:sym typeface="Wingdings"/>
            </a:endParaRPr>
          </a:p>
          <a:p>
            <a:pPr>
              <a:spcBef>
                <a:spcPts val="600"/>
              </a:spcBef>
            </a:pPr>
            <a:r>
              <a:rPr lang="en-US" dirty="0" smtClean="0">
                <a:effectLst>
                  <a:outerShdw blurRad="50800" dist="38100" dir="2700000" algn="tl" rotWithShape="0">
                    <a:srgbClr val="000000"/>
                  </a:outerShdw>
                </a:effectLst>
                <a:sym typeface="Wingdings"/>
              </a:rPr>
              <a:t>The Burger Court</a:t>
            </a:r>
          </a:p>
          <a:p>
            <a:pPr lvl="1"/>
            <a:r>
              <a:rPr lang="en-US" i="1" dirty="0" smtClean="0">
                <a:effectLst>
                  <a:outerShdw blurRad="50800" dist="38100" dir="2700000" algn="tl" rotWithShape="0">
                    <a:srgbClr val="000000"/>
                  </a:outerShdw>
                </a:effectLst>
                <a:sym typeface="Wingdings"/>
              </a:rPr>
              <a:t>Roe v. Wade</a:t>
            </a:r>
            <a:r>
              <a:rPr lang="en-US" dirty="0" smtClean="0">
                <a:effectLst>
                  <a:outerShdw blurRad="50800" dist="38100" dir="2700000" algn="tl" rotWithShape="0">
                    <a:srgbClr val="000000"/>
                  </a:outerShdw>
                </a:effectLst>
                <a:sym typeface="Wingdings"/>
              </a:rPr>
              <a:t> (1973)</a:t>
            </a:r>
          </a:p>
          <a:p>
            <a:pPr lvl="1"/>
            <a:r>
              <a:rPr lang="en-US" i="1" dirty="0" smtClean="0">
                <a:effectLst>
                  <a:outerShdw blurRad="50800" dist="38100" dir="2700000" algn="tl" rotWithShape="0">
                    <a:srgbClr val="000000"/>
                  </a:outerShdw>
                </a:effectLst>
                <a:sym typeface="Wingdings"/>
              </a:rPr>
              <a:t>U.S. v. Nixon</a:t>
            </a:r>
            <a:r>
              <a:rPr lang="en-US" dirty="0" smtClean="0">
                <a:effectLst>
                  <a:outerShdw blurRad="50800" dist="38100" dir="2700000" algn="tl" rotWithShape="0">
                    <a:srgbClr val="000000"/>
                  </a:outerShdw>
                </a:effectLst>
                <a:sym typeface="Wingdings"/>
              </a:rPr>
              <a:t> (1974)</a:t>
            </a:r>
            <a:endParaRPr lang="en-US" i="1" dirty="0" smtClean="0">
              <a:effectLst>
                <a:outerShdw blurRad="50800" dist="38100" dir="2700000" algn="tl" rotWithShape="0">
                  <a:srgbClr val="000000"/>
                </a:outerShdw>
              </a:effectLst>
              <a:sym typeface="Wingdings"/>
            </a:endParaRPr>
          </a:p>
          <a:p>
            <a:pPr lvl="1"/>
            <a:endParaRPr lang="en-US" dirty="0" smtClean="0">
              <a:effectLst>
                <a:outerShdw blurRad="50800" dist="38100" dir="2700000" algn="tl" rotWithShape="0">
                  <a:srgbClr val="000000"/>
                </a:outerShdw>
              </a:effectLst>
              <a:sym typeface="Wingdings"/>
            </a:endParaRPr>
          </a:p>
        </p:txBody>
      </p:sp>
      <p:pic>
        <p:nvPicPr>
          <p:cNvPr id="5" name="Content Placeholder 4" descr="1400293042004-wildc5-6faxn1jj1xiolfzump6-original.jpg"/>
          <p:cNvPicPr>
            <a:picLocks noGrp="1" noChangeAspect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682" b="-7682"/>
          <a:stretch>
            <a:fillRect/>
          </a:stretch>
        </p:blipFill>
        <p:spPr>
          <a:xfrm>
            <a:off x="4226748" y="1077516"/>
            <a:ext cx="4515807" cy="3907231"/>
          </a:xfrm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6" name="Picture 5" descr="62 Busing 14' wide.jp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75103" y="1088013"/>
            <a:ext cx="4780554" cy="3646106"/>
          </a:xfrm>
          <a:prstGeom prst="rect">
            <a:avLst/>
          </a:prstGeom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58857511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5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bldLvl="5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79464" y="477183"/>
            <a:ext cx="7583487" cy="642321"/>
          </a:xfrm>
        </p:spPr>
        <p:txBody>
          <a:bodyPr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r>
              <a:rPr lang="en-US" sz="36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The Election of 1972</a:t>
            </a:r>
            <a:endParaRPr lang="en-US" sz="3600" b="1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79464" y="1292224"/>
            <a:ext cx="3657600" cy="3651833"/>
          </a:xfrm>
        </p:spPr>
        <p:txBody>
          <a:bodyPr>
            <a:normAutofit fontScale="92500" lnSpcReduction="20000"/>
          </a:bodyPr>
          <a:lstStyle/>
          <a:p>
            <a:pPr>
              <a:spcBef>
                <a:spcPts val="600"/>
              </a:spcBef>
            </a:pPr>
            <a:r>
              <a:rPr lang="en-US" dirty="0" smtClean="0">
                <a:effectLst>
                  <a:outerShdw blurRad="50800" dist="38100" dir="2700000" algn="tl" rotWithShape="0">
                    <a:srgbClr val="000000"/>
                  </a:outerShdw>
                </a:effectLst>
                <a:sym typeface="Wingdings"/>
              </a:rPr>
              <a:t>Republican Advantages</a:t>
            </a:r>
          </a:p>
          <a:p>
            <a:pPr lvl="1"/>
            <a:r>
              <a:rPr lang="en-US" dirty="0" smtClean="0">
                <a:effectLst>
                  <a:outerShdw blurRad="50800" dist="38100" dir="2700000" algn="tl" rotWithShape="0">
                    <a:srgbClr val="000000"/>
                  </a:outerShdw>
                </a:effectLst>
                <a:sym typeface="Wingdings"/>
              </a:rPr>
              <a:t>Foreign policy success</a:t>
            </a:r>
          </a:p>
          <a:p>
            <a:pPr lvl="1"/>
            <a:r>
              <a:rPr lang="en-US" dirty="0" smtClean="0">
                <a:effectLst>
                  <a:outerShdw blurRad="50800" dist="38100" dir="2700000" algn="tl" rotWithShape="0">
                    <a:srgbClr val="000000"/>
                  </a:outerShdw>
                </a:effectLst>
                <a:sym typeface="Wingdings"/>
              </a:rPr>
              <a:t>Removal of George Wallace</a:t>
            </a:r>
          </a:p>
          <a:p>
            <a:pPr lvl="1"/>
            <a:r>
              <a:rPr lang="en-US" dirty="0" smtClean="0">
                <a:effectLst>
                  <a:outerShdw blurRad="50800" dist="38100" dir="2700000" algn="tl" rotWithShape="0">
                    <a:srgbClr val="000000"/>
                  </a:outerShdw>
                </a:effectLst>
                <a:sym typeface="Wingdings"/>
              </a:rPr>
              <a:t>Democratic nominee</a:t>
            </a:r>
          </a:p>
          <a:p>
            <a:pPr>
              <a:spcBef>
                <a:spcPts val="600"/>
              </a:spcBef>
            </a:pPr>
            <a:r>
              <a:rPr lang="en-US" dirty="0" smtClean="0">
                <a:effectLst>
                  <a:outerShdw blurRad="50800" dist="38100" dir="2700000" algn="tl" rotWithShape="0">
                    <a:srgbClr val="000000"/>
                  </a:outerShdw>
                </a:effectLst>
                <a:sym typeface="Wingdings"/>
              </a:rPr>
              <a:t>Democrats</a:t>
            </a:r>
          </a:p>
          <a:p>
            <a:pPr lvl="1"/>
            <a:r>
              <a:rPr lang="en-US" dirty="0" smtClean="0">
                <a:effectLst>
                  <a:outerShdw blurRad="50800" dist="38100" dir="2700000" algn="tl" rotWithShape="0">
                    <a:srgbClr val="000000"/>
                  </a:outerShdw>
                </a:effectLst>
                <a:sym typeface="Wingdings"/>
              </a:rPr>
              <a:t>Indecision, mismanagement</a:t>
            </a:r>
          </a:p>
          <a:p>
            <a:pPr lvl="1"/>
            <a:r>
              <a:rPr lang="en-US" dirty="0" smtClean="0">
                <a:effectLst>
                  <a:outerShdw blurRad="50800" dist="38100" dir="2700000" algn="tl" rotWithShape="0">
                    <a:srgbClr val="000000"/>
                  </a:outerShdw>
                </a:effectLst>
                <a:sym typeface="Wingdings"/>
              </a:rPr>
              <a:t>McGovern = very liberal, antiwar, antiestablishment</a:t>
            </a:r>
          </a:p>
          <a:p>
            <a:pPr>
              <a:spcBef>
                <a:spcPts val="600"/>
              </a:spcBef>
            </a:pPr>
            <a:r>
              <a:rPr lang="en-US" dirty="0" smtClean="0">
                <a:effectLst>
                  <a:outerShdw blurRad="50800" dist="38100" dir="2700000" algn="tl" rotWithShape="0">
                    <a:srgbClr val="000000"/>
                  </a:outerShdw>
                </a:effectLst>
                <a:sym typeface="Wingdings"/>
              </a:rPr>
              <a:t>Results:</a:t>
            </a:r>
          </a:p>
          <a:p>
            <a:pPr lvl="1"/>
            <a:r>
              <a:rPr lang="en-US" dirty="0" smtClean="0">
                <a:effectLst>
                  <a:outerShdw blurRad="50800" dist="38100" dir="2700000" algn="tl" rotWithShape="0">
                    <a:srgbClr val="000000"/>
                  </a:outerShdw>
                </a:effectLst>
                <a:sym typeface="Wingdings"/>
              </a:rPr>
              <a:t>Nixon Landslide: 61% popular = carried every state except MA</a:t>
            </a:r>
          </a:p>
          <a:p>
            <a:pPr lvl="1"/>
            <a:r>
              <a:rPr lang="en-US" dirty="0" smtClean="0">
                <a:effectLst>
                  <a:outerShdw blurRad="50800" dist="38100" dir="2700000" algn="tl" rotWithShape="0">
                    <a:srgbClr val="000000"/>
                  </a:outerShdw>
                </a:effectLst>
                <a:sym typeface="Wingdings"/>
              </a:rPr>
              <a:t>Political realignment: Sunbelt and suburbs</a:t>
            </a:r>
          </a:p>
        </p:txBody>
      </p:sp>
      <p:pic>
        <p:nvPicPr>
          <p:cNvPr id="7" name="Content Placeholder 6" descr="wallace-life-magazine-5-28-72.jpg"/>
          <p:cNvPicPr>
            <a:picLocks noGrp="1" noChangeAspect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27050" r="-27050"/>
          <a:stretch>
            <a:fillRect/>
          </a:stretch>
        </p:blipFill>
        <p:spPr>
          <a:xfrm>
            <a:off x="4596926" y="1329613"/>
            <a:ext cx="4022092" cy="3480052"/>
          </a:xfrm>
        </p:spPr>
      </p:pic>
      <p:pic>
        <p:nvPicPr>
          <p:cNvPr id="8" name="Picture 7" descr="1972_Electoral_Map.pn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87023" y="2036407"/>
            <a:ext cx="4641532" cy="28677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765601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3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bldLvl="5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79464" y="2490971"/>
            <a:ext cx="7583487" cy="1021556"/>
          </a:xfrm>
        </p:spPr>
        <p:txBody>
          <a:bodyPr>
            <a:scene3d>
              <a:camera prst="orthographicFront"/>
              <a:lightRig rig="soft" dir="t">
                <a:rot lat="0" lon="0" rev="10800000"/>
              </a:lightRig>
            </a:scene3d>
            <a:sp3d>
              <a:bevelT w="27940" h="12700"/>
              <a:contourClr>
                <a:srgbClr val="DDDDDD"/>
              </a:contourClr>
            </a:sp3d>
          </a:bodyPr>
          <a:lstStyle/>
          <a:p>
            <a:r>
              <a:rPr lang="en-US" spc="150" dirty="0" smtClean="0">
                <a:ln w="11430"/>
                <a:solidFill>
                  <a:srgbClr val="F8F8F8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</a:rPr>
              <a:t>Watergate</a:t>
            </a:r>
            <a:endParaRPr lang="en-US" spc="150" dirty="0">
              <a:ln w="11430"/>
              <a:solidFill>
                <a:srgbClr val="F8F8F8"/>
              </a:solidFill>
              <a:effectLst>
                <a:outerShdw blurRad="25400" algn="tl" rotWithShape="0">
                  <a:srgbClr val="000000">
                    <a:alpha val="43000"/>
                  </a:srgbClr>
                </a:outerShdw>
              </a:effectLst>
            </a:endParaRP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79464" y="3510216"/>
            <a:ext cx="7583487" cy="1125140"/>
          </a:xfrm>
        </p:spPr>
        <p:txBody>
          <a:bodyPr/>
          <a:lstStyle/>
          <a:p>
            <a:r>
              <a:rPr lang="en-US" dirty="0" smtClean="0"/>
              <a:t>The Scandal that Changed the Presidency and the Role of Media</a:t>
            </a:r>
            <a:endParaRPr lang="en-US" dirty="0"/>
          </a:p>
        </p:txBody>
      </p:sp>
      <p:pic>
        <p:nvPicPr>
          <p:cNvPr id="4" name="Picture 3" descr="esq-watergate-complex-061512-xlg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23473" y="405129"/>
            <a:ext cx="4453960" cy="2901602"/>
          </a:xfrm>
          <a:prstGeom prst="rect">
            <a:avLst/>
          </a:prstGeom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425420452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46620" y="192509"/>
            <a:ext cx="7583487" cy="642321"/>
          </a:xfrm>
        </p:spPr>
        <p:txBody>
          <a:bodyPr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r>
              <a:rPr lang="en-US" sz="32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White House Abuses</a:t>
            </a:r>
            <a:endParaRPr lang="en-US" sz="3200" b="1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59035" y="889575"/>
            <a:ext cx="3796641" cy="4153023"/>
          </a:xfrm>
        </p:spPr>
        <p:txBody>
          <a:bodyPr>
            <a:normAutofit fontScale="77500" lnSpcReduction="20000"/>
          </a:bodyPr>
          <a:lstStyle/>
          <a:p>
            <a:pPr>
              <a:spcBef>
                <a:spcPts val="600"/>
              </a:spcBef>
            </a:pPr>
            <a:r>
              <a:rPr lang="en-US" dirty="0" smtClean="0">
                <a:effectLst>
                  <a:outerShdw blurRad="50800" dist="38100" dir="2700000" algn="tl" rotWithShape="0">
                    <a:srgbClr val="000000"/>
                  </a:outerShdw>
                </a:effectLst>
                <a:sym typeface="Wingdings"/>
              </a:rPr>
              <a:t>The Break-in (June, 1972)</a:t>
            </a:r>
          </a:p>
          <a:p>
            <a:pPr lvl="1"/>
            <a:r>
              <a:rPr lang="en-US" dirty="0" smtClean="0">
                <a:effectLst>
                  <a:outerShdw blurRad="50800" dist="38100" dir="2700000" algn="tl" rotWithShape="0">
                    <a:srgbClr val="000000"/>
                  </a:outerShdw>
                </a:effectLst>
                <a:sym typeface="Wingdings"/>
              </a:rPr>
              <a:t>CREEP</a:t>
            </a:r>
          </a:p>
          <a:p>
            <a:pPr>
              <a:spcBef>
                <a:spcPts val="600"/>
              </a:spcBef>
            </a:pPr>
            <a:r>
              <a:rPr lang="en-US" dirty="0" smtClean="0">
                <a:effectLst>
                  <a:outerShdw blurRad="50800" dist="38100" dir="2700000" algn="tl" rotWithShape="0">
                    <a:srgbClr val="000000"/>
                  </a:outerShdw>
                </a:effectLst>
                <a:sym typeface="Wingdings"/>
              </a:rPr>
              <a:t>Nixon’s “Dirty Tricks”</a:t>
            </a:r>
          </a:p>
          <a:p>
            <a:pPr lvl="1"/>
            <a:r>
              <a:rPr lang="en-US" dirty="0" smtClean="0">
                <a:effectLst>
                  <a:outerShdw blurRad="50800" dist="38100" dir="2700000" algn="tl" rotWithShape="0">
                    <a:srgbClr val="000000"/>
                  </a:outerShdw>
                </a:effectLst>
                <a:sym typeface="Wingdings"/>
              </a:rPr>
              <a:t>Wiretaps</a:t>
            </a:r>
          </a:p>
          <a:p>
            <a:pPr lvl="1"/>
            <a:r>
              <a:rPr lang="en-US" dirty="0" smtClean="0">
                <a:effectLst>
                  <a:outerShdw blurRad="50800" dist="38100" dir="2700000" algn="tl" rotWithShape="0">
                    <a:srgbClr val="000000"/>
                  </a:outerShdw>
                </a:effectLst>
                <a:sym typeface="Wingdings"/>
              </a:rPr>
              <a:t>“Plumbers”</a:t>
            </a:r>
          </a:p>
          <a:p>
            <a:pPr lvl="1"/>
            <a:r>
              <a:rPr lang="en-US" dirty="0" smtClean="0">
                <a:effectLst>
                  <a:outerShdw blurRad="50800" dist="38100" dir="2700000" algn="tl" rotWithShape="0">
                    <a:srgbClr val="000000"/>
                  </a:outerShdw>
                </a:effectLst>
                <a:sym typeface="Wingdings"/>
              </a:rPr>
              <a:t>“Enemies List”</a:t>
            </a:r>
          </a:p>
          <a:p>
            <a:pPr lvl="1"/>
            <a:r>
              <a:rPr lang="en-US" i="1" dirty="0" smtClean="0">
                <a:effectLst>
                  <a:outerShdw blurRad="50800" dist="38100" dir="2700000" algn="tl" rotWithShape="0">
                    <a:srgbClr val="000000"/>
                  </a:outerShdw>
                </a:effectLst>
                <a:sym typeface="Wingdings"/>
              </a:rPr>
              <a:t>All the President’s Men</a:t>
            </a:r>
            <a:endParaRPr lang="en-US" dirty="0" smtClean="0">
              <a:effectLst>
                <a:outerShdw blurRad="50800" dist="38100" dir="2700000" algn="tl" rotWithShape="0">
                  <a:srgbClr val="000000"/>
                </a:outerShdw>
              </a:effectLst>
              <a:sym typeface="Wingdings"/>
            </a:endParaRPr>
          </a:p>
          <a:p>
            <a:pPr lvl="2"/>
            <a:r>
              <a:rPr lang="en-US" dirty="0" err="1" smtClean="0">
                <a:effectLst>
                  <a:outerShdw blurRad="50800" dist="38100" dir="2700000" algn="tl" rotWithShape="0">
                    <a:srgbClr val="000000"/>
                  </a:outerShdw>
                </a:effectLst>
                <a:sym typeface="Wingdings"/>
              </a:rPr>
              <a:t>Haldeman</a:t>
            </a:r>
            <a:r>
              <a:rPr lang="en-US" dirty="0" smtClean="0">
                <a:effectLst>
                  <a:outerShdw blurRad="50800" dist="38100" dir="2700000" algn="tl" rotWithShape="0">
                    <a:srgbClr val="000000"/>
                  </a:outerShdw>
                </a:effectLst>
                <a:sym typeface="Wingdings"/>
              </a:rPr>
              <a:t>, </a:t>
            </a:r>
            <a:r>
              <a:rPr lang="en-US" dirty="0" err="1" smtClean="0">
                <a:effectLst>
                  <a:outerShdw blurRad="50800" dist="38100" dir="2700000" algn="tl" rotWithShape="0">
                    <a:srgbClr val="000000"/>
                  </a:outerShdw>
                </a:effectLst>
                <a:sym typeface="Wingdings"/>
              </a:rPr>
              <a:t>Ehrlichman</a:t>
            </a:r>
            <a:r>
              <a:rPr lang="en-US" dirty="0" smtClean="0">
                <a:effectLst>
                  <a:outerShdw blurRad="50800" dist="38100" dir="2700000" algn="tl" rotWithShape="0">
                    <a:srgbClr val="000000"/>
                  </a:outerShdw>
                </a:effectLst>
                <a:sym typeface="Wingdings"/>
              </a:rPr>
              <a:t>, and Dean</a:t>
            </a:r>
          </a:p>
          <a:p>
            <a:pPr>
              <a:spcBef>
                <a:spcPts val="600"/>
              </a:spcBef>
            </a:pPr>
            <a:r>
              <a:rPr lang="en-US" i="1" dirty="0" smtClean="0">
                <a:effectLst>
                  <a:outerShdw blurRad="50800" dist="38100" dir="2700000" algn="tl" rotWithShape="0">
                    <a:srgbClr val="000000"/>
                  </a:outerShdw>
                </a:effectLst>
                <a:sym typeface="Wingdings"/>
              </a:rPr>
              <a:t>Washington Post</a:t>
            </a:r>
            <a:endParaRPr lang="en-US" dirty="0" smtClean="0">
              <a:effectLst>
                <a:outerShdw blurRad="50800" dist="38100" dir="2700000" algn="tl" rotWithShape="0">
                  <a:srgbClr val="000000"/>
                </a:outerShdw>
              </a:effectLst>
              <a:sym typeface="Wingdings"/>
            </a:endParaRPr>
          </a:p>
          <a:p>
            <a:pPr lvl="1"/>
            <a:r>
              <a:rPr lang="en-US" i="1" dirty="0" smtClean="0">
                <a:effectLst>
                  <a:outerShdw blurRad="50800" dist="38100" dir="2700000" algn="tl" rotWithShape="0">
                    <a:srgbClr val="000000"/>
                  </a:outerShdw>
                </a:effectLst>
                <a:sym typeface="Wingdings"/>
              </a:rPr>
              <a:t>Woodward &amp; Bernstein</a:t>
            </a:r>
          </a:p>
          <a:p>
            <a:pPr>
              <a:spcBef>
                <a:spcPts val="600"/>
              </a:spcBef>
            </a:pPr>
            <a:r>
              <a:rPr lang="en-US" dirty="0" smtClean="0">
                <a:effectLst>
                  <a:outerShdw blurRad="50800" dist="38100" dir="2700000" algn="tl" rotWithShape="0">
                    <a:srgbClr val="000000"/>
                  </a:outerShdw>
                </a:effectLst>
                <a:sym typeface="Wingdings"/>
              </a:rPr>
              <a:t>Other Scandals</a:t>
            </a:r>
          </a:p>
          <a:p>
            <a:pPr lvl="1"/>
            <a:r>
              <a:rPr lang="en-US" dirty="0" smtClean="0">
                <a:effectLst>
                  <a:outerShdw blurRad="50800" dist="38100" dir="2700000" algn="tl" rotWithShape="0">
                    <a:srgbClr val="000000"/>
                  </a:outerShdw>
                </a:effectLst>
                <a:sym typeface="Wingdings"/>
              </a:rPr>
              <a:t>ITT Case – Agnew’s Resignation</a:t>
            </a:r>
          </a:p>
          <a:p>
            <a:pPr lvl="2"/>
            <a:r>
              <a:rPr lang="en-US" dirty="0" smtClean="0">
                <a:effectLst>
                  <a:outerShdw blurRad="50800" dist="38100" dir="2700000" algn="tl" rotWithShape="0">
                    <a:srgbClr val="000000"/>
                  </a:outerShdw>
                </a:effectLst>
                <a:sym typeface="Wingdings"/>
              </a:rPr>
              <a:t>Replaced by Gerald Ford</a:t>
            </a:r>
          </a:p>
          <a:p>
            <a:pPr lvl="1"/>
            <a:r>
              <a:rPr lang="en-US" dirty="0" smtClean="0">
                <a:effectLst>
                  <a:outerShdw blurRad="50800" dist="38100" dir="2700000" algn="tl" rotWithShape="0">
                    <a:srgbClr val="000000"/>
                  </a:outerShdw>
                </a:effectLst>
                <a:sym typeface="Wingdings"/>
              </a:rPr>
              <a:t>“Saturday Night Massacre” (Oct. 1973)</a:t>
            </a:r>
          </a:p>
          <a:p>
            <a:pPr lvl="2"/>
            <a:r>
              <a:rPr lang="en-US" dirty="0" smtClean="0">
                <a:effectLst>
                  <a:outerShdw blurRad="50800" dist="38100" dir="2700000" algn="tl" rotWithShape="0">
                    <a:srgbClr val="000000"/>
                  </a:outerShdw>
                </a:effectLst>
                <a:sym typeface="Wingdings"/>
              </a:rPr>
              <a:t>Two AG’s resign, </a:t>
            </a:r>
            <a:r>
              <a:rPr lang="en-US" dirty="0">
                <a:effectLst>
                  <a:outerShdw blurRad="50800" dist="38100" dir="2700000" algn="tl" rotWithShape="0">
                    <a:srgbClr val="000000"/>
                  </a:outerShdw>
                </a:effectLst>
                <a:sym typeface="Wingdings"/>
              </a:rPr>
              <a:t>S</a:t>
            </a:r>
            <a:r>
              <a:rPr lang="en-US" dirty="0" smtClean="0">
                <a:effectLst>
                  <a:outerShdw blurRad="50800" dist="38100" dir="2700000" algn="tl" rotWithShape="0">
                    <a:srgbClr val="000000"/>
                  </a:outerShdw>
                </a:effectLst>
                <a:sym typeface="Wingdings"/>
              </a:rPr>
              <a:t>olicitor General (Bork) fires Cox</a:t>
            </a:r>
          </a:p>
          <a:p>
            <a:pPr lvl="2"/>
            <a:endParaRPr lang="en-US" dirty="0" smtClean="0">
              <a:effectLst>
                <a:outerShdw blurRad="50800" dist="38100" dir="2700000" algn="tl" rotWithShape="0">
                  <a:srgbClr val="000000"/>
                </a:outerShdw>
              </a:effectLst>
              <a:sym typeface="Wingdings"/>
            </a:endParaRPr>
          </a:p>
        </p:txBody>
      </p:sp>
      <p:pic>
        <p:nvPicPr>
          <p:cNvPr id="5" name="Content Placeholder 4" descr="Watergate_1973_4-5.jpg"/>
          <p:cNvPicPr>
            <a:picLocks noGrp="1" noChangeAspect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27050" r="-27050"/>
          <a:stretch>
            <a:fillRect/>
          </a:stretch>
        </p:blipFill>
        <p:spPr>
          <a:xfrm>
            <a:off x="4674631" y="747230"/>
            <a:ext cx="4613003" cy="3991328"/>
          </a:xfrm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7" name="Picture 6" descr="682171_4903.jp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74305" y="670587"/>
            <a:ext cx="3231996" cy="4226456"/>
          </a:xfrm>
          <a:prstGeom prst="rect">
            <a:avLst/>
          </a:prstGeom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48822823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bldLvl="5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79464" y="367693"/>
            <a:ext cx="7583487" cy="642321"/>
          </a:xfrm>
        </p:spPr>
        <p:txBody>
          <a:bodyPr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r>
              <a:rPr lang="en-US" sz="36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Other Developments - 1973</a:t>
            </a:r>
            <a:endParaRPr lang="en-US" sz="3600" b="1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25486" y="1119504"/>
            <a:ext cx="4039672" cy="3824553"/>
          </a:xfrm>
        </p:spPr>
        <p:txBody>
          <a:bodyPr>
            <a:normAutofit fontScale="70000" lnSpcReduction="20000"/>
          </a:bodyPr>
          <a:lstStyle/>
          <a:p>
            <a:pPr>
              <a:spcBef>
                <a:spcPts val="600"/>
              </a:spcBef>
            </a:pPr>
            <a:r>
              <a:rPr lang="en-US" dirty="0" smtClean="0">
                <a:effectLst>
                  <a:outerShdw blurRad="50800" dist="38100" dir="2700000" algn="tl" rotWithShape="0">
                    <a:srgbClr val="000000"/>
                  </a:outerShdw>
                </a:effectLst>
                <a:sym typeface="Wingdings"/>
              </a:rPr>
              <a:t>War Powers Act</a:t>
            </a:r>
          </a:p>
          <a:p>
            <a:pPr lvl="1"/>
            <a:r>
              <a:rPr lang="en-US" dirty="0" smtClean="0">
                <a:effectLst>
                  <a:outerShdw blurRad="50800" dist="38100" dir="2700000" algn="tl" rotWithShape="0">
                    <a:srgbClr val="000000"/>
                  </a:outerShdw>
                </a:effectLst>
                <a:sym typeface="Wingdings"/>
              </a:rPr>
              <a:t>Retaliation for Cambodian bombing</a:t>
            </a:r>
          </a:p>
          <a:p>
            <a:pPr lvl="1"/>
            <a:r>
              <a:rPr lang="en-US" dirty="0" smtClean="0">
                <a:effectLst>
                  <a:outerShdw blurRad="50800" dist="38100" dir="2700000" algn="tl" rotWithShape="0">
                    <a:srgbClr val="000000"/>
                  </a:outerShdw>
                </a:effectLst>
                <a:sym typeface="Wingdings"/>
              </a:rPr>
              <a:t>President must report to Congress any troop commitments within 48 hours</a:t>
            </a:r>
          </a:p>
          <a:p>
            <a:pPr lvl="2"/>
            <a:r>
              <a:rPr lang="en-US" dirty="0" smtClean="0">
                <a:effectLst>
                  <a:outerShdw blurRad="50800" dist="38100" dir="2700000" algn="tl" rotWithShape="0">
                    <a:srgbClr val="000000"/>
                  </a:outerShdw>
                </a:effectLst>
                <a:sym typeface="Wingdings"/>
              </a:rPr>
              <a:t>60 day limit to commitment w/out Congressional consent</a:t>
            </a:r>
          </a:p>
          <a:p>
            <a:pPr lvl="2"/>
            <a:r>
              <a:rPr lang="en-US" dirty="0" smtClean="0">
                <a:effectLst>
                  <a:outerShdw blurRad="50800" dist="38100" dir="2700000" algn="tl" rotWithShape="0">
                    <a:srgbClr val="000000"/>
                  </a:outerShdw>
                </a:effectLst>
                <a:sym typeface="Wingdings"/>
              </a:rPr>
              <a:t>Has largely been ignored by every subsequent president</a:t>
            </a:r>
          </a:p>
          <a:p>
            <a:r>
              <a:rPr lang="en-US" dirty="0" smtClean="0">
                <a:effectLst>
                  <a:outerShdw blurRad="50800" dist="38100" dir="2700000" algn="tl" rotWithShape="0">
                    <a:srgbClr val="000000"/>
                  </a:outerShdw>
                </a:effectLst>
                <a:sym typeface="Wingdings"/>
              </a:rPr>
              <a:t>October War and Oil Embargo</a:t>
            </a:r>
          </a:p>
          <a:p>
            <a:pPr lvl="1"/>
            <a:r>
              <a:rPr lang="en-US" dirty="0" smtClean="0">
                <a:effectLst>
                  <a:outerShdw blurRad="50800" dist="38100" dir="2700000" algn="tl" rotWithShape="0">
                    <a:srgbClr val="000000"/>
                  </a:outerShdw>
                </a:effectLst>
                <a:sym typeface="Wingdings"/>
              </a:rPr>
              <a:t>Yom Kippur War</a:t>
            </a:r>
          </a:p>
          <a:p>
            <a:pPr lvl="2"/>
            <a:r>
              <a:rPr lang="en-US" dirty="0" smtClean="0">
                <a:effectLst>
                  <a:outerShdw blurRad="50800" dist="38100" dir="2700000" algn="tl" rotWithShape="0">
                    <a:srgbClr val="000000"/>
                  </a:outerShdw>
                </a:effectLst>
                <a:sym typeface="Wingdings"/>
              </a:rPr>
              <a:t>U.S. sends $2 billion in arms to Israel</a:t>
            </a:r>
          </a:p>
          <a:p>
            <a:pPr lvl="1"/>
            <a:r>
              <a:rPr lang="en-US" dirty="0" smtClean="0">
                <a:effectLst>
                  <a:outerShdw blurRad="50800" dist="38100" dir="2700000" algn="tl" rotWithShape="0">
                    <a:srgbClr val="000000"/>
                  </a:outerShdw>
                </a:effectLst>
                <a:sym typeface="Wingdings"/>
              </a:rPr>
              <a:t>OPEC retaliates  embargo</a:t>
            </a:r>
          </a:p>
          <a:p>
            <a:pPr lvl="2"/>
            <a:r>
              <a:rPr lang="en-US" dirty="0" smtClean="0">
                <a:effectLst>
                  <a:outerShdw blurRad="50800" dist="38100" dir="2700000" algn="tl" rotWithShape="0">
                    <a:srgbClr val="000000"/>
                  </a:outerShdw>
                </a:effectLst>
                <a:sym typeface="Wingdings"/>
              </a:rPr>
              <a:t>Results:</a:t>
            </a:r>
          </a:p>
          <a:p>
            <a:pPr lvl="3"/>
            <a:r>
              <a:rPr lang="en-US" dirty="0" smtClean="0">
                <a:effectLst>
                  <a:outerShdw blurRad="50800" dist="38100" dir="2700000" algn="tl" rotWithShape="0">
                    <a:srgbClr val="000000"/>
                  </a:outerShdw>
                </a:effectLst>
                <a:sym typeface="Wingdings"/>
              </a:rPr>
              <a:t>Oil shortage, inflation, introduction of Japanese cars</a:t>
            </a:r>
            <a:r>
              <a:rPr lang="en-US" smtClean="0">
                <a:effectLst>
                  <a:outerShdw blurRad="50800" dist="38100" dir="2700000" algn="tl" rotWithShape="0">
                    <a:srgbClr val="000000"/>
                  </a:outerShdw>
                </a:effectLst>
                <a:sym typeface="Wingdings"/>
              </a:rPr>
              <a:t>, collapse of auto industry, </a:t>
            </a:r>
            <a:r>
              <a:rPr lang="en-US" dirty="0" smtClean="0">
                <a:effectLst>
                  <a:outerShdw blurRad="50800" dist="38100" dir="2700000" algn="tl" rotWithShape="0">
                    <a:srgbClr val="000000"/>
                  </a:outerShdw>
                </a:effectLst>
                <a:sym typeface="Wingdings"/>
              </a:rPr>
              <a:t>national speed limit (55 mph)</a:t>
            </a:r>
          </a:p>
        </p:txBody>
      </p:sp>
      <p:pic>
        <p:nvPicPr>
          <p:cNvPr id="5" name="Content Placeholder 4" descr="Nixon-WPA.jpg"/>
          <p:cNvPicPr>
            <a:picLocks noGrp="1" noChangeAspect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7986" r="-17986"/>
          <a:stretch>
            <a:fillRect/>
          </a:stretch>
        </p:blipFill>
        <p:spPr>
          <a:xfrm>
            <a:off x="4543262" y="1119504"/>
            <a:ext cx="4262679" cy="3688216"/>
          </a:xfrm>
        </p:spPr>
      </p:pic>
    </p:spTree>
    <p:extLst>
      <p:ext uri="{BB962C8B-B14F-4D97-AF65-F5344CB8AC3E}">
        <p14:creationId xmlns:p14="http://schemas.microsoft.com/office/powerpoint/2010/main" val="229463468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bldLvl="5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79464" y="367693"/>
            <a:ext cx="7583487" cy="642321"/>
          </a:xfrm>
        </p:spPr>
        <p:txBody>
          <a:bodyPr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r>
              <a:rPr lang="en-US" sz="36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Resignation of the President</a:t>
            </a:r>
            <a:endParaRPr lang="en-US" sz="3600" b="1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25486" y="1119504"/>
            <a:ext cx="4039672" cy="3824553"/>
          </a:xfrm>
        </p:spPr>
        <p:txBody>
          <a:bodyPr>
            <a:normAutofit lnSpcReduction="10000"/>
          </a:bodyPr>
          <a:lstStyle/>
          <a:p>
            <a:pPr>
              <a:spcBef>
                <a:spcPts val="600"/>
              </a:spcBef>
            </a:pPr>
            <a:r>
              <a:rPr lang="en-US" dirty="0" smtClean="0">
                <a:effectLst>
                  <a:outerShdw blurRad="50800" dist="38100" dir="2700000" algn="tl" rotWithShape="0">
                    <a:srgbClr val="000000"/>
                  </a:outerShdw>
                </a:effectLst>
                <a:sym typeface="Wingdings"/>
              </a:rPr>
              <a:t>Impeachment Proceedings (1974)</a:t>
            </a:r>
          </a:p>
          <a:p>
            <a:pPr lvl="1"/>
            <a:r>
              <a:rPr lang="en-US" dirty="0" smtClean="0">
                <a:effectLst>
                  <a:outerShdw blurRad="50800" dist="38100" dir="2700000" algn="tl" rotWithShape="0">
                    <a:srgbClr val="000000"/>
                  </a:outerShdw>
                </a:effectLst>
                <a:sym typeface="Wingdings"/>
              </a:rPr>
              <a:t>The Tapes:</a:t>
            </a:r>
          </a:p>
          <a:p>
            <a:pPr lvl="2"/>
            <a:r>
              <a:rPr lang="en-US" dirty="0" smtClean="0">
                <a:effectLst>
                  <a:outerShdw blurRad="50800" dist="38100" dir="2700000" algn="tl" rotWithShape="0">
                    <a:srgbClr val="000000"/>
                  </a:outerShdw>
                </a:effectLst>
                <a:sym typeface="Wingdings"/>
              </a:rPr>
              <a:t>Transcripts (redacted) released</a:t>
            </a:r>
          </a:p>
          <a:p>
            <a:pPr lvl="2"/>
            <a:r>
              <a:rPr lang="en-US" i="1" dirty="0" smtClean="0">
                <a:effectLst>
                  <a:outerShdw blurRad="50800" dist="38100" dir="2700000" algn="tl" rotWithShape="0">
                    <a:srgbClr val="000000"/>
                  </a:outerShdw>
                </a:effectLst>
                <a:sym typeface="Wingdings"/>
              </a:rPr>
              <a:t>U.S. v. Nixon </a:t>
            </a:r>
            <a:r>
              <a:rPr lang="en-US" dirty="0" smtClean="0">
                <a:effectLst>
                  <a:outerShdw blurRad="50800" dist="38100" dir="2700000" algn="tl" rotWithShape="0">
                    <a:srgbClr val="000000"/>
                  </a:outerShdw>
                </a:effectLst>
                <a:sym typeface="Wingdings"/>
              </a:rPr>
              <a:t>(July)</a:t>
            </a:r>
          </a:p>
          <a:p>
            <a:pPr lvl="3"/>
            <a:r>
              <a:rPr lang="en-US" dirty="0" smtClean="0">
                <a:effectLst>
                  <a:outerShdw blurRad="50800" dist="38100" dir="2700000" algn="tl" rotWithShape="0">
                    <a:srgbClr val="000000"/>
                  </a:outerShdw>
                </a:effectLst>
                <a:sym typeface="Wingdings"/>
              </a:rPr>
              <a:t>The “smoking gun”</a:t>
            </a:r>
          </a:p>
          <a:p>
            <a:pPr lvl="1"/>
            <a:r>
              <a:rPr lang="en-US" dirty="0" smtClean="0">
                <a:effectLst>
                  <a:outerShdw blurRad="50800" dist="38100" dir="2700000" algn="tl" rotWithShape="0">
                    <a:srgbClr val="000000"/>
                  </a:outerShdw>
                </a:effectLst>
                <a:sym typeface="Wingdings"/>
              </a:rPr>
              <a:t>Articles of Impeachment:</a:t>
            </a:r>
          </a:p>
          <a:p>
            <a:pPr lvl="2"/>
            <a:r>
              <a:rPr lang="en-US" dirty="0" smtClean="0">
                <a:effectLst>
                  <a:outerShdw blurRad="50800" dist="38100" dir="2700000" algn="tl" rotWithShape="0">
                    <a:srgbClr val="000000"/>
                  </a:outerShdw>
                </a:effectLst>
                <a:sym typeface="Wingdings"/>
              </a:rPr>
              <a:t>Obstruction of justice</a:t>
            </a:r>
          </a:p>
          <a:p>
            <a:pPr lvl="2"/>
            <a:r>
              <a:rPr lang="en-US" dirty="0" smtClean="0">
                <a:effectLst>
                  <a:outerShdw blurRad="50800" dist="38100" dir="2700000" algn="tl" rotWithShape="0">
                    <a:srgbClr val="000000"/>
                  </a:outerShdw>
                </a:effectLst>
                <a:sym typeface="Wingdings"/>
              </a:rPr>
              <a:t>Abuse of power</a:t>
            </a:r>
          </a:p>
          <a:p>
            <a:pPr lvl="2"/>
            <a:r>
              <a:rPr lang="en-US" dirty="0" smtClean="0">
                <a:effectLst>
                  <a:outerShdw blurRad="50800" dist="38100" dir="2700000" algn="tl" rotWithShape="0">
                    <a:srgbClr val="000000"/>
                  </a:outerShdw>
                </a:effectLst>
                <a:sym typeface="Wingdings"/>
              </a:rPr>
              <a:t>Contempt of Congress</a:t>
            </a:r>
          </a:p>
          <a:p>
            <a:r>
              <a:rPr lang="en-US" dirty="0" smtClean="0">
                <a:effectLst>
                  <a:outerShdw blurRad="50800" dist="38100" dir="2700000" algn="tl" rotWithShape="0">
                    <a:srgbClr val="000000"/>
                  </a:outerShdw>
                </a:effectLst>
                <a:sym typeface="Wingdings"/>
              </a:rPr>
              <a:t>Nixon Resigns (August 9, 1974)</a:t>
            </a:r>
          </a:p>
          <a:p>
            <a:pPr lvl="1"/>
            <a:r>
              <a:rPr lang="en-US" dirty="0" smtClean="0">
                <a:effectLst>
                  <a:outerShdw blurRad="50800" dist="38100" dir="2700000" algn="tl" rotWithShape="0">
                    <a:srgbClr val="000000"/>
                  </a:outerShdw>
                </a:effectLst>
                <a:sym typeface="Wingdings"/>
              </a:rPr>
              <a:t>Pardoned by Ford</a:t>
            </a:r>
          </a:p>
        </p:txBody>
      </p:sp>
      <p:pic>
        <p:nvPicPr>
          <p:cNvPr id="5" name="Content Placeholder 4" descr="hblock11.jpg"/>
          <p:cNvPicPr>
            <a:picLocks noGrp="1" noChangeAspect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2438" r="-32438"/>
          <a:stretch>
            <a:fillRect/>
          </a:stretch>
        </p:blipFill>
        <p:spPr>
          <a:xfrm>
            <a:off x="4360112" y="1020963"/>
            <a:ext cx="4502634" cy="3895833"/>
          </a:xfrm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97006303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bldLvl="5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scene3d>
              <a:camera prst="orthographicFront"/>
              <a:lightRig rig="soft" dir="t">
                <a:rot lat="0" lon="0" rev="10800000"/>
              </a:lightRig>
            </a:scene3d>
            <a:sp3d>
              <a:bevelT w="27940" h="12700"/>
              <a:contourClr>
                <a:srgbClr val="DDDDDD"/>
              </a:contourClr>
            </a:sp3d>
          </a:bodyPr>
          <a:lstStyle/>
          <a:p>
            <a:r>
              <a:rPr lang="en-US" spc="150" dirty="0" smtClean="0">
                <a:ln w="11430"/>
                <a:solidFill>
                  <a:srgbClr val="F8F8F8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</a:rPr>
              <a:t>The Ford Interlude</a:t>
            </a:r>
            <a:endParaRPr lang="en-US" spc="150" dirty="0">
              <a:ln w="11430"/>
              <a:solidFill>
                <a:srgbClr val="F8F8F8"/>
              </a:solidFill>
              <a:effectLst>
                <a:outerShdw blurRad="25400" algn="tl" rotWithShape="0">
                  <a:srgbClr val="000000">
                    <a:alpha val="43000"/>
                  </a:srgbClr>
                </a:outerShdw>
              </a:effectLst>
            </a:endParaRP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The Administration of the First Non-elected President (1974-1977)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6452208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79464" y="367693"/>
            <a:ext cx="7583487" cy="642321"/>
          </a:xfrm>
        </p:spPr>
        <p:txBody>
          <a:bodyPr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r>
              <a:rPr lang="en-US" sz="36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The Ford Administration</a:t>
            </a:r>
            <a:endParaRPr lang="en-US" sz="3600" b="1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25486" y="1119504"/>
            <a:ext cx="4039672" cy="3824553"/>
          </a:xfrm>
        </p:spPr>
        <p:txBody>
          <a:bodyPr>
            <a:normAutofit lnSpcReduction="10000"/>
          </a:bodyPr>
          <a:lstStyle/>
          <a:p>
            <a:pPr>
              <a:spcBef>
                <a:spcPts val="600"/>
              </a:spcBef>
            </a:pPr>
            <a:r>
              <a:rPr lang="en-US" dirty="0" smtClean="0">
                <a:effectLst>
                  <a:outerShdw blurRad="50800" dist="38100" dir="2700000" algn="tl" rotWithShape="0">
                    <a:srgbClr val="000000"/>
                  </a:outerShdw>
                </a:effectLst>
                <a:sym typeface="Wingdings"/>
              </a:rPr>
              <a:t>Investigating the CIA</a:t>
            </a:r>
          </a:p>
          <a:p>
            <a:pPr lvl="1"/>
            <a:r>
              <a:rPr lang="en-US" dirty="0" smtClean="0">
                <a:effectLst>
                  <a:outerShdw blurRad="50800" dist="38100" dir="2700000" algn="tl" rotWithShape="0">
                    <a:srgbClr val="000000"/>
                  </a:outerShdw>
                </a:effectLst>
                <a:sym typeface="Wingdings"/>
              </a:rPr>
              <a:t>Attempting to expose assassination plots</a:t>
            </a:r>
          </a:p>
          <a:p>
            <a:pPr lvl="2"/>
            <a:r>
              <a:rPr lang="en-US" dirty="0" smtClean="0">
                <a:effectLst>
                  <a:outerShdw blurRad="50800" dist="38100" dir="2700000" algn="tl" rotWithShape="0">
                    <a:srgbClr val="000000"/>
                  </a:outerShdw>
                </a:effectLst>
                <a:sym typeface="Wingdings"/>
              </a:rPr>
              <a:t>Salvador Allende (Chile)</a:t>
            </a:r>
          </a:p>
          <a:p>
            <a:pPr lvl="1"/>
            <a:r>
              <a:rPr lang="en-US" dirty="0" smtClean="0">
                <a:effectLst>
                  <a:outerShdw blurRad="50800" dist="38100" dir="2700000" algn="tl" rotWithShape="0">
                    <a:srgbClr val="000000"/>
                  </a:outerShdw>
                </a:effectLst>
                <a:sym typeface="Wingdings"/>
              </a:rPr>
              <a:t>Ford appoints George H.W. Bush to head CIA</a:t>
            </a:r>
          </a:p>
          <a:p>
            <a:r>
              <a:rPr lang="en-US" dirty="0" smtClean="0">
                <a:effectLst>
                  <a:outerShdw blurRad="50800" dist="38100" dir="2700000" algn="tl" rotWithShape="0">
                    <a:srgbClr val="000000"/>
                  </a:outerShdw>
                </a:effectLst>
                <a:sym typeface="Wingdings"/>
              </a:rPr>
              <a:t>Southeast Asia Policy</a:t>
            </a:r>
          </a:p>
          <a:p>
            <a:pPr lvl="1"/>
            <a:r>
              <a:rPr lang="en-US" dirty="0" smtClean="0">
                <a:effectLst>
                  <a:outerShdw blurRad="50800" dist="38100" dir="2700000" algn="tl" rotWithShape="0">
                    <a:srgbClr val="000000"/>
                  </a:outerShdw>
                </a:effectLst>
                <a:sym typeface="Wingdings"/>
              </a:rPr>
              <a:t>Fall of Saigon (April, 1975)</a:t>
            </a:r>
          </a:p>
          <a:p>
            <a:pPr lvl="1"/>
            <a:r>
              <a:rPr lang="en-US" dirty="0" smtClean="0">
                <a:effectLst>
                  <a:outerShdw blurRad="50800" dist="38100" dir="2700000" algn="tl" rotWithShape="0">
                    <a:srgbClr val="000000"/>
                  </a:outerShdw>
                </a:effectLst>
                <a:sym typeface="Wingdings"/>
              </a:rPr>
              <a:t>Genocide in Cambodia</a:t>
            </a:r>
          </a:p>
          <a:p>
            <a:pPr lvl="1"/>
            <a:r>
              <a:rPr lang="en-US" dirty="0" smtClean="0">
                <a:effectLst>
                  <a:outerShdw blurRad="50800" dist="38100" dir="2700000" algn="tl" rotWithShape="0">
                    <a:srgbClr val="000000"/>
                  </a:outerShdw>
                </a:effectLst>
                <a:sym typeface="Wingdings"/>
              </a:rPr>
              <a:t>Economic growth of the rest of SE Asia</a:t>
            </a:r>
          </a:p>
        </p:txBody>
      </p:sp>
      <p:pic>
        <p:nvPicPr>
          <p:cNvPr id="6" name="Content Placeholder 5" descr="1398851346353.cached.jpg"/>
          <p:cNvPicPr>
            <a:picLocks noGrp="1" noChangeAspect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19219" b="-19219"/>
          <a:stretch>
            <a:fillRect/>
          </a:stretch>
        </p:blipFill>
        <p:spPr>
          <a:xfrm>
            <a:off x="4688540" y="1010014"/>
            <a:ext cx="4185687" cy="3621600"/>
          </a:xfrm>
        </p:spPr>
      </p:pic>
    </p:spTree>
    <p:extLst>
      <p:ext uri="{BB962C8B-B14F-4D97-AF65-F5344CB8AC3E}">
        <p14:creationId xmlns:p14="http://schemas.microsoft.com/office/powerpoint/2010/main" val="28454240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bldLvl="5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79464" y="367693"/>
            <a:ext cx="7583487" cy="642321"/>
          </a:xfrm>
        </p:spPr>
        <p:txBody>
          <a:bodyPr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r>
              <a:rPr lang="en-US" sz="36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Ford Administration (con.)</a:t>
            </a:r>
            <a:endParaRPr lang="en-US" sz="3600" b="1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22286" y="1302385"/>
            <a:ext cx="4039672" cy="3350896"/>
          </a:xfrm>
        </p:spPr>
        <p:txBody>
          <a:bodyPr>
            <a:normAutofit/>
          </a:bodyPr>
          <a:lstStyle/>
          <a:p>
            <a:pPr>
              <a:spcBef>
                <a:spcPts val="600"/>
              </a:spcBef>
            </a:pPr>
            <a:r>
              <a:rPr lang="en-US" dirty="0" smtClean="0">
                <a:effectLst>
                  <a:outerShdw blurRad="50800" dist="38100" dir="2700000" algn="tl" rotWithShape="0">
                    <a:srgbClr val="000000"/>
                  </a:outerShdw>
                </a:effectLst>
                <a:sym typeface="Wingdings"/>
              </a:rPr>
              <a:t>Domestic &amp; Economic Policy</a:t>
            </a:r>
          </a:p>
          <a:p>
            <a:pPr lvl="1"/>
            <a:r>
              <a:rPr lang="en-US" dirty="0" smtClean="0">
                <a:effectLst>
                  <a:outerShdw blurRad="50800" dist="38100" dir="2700000" algn="tl" rotWithShape="0">
                    <a:srgbClr val="000000"/>
                  </a:outerShdw>
                </a:effectLst>
                <a:sym typeface="Wingdings"/>
              </a:rPr>
              <a:t>The “WIN” Campaign</a:t>
            </a:r>
          </a:p>
          <a:p>
            <a:pPr lvl="1"/>
            <a:r>
              <a:rPr lang="en-US" dirty="0" smtClean="0">
                <a:effectLst>
                  <a:outerShdw blurRad="50800" dist="38100" dir="2700000" algn="tl" rotWithShape="0">
                    <a:srgbClr val="000000"/>
                  </a:outerShdw>
                </a:effectLst>
                <a:sym typeface="Wingdings"/>
              </a:rPr>
              <a:t>The Veto (39)</a:t>
            </a:r>
          </a:p>
          <a:p>
            <a:pPr lvl="1"/>
            <a:r>
              <a:rPr lang="en-US" dirty="0" smtClean="0">
                <a:effectLst>
                  <a:outerShdw blurRad="50800" dist="38100" dir="2700000" algn="tl" rotWithShape="0">
                    <a:srgbClr val="000000"/>
                  </a:outerShdw>
                </a:effectLst>
                <a:sym typeface="Wingdings"/>
              </a:rPr>
              <a:t>The Bicentennial (1976)</a:t>
            </a:r>
          </a:p>
          <a:p>
            <a:r>
              <a:rPr lang="en-US" dirty="0" smtClean="0">
                <a:effectLst>
                  <a:outerShdw blurRad="50800" dist="38100" dir="2700000" algn="tl" rotWithShape="0">
                    <a:srgbClr val="000000"/>
                  </a:outerShdw>
                </a:effectLst>
                <a:sym typeface="Wingdings"/>
              </a:rPr>
              <a:t>Foreign Policy</a:t>
            </a:r>
          </a:p>
          <a:p>
            <a:pPr lvl="1"/>
            <a:r>
              <a:rPr lang="en-US" dirty="0" smtClean="0">
                <a:effectLst>
                  <a:outerShdw blurRad="50800" dist="38100" dir="2700000" algn="tl" rotWithShape="0">
                    <a:srgbClr val="000000"/>
                  </a:outerShdw>
                </a:effectLst>
                <a:sym typeface="Wingdings"/>
              </a:rPr>
              <a:t>Vietnam</a:t>
            </a:r>
          </a:p>
          <a:p>
            <a:pPr lvl="1"/>
            <a:r>
              <a:rPr lang="en-US" dirty="0" smtClean="0">
                <a:effectLst>
                  <a:outerShdw blurRad="50800" dist="38100" dir="2700000" algn="tl" rotWithShape="0">
                    <a:srgbClr val="000000"/>
                  </a:outerShdw>
                </a:effectLst>
                <a:sym typeface="Wingdings"/>
              </a:rPr>
              <a:t>Helsinki Accords  (1975)</a:t>
            </a:r>
          </a:p>
          <a:p>
            <a:pPr>
              <a:spcBef>
                <a:spcPts val="600"/>
              </a:spcBef>
            </a:pPr>
            <a:endParaRPr lang="en-US" dirty="0">
              <a:effectLst>
                <a:outerShdw blurRad="50800" dist="38100" dir="2700000" algn="tl" rotWithShape="0">
                  <a:srgbClr val="000000"/>
                </a:outerShdw>
              </a:effectLst>
              <a:sym typeface="Wingdings"/>
            </a:endParaRPr>
          </a:p>
        </p:txBody>
      </p:sp>
      <p:pic>
        <p:nvPicPr>
          <p:cNvPr id="5" name="Content Placeholder 4" descr="Gerald Ford.jpg"/>
          <p:cNvPicPr>
            <a:picLocks noGrp="1" noChangeAspect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19219" b="-19219"/>
          <a:stretch>
            <a:fillRect/>
          </a:stretch>
        </p:blipFill>
        <p:spPr>
          <a:xfrm>
            <a:off x="3997660" y="745854"/>
            <a:ext cx="4699300" cy="4065996"/>
          </a:xfrm>
          <a:effectLst>
            <a:outerShdw blurRad="50800" dist="38100" dir="2700000" algn="tl" rotWithShape="0">
              <a:srgbClr val="000000">
                <a:alpha val="43000"/>
              </a:srgbClr>
            </a:outerShdw>
            <a:softEdge rad="25400"/>
          </a:effectLst>
        </p:spPr>
      </p:pic>
    </p:spTree>
    <p:extLst>
      <p:ext uri="{BB962C8B-B14F-4D97-AF65-F5344CB8AC3E}">
        <p14:creationId xmlns:p14="http://schemas.microsoft.com/office/powerpoint/2010/main" val="146628189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bldLvl="5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79464" y="367693"/>
            <a:ext cx="7583487" cy="642321"/>
          </a:xfrm>
        </p:spPr>
        <p:txBody>
          <a:bodyPr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r>
              <a:rPr lang="en-US" sz="36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The Election of 1976</a:t>
            </a:r>
            <a:endParaRPr lang="en-US" sz="3600" b="1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25486" y="1058544"/>
            <a:ext cx="4039672" cy="3824553"/>
          </a:xfrm>
        </p:spPr>
        <p:txBody>
          <a:bodyPr>
            <a:normAutofit/>
          </a:bodyPr>
          <a:lstStyle/>
          <a:p>
            <a:pPr>
              <a:spcBef>
                <a:spcPts val="600"/>
              </a:spcBef>
            </a:pPr>
            <a:r>
              <a:rPr lang="en-US" dirty="0" smtClean="0">
                <a:effectLst>
                  <a:outerShdw blurRad="50800" dist="38100" dir="2700000" algn="tl" rotWithShape="0">
                    <a:srgbClr val="000000"/>
                  </a:outerShdw>
                </a:effectLst>
                <a:sym typeface="Wingdings"/>
              </a:rPr>
              <a:t>Ford vs. Carter</a:t>
            </a:r>
          </a:p>
          <a:p>
            <a:pPr lvl="1"/>
            <a:r>
              <a:rPr lang="en-US" dirty="0" smtClean="0">
                <a:effectLst>
                  <a:outerShdw blurRad="50800" dist="38100" dir="2700000" algn="tl" rotWithShape="0">
                    <a:srgbClr val="000000"/>
                  </a:outerShdw>
                </a:effectLst>
                <a:sym typeface="Wingdings"/>
              </a:rPr>
              <a:t>Low Turnout (53%)</a:t>
            </a:r>
          </a:p>
          <a:p>
            <a:pPr lvl="1"/>
            <a:r>
              <a:rPr lang="en-US" dirty="0" smtClean="0">
                <a:effectLst>
                  <a:outerShdw blurRad="50800" dist="38100" dir="2700000" algn="tl" rotWithShape="0">
                    <a:srgbClr val="000000"/>
                  </a:outerShdw>
                </a:effectLst>
                <a:sym typeface="Wingdings"/>
              </a:rPr>
              <a:t>Desire to move away from “politics as usual.”</a:t>
            </a:r>
          </a:p>
          <a:p>
            <a:pPr lvl="1"/>
            <a:r>
              <a:rPr lang="en-US" dirty="0" smtClean="0">
                <a:effectLst>
                  <a:outerShdw blurRad="50800" dist="38100" dir="2700000" algn="tl" rotWithShape="0">
                    <a:srgbClr val="000000"/>
                  </a:outerShdw>
                </a:effectLst>
                <a:sym typeface="Wingdings"/>
              </a:rPr>
              <a:t>Electoral: 240 to 297</a:t>
            </a:r>
            <a:endParaRPr lang="en-US" dirty="0">
              <a:effectLst>
                <a:outerShdw blurRad="50800" dist="38100" dir="2700000" algn="tl" rotWithShape="0">
                  <a:srgbClr val="000000"/>
                </a:outerShdw>
              </a:effectLst>
              <a:sym typeface="Wingdings"/>
            </a:endParaRPr>
          </a:p>
        </p:txBody>
      </p:sp>
      <p:pic>
        <p:nvPicPr>
          <p:cNvPr id="5" name="Content Placeholder 4" descr="VHE_Campaigns_IL.2012.2.43.4.jpg"/>
          <p:cNvPicPr>
            <a:picLocks noGrp="1" noChangeAspect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6972" r="-6972"/>
          <a:stretch>
            <a:fillRect/>
          </a:stretch>
        </p:blipFill>
        <p:spPr>
          <a:xfrm>
            <a:off x="4808998" y="1119504"/>
            <a:ext cx="3877802" cy="3355207"/>
          </a:xfrm>
          <a:effectLst>
            <a:outerShdw blurRad="50800" dist="38100" dir="2700000" algn="tl" rotWithShape="0">
              <a:srgbClr val="000000">
                <a:alpha val="43000"/>
              </a:srgbClr>
            </a:outerShdw>
            <a:softEdge rad="25400"/>
          </a:effectLst>
        </p:spPr>
      </p:pic>
      <p:pic>
        <p:nvPicPr>
          <p:cNvPr id="6" name="Picture 5" descr="Election-of-1976.pn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1360" y="2783840"/>
            <a:ext cx="4019009" cy="2160217"/>
          </a:xfrm>
          <a:prstGeom prst="rect">
            <a:avLst/>
          </a:prstGeom>
        </p:spPr>
      </p:pic>
      <p:pic>
        <p:nvPicPr>
          <p:cNvPr id="7" name="Picture 6" descr="130114033707_jimmy-carter-inauguration-walk-1977.jpg"/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835" r="17847"/>
          <a:stretch/>
        </p:blipFill>
        <p:spPr>
          <a:xfrm>
            <a:off x="5035296" y="1119503"/>
            <a:ext cx="3657600" cy="3355207"/>
          </a:xfrm>
          <a:prstGeom prst="rect">
            <a:avLst/>
          </a:prstGeom>
          <a:effectLst>
            <a:outerShdw blurRad="50800" dist="38100" dir="2700000" algn="tl" rotWithShape="0">
              <a:srgbClr val="000000">
                <a:alpha val="43000"/>
              </a:srgbClr>
            </a:outerShdw>
            <a:softEdge rad="25400"/>
          </a:effectLst>
        </p:spPr>
      </p:pic>
    </p:spTree>
    <p:extLst>
      <p:ext uri="{BB962C8B-B14F-4D97-AF65-F5344CB8AC3E}">
        <p14:creationId xmlns:p14="http://schemas.microsoft.com/office/powerpoint/2010/main" val="123268881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8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bldLvl="5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scene3d>
              <a:camera prst="orthographicFront"/>
              <a:lightRig rig="soft" dir="t">
                <a:rot lat="0" lon="0" rev="10800000"/>
              </a:lightRig>
            </a:scene3d>
            <a:sp3d>
              <a:bevelT w="27940" h="12700"/>
              <a:contourClr>
                <a:srgbClr val="DDDDDD"/>
              </a:contourClr>
            </a:sp3d>
          </a:bodyPr>
          <a:lstStyle/>
          <a:p>
            <a:r>
              <a:rPr lang="en-US" spc="150" dirty="0" smtClean="0">
                <a:ln w="11430"/>
                <a:solidFill>
                  <a:srgbClr val="F8F8F8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</a:rPr>
              <a:t>The Carter Administration</a:t>
            </a:r>
            <a:endParaRPr lang="en-US" spc="150" dirty="0">
              <a:ln w="11430"/>
              <a:solidFill>
                <a:srgbClr val="F8F8F8"/>
              </a:solidFill>
              <a:effectLst>
                <a:outerShdw blurRad="25400" algn="tl" rotWithShape="0">
                  <a:srgbClr val="000000">
                    <a:alpha val="43000"/>
                  </a:srgbClr>
                </a:outerShdw>
              </a:effectLst>
            </a:endParaRP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America at the End of the 1970’s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9195535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79464" y="327053"/>
            <a:ext cx="7583487" cy="642321"/>
          </a:xfrm>
        </p:spPr>
        <p:txBody>
          <a:bodyPr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r>
              <a:rPr lang="en-US" sz="36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Foreign Policy &amp; Human Rights</a:t>
            </a:r>
            <a:endParaRPr lang="en-US" sz="3600" b="1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25486" y="1078864"/>
            <a:ext cx="3726174" cy="3824553"/>
          </a:xfrm>
        </p:spPr>
        <p:txBody>
          <a:bodyPr>
            <a:normAutofit/>
          </a:bodyPr>
          <a:lstStyle/>
          <a:p>
            <a:pPr>
              <a:spcBef>
                <a:spcPts val="600"/>
              </a:spcBef>
            </a:pPr>
            <a:r>
              <a:rPr lang="en-US" dirty="0" smtClean="0">
                <a:effectLst>
                  <a:outerShdw blurRad="50800" dist="38100" dir="2700000" algn="tl" rotWithShape="0">
                    <a:srgbClr val="000000"/>
                  </a:outerShdw>
                </a:effectLst>
                <a:sym typeface="Wingdings"/>
              </a:rPr>
              <a:t>Human Rights</a:t>
            </a:r>
          </a:p>
          <a:p>
            <a:pPr lvl="1"/>
            <a:r>
              <a:rPr lang="en-US" dirty="0" smtClean="0">
                <a:effectLst>
                  <a:outerShdw blurRad="50800" dist="38100" dir="2700000" algn="tl" rotWithShape="0">
                    <a:srgbClr val="000000"/>
                  </a:outerShdw>
                </a:effectLst>
                <a:sym typeface="Wingdings"/>
              </a:rPr>
              <a:t>Guided policies w/South Africa and Latin America</a:t>
            </a:r>
          </a:p>
          <a:p>
            <a:r>
              <a:rPr lang="en-US" dirty="0" smtClean="0">
                <a:effectLst>
                  <a:outerShdw blurRad="50800" dist="38100" dir="2700000" algn="tl" rotWithShape="0">
                    <a:srgbClr val="000000"/>
                  </a:outerShdw>
                </a:effectLst>
                <a:sym typeface="Wingdings"/>
              </a:rPr>
              <a:t>Panama Canal</a:t>
            </a:r>
          </a:p>
          <a:p>
            <a:pPr lvl="1"/>
            <a:r>
              <a:rPr lang="en-US" dirty="0" smtClean="0">
                <a:effectLst>
                  <a:outerShdw blurRad="50800" dist="38100" dir="2700000" algn="tl" rotWithShape="0">
                    <a:srgbClr val="000000"/>
                  </a:outerShdw>
                </a:effectLst>
                <a:sym typeface="Wingdings"/>
              </a:rPr>
              <a:t>Nationalization by 2000</a:t>
            </a:r>
          </a:p>
          <a:p>
            <a:r>
              <a:rPr lang="en-US" dirty="0" smtClean="0">
                <a:effectLst>
                  <a:outerShdw blurRad="50800" dist="38100" dir="2700000" algn="tl" rotWithShape="0">
                    <a:srgbClr val="000000"/>
                  </a:outerShdw>
                </a:effectLst>
                <a:sym typeface="Wingdings"/>
              </a:rPr>
              <a:t>Camp David Accords (1978)</a:t>
            </a:r>
          </a:p>
          <a:p>
            <a:pPr lvl="1"/>
            <a:r>
              <a:rPr lang="en-US" dirty="0" smtClean="0">
                <a:effectLst>
                  <a:outerShdw blurRad="50800" dist="38100" dir="2700000" algn="tl" rotWithShape="0">
                    <a:srgbClr val="000000"/>
                  </a:outerShdw>
                </a:effectLst>
                <a:sym typeface="Wingdings"/>
              </a:rPr>
              <a:t>Begin (Israel) &amp; Sadat (Egypt)</a:t>
            </a:r>
          </a:p>
          <a:p>
            <a:pPr lvl="2"/>
            <a:r>
              <a:rPr lang="en-US" dirty="0" smtClean="0">
                <a:effectLst>
                  <a:outerShdw blurRad="50800" dist="38100" dir="2700000" algn="tl" rotWithShape="0">
                    <a:srgbClr val="000000"/>
                  </a:outerShdw>
                </a:effectLst>
                <a:sym typeface="Wingdings"/>
              </a:rPr>
              <a:t>Egypt first Arab nation to recognize Israel</a:t>
            </a:r>
          </a:p>
        </p:txBody>
      </p:sp>
      <p:pic>
        <p:nvPicPr>
          <p:cNvPr id="6" name="Picture 5" descr="130729140854-06-middle-east-peace-horizontal-large-gallery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51660" y="1457054"/>
            <a:ext cx="4520048" cy="2545986"/>
          </a:xfrm>
          <a:prstGeom prst="rect">
            <a:avLst/>
          </a:prstGeom>
        </p:spPr>
      </p:pic>
      <p:pic>
        <p:nvPicPr>
          <p:cNvPr id="5" name="Content Placeholder 4" descr="qqxsgCampDavid.gif"/>
          <p:cNvPicPr>
            <a:picLocks noGrp="1" noChangeAspect="1"/>
          </p:cNvPicPr>
          <p:nvPr>
            <p:ph sz="half" idx="2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4769" b="-4769"/>
          <a:stretch>
            <a:fillRect/>
          </a:stretch>
        </p:blipFill>
        <p:spPr>
          <a:xfrm>
            <a:off x="4251660" y="1306690"/>
            <a:ext cx="4536740" cy="2818269"/>
          </a:xfrm>
        </p:spPr>
      </p:pic>
    </p:spTree>
    <p:extLst>
      <p:ext uri="{BB962C8B-B14F-4D97-AF65-F5344CB8AC3E}">
        <p14:creationId xmlns:p14="http://schemas.microsoft.com/office/powerpoint/2010/main" val="64080293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bldLvl="5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79464" y="241729"/>
            <a:ext cx="7583487" cy="642321"/>
          </a:xfrm>
        </p:spPr>
        <p:txBody>
          <a:bodyPr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r>
              <a:rPr lang="en-US" sz="36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Foreign Policy Limitations</a:t>
            </a:r>
            <a:endParaRPr lang="en-US" sz="3600" b="1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73601" y="974854"/>
            <a:ext cx="4312829" cy="3927217"/>
          </a:xfrm>
        </p:spPr>
        <p:txBody>
          <a:bodyPr>
            <a:normAutofit fontScale="85000" lnSpcReduction="10000"/>
          </a:bodyPr>
          <a:lstStyle/>
          <a:p>
            <a:pPr>
              <a:spcBef>
                <a:spcPts val="600"/>
              </a:spcBef>
            </a:pPr>
            <a:r>
              <a:rPr lang="en-US" dirty="0" smtClean="0">
                <a:effectLst>
                  <a:outerShdw blurRad="50800" dist="38100" dir="2700000" algn="tl" rotWithShape="0">
                    <a:srgbClr val="000000"/>
                  </a:outerShdw>
                </a:effectLst>
                <a:sym typeface="Wingdings"/>
              </a:rPr>
              <a:t>Iran Hostage Crisis (1979)</a:t>
            </a:r>
          </a:p>
          <a:p>
            <a:pPr lvl="1"/>
            <a:r>
              <a:rPr lang="en-US" dirty="0" smtClean="0">
                <a:effectLst>
                  <a:outerShdw blurRad="50800" dist="38100" dir="2700000" algn="tl" rotWithShape="0">
                    <a:srgbClr val="000000"/>
                  </a:outerShdw>
                </a:effectLst>
                <a:sym typeface="Wingdings"/>
              </a:rPr>
              <a:t>Rise of the Ayatollah Khomeini</a:t>
            </a:r>
          </a:p>
          <a:p>
            <a:pPr lvl="1"/>
            <a:r>
              <a:rPr lang="en-US" dirty="0" smtClean="0">
                <a:effectLst>
                  <a:outerShdw blurRad="50800" dist="38100" dir="2700000" algn="tl" rotWithShape="0">
                    <a:srgbClr val="000000"/>
                  </a:outerShdw>
                </a:effectLst>
                <a:sym typeface="Wingdings"/>
              </a:rPr>
              <a:t>2</a:t>
            </a:r>
            <a:r>
              <a:rPr lang="en-US" baseline="30000" dirty="0" smtClean="0">
                <a:effectLst>
                  <a:outerShdw blurRad="50800" dist="38100" dir="2700000" algn="tl" rotWithShape="0">
                    <a:srgbClr val="000000"/>
                  </a:outerShdw>
                </a:effectLst>
                <a:sym typeface="Wingdings"/>
              </a:rPr>
              <a:t>nd</a:t>
            </a:r>
            <a:r>
              <a:rPr lang="en-US" dirty="0" smtClean="0">
                <a:effectLst>
                  <a:outerShdw blurRad="50800" dist="38100" dir="2700000" algn="tl" rotWithShape="0">
                    <a:srgbClr val="000000"/>
                  </a:outerShdw>
                </a:effectLst>
                <a:sym typeface="Wingdings"/>
              </a:rPr>
              <a:t> Oil Shortage</a:t>
            </a:r>
          </a:p>
          <a:p>
            <a:pPr lvl="1"/>
            <a:r>
              <a:rPr lang="en-US" dirty="0" smtClean="0">
                <a:effectLst>
                  <a:outerShdw blurRad="50800" dist="38100" dir="2700000" algn="tl" rotWithShape="0">
                    <a:srgbClr val="000000"/>
                  </a:outerShdw>
                </a:effectLst>
                <a:sym typeface="Wingdings"/>
              </a:rPr>
              <a:t>Seizure of Embassy in Teheran (Nov. 4, 1979)</a:t>
            </a:r>
          </a:p>
          <a:p>
            <a:pPr lvl="2"/>
            <a:r>
              <a:rPr lang="en-US" dirty="0" smtClean="0">
                <a:effectLst>
                  <a:outerShdw blurRad="50800" dist="38100" dir="2700000" algn="tl" rotWithShape="0">
                    <a:srgbClr val="000000"/>
                  </a:outerShdw>
                </a:effectLst>
                <a:sym typeface="Wingdings"/>
              </a:rPr>
              <a:t>Operation Eagle Claw (April, 1980)</a:t>
            </a:r>
          </a:p>
          <a:p>
            <a:pPr lvl="2"/>
            <a:r>
              <a:rPr lang="en-US" dirty="0" smtClean="0">
                <a:effectLst>
                  <a:outerShdw blurRad="50800" dist="38100" dir="2700000" algn="tl" rotWithShape="0">
                    <a:srgbClr val="000000"/>
                  </a:outerShdw>
                </a:effectLst>
                <a:sym typeface="Wingdings"/>
              </a:rPr>
              <a:t>Hostages not freed until January 20, 1981</a:t>
            </a:r>
          </a:p>
          <a:p>
            <a:pPr>
              <a:spcBef>
                <a:spcPts val="600"/>
              </a:spcBef>
            </a:pPr>
            <a:r>
              <a:rPr lang="en-US" dirty="0" smtClean="0">
                <a:effectLst>
                  <a:outerShdw blurRad="50800" dist="38100" dir="2700000" algn="tl" rotWithShape="0">
                    <a:srgbClr val="000000"/>
                  </a:outerShdw>
                </a:effectLst>
                <a:sym typeface="Wingdings"/>
              </a:rPr>
              <a:t>Cold War</a:t>
            </a:r>
          </a:p>
          <a:p>
            <a:pPr lvl="1"/>
            <a:r>
              <a:rPr lang="en-US" dirty="0" smtClean="0">
                <a:effectLst>
                  <a:outerShdw blurRad="50800" dist="38100" dir="2700000" algn="tl" rotWithShape="0">
                    <a:srgbClr val="000000"/>
                  </a:outerShdw>
                </a:effectLst>
                <a:sym typeface="Wingdings"/>
              </a:rPr>
              <a:t>Continuance of Détente</a:t>
            </a:r>
          </a:p>
          <a:p>
            <a:pPr lvl="2"/>
            <a:r>
              <a:rPr lang="en-US" dirty="0" smtClean="0">
                <a:effectLst>
                  <a:outerShdw blurRad="50800" dist="38100" dir="2700000" algn="tl" rotWithShape="0">
                    <a:srgbClr val="000000"/>
                  </a:outerShdw>
                </a:effectLst>
                <a:sym typeface="Wingdings"/>
              </a:rPr>
              <a:t>Recognizes PRC (1979)</a:t>
            </a:r>
          </a:p>
          <a:p>
            <a:pPr lvl="2"/>
            <a:r>
              <a:rPr lang="en-US" dirty="0" smtClean="0">
                <a:effectLst>
                  <a:outerShdw blurRad="50800" dist="38100" dir="2700000" algn="tl" rotWithShape="0">
                    <a:srgbClr val="000000"/>
                  </a:outerShdw>
                </a:effectLst>
                <a:sym typeface="Wingdings"/>
              </a:rPr>
              <a:t>SALT II (1979)</a:t>
            </a:r>
          </a:p>
          <a:p>
            <a:pPr lvl="2"/>
            <a:r>
              <a:rPr lang="en-US" dirty="0" smtClean="0">
                <a:effectLst>
                  <a:outerShdw blurRad="50800" dist="38100" dir="2700000" algn="tl" rotWithShape="0">
                    <a:srgbClr val="000000"/>
                  </a:outerShdw>
                </a:effectLst>
                <a:sym typeface="Wingdings"/>
              </a:rPr>
              <a:t>Soviet-Afghan War (December, 1979)</a:t>
            </a:r>
          </a:p>
          <a:p>
            <a:pPr lvl="3"/>
            <a:r>
              <a:rPr lang="en-US" dirty="0" smtClean="0">
                <a:effectLst>
                  <a:outerShdw blurRad="50800" dist="38100" dir="2700000" algn="tl" rotWithShape="0">
                    <a:srgbClr val="000000"/>
                  </a:outerShdw>
                </a:effectLst>
                <a:sym typeface="Wingdings"/>
              </a:rPr>
              <a:t>US embargo on exports</a:t>
            </a:r>
          </a:p>
          <a:p>
            <a:pPr lvl="3"/>
            <a:r>
              <a:rPr lang="en-US" dirty="0" smtClean="0">
                <a:effectLst>
                  <a:outerShdw blurRad="50800" dist="38100" dir="2700000" algn="tl" rotWithShape="0">
                    <a:srgbClr val="000000"/>
                  </a:outerShdw>
                </a:effectLst>
                <a:sym typeface="Wingdings"/>
              </a:rPr>
              <a:t>Boycott 1980 Olympic games</a:t>
            </a:r>
          </a:p>
        </p:txBody>
      </p:sp>
      <p:pic>
        <p:nvPicPr>
          <p:cNvPr id="5" name="Content Placeholder 4" descr="image.jpg"/>
          <p:cNvPicPr>
            <a:picLocks noGrp="1" noChangeAspect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26910" b="-26910"/>
          <a:stretch>
            <a:fillRect/>
          </a:stretch>
        </p:blipFill>
        <p:spPr>
          <a:xfrm>
            <a:off x="4586429" y="802640"/>
            <a:ext cx="4239037" cy="3667760"/>
          </a:xfrm>
        </p:spPr>
      </p:pic>
      <p:pic>
        <p:nvPicPr>
          <p:cNvPr id="6" name="Picture 5" descr="Screen Shot 2015-11-14 at 12.53.42 PM.pn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6843" y="995174"/>
            <a:ext cx="4298623" cy="34975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5520768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bldLvl="5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79464" y="367693"/>
            <a:ext cx="7583487" cy="642321"/>
          </a:xfrm>
        </p:spPr>
        <p:txBody>
          <a:bodyPr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r>
              <a:rPr lang="en-US" sz="36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Domestic Policy</a:t>
            </a:r>
            <a:endParaRPr lang="en-US" sz="3600" b="1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25486" y="1119504"/>
            <a:ext cx="4039672" cy="3824553"/>
          </a:xfrm>
        </p:spPr>
        <p:txBody>
          <a:bodyPr>
            <a:normAutofit/>
          </a:bodyPr>
          <a:lstStyle/>
          <a:p>
            <a:pPr>
              <a:spcBef>
                <a:spcPts val="600"/>
              </a:spcBef>
            </a:pPr>
            <a:r>
              <a:rPr lang="en-US" dirty="0" smtClean="0">
                <a:effectLst>
                  <a:outerShdw blurRad="50800" dist="38100" dir="2700000" algn="tl" rotWithShape="0">
                    <a:srgbClr val="000000"/>
                  </a:outerShdw>
                </a:effectLst>
                <a:sym typeface="Wingdings"/>
              </a:rPr>
              <a:t>Dealing with Inflation</a:t>
            </a:r>
          </a:p>
          <a:p>
            <a:pPr lvl="1"/>
            <a:r>
              <a:rPr lang="en-US" dirty="0" smtClean="0">
                <a:effectLst>
                  <a:outerShdw blurRad="50800" dist="38100" dir="2700000" algn="tl" rotWithShape="0">
                    <a:srgbClr val="000000"/>
                  </a:outerShdw>
                </a:effectLst>
                <a:sym typeface="Wingdings"/>
              </a:rPr>
              <a:t>13%</a:t>
            </a:r>
          </a:p>
          <a:p>
            <a:pPr lvl="1"/>
            <a:r>
              <a:rPr lang="en-US" dirty="0" smtClean="0">
                <a:effectLst>
                  <a:outerShdw blurRad="50800" dist="38100" dir="2700000" algn="tl" rotWithShape="0">
                    <a:srgbClr val="000000"/>
                  </a:outerShdw>
                </a:effectLst>
                <a:sym typeface="Wingdings"/>
              </a:rPr>
              <a:t>Volcker (Fed) pushed interest rates to 20%</a:t>
            </a:r>
          </a:p>
          <a:p>
            <a:pPr lvl="2"/>
            <a:r>
              <a:rPr lang="en-US" dirty="0" smtClean="0">
                <a:effectLst>
                  <a:outerShdw blurRad="50800" dist="38100" dir="2700000" algn="tl" rotWithShape="0">
                    <a:srgbClr val="000000"/>
                  </a:outerShdw>
                </a:effectLst>
                <a:sym typeface="Wingdings"/>
              </a:rPr>
              <a:t>Impact on the auto industry</a:t>
            </a:r>
          </a:p>
          <a:p>
            <a:pPr lvl="1"/>
            <a:r>
              <a:rPr lang="en-US" dirty="0" smtClean="0">
                <a:effectLst>
                  <a:outerShdw blurRad="50800" dist="38100" dir="2700000" algn="tl" rotWithShape="0">
                    <a:srgbClr val="000000"/>
                  </a:outerShdw>
                </a:effectLst>
                <a:sym typeface="Wingdings"/>
              </a:rPr>
              <a:t>Federal deficit to $60 billion (1980)</a:t>
            </a:r>
          </a:p>
          <a:p>
            <a:r>
              <a:rPr lang="en-US" dirty="0" smtClean="0">
                <a:effectLst>
                  <a:outerShdw blurRad="50800" dist="38100" dir="2700000" algn="tl" rotWithShape="0">
                    <a:srgbClr val="000000"/>
                  </a:outerShdw>
                </a:effectLst>
                <a:sym typeface="Wingdings"/>
              </a:rPr>
              <a:t>Loss of Popularity</a:t>
            </a:r>
          </a:p>
          <a:p>
            <a:pPr lvl="1"/>
            <a:r>
              <a:rPr lang="en-US" dirty="0" smtClean="0">
                <a:effectLst>
                  <a:outerShdw blurRad="50800" dist="38100" dir="2700000" algn="tl" rotWithShape="0">
                    <a:srgbClr val="000000"/>
                  </a:outerShdw>
                </a:effectLst>
                <a:sym typeface="Wingdings"/>
              </a:rPr>
              <a:t>“Malaise” Speech</a:t>
            </a:r>
          </a:p>
          <a:p>
            <a:pPr lvl="1"/>
            <a:r>
              <a:rPr lang="en-US" dirty="0" smtClean="0">
                <a:effectLst>
                  <a:outerShdw blurRad="50800" dist="38100" dir="2700000" algn="tl" rotWithShape="0">
                    <a:srgbClr val="000000"/>
                  </a:outerShdw>
                </a:effectLst>
                <a:sym typeface="Wingdings"/>
              </a:rPr>
              <a:t>Approval: 23%</a:t>
            </a:r>
          </a:p>
        </p:txBody>
      </p:sp>
      <p:pic>
        <p:nvPicPr>
          <p:cNvPr id="5" name="Content Placeholder 4" descr="1101800324_400.jpg"/>
          <p:cNvPicPr>
            <a:picLocks noGrp="1" noChangeAspect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26135" r="-26135"/>
          <a:stretch>
            <a:fillRect/>
          </a:stretch>
        </p:blipFill>
        <p:spPr>
          <a:xfrm>
            <a:off x="4312620" y="579120"/>
            <a:ext cx="4790933" cy="4145280"/>
          </a:xfrm>
        </p:spPr>
      </p:pic>
    </p:spTree>
    <p:extLst>
      <p:ext uri="{BB962C8B-B14F-4D97-AF65-F5344CB8AC3E}">
        <p14:creationId xmlns:p14="http://schemas.microsoft.com/office/powerpoint/2010/main" val="149692334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bldLvl="5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79464" y="367693"/>
            <a:ext cx="7583487" cy="642321"/>
          </a:xfrm>
        </p:spPr>
        <p:txBody>
          <a:bodyPr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r>
              <a:rPr lang="en-US" sz="36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American Society in Transition</a:t>
            </a:r>
            <a:endParaRPr lang="en-US" sz="3600" b="1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25486" y="1119504"/>
            <a:ext cx="4039672" cy="3824553"/>
          </a:xfrm>
        </p:spPr>
        <p:txBody>
          <a:bodyPr>
            <a:normAutofit/>
          </a:bodyPr>
          <a:lstStyle/>
          <a:p>
            <a:pPr>
              <a:spcBef>
                <a:spcPts val="600"/>
              </a:spcBef>
            </a:pPr>
            <a:r>
              <a:rPr lang="en-US" dirty="0" smtClean="0">
                <a:effectLst>
                  <a:outerShdw blurRad="50800" dist="38100" dir="2700000" algn="tl" rotWithShape="0">
                    <a:srgbClr val="000000"/>
                  </a:outerShdw>
                </a:effectLst>
                <a:sym typeface="Wingdings"/>
              </a:rPr>
              <a:t>Rise of the Sunbelt &amp; Senior Citizens</a:t>
            </a:r>
          </a:p>
          <a:p>
            <a:pPr>
              <a:spcBef>
                <a:spcPts val="600"/>
              </a:spcBef>
            </a:pPr>
            <a:r>
              <a:rPr lang="en-US" dirty="0" smtClean="0">
                <a:effectLst>
                  <a:outerShdw blurRad="50800" dist="38100" dir="2700000" algn="tl" rotWithShape="0">
                    <a:srgbClr val="000000"/>
                  </a:outerShdw>
                </a:effectLst>
                <a:sym typeface="Wingdings"/>
              </a:rPr>
              <a:t>Changing Demographics</a:t>
            </a:r>
          </a:p>
          <a:p>
            <a:pPr lvl="1"/>
            <a:r>
              <a:rPr lang="en-US" dirty="0" smtClean="0">
                <a:effectLst>
                  <a:outerShdw blurRad="50800" dist="38100" dir="2700000" algn="tl" rotWithShape="0">
                    <a:srgbClr val="000000"/>
                  </a:outerShdw>
                </a:effectLst>
                <a:sym typeface="Wingdings"/>
              </a:rPr>
              <a:t>Increase in minorities and cultural pluralism</a:t>
            </a:r>
          </a:p>
          <a:p>
            <a:r>
              <a:rPr lang="en-US" dirty="0" smtClean="0">
                <a:effectLst>
                  <a:outerShdw blurRad="50800" dist="38100" dir="2700000" algn="tl" rotWithShape="0">
                    <a:srgbClr val="000000"/>
                  </a:outerShdw>
                </a:effectLst>
                <a:sym typeface="Wingdings"/>
              </a:rPr>
              <a:t>Growth of Immigration</a:t>
            </a:r>
          </a:p>
          <a:p>
            <a:pPr lvl="1"/>
            <a:r>
              <a:rPr lang="en-US" dirty="0" smtClean="0">
                <a:effectLst>
                  <a:outerShdw blurRad="50800" dist="38100" dir="2700000" algn="tl" rotWithShape="0">
                    <a:srgbClr val="000000"/>
                  </a:outerShdw>
                </a:effectLst>
                <a:sym typeface="Wingdings"/>
              </a:rPr>
              <a:t>Largest segments: Latin America &amp; Asia</a:t>
            </a:r>
          </a:p>
          <a:p>
            <a:pPr lvl="1"/>
            <a:r>
              <a:rPr lang="en-US" dirty="0" smtClean="0">
                <a:effectLst>
                  <a:outerShdw blurRad="50800" dist="38100" dir="2700000" algn="tl" rotWithShape="0">
                    <a:srgbClr val="000000"/>
                  </a:outerShdw>
                </a:effectLst>
                <a:sym typeface="Wingdings"/>
              </a:rPr>
              <a:t>Undocumented Immigrants</a:t>
            </a:r>
            <a:endParaRPr lang="en-US" dirty="0">
              <a:effectLst>
                <a:outerShdw blurRad="50800" dist="38100" dir="2700000" algn="tl" rotWithShape="0">
                  <a:srgbClr val="000000"/>
                </a:outerShdw>
              </a:effectLst>
              <a:sym typeface="Wingdings"/>
            </a:endParaRPr>
          </a:p>
          <a:p>
            <a:pPr lvl="2"/>
            <a:r>
              <a:rPr lang="en-US" dirty="0" smtClean="0">
                <a:effectLst>
                  <a:outerShdw blurRad="50800" dist="38100" dir="2700000" algn="tl" rotWithShape="0">
                    <a:srgbClr val="000000"/>
                  </a:outerShdw>
                </a:effectLst>
                <a:sym typeface="Wingdings"/>
              </a:rPr>
              <a:t>Est. 12 million by mid-70’s</a:t>
            </a:r>
          </a:p>
        </p:txBody>
      </p:sp>
      <p:pic>
        <p:nvPicPr>
          <p:cNvPr id="5" name="Content Placeholder 4" descr="c8f2929bbe5a39b99f258c695dbbf3c2.jpg"/>
          <p:cNvPicPr>
            <a:picLocks noGrp="1" noChangeAspect="1"/>
          </p:cNvPicPr>
          <p:nvPr>
            <p:ph sz="half" idx="2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8905" r="-8905"/>
          <a:stretch>
            <a:fillRect/>
          </a:stretch>
        </p:blipFill>
        <p:spPr>
          <a:xfrm>
            <a:off x="4404060" y="1078864"/>
            <a:ext cx="4364019" cy="3775899"/>
          </a:xfrm>
          <a:effectLst>
            <a:outerShdw blurRad="50800" dist="38100" dir="2700000" algn="tl" rotWithShape="0">
              <a:srgbClr val="000000">
                <a:alpha val="43000"/>
              </a:srgbClr>
            </a:outerShdw>
            <a:softEdge rad="25400"/>
          </a:effectLst>
        </p:spPr>
      </p:pic>
    </p:spTree>
    <p:extLst>
      <p:ext uri="{BB962C8B-B14F-4D97-AF65-F5344CB8AC3E}">
        <p14:creationId xmlns:p14="http://schemas.microsoft.com/office/powerpoint/2010/main" val="185803482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bldLvl="5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79464" y="213361"/>
            <a:ext cx="7583487" cy="1127760"/>
          </a:xfrm>
        </p:spPr>
        <p:txBody>
          <a:bodyPr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r>
              <a:rPr lang="en-US" sz="36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Demands for Minority </a:t>
            </a:r>
            <a:r>
              <a:rPr lang="en-US" sz="36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Rights: Latinos</a:t>
            </a:r>
            <a:endParaRPr lang="en-US" sz="3600" b="1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25486" y="1393825"/>
            <a:ext cx="4039672" cy="3107056"/>
          </a:xfrm>
        </p:spPr>
        <p:txBody>
          <a:bodyPr>
            <a:normAutofit/>
          </a:bodyPr>
          <a:lstStyle/>
          <a:p>
            <a:pPr>
              <a:spcBef>
                <a:spcPts val="600"/>
              </a:spcBef>
            </a:pPr>
            <a:r>
              <a:rPr lang="en-US" dirty="0" smtClean="0">
                <a:effectLst>
                  <a:outerShdw blurRad="50800" dist="38100" dir="2700000" algn="tl" rotWithShape="0">
                    <a:srgbClr val="000000"/>
                  </a:outerShdw>
                </a:effectLst>
                <a:sym typeface="Wingdings"/>
              </a:rPr>
              <a:t>Hispanic </a:t>
            </a:r>
            <a:r>
              <a:rPr lang="en-US" dirty="0" smtClean="0">
                <a:effectLst>
                  <a:outerShdw blurRad="50800" dist="38100" dir="2700000" algn="tl" rotWithShape="0">
                    <a:srgbClr val="000000"/>
                  </a:outerShdw>
                </a:effectLst>
                <a:sym typeface="Wingdings"/>
              </a:rPr>
              <a:t>Americans</a:t>
            </a:r>
          </a:p>
          <a:p>
            <a:pPr lvl="1"/>
            <a:r>
              <a:rPr lang="en-US" dirty="0" smtClean="0">
                <a:effectLst>
                  <a:outerShdw blurRad="50800" dist="38100" dir="2700000" algn="tl" rotWithShape="0">
                    <a:srgbClr val="000000"/>
                  </a:outerShdw>
                </a:effectLst>
                <a:sym typeface="Wingdings"/>
              </a:rPr>
              <a:t>Cesar Chavez, the UFW, and the Delano Boycott &amp; March (1966)</a:t>
            </a:r>
          </a:p>
          <a:p>
            <a:pPr lvl="2"/>
            <a:r>
              <a:rPr lang="en-US" dirty="0" smtClean="0">
                <a:effectLst>
                  <a:outerShdw blurRad="50800" dist="38100" dir="2700000" algn="tl" rotWithShape="0">
                    <a:srgbClr val="000000"/>
                  </a:outerShdw>
                </a:effectLst>
                <a:sym typeface="Wingdings"/>
              </a:rPr>
              <a:t>Collective bargaining for farm workers (1975)</a:t>
            </a:r>
          </a:p>
          <a:p>
            <a:pPr lvl="1"/>
            <a:r>
              <a:rPr lang="en-US" dirty="0" smtClean="0">
                <a:effectLst>
                  <a:outerShdw blurRad="50800" dist="38100" dir="2700000" algn="tl" rotWithShape="0">
                    <a:srgbClr val="000000"/>
                  </a:outerShdw>
                </a:effectLst>
                <a:sym typeface="Wingdings"/>
              </a:rPr>
              <a:t>MALDEF (1968)</a:t>
            </a:r>
          </a:p>
          <a:p>
            <a:pPr lvl="1"/>
            <a:r>
              <a:rPr lang="en-US" dirty="0" smtClean="0">
                <a:effectLst>
                  <a:outerShdw blurRad="50800" dist="38100" dir="2700000" algn="tl" rotWithShape="0">
                    <a:srgbClr val="000000"/>
                  </a:outerShdw>
                </a:effectLst>
                <a:sym typeface="Wingdings"/>
              </a:rPr>
              <a:t>Educational Reforms</a:t>
            </a:r>
          </a:p>
          <a:p>
            <a:pPr lvl="2"/>
            <a:r>
              <a:rPr lang="en-US" dirty="0" smtClean="0">
                <a:effectLst>
                  <a:outerShdw blurRad="50800" dist="38100" dir="2700000" algn="tl" rotWithShape="0">
                    <a:srgbClr val="000000"/>
                  </a:outerShdw>
                </a:effectLst>
                <a:sym typeface="Wingdings"/>
              </a:rPr>
              <a:t>Bilingual schools</a:t>
            </a:r>
          </a:p>
        </p:txBody>
      </p:sp>
      <p:pic>
        <p:nvPicPr>
          <p:cNvPr id="5" name="Content Placeholder 4" descr="MTI4OTcxNzM2MDI3Nzk3OTgy.jpg"/>
          <p:cNvPicPr>
            <a:picLocks noGrp="1" noChangeAspect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2904" b="-2904"/>
          <a:stretch>
            <a:fillRect/>
          </a:stretch>
        </p:blipFill>
        <p:spPr>
          <a:xfrm>
            <a:off x="4678381" y="1188720"/>
            <a:ext cx="3968960" cy="3434080"/>
          </a:xfrm>
        </p:spPr>
      </p:pic>
    </p:spTree>
    <p:extLst>
      <p:ext uri="{BB962C8B-B14F-4D97-AF65-F5344CB8AC3E}">
        <p14:creationId xmlns:p14="http://schemas.microsoft.com/office/powerpoint/2010/main" val="252856279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bldLvl="5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79464" y="367693"/>
            <a:ext cx="7583487" cy="932787"/>
          </a:xfrm>
        </p:spPr>
        <p:txBody>
          <a:bodyPr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r>
              <a:rPr lang="en-US" sz="36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Demands for Minority </a:t>
            </a:r>
            <a:r>
              <a:rPr lang="en-US" sz="36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Rights: Native Americans</a:t>
            </a:r>
            <a:endParaRPr lang="en-US" sz="3600" b="1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25486" y="1432561"/>
            <a:ext cx="4039672" cy="3127376"/>
          </a:xfrm>
        </p:spPr>
        <p:txBody>
          <a:bodyPr>
            <a:normAutofit/>
          </a:bodyPr>
          <a:lstStyle/>
          <a:p>
            <a:r>
              <a:rPr lang="en-US" dirty="0">
                <a:effectLst>
                  <a:outerShdw blurRad="50800" dist="38100" dir="2700000" algn="tl" rotWithShape="0">
                    <a:srgbClr val="000000"/>
                  </a:outerShdw>
                </a:effectLst>
                <a:sym typeface="Wingdings"/>
              </a:rPr>
              <a:t>American Indian Movement (AIM-1968)</a:t>
            </a:r>
          </a:p>
          <a:p>
            <a:pPr lvl="1"/>
            <a:r>
              <a:rPr lang="en-US" dirty="0">
                <a:effectLst>
                  <a:outerShdw blurRad="50800" dist="38100" dir="2700000" algn="tl" rotWithShape="0">
                    <a:srgbClr val="000000"/>
                  </a:outerShdw>
                </a:effectLst>
                <a:sym typeface="Wingdings"/>
              </a:rPr>
              <a:t>Occupation Movement</a:t>
            </a:r>
          </a:p>
          <a:p>
            <a:pPr lvl="2"/>
            <a:r>
              <a:rPr lang="en-US" dirty="0">
                <a:effectLst>
                  <a:outerShdw blurRad="50800" dist="38100" dir="2700000" algn="tl" rotWithShape="0">
                    <a:srgbClr val="000000"/>
                  </a:outerShdw>
                </a:effectLst>
                <a:sym typeface="Wingdings"/>
              </a:rPr>
              <a:t>Wounded Knee &amp; Alcatraz</a:t>
            </a:r>
          </a:p>
          <a:p>
            <a:pPr lvl="1"/>
            <a:r>
              <a:rPr lang="en-US" dirty="0">
                <a:effectLst>
                  <a:outerShdw blurRad="50800" dist="38100" dir="2700000" algn="tl" rotWithShape="0">
                    <a:srgbClr val="000000"/>
                  </a:outerShdw>
                </a:effectLst>
                <a:sym typeface="Wingdings"/>
              </a:rPr>
              <a:t>Indian Self-Determination Act of </a:t>
            </a:r>
            <a:r>
              <a:rPr lang="en-US" dirty="0" smtClean="0">
                <a:effectLst>
                  <a:outerShdw blurRad="50800" dist="38100" dir="2700000" algn="tl" rotWithShape="0">
                    <a:srgbClr val="000000"/>
                  </a:outerShdw>
                </a:effectLst>
                <a:sym typeface="Wingdings"/>
              </a:rPr>
              <a:t>1975</a:t>
            </a:r>
          </a:p>
          <a:p>
            <a:pPr lvl="1"/>
            <a:r>
              <a:rPr lang="en-US" dirty="0" smtClean="0">
                <a:effectLst>
                  <a:outerShdw blurRad="50800" dist="38100" dir="2700000" algn="tl" rotWithShape="0">
                    <a:srgbClr val="000000"/>
                  </a:outerShdw>
                </a:effectLst>
                <a:sym typeface="Wingdings"/>
              </a:rPr>
              <a:t>Tribally Controlled Community College Assistance Act of 1978</a:t>
            </a:r>
            <a:endParaRPr lang="en-US" dirty="0">
              <a:effectLst>
                <a:outerShdw blurRad="50800" dist="38100" dir="2700000" algn="tl" rotWithShape="0">
                  <a:srgbClr val="000000"/>
                </a:outerShdw>
              </a:effectLst>
              <a:sym typeface="Wingdings"/>
            </a:endParaRPr>
          </a:p>
        </p:txBody>
      </p:sp>
      <p:pic>
        <p:nvPicPr>
          <p:cNvPr id="5" name="Content Placeholder 4" descr="american_indians_alcatraz_628x471.jpg"/>
          <p:cNvPicPr>
            <a:picLocks noGrp="1" noChangeAspect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4266" r="-34266"/>
          <a:stretch>
            <a:fillRect/>
          </a:stretch>
        </p:blipFill>
        <p:spPr>
          <a:xfrm>
            <a:off x="4544838" y="965200"/>
            <a:ext cx="4492183" cy="3886791"/>
          </a:xfrm>
          <a:effectLst>
            <a:outerShdw blurRad="50800" dist="38100" dir="2700000" algn="tl" rotWithShape="0">
              <a:srgbClr val="000000">
                <a:alpha val="43000"/>
              </a:srgbClr>
            </a:outerShdw>
            <a:softEdge rad="25400"/>
          </a:effectLst>
        </p:spPr>
      </p:pic>
    </p:spTree>
    <p:extLst>
      <p:ext uri="{BB962C8B-B14F-4D97-AF65-F5344CB8AC3E}">
        <p14:creationId xmlns:p14="http://schemas.microsoft.com/office/powerpoint/2010/main" val="146464073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bldLvl="5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79464" y="367693"/>
            <a:ext cx="7583487" cy="932787"/>
          </a:xfrm>
        </p:spPr>
        <p:txBody>
          <a:bodyPr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r>
              <a:rPr lang="en-US" sz="36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Demands for Minority </a:t>
            </a:r>
            <a:r>
              <a:rPr lang="en-US" sz="36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Rights (con.)</a:t>
            </a:r>
            <a:endParaRPr lang="en-US" sz="3600" b="1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25486" y="1371600"/>
            <a:ext cx="4039672" cy="3281679"/>
          </a:xfrm>
        </p:spPr>
        <p:txBody>
          <a:bodyPr>
            <a:normAutofit fontScale="85000" lnSpcReduction="10000"/>
          </a:bodyPr>
          <a:lstStyle/>
          <a:p>
            <a:r>
              <a:rPr lang="en-US" dirty="0" smtClean="0">
                <a:effectLst>
                  <a:outerShdw blurRad="50800" dist="38100" dir="2700000" algn="tl" rotWithShape="0">
                    <a:srgbClr val="000000"/>
                  </a:outerShdw>
                </a:effectLst>
                <a:sym typeface="Wingdings"/>
              </a:rPr>
              <a:t>Asian Americans</a:t>
            </a:r>
          </a:p>
          <a:p>
            <a:pPr lvl="1"/>
            <a:r>
              <a:rPr lang="en-US" dirty="0" smtClean="0">
                <a:effectLst>
                  <a:outerShdw blurRad="50800" dist="38100" dir="2700000" algn="tl" rotWithShape="0">
                    <a:srgbClr val="000000"/>
                  </a:outerShdw>
                </a:effectLst>
                <a:sym typeface="Wingdings"/>
              </a:rPr>
              <a:t>Fastest growing ethnic minority</a:t>
            </a:r>
          </a:p>
          <a:p>
            <a:pPr lvl="1"/>
            <a:r>
              <a:rPr lang="en-US" dirty="0" smtClean="0">
                <a:effectLst>
                  <a:outerShdw blurRad="50800" dist="38100" dir="2700000" algn="tl" rotWithShape="0">
                    <a:srgbClr val="000000"/>
                  </a:outerShdw>
                </a:effectLst>
                <a:sym typeface="Wingdings"/>
              </a:rPr>
              <a:t>Emphasis on education</a:t>
            </a:r>
          </a:p>
          <a:p>
            <a:pPr lvl="1"/>
            <a:r>
              <a:rPr lang="en-US" dirty="0" smtClean="0">
                <a:effectLst>
                  <a:outerShdw blurRad="50800" dist="38100" dir="2700000" algn="tl" rotWithShape="0">
                    <a:srgbClr val="000000"/>
                  </a:outerShdw>
                </a:effectLst>
                <a:sym typeface="Wingdings"/>
              </a:rPr>
              <a:t>Discrimination</a:t>
            </a:r>
          </a:p>
          <a:p>
            <a:pPr lvl="1"/>
            <a:r>
              <a:rPr lang="en-US" dirty="0" smtClean="0">
                <a:effectLst>
                  <a:outerShdw blurRad="50800" dist="38100" dir="2700000" algn="tl" rotWithShape="0">
                    <a:srgbClr val="000000"/>
                  </a:outerShdw>
                </a:effectLst>
                <a:sym typeface="Wingdings"/>
              </a:rPr>
              <a:t>JACL (1929)</a:t>
            </a:r>
          </a:p>
          <a:p>
            <a:r>
              <a:rPr lang="en-US" dirty="0" smtClean="0">
                <a:effectLst>
                  <a:outerShdw blurRad="50800" dist="38100" dir="2700000" algn="tl" rotWithShape="0">
                    <a:srgbClr val="000000"/>
                  </a:outerShdw>
                </a:effectLst>
                <a:sym typeface="Wingdings"/>
              </a:rPr>
              <a:t>Gay Liberation Movement</a:t>
            </a:r>
          </a:p>
          <a:p>
            <a:pPr lvl="1"/>
            <a:r>
              <a:rPr lang="en-US" dirty="0" smtClean="0">
                <a:effectLst>
                  <a:outerShdw blurRad="50800" dist="38100" dir="2700000" algn="tl" rotWithShape="0">
                    <a:srgbClr val="000000"/>
                  </a:outerShdw>
                </a:effectLst>
                <a:sym typeface="Wingdings"/>
              </a:rPr>
              <a:t>Stonewall Riot (1969)</a:t>
            </a:r>
          </a:p>
          <a:p>
            <a:pPr lvl="1"/>
            <a:r>
              <a:rPr lang="en-US" dirty="0" smtClean="0">
                <a:effectLst>
                  <a:outerShdw blurRad="50800" dist="38100" dir="2700000" algn="tl" rotWithShape="0">
                    <a:srgbClr val="000000"/>
                  </a:outerShdw>
                </a:effectLst>
                <a:sym typeface="Wingdings"/>
              </a:rPr>
              <a:t>Milk-</a:t>
            </a:r>
            <a:r>
              <a:rPr lang="en-US" dirty="0" err="1" smtClean="0">
                <a:effectLst>
                  <a:outerShdw blurRad="50800" dist="38100" dir="2700000" algn="tl" rotWithShape="0">
                    <a:srgbClr val="000000"/>
                  </a:outerShdw>
                </a:effectLst>
                <a:sym typeface="Wingdings"/>
              </a:rPr>
              <a:t>Moscone</a:t>
            </a:r>
            <a:r>
              <a:rPr lang="en-US" dirty="0" smtClean="0">
                <a:effectLst>
                  <a:outerShdw blurRad="50800" dist="38100" dir="2700000" algn="tl" rotWithShape="0">
                    <a:srgbClr val="000000"/>
                  </a:outerShdw>
                </a:effectLst>
                <a:sym typeface="Wingdings"/>
              </a:rPr>
              <a:t> Murders and the “White Night” Riots in SF 1978-79)</a:t>
            </a:r>
          </a:p>
          <a:p>
            <a:pPr lvl="1"/>
            <a:r>
              <a:rPr lang="en-US" dirty="0" smtClean="0">
                <a:effectLst>
                  <a:outerShdw blurRad="50800" dist="38100" dir="2700000" algn="tl" rotWithShape="0">
                    <a:srgbClr val="000000"/>
                  </a:outerShdw>
                </a:effectLst>
                <a:sym typeface="Wingdings"/>
              </a:rPr>
              <a:t>“Don’t Ask, Don’t Tell” (1993)</a:t>
            </a:r>
          </a:p>
          <a:p>
            <a:pPr lvl="1"/>
            <a:r>
              <a:rPr lang="en-US" dirty="0" smtClean="0">
                <a:effectLst>
                  <a:outerShdw blurRad="50800" dist="38100" dir="2700000" algn="tl" rotWithShape="0">
                    <a:srgbClr val="000000"/>
                  </a:outerShdw>
                </a:effectLst>
                <a:sym typeface="Wingdings"/>
              </a:rPr>
              <a:t>Movement for LGBT Rights</a:t>
            </a:r>
            <a:endParaRPr lang="en-US" dirty="0">
              <a:effectLst>
                <a:outerShdw blurRad="50800" dist="38100" dir="2700000" algn="tl" rotWithShape="0">
                  <a:srgbClr val="000000"/>
                </a:outerShdw>
              </a:effectLst>
              <a:sym typeface="Wingdings"/>
            </a:endParaRPr>
          </a:p>
        </p:txBody>
      </p:sp>
      <p:pic>
        <p:nvPicPr>
          <p:cNvPr id="5" name="Content Placeholder 4" descr="j2AD-630A.jpg"/>
          <p:cNvPicPr>
            <a:picLocks noGrp="1" noChangeAspect="1"/>
          </p:cNvPicPr>
          <p:nvPr>
            <p:ph sz="half" idx="2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2546" r="-2546"/>
          <a:stretch>
            <a:fillRect/>
          </a:stretch>
        </p:blipFill>
        <p:spPr>
          <a:xfrm>
            <a:off x="4261821" y="883920"/>
            <a:ext cx="4520856" cy="3911600"/>
          </a:xfrm>
        </p:spPr>
      </p:pic>
      <p:pic>
        <p:nvPicPr>
          <p:cNvPr id="6" name="Picture 5" descr="Mezzanine_672.jp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16871" y="883920"/>
            <a:ext cx="4329289" cy="3911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6974731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bldLvl="5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79464" y="367693"/>
            <a:ext cx="7583487" cy="627987"/>
          </a:xfrm>
        </p:spPr>
        <p:txBody>
          <a:bodyPr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r>
              <a:rPr lang="en-US" sz="36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The Environmental Movement</a:t>
            </a:r>
            <a:endParaRPr lang="en-US" sz="3600" b="1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83246" y="1158240"/>
            <a:ext cx="4039672" cy="3637280"/>
          </a:xfrm>
        </p:spPr>
        <p:txBody>
          <a:bodyPr>
            <a:normAutofit fontScale="92500" lnSpcReduction="10000"/>
          </a:bodyPr>
          <a:lstStyle/>
          <a:p>
            <a:r>
              <a:rPr lang="en-US" dirty="0" smtClean="0">
                <a:effectLst>
                  <a:outerShdw blurRad="50800" dist="38100" dir="2700000" algn="tl" rotWithShape="0">
                    <a:srgbClr val="000000"/>
                  </a:outerShdw>
                </a:effectLst>
                <a:sym typeface="Wingdings"/>
              </a:rPr>
              <a:t>Increased Awareness</a:t>
            </a:r>
          </a:p>
          <a:p>
            <a:pPr lvl="1"/>
            <a:r>
              <a:rPr lang="en-US" dirty="0" smtClean="0">
                <a:effectLst>
                  <a:outerShdw blurRad="50800" dist="38100" dir="2700000" algn="tl" rotWithShape="0">
                    <a:srgbClr val="000000"/>
                  </a:outerShdw>
                </a:effectLst>
                <a:sym typeface="Wingdings"/>
              </a:rPr>
              <a:t>Rachel Carson’s </a:t>
            </a:r>
            <a:r>
              <a:rPr lang="en-US" i="1" dirty="0" smtClean="0">
                <a:effectLst>
                  <a:outerShdw blurRad="50800" dist="38100" dir="2700000" algn="tl" rotWithShape="0">
                    <a:srgbClr val="000000"/>
                  </a:outerShdw>
                </a:effectLst>
                <a:sym typeface="Wingdings"/>
              </a:rPr>
              <a:t>Silent Spring</a:t>
            </a:r>
            <a:r>
              <a:rPr lang="en-US" dirty="0" smtClean="0">
                <a:effectLst>
                  <a:outerShdw blurRad="50800" dist="38100" dir="2700000" algn="tl" rotWithShape="0">
                    <a:srgbClr val="000000"/>
                  </a:outerShdw>
                </a:effectLst>
                <a:sym typeface="Wingdings"/>
              </a:rPr>
              <a:t> (1962)</a:t>
            </a:r>
          </a:p>
          <a:p>
            <a:pPr lvl="1"/>
            <a:r>
              <a:rPr lang="en-US" dirty="0" smtClean="0">
                <a:effectLst>
                  <a:outerShdw blurRad="50800" dist="38100" dir="2700000" algn="tl" rotWithShape="0">
                    <a:srgbClr val="000000"/>
                  </a:outerShdw>
                </a:effectLst>
                <a:sym typeface="Wingdings"/>
              </a:rPr>
              <a:t>Earth Day (1970)</a:t>
            </a:r>
          </a:p>
          <a:p>
            <a:pPr lvl="1"/>
            <a:r>
              <a:rPr lang="en-US" dirty="0" smtClean="0">
                <a:effectLst>
                  <a:outerShdw blurRad="50800" dist="38100" dir="2700000" algn="tl" rotWithShape="0">
                    <a:srgbClr val="000000"/>
                  </a:outerShdw>
                </a:effectLst>
                <a:sym typeface="Wingdings"/>
              </a:rPr>
              <a:t>Major Oil Spills</a:t>
            </a:r>
          </a:p>
          <a:p>
            <a:pPr lvl="2"/>
            <a:r>
              <a:rPr lang="en-US" dirty="0" smtClean="0">
                <a:effectLst>
                  <a:outerShdw blurRad="50800" dist="38100" dir="2700000" algn="tl" rotWithShape="0">
                    <a:srgbClr val="000000"/>
                  </a:outerShdw>
                </a:effectLst>
                <a:sym typeface="Wingdings"/>
              </a:rPr>
              <a:t>Santa Barbara (1969)</a:t>
            </a:r>
          </a:p>
          <a:p>
            <a:pPr lvl="2"/>
            <a:r>
              <a:rPr lang="en-US" i="1" dirty="0" smtClean="0">
                <a:effectLst>
                  <a:outerShdw blurRad="50800" dist="38100" dir="2700000" algn="tl" rotWithShape="0">
                    <a:srgbClr val="000000"/>
                  </a:outerShdw>
                </a:effectLst>
                <a:sym typeface="Wingdings"/>
              </a:rPr>
              <a:t>Exxon Valdez </a:t>
            </a:r>
            <a:r>
              <a:rPr lang="en-US" dirty="0" smtClean="0">
                <a:effectLst>
                  <a:outerShdw blurRad="50800" dist="38100" dir="2700000" algn="tl" rotWithShape="0">
                    <a:srgbClr val="000000"/>
                  </a:outerShdw>
                </a:effectLst>
                <a:sym typeface="Wingdings"/>
              </a:rPr>
              <a:t>(1989)</a:t>
            </a:r>
          </a:p>
          <a:p>
            <a:pPr lvl="1"/>
            <a:r>
              <a:rPr lang="en-US" dirty="0" smtClean="0">
                <a:effectLst>
                  <a:outerShdw blurRad="50800" dist="38100" dir="2700000" algn="tl" rotWithShape="0">
                    <a:srgbClr val="000000"/>
                  </a:outerShdw>
                </a:effectLst>
                <a:sym typeface="Wingdings"/>
              </a:rPr>
              <a:t>Nuclear Disasters</a:t>
            </a:r>
          </a:p>
          <a:p>
            <a:pPr lvl="2"/>
            <a:r>
              <a:rPr lang="en-US" dirty="0" smtClean="0">
                <a:effectLst>
                  <a:outerShdw blurRad="50800" dist="38100" dir="2700000" algn="tl" rotWithShape="0">
                    <a:srgbClr val="000000"/>
                  </a:outerShdw>
                </a:effectLst>
                <a:sym typeface="Wingdings"/>
              </a:rPr>
              <a:t>Three Mile Island (1979)</a:t>
            </a:r>
          </a:p>
          <a:p>
            <a:pPr lvl="2"/>
            <a:r>
              <a:rPr lang="en-US" dirty="0" smtClean="0">
                <a:effectLst>
                  <a:outerShdw blurRad="50800" dist="38100" dir="2700000" algn="tl" rotWithShape="0">
                    <a:srgbClr val="000000"/>
                  </a:outerShdw>
                </a:effectLst>
                <a:sym typeface="Wingdings"/>
              </a:rPr>
              <a:t>Chernobyl (1986)</a:t>
            </a:r>
          </a:p>
          <a:p>
            <a:pPr lvl="1"/>
            <a:r>
              <a:rPr lang="en-US" dirty="0" smtClean="0">
                <a:effectLst>
                  <a:outerShdw blurRad="50800" dist="38100" dir="2700000" algn="tl" rotWithShape="0">
                    <a:srgbClr val="000000"/>
                  </a:outerShdw>
                </a:effectLst>
                <a:sym typeface="Wingdings"/>
              </a:rPr>
              <a:t>Pollution and Dumping</a:t>
            </a:r>
          </a:p>
          <a:p>
            <a:pPr lvl="2"/>
            <a:r>
              <a:rPr lang="en-US" dirty="0" smtClean="0">
                <a:effectLst>
                  <a:outerShdw blurRad="50800" dist="38100" dir="2700000" algn="tl" rotWithShape="0">
                    <a:srgbClr val="000000"/>
                  </a:outerShdw>
                </a:effectLst>
                <a:sym typeface="Wingdings"/>
              </a:rPr>
              <a:t>Love Canal (NY)</a:t>
            </a:r>
            <a:endParaRPr lang="en-US" dirty="0">
              <a:effectLst>
                <a:outerShdw blurRad="50800" dist="38100" dir="2700000" algn="tl" rotWithShape="0">
                  <a:srgbClr val="000000"/>
                </a:outerShdw>
              </a:effectLst>
              <a:sym typeface="Wingdings"/>
            </a:endParaRPr>
          </a:p>
        </p:txBody>
      </p:sp>
      <p:pic>
        <p:nvPicPr>
          <p:cNvPr id="5" name="Content Placeholder 4" descr="Three-Mile-Island-Protest.jpg"/>
          <p:cNvPicPr>
            <a:picLocks noGrp="1" noChangeAspect="1"/>
          </p:cNvPicPr>
          <p:nvPr>
            <p:ph sz="half" idx="2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14490" b="-14490"/>
          <a:stretch>
            <a:fillRect/>
          </a:stretch>
        </p:blipFill>
        <p:spPr>
          <a:xfrm>
            <a:off x="4422918" y="944880"/>
            <a:ext cx="4426916" cy="3830320"/>
          </a:xfrm>
        </p:spPr>
      </p:pic>
    </p:spTree>
    <p:extLst>
      <p:ext uri="{BB962C8B-B14F-4D97-AF65-F5344CB8AC3E}">
        <p14:creationId xmlns:p14="http://schemas.microsoft.com/office/powerpoint/2010/main" val="100933168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bldLvl="5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79464" y="266093"/>
            <a:ext cx="7583487" cy="627987"/>
          </a:xfrm>
        </p:spPr>
        <p:txBody>
          <a:bodyPr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r>
              <a:rPr lang="en-US" sz="36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Protective Legislation</a:t>
            </a:r>
            <a:endParaRPr lang="en-US" sz="3600" b="1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4366" y="883920"/>
            <a:ext cx="4039672" cy="4053840"/>
          </a:xfrm>
        </p:spPr>
        <p:txBody>
          <a:bodyPr>
            <a:normAutofit fontScale="92500" lnSpcReduction="20000"/>
          </a:bodyPr>
          <a:lstStyle/>
          <a:p>
            <a:r>
              <a:rPr lang="en-US" dirty="0" smtClean="0">
                <a:effectLst>
                  <a:outerShdw blurRad="50800" dist="38100" dir="2700000" algn="tl" rotWithShape="0">
                    <a:srgbClr val="000000"/>
                  </a:outerShdw>
                </a:effectLst>
                <a:sym typeface="Wingdings"/>
              </a:rPr>
              <a:t>Environment:</a:t>
            </a:r>
          </a:p>
          <a:p>
            <a:pPr lvl="1"/>
            <a:r>
              <a:rPr lang="en-US" dirty="0" smtClean="0">
                <a:effectLst>
                  <a:outerShdw blurRad="50800" dist="38100" dir="2700000" algn="tl" rotWithShape="0">
                    <a:srgbClr val="000000"/>
                  </a:outerShdw>
                </a:effectLst>
                <a:sym typeface="Wingdings"/>
              </a:rPr>
              <a:t>Clean Air Act &amp; the EPA (1970)</a:t>
            </a:r>
          </a:p>
          <a:p>
            <a:pPr lvl="1"/>
            <a:r>
              <a:rPr lang="en-US" dirty="0" smtClean="0">
                <a:effectLst>
                  <a:outerShdw blurRad="50800" dist="38100" dir="2700000" algn="tl" rotWithShape="0">
                    <a:srgbClr val="000000"/>
                  </a:outerShdw>
                </a:effectLst>
                <a:sym typeface="Wingdings"/>
              </a:rPr>
              <a:t>Clean Water Act (1972)</a:t>
            </a:r>
          </a:p>
          <a:p>
            <a:pPr lvl="1"/>
            <a:r>
              <a:rPr lang="en-US" dirty="0" smtClean="0">
                <a:effectLst>
                  <a:outerShdw blurRad="50800" dist="38100" dir="2700000" algn="tl" rotWithShape="0">
                    <a:srgbClr val="000000"/>
                  </a:outerShdw>
                </a:effectLst>
                <a:sym typeface="Wingdings"/>
              </a:rPr>
              <a:t>Endangered Species Act (1973)</a:t>
            </a:r>
          </a:p>
          <a:p>
            <a:r>
              <a:rPr lang="en-US" dirty="0" smtClean="0">
                <a:effectLst>
                  <a:outerShdw blurRad="50800" dist="38100" dir="2700000" algn="tl" rotWithShape="0">
                    <a:srgbClr val="000000"/>
                  </a:outerShdw>
                </a:effectLst>
                <a:sym typeface="Wingdings"/>
              </a:rPr>
              <a:t>Consumer Protection</a:t>
            </a:r>
          </a:p>
          <a:p>
            <a:pPr lvl="1"/>
            <a:r>
              <a:rPr lang="en-US" dirty="0">
                <a:effectLst>
                  <a:outerShdw blurRad="50800" dist="38100" dir="2700000" algn="tl" rotWithShape="0">
                    <a:srgbClr val="000000"/>
                  </a:outerShdw>
                </a:effectLst>
                <a:sym typeface="Wingdings"/>
              </a:rPr>
              <a:t>Ralph Nader’s </a:t>
            </a:r>
            <a:r>
              <a:rPr lang="en-US" i="1" dirty="0">
                <a:effectLst>
                  <a:outerShdw blurRad="50800" dist="38100" dir="2700000" algn="tl" rotWithShape="0">
                    <a:srgbClr val="000000"/>
                  </a:outerShdw>
                </a:effectLst>
                <a:sym typeface="Wingdings"/>
              </a:rPr>
              <a:t>Unsafe at Any Speed</a:t>
            </a:r>
            <a:r>
              <a:rPr lang="en-US" dirty="0">
                <a:effectLst>
                  <a:outerShdw blurRad="50800" dist="38100" dir="2700000" algn="tl" rotWithShape="0">
                    <a:srgbClr val="000000"/>
                  </a:outerShdw>
                </a:effectLst>
                <a:sym typeface="Wingdings"/>
              </a:rPr>
              <a:t> (1965)</a:t>
            </a:r>
          </a:p>
          <a:p>
            <a:pPr lvl="2"/>
            <a:r>
              <a:rPr lang="en-US" dirty="0">
                <a:effectLst>
                  <a:outerShdw blurRad="50800" dist="38100" dir="2700000" algn="tl" rotWithShape="0">
                    <a:srgbClr val="000000"/>
                  </a:outerShdw>
                </a:effectLst>
                <a:sym typeface="Wingdings"/>
              </a:rPr>
              <a:t>Automobile regulations: seat belts, weight distribution, and </a:t>
            </a:r>
            <a:r>
              <a:rPr lang="en-US" dirty="0" smtClean="0">
                <a:effectLst>
                  <a:outerShdw blurRad="50800" dist="38100" dir="2700000" algn="tl" rotWithShape="0">
                    <a:srgbClr val="000000"/>
                  </a:outerShdw>
                </a:effectLst>
                <a:sym typeface="Wingdings"/>
              </a:rPr>
              <a:t>design</a:t>
            </a:r>
          </a:p>
          <a:p>
            <a:pPr lvl="1"/>
            <a:r>
              <a:rPr lang="en-US" dirty="0" smtClean="0">
                <a:effectLst>
                  <a:outerShdw blurRad="50800" dist="38100" dir="2700000" algn="tl" rotWithShape="0">
                    <a:srgbClr val="000000"/>
                  </a:outerShdw>
                </a:effectLst>
                <a:sym typeface="Wingdings"/>
              </a:rPr>
              <a:t>Freedom of Information Act (1967)</a:t>
            </a:r>
          </a:p>
          <a:p>
            <a:pPr lvl="1"/>
            <a:r>
              <a:rPr lang="en-US" dirty="0" smtClean="0">
                <a:effectLst>
                  <a:outerShdw blurRad="50800" dist="38100" dir="2700000" algn="tl" rotWithShape="0">
                    <a:srgbClr val="000000"/>
                  </a:outerShdw>
                </a:effectLst>
                <a:sym typeface="Wingdings"/>
              </a:rPr>
              <a:t>OSHA (1971)</a:t>
            </a:r>
          </a:p>
          <a:p>
            <a:pPr lvl="1"/>
            <a:r>
              <a:rPr lang="en-US" dirty="0" smtClean="0">
                <a:effectLst>
                  <a:outerShdw blurRad="50800" dist="38100" dir="2700000" algn="tl" rotWithShape="0">
                    <a:srgbClr val="000000"/>
                  </a:outerShdw>
                </a:effectLst>
                <a:sym typeface="Wingdings"/>
              </a:rPr>
              <a:t>Consumer Products Safety Act (1972)</a:t>
            </a:r>
          </a:p>
          <a:p>
            <a:pPr lvl="1"/>
            <a:endParaRPr lang="en-US" dirty="0" smtClean="0">
              <a:effectLst>
                <a:outerShdw blurRad="50800" dist="38100" dir="2700000" algn="tl" rotWithShape="0">
                  <a:srgbClr val="000000"/>
                </a:outerShdw>
              </a:effectLst>
              <a:sym typeface="Wingdings"/>
            </a:endParaRPr>
          </a:p>
          <a:p>
            <a:pPr lvl="1"/>
            <a:endParaRPr lang="en-US" dirty="0">
              <a:effectLst>
                <a:outerShdw blurRad="50800" dist="38100" dir="2700000" algn="tl" rotWithShape="0">
                  <a:srgbClr val="000000"/>
                </a:outerShdw>
              </a:effectLst>
              <a:sym typeface="Wingdings"/>
            </a:endParaRPr>
          </a:p>
        </p:txBody>
      </p:sp>
      <p:pic>
        <p:nvPicPr>
          <p:cNvPr id="6" name="Content Placeholder 5" descr="091211-755410.jpg"/>
          <p:cNvPicPr>
            <a:picLocks noGrp="1" noChangeAspect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5130" b="-5130"/>
          <a:stretch>
            <a:fillRect/>
          </a:stretch>
        </p:blipFill>
        <p:spPr>
          <a:xfrm>
            <a:off x="4475181" y="894080"/>
            <a:ext cx="4356462" cy="3769360"/>
          </a:xfrm>
        </p:spPr>
      </p:pic>
      <p:pic>
        <p:nvPicPr>
          <p:cNvPr id="7" name="Picture 6" descr="cap008.jp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72279" y="1076960"/>
            <a:ext cx="4646507" cy="34848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7891919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9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8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bldLvl="5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79464" y="367693"/>
            <a:ext cx="7583487" cy="627987"/>
          </a:xfrm>
        </p:spPr>
        <p:txBody>
          <a:bodyPr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r>
              <a:rPr lang="en-US" sz="36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Conservative Backlash</a:t>
            </a:r>
            <a:endParaRPr lang="en-US" sz="3600" b="1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6766" y="1320801"/>
            <a:ext cx="4039672" cy="3108960"/>
          </a:xfrm>
        </p:spPr>
        <p:txBody>
          <a:bodyPr>
            <a:normAutofit/>
          </a:bodyPr>
          <a:lstStyle/>
          <a:p>
            <a:r>
              <a:rPr lang="en-US" dirty="0" smtClean="0">
                <a:effectLst>
                  <a:outerShdw blurRad="50800" dist="38100" dir="2700000" algn="tl" rotWithShape="0">
                    <a:srgbClr val="000000"/>
                  </a:outerShdw>
                </a:effectLst>
                <a:sym typeface="Wingdings"/>
              </a:rPr>
              <a:t>Conservative Reaction to “liberal” policies</a:t>
            </a:r>
          </a:p>
          <a:p>
            <a:r>
              <a:rPr lang="en-US" dirty="0" smtClean="0">
                <a:effectLst>
                  <a:outerShdw blurRad="50800" dist="38100" dir="2700000" algn="tl" rotWithShape="0">
                    <a:srgbClr val="000000"/>
                  </a:outerShdw>
                </a:effectLst>
                <a:sym typeface="Wingdings"/>
              </a:rPr>
              <a:t>Causes:</a:t>
            </a:r>
          </a:p>
          <a:p>
            <a:pPr lvl="1"/>
            <a:r>
              <a:rPr lang="en-US" dirty="0" smtClean="0">
                <a:effectLst>
                  <a:outerShdw blurRad="50800" dist="38100" dir="2700000" algn="tl" rotWithShape="0">
                    <a:srgbClr val="000000"/>
                  </a:outerShdw>
                </a:effectLst>
                <a:sym typeface="Wingdings"/>
              </a:rPr>
              <a:t>Rise of Religious Right</a:t>
            </a:r>
          </a:p>
          <a:p>
            <a:pPr lvl="1"/>
            <a:r>
              <a:rPr lang="en-US" dirty="0" smtClean="0">
                <a:effectLst>
                  <a:outerShdw blurRad="50800" dist="38100" dir="2700000" algn="tl" rotWithShape="0">
                    <a:srgbClr val="000000"/>
                  </a:outerShdw>
                </a:effectLst>
                <a:sym typeface="Wingdings"/>
              </a:rPr>
              <a:t>Response to SCOTUS decisions</a:t>
            </a:r>
          </a:p>
          <a:p>
            <a:pPr lvl="1"/>
            <a:r>
              <a:rPr lang="en-US" dirty="0" smtClean="0">
                <a:effectLst>
                  <a:outerShdw blurRad="50800" dist="38100" dir="2700000" algn="tl" rotWithShape="0">
                    <a:srgbClr val="000000"/>
                  </a:outerShdw>
                </a:effectLst>
                <a:sym typeface="Wingdings"/>
              </a:rPr>
              <a:t>Reaction to New Deal and Great Society Programs</a:t>
            </a:r>
            <a:endParaRPr lang="en-US" dirty="0">
              <a:effectLst>
                <a:outerShdw blurRad="50800" dist="38100" dir="2700000" algn="tl" rotWithShape="0">
                  <a:srgbClr val="000000"/>
                </a:outerShdw>
              </a:effectLst>
              <a:sym typeface="Wingdings"/>
            </a:endParaRPr>
          </a:p>
        </p:txBody>
      </p:sp>
      <p:pic>
        <p:nvPicPr>
          <p:cNvPr id="5" name="Content Placeholder 4" descr="Lets-Make-America-Great-Again-Reagan3.jpg"/>
          <p:cNvPicPr>
            <a:picLocks noGrp="1" noChangeAspect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0614" r="-30614"/>
          <a:stretch>
            <a:fillRect/>
          </a:stretch>
        </p:blipFill>
        <p:spPr>
          <a:xfrm>
            <a:off x="4277360" y="995680"/>
            <a:ext cx="4485341" cy="3880871"/>
          </a:xfrm>
          <a:effectLst>
            <a:outerShdw blurRad="50800" dist="38100" dir="2700000" algn="tl" rotWithShape="0">
              <a:srgbClr val="000000">
                <a:alpha val="43000"/>
              </a:srgbClr>
            </a:outerShdw>
            <a:softEdge rad="12700"/>
          </a:effectLst>
        </p:spPr>
      </p:pic>
    </p:spTree>
    <p:extLst>
      <p:ext uri="{BB962C8B-B14F-4D97-AF65-F5344CB8AC3E}">
        <p14:creationId xmlns:p14="http://schemas.microsoft.com/office/powerpoint/2010/main" val="369821322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bldLvl="5"/>
    </p:bldLst>
  </p:timing>
</p:sld>
</file>

<file path=ppt/theme/theme1.xml><?xml version="1.0" encoding="utf-8"?>
<a:theme xmlns:a="http://schemas.openxmlformats.org/drawingml/2006/main" name="Revolution">
  <a:themeElements>
    <a:clrScheme name="Advantage">
      <a:dk1>
        <a:sysClr val="windowText" lastClr="000000"/>
      </a:dk1>
      <a:lt1>
        <a:sysClr val="window" lastClr="FFFFFF"/>
      </a:lt1>
      <a:dk2>
        <a:srgbClr val="2B142D"/>
      </a:dk2>
      <a:lt2>
        <a:srgbClr val="C3AFCC"/>
      </a:lt2>
      <a:accent1>
        <a:srgbClr val="663366"/>
      </a:accent1>
      <a:accent2>
        <a:srgbClr val="330F42"/>
      </a:accent2>
      <a:accent3>
        <a:srgbClr val="666699"/>
      </a:accent3>
      <a:accent4>
        <a:srgbClr val="999966"/>
      </a:accent4>
      <a:accent5>
        <a:srgbClr val="F7901E"/>
      </a:accent5>
      <a:accent6>
        <a:srgbClr val="A3A101"/>
      </a:accent6>
      <a:hlink>
        <a:srgbClr val="BC5FBC"/>
      </a:hlink>
      <a:folHlink>
        <a:srgbClr val="9775A7"/>
      </a:folHlink>
    </a:clrScheme>
    <a:fontScheme name="Office Classic">
      <a:majorFont>
        <a:latin typeface="Arial"/>
        <a:ea typeface=""/>
        <a:cs typeface=""/>
        <a:font script="Jpan" typeface="ＭＳ Ｐゴシック"/>
        <a:font script="Hang" typeface="돋움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Times New Roman"/>
        <a:ea typeface=""/>
        <a:cs typeface=""/>
        <a:font script="Jpan" typeface="ＭＳ Ｐ明朝"/>
        <a:font script="Hang" typeface="바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Revolution">
      <a:fillStyleLst>
        <a:solidFill>
          <a:schemeClr val="phClr"/>
        </a:solidFill>
        <a:solidFill>
          <a:schemeClr val="phClr"/>
        </a:soli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3175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innerShdw blurRad="50800" dist="25400" dir="10800000">
              <a:srgbClr val="808080">
                <a:alpha val="75000"/>
              </a:srgbClr>
            </a:innerShdw>
          </a:effectLst>
        </a:effectStyle>
        <a:effectStyle>
          <a:effectLst>
            <a:innerShdw blurRad="50800" dist="25400" dir="13500000">
              <a:srgbClr val="808080">
                <a:alpha val="75000"/>
              </a:srgbClr>
            </a:innerShdw>
            <a:outerShdw blurRad="63500" dist="50800" dir="5400000" algn="br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11400000"/>
            </a:lightRig>
          </a:scene3d>
          <a:sp3d contourW="12700" prstMaterial="softmetal">
            <a:bevelT w="63500" h="25400" prst="angle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 rtlCol="0" anchor="ctr"/>
      <a:lstStyle>
        <a:defPPr algn="ctr">
          <a:defRPr/>
        </a:defPPr>
      </a:lstStyle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Revolution.thmx</Template>
  <TotalTime>6552</TotalTime>
  <Words>2283</Words>
  <Application>Microsoft Macintosh PowerPoint</Application>
  <PresentationFormat>On-screen Show (16:9)</PresentationFormat>
  <Paragraphs>320</Paragraphs>
  <Slides>32</Slides>
  <Notes>27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32</vt:i4>
      </vt:variant>
    </vt:vector>
  </HeadingPairs>
  <TitlesOfParts>
    <vt:vector size="33" baseType="lpstr">
      <vt:lpstr>Revolution</vt:lpstr>
      <vt:lpstr>Limits of a Superpower</vt:lpstr>
      <vt:lpstr>Essential Questions</vt:lpstr>
      <vt:lpstr>Richard M. Nixon</vt:lpstr>
      <vt:lpstr>Foreign Policy</vt:lpstr>
      <vt:lpstr>Vietnam</vt:lpstr>
      <vt:lpstr>Opposition to Nixon’s War Policies</vt:lpstr>
      <vt:lpstr>Ending the Conflict</vt:lpstr>
      <vt:lpstr>Détente with China and the Soviet Union</vt:lpstr>
      <vt:lpstr>Domestic Policy</vt:lpstr>
      <vt:lpstr>The New Federalism</vt:lpstr>
      <vt:lpstr>Nixon’s Economic Policies</vt:lpstr>
      <vt:lpstr>Conservatism</vt:lpstr>
      <vt:lpstr>The Election of 1972</vt:lpstr>
      <vt:lpstr>Watergate</vt:lpstr>
      <vt:lpstr>White House Abuses</vt:lpstr>
      <vt:lpstr>Other Developments - 1973</vt:lpstr>
      <vt:lpstr>Resignation of the President</vt:lpstr>
      <vt:lpstr>The Ford Interlude</vt:lpstr>
      <vt:lpstr>The Ford Administration</vt:lpstr>
      <vt:lpstr>Ford Administration (con.)</vt:lpstr>
      <vt:lpstr>The Election of 1976</vt:lpstr>
      <vt:lpstr>The Carter Administration</vt:lpstr>
      <vt:lpstr>Foreign Policy &amp; Human Rights</vt:lpstr>
      <vt:lpstr>Foreign Policy Limitations</vt:lpstr>
      <vt:lpstr>Domestic Policy</vt:lpstr>
      <vt:lpstr>American Society in Transition</vt:lpstr>
      <vt:lpstr>Demands for Minority Rights: Latinos</vt:lpstr>
      <vt:lpstr>Demands for Minority Rights: Native Americans</vt:lpstr>
      <vt:lpstr>Demands for Minority Rights (con.)</vt:lpstr>
      <vt:lpstr>The Environmental Movement</vt:lpstr>
      <vt:lpstr>Protective Legislation</vt:lpstr>
      <vt:lpstr>Conservative Backlash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Limits of a Superpower</dc:title>
  <dc:creator>Isola</dc:creator>
  <cp:lastModifiedBy>Isola</cp:lastModifiedBy>
  <cp:revision>68</cp:revision>
  <dcterms:created xsi:type="dcterms:W3CDTF">2015-02-09T01:25:49Z</dcterms:created>
  <dcterms:modified xsi:type="dcterms:W3CDTF">2015-11-14T21:15:56Z</dcterms:modified>
</cp:coreProperties>
</file>