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87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2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6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9D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0" d="100"/>
          <a:sy n="70" d="100"/>
        </p:scale>
        <p:origin x="-1816" y="-9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51DEC8-10C1-EA47-896C-4813DB877F90}" type="datetimeFigureOut">
              <a:rPr lang="en-US" smtClean="0"/>
              <a:t>2/8/15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BDD975-9CEA-0241-8EEF-D73FC6B8F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133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Debate: http://</a:t>
            </a:r>
            <a:r>
              <a:rPr lang="en-US" dirty="0" err="1" smtClean="0"/>
              <a:t>www.history.com</a:t>
            </a:r>
            <a:r>
              <a:rPr lang="en-US" dirty="0" smtClean="0"/>
              <a:t>/topics/us-presidents/</a:t>
            </a:r>
            <a:r>
              <a:rPr lang="en-US" dirty="0" err="1" smtClean="0"/>
              <a:t>kennedy</a:t>
            </a:r>
            <a:r>
              <a:rPr lang="en-US" dirty="0" smtClean="0"/>
              <a:t>-</a:t>
            </a:r>
            <a:r>
              <a:rPr lang="en-US" dirty="0" err="1" smtClean="0"/>
              <a:t>nixon</a:t>
            </a:r>
            <a:r>
              <a:rPr lang="en-US" dirty="0" smtClean="0"/>
              <a:t>-debates</a:t>
            </a:r>
          </a:p>
          <a:p>
            <a:r>
              <a:rPr lang="en-US" dirty="0" smtClean="0"/>
              <a:t>Map: http://</a:t>
            </a:r>
            <a:r>
              <a:rPr lang="en-US" dirty="0" err="1" smtClean="0"/>
              <a:t>kc-johnson.com</a:t>
            </a:r>
            <a:r>
              <a:rPr lang="en-US" dirty="0" smtClean="0"/>
              <a:t>/history-3442-the-1960-election/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BDD975-9CEA-0241-8EEF-D73FC6B8FE7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475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New Frontier Speech: http://infinite-</a:t>
            </a:r>
            <a:r>
              <a:rPr lang="en-US" dirty="0" err="1" smtClean="0"/>
              <a:t>frontier.blogspot.com</a:t>
            </a:r>
            <a:r>
              <a:rPr lang="en-US" dirty="0" smtClean="0"/>
              <a:t>/2009/02/</a:t>
            </a:r>
            <a:r>
              <a:rPr lang="en-US" dirty="0" err="1" smtClean="0"/>
              <a:t>kennedys</a:t>
            </a:r>
            <a:r>
              <a:rPr lang="en-US" dirty="0" smtClean="0"/>
              <a:t>-new-frontier-</a:t>
            </a:r>
            <a:r>
              <a:rPr lang="en-US" dirty="0" err="1" smtClean="0"/>
              <a:t>speech.html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BDD975-9CEA-0241-8EEF-D73FC6B8FE7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6154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Bay of Pigs: http://</a:t>
            </a:r>
            <a:r>
              <a:rPr lang="en-US" dirty="0" err="1" smtClean="0"/>
              <a:t>mrortlieb.weebly.com</a:t>
            </a:r>
            <a:r>
              <a:rPr lang="en-US" dirty="0" smtClean="0"/>
              <a:t>/cold-war-in-the-1960s.html</a:t>
            </a:r>
          </a:p>
          <a:p>
            <a:r>
              <a:rPr lang="en-US" dirty="0" smtClean="0"/>
              <a:t>Berliner Speech: http://</a:t>
            </a:r>
            <a:r>
              <a:rPr lang="en-US" dirty="0" err="1" smtClean="0"/>
              <a:t>en.wikipedia.org</a:t>
            </a:r>
            <a:r>
              <a:rPr lang="en-US" dirty="0" smtClean="0"/>
              <a:t>/wiki/</a:t>
            </a:r>
            <a:r>
              <a:rPr lang="en-US" dirty="0" err="1" smtClean="0"/>
              <a:t>Ich_bin_ein_Berliner</a:t>
            </a:r>
            <a:endParaRPr lang="en-US" dirty="0" smtClean="0"/>
          </a:p>
          <a:p>
            <a:r>
              <a:rPr lang="en-US" dirty="0" smtClean="0"/>
              <a:t>Berliner – Play on “jelly doughnut” translation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BDD975-9CEA-0241-8EEF-D73FC6B8FE7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922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Cuban Missile Crisis: http://</a:t>
            </a:r>
            <a:r>
              <a:rPr lang="en-US" dirty="0" err="1" smtClean="0"/>
              <a:t>teachinghistory.org</a:t>
            </a:r>
            <a:r>
              <a:rPr lang="en-US" dirty="0" smtClean="0"/>
              <a:t>/</a:t>
            </a:r>
            <a:r>
              <a:rPr lang="en-US" dirty="0" err="1" smtClean="0"/>
              <a:t>nhec</a:t>
            </a:r>
            <a:r>
              <a:rPr lang="en-US" dirty="0" smtClean="0"/>
              <a:t>-blog/23484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BDD975-9CEA-0241-8EEF-D73FC6B8FE7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4514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Commentary on new standards—include</a:t>
            </a:r>
            <a:r>
              <a:rPr lang="en-US" baseline="0" dirty="0" smtClean="0"/>
              <a:t> discussion of use of “zenith”: http://</a:t>
            </a:r>
            <a:r>
              <a:rPr lang="en-US" baseline="0" dirty="0" err="1" smtClean="0"/>
              <a:t>www.burtfolsom.com</a:t>
            </a:r>
            <a:r>
              <a:rPr lang="en-US" baseline="0" dirty="0" smtClean="0"/>
              <a:t>/?p=2901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BDD975-9CEA-0241-8EEF-D73FC6B8FE7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214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to use statistics-</a:t>
            </a:r>
          </a:p>
          <a:p>
            <a:r>
              <a:rPr lang="en-US" dirty="0" smtClean="0"/>
              <a:t>Graph</a:t>
            </a:r>
            <a:r>
              <a:rPr lang="en-US" baseline="0" dirty="0" smtClean="0"/>
              <a:t> 1: http://</a:t>
            </a:r>
            <a:r>
              <a:rPr lang="en-US" baseline="0" dirty="0" err="1" smtClean="0"/>
              <a:t>www.americanhistoryusa.com</a:t>
            </a:r>
            <a:r>
              <a:rPr lang="en-US" baseline="0" dirty="0" smtClean="0"/>
              <a:t>/5-liberal-falsehoods-of-american-history/</a:t>
            </a:r>
          </a:p>
          <a:p>
            <a:r>
              <a:rPr lang="en-US" baseline="0" dirty="0" smtClean="0"/>
              <a:t>Graph 2: https://</a:t>
            </a:r>
            <a:r>
              <a:rPr lang="en-US" baseline="0" dirty="0" err="1" smtClean="0"/>
              <a:t>thedrpete.wordpress.com</a:t>
            </a:r>
            <a:r>
              <a:rPr lang="en-US" baseline="0" dirty="0" smtClean="0"/>
              <a:t>/tag/great-society/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BDD975-9CEA-0241-8EEF-D73FC6B8FE7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3683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Cartoon: http://</a:t>
            </a:r>
            <a:r>
              <a:rPr lang="en-US" dirty="0" err="1" smtClean="0"/>
              <a:t>www.glogster.com</a:t>
            </a:r>
            <a:r>
              <a:rPr lang="en-US" dirty="0" smtClean="0"/>
              <a:t>/hannahray15/</a:t>
            </a:r>
            <a:r>
              <a:rPr lang="en-US" dirty="0" err="1" smtClean="0"/>
              <a:t>apush</a:t>
            </a:r>
            <a:r>
              <a:rPr lang="en-US" dirty="0" smtClean="0"/>
              <a:t>-</a:t>
            </a:r>
            <a:r>
              <a:rPr lang="en-US" dirty="0" err="1" smtClean="0"/>
              <a:t>johnson</a:t>
            </a:r>
            <a:r>
              <a:rPr lang="en-US" dirty="0" smtClean="0"/>
              <a:t>-s-great-society/g-6ksmfcl0nh2289d783g7ga0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BDD975-9CEA-0241-8EEF-D73FC6B8FE7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5832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Criticism: http://</a:t>
            </a:r>
            <a:r>
              <a:rPr lang="en-US" dirty="0" err="1" smtClean="0"/>
              <a:t>vicepresidents.com</a:t>
            </a:r>
            <a:r>
              <a:rPr lang="en-US" dirty="0" smtClean="0"/>
              <a:t>/blog/2012/10/10/historic-</a:t>
            </a:r>
            <a:r>
              <a:rPr lang="en-US" dirty="0" err="1" smtClean="0"/>
              <a:t>lyndon</a:t>
            </a:r>
            <a:r>
              <a:rPr lang="en-US" dirty="0" smtClean="0"/>
              <a:t>-b-</a:t>
            </a:r>
            <a:r>
              <a:rPr lang="en-US" dirty="0" err="1" smtClean="0"/>
              <a:t>johnson</a:t>
            </a:r>
            <a:r>
              <a:rPr lang="en-US" dirty="0" smtClean="0"/>
              <a:t>-political-cartoon/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BDD975-9CEA-0241-8EEF-D73FC6B8FE7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532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Daisy Girl Image: http://</a:t>
            </a:r>
            <a:r>
              <a:rPr lang="en-US" dirty="0" err="1" smtClean="0"/>
              <a:t>theinspirationroom.com</a:t>
            </a:r>
            <a:r>
              <a:rPr lang="en-US" dirty="0" smtClean="0"/>
              <a:t>/daily/2008/</a:t>
            </a:r>
            <a:r>
              <a:rPr lang="en-US" dirty="0" err="1" smtClean="0"/>
              <a:t>lyndon</a:t>
            </a:r>
            <a:r>
              <a:rPr lang="en-US" dirty="0" smtClean="0"/>
              <a:t>-</a:t>
            </a:r>
            <a:r>
              <a:rPr lang="en-US" dirty="0" err="1" smtClean="0"/>
              <a:t>johnson</a:t>
            </a:r>
            <a:r>
              <a:rPr lang="en-US" dirty="0" smtClean="0"/>
              <a:t>-picks-a-daisy/</a:t>
            </a:r>
          </a:p>
          <a:p>
            <a:r>
              <a:rPr lang="en-US" dirty="0" smtClean="0"/>
              <a:t>Link to Campaign</a:t>
            </a:r>
            <a:r>
              <a:rPr lang="en-US" baseline="0" dirty="0" smtClean="0"/>
              <a:t> Ad: http://</a:t>
            </a:r>
            <a:r>
              <a:rPr lang="en-US" baseline="0" dirty="0" err="1" smtClean="0"/>
              <a:t>www.livingroomcandidate.org</a:t>
            </a:r>
            <a:r>
              <a:rPr lang="en-US" baseline="0" dirty="0" smtClean="0"/>
              <a:t>/commercials/1964/peace-little-girl-daisy#3983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BDD975-9CEA-0241-8EEF-D73FC6B8FE7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8370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Johnson Signs Immigration Act of 1965 on Ellis Island: http://</a:t>
            </a:r>
            <a:r>
              <a:rPr lang="en-US" dirty="0" err="1" smtClean="0"/>
              <a:t>immigrationinamerica.org</a:t>
            </a:r>
            <a:r>
              <a:rPr lang="en-US" dirty="0" smtClean="0"/>
              <a:t>/594-immigration-and-nationality-act-of-1965.html</a:t>
            </a:r>
          </a:p>
          <a:p>
            <a:r>
              <a:rPr lang="en-US" dirty="0" smtClean="0"/>
              <a:t>Note</a:t>
            </a:r>
            <a:r>
              <a:rPr lang="en-US" baseline="0" dirty="0" smtClean="0"/>
              <a:t> Humphrey (L) and Edward and Robert </a:t>
            </a:r>
            <a:r>
              <a:rPr lang="en-US" baseline="0" dirty="0" err="1" smtClean="0"/>
              <a:t>Keenedy</a:t>
            </a:r>
            <a:r>
              <a:rPr lang="en-US" baseline="0" dirty="0" smtClean="0"/>
              <a:t> (R)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BDD975-9CEA-0241-8EEF-D73FC6B8FE7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4250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Image: http://</a:t>
            </a:r>
            <a:r>
              <a:rPr lang="en-US" dirty="0" err="1" smtClean="0"/>
              <a:t>tomatobubble.com</a:t>
            </a:r>
            <a:r>
              <a:rPr lang="en-US" dirty="0" smtClean="0"/>
              <a:t>/id378.html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BDD975-9CEA-0241-8EEF-D73FC6B8FE7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105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Wallace</a:t>
            </a:r>
            <a:r>
              <a:rPr lang="en-US" baseline="0" dirty="0" smtClean="0"/>
              <a:t> @ Alabama: http://</a:t>
            </a:r>
            <a:r>
              <a:rPr lang="en-US" baseline="0" dirty="0" err="1" smtClean="0"/>
              <a:t>www.alabamacivilrights.ua.edu</a:t>
            </a:r>
            <a:r>
              <a:rPr lang="en-US" baseline="0" dirty="0" smtClean="0"/>
              <a:t>/</a:t>
            </a:r>
            <a:r>
              <a:rPr lang="en-US" baseline="0" dirty="0" err="1" smtClean="0"/>
              <a:t>tuscaloosa</a:t>
            </a:r>
            <a:r>
              <a:rPr lang="en-US" baseline="0" dirty="0" smtClean="0"/>
              <a:t>/</a:t>
            </a:r>
            <a:r>
              <a:rPr lang="en-US" baseline="0" dirty="0" err="1" smtClean="0"/>
              <a:t>album.html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BDD975-9CEA-0241-8EEF-D73FC6B8FE7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2357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1, Selma: http://</a:t>
            </a:r>
            <a:r>
              <a:rPr lang="en-US" dirty="0" err="1" smtClean="0"/>
              <a:t>www.history.com</a:t>
            </a:r>
            <a:r>
              <a:rPr lang="en-US" dirty="0" smtClean="0"/>
              <a:t>/photos/martin-</a:t>
            </a:r>
            <a:r>
              <a:rPr lang="en-US" dirty="0" err="1" smtClean="0"/>
              <a:t>luther</a:t>
            </a:r>
            <a:r>
              <a:rPr lang="en-US" dirty="0" smtClean="0"/>
              <a:t>-king-</a:t>
            </a:r>
            <a:r>
              <a:rPr lang="en-US" dirty="0" err="1" smtClean="0"/>
              <a:t>jr</a:t>
            </a:r>
            <a:r>
              <a:rPr lang="en-US" dirty="0" smtClean="0"/>
              <a:t>/photo8</a:t>
            </a:r>
          </a:p>
          <a:p>
            <a:r>
              <a:rPr lang="en-US" dirty="0" smtClean="0"/>
              <a:t>Image 2,</a:t>
            </a:r>
            <a:r>
              <a:rPr lang="en-US" baseline="0" dirty="0" smtClean="0"/>
              <a:t> Bloody Sunday: https://</a:t>
            </a:r>
            <a:r>
              <a:rPr lang="en-US" baseline="0" dirty="0" err="1" smtClean="0"/>
              <a:t>www.remember.com</a:t>
            </a:r>
            <a:r>
              <a:rPr lang="en-US" baseline="0" dirty="0" smtClean="0"/>
              <a:t>/memories/</a:t>
            </a:r>
            <a:r>
              <a:rPr lang="en-US" baseline="0" dirty="0" err="1" smtClean="0"/>
              <a:t>selma</a:t>
            </a:r>
            <a:r>
              <a:rPr lang="en-US" baseline="0" dirty="0" smtClean="0"/>
              <a:t>-to-</a:t>
            </a:r>
            <a:r>
              <a:rPr lang="en-US" baseline="0" dirty="0" err="1" smtClean="0"/>
              <a:t>montgomery</a:t>
            </a:r>
            <a:r>
              <a:rPr lang="en-US" baseline="0" dirty="0" smtClean="0"/>
              <a:t>-march-(bloody-sunday-1965)/10002841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BDD975-9CEA-0241-8EEF-D73FC6B8FE7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8680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Cartoon: http://</a:t>
            </a:r>
            <a:r>
              <a:rPr lang="en-US" dirty="0" err="1" smtClean="0"/>
              <a:t>www.americaslibrary.gov</a:t>
            </a:r>
            <a:r>
              <a:rPr lang="en-US" dirty="0" smtClean="0"/>
              <a:t>/</a:t>
            </a:r>
            <a:r>
              <a:rPr lang="en-US" dirty="0" err="1" smtClean="0"/>
              <a:t>jb</a:t>
            </a:r>
            <a:r>
              <a:rPr lang="en-US" dirty="0" smtClean="0"/>
              <a:t>/modern/jb_modern_polltax_1_e.html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BDD975-9CEA-0241-8EEF-D73FC6B8FE7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6850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1, Freedom</a:t>
            </a:r>
            <a:r>
              <a:rPr lang="en-US" baseline="0" dirty="0" smtClean="0"/>
              <a:t> Riders</a:t>
            </a:r>
            <a:r>
              <a:rPr lang="en-US" dirty="0" smtClean="0"/>
              <a:t>: http://</a:t>
            </a:r>
            <a:r>
              <a:rPr lang="en-US" dirty="0" err="1" smtClean="0"/>
              <a:t>mdah.state.ms.us</a:t>
            </a:r>
            <a:r>
              <a:rPr lang="en-US" dirty="0" smtClean="0"/>
              <a:t>/freedom/</a:t>
            </a:r>
          </a:p>
          <a:p>
            <a:r>
              <a:rPr lang="en-US" dirty="0" smtClean="0"/>
              <a:t>Image 2, Freedom Ride Bus: http://</a:t>
            </a:r>
            <a:r>
              <a:rPr lang="en-US" dirty="0" err="1" smtClean="0"/>
              <a:t>articles.latimes.com</a:t>
            </a:r>
            <a:r>
              <a:rPr lang="en-US" dirty="0" smtClean="0"/>
              <a:t>/2011/</a:t>
            </a:r>
            <a:r>
              <a:rPr lang="en-US" dirty="0" err="1" smtClean="0"/>
              <a:t>apr</a:t>
            </a:r>
            <a:r>
              <a:rPr lang="en-US" dirty="0" smtClean="0"/>
              <a:t>/24/travel/la-tr-freedomriders-20110424</a:t>
            </a:r>
          </a:p>
          <a:p>
            <a:r>
              <a:rPr lang="en-US" dirty="0" smtClean="0"/>
              <a:t>Image 3, Bull Connor: http://</a:t>
            </a:r>
            <a:r>
              <a:rPr lang="en-US" dirty="0" err="1" smtClean="0"/>
              <a:t>rhodescivilrights.wikispaces.com</a:t>
            </a:r>
            <a:r>
              <a:rPr lang="en-US" dirty="0" smtClean="0"/>
              <a:t>/</a:t>
            </a:r>
            <a:r>
              <a:rPr lang="en-US" dirty="0" err="1" smtClean="0"/>
              <a:t>Bull+Connor's+Birmingham</a:t>
            </a:r>
            <a:r>
              <a:rPr lang="en-US" dirty="0" smtClean="0"/>
              <a:t> </a:t>
            </a:r>
          </a:p>
          <a:p>
            <a:r>
              <a:rPr lang="en-US" dirty="0" smtClean="0"/>
              <a:t>Image 4, “Four Little Girls”: http://2.bp.blogspot.com/-0OKj1fweZNA/</a:t>
            </a:r>
            <a:r>
              <a:rPr lang="en-US" dirty="0" err="1" smtClean="0"/>
              <a:t>UjWuipmGIUI</a:t>
            </a:r>
            <a:r>
              <a:rPr lang="en-US" dirty="0" smtClean="0"/>
              <a:t>/</a:t>
            </a:r>
            <a:r>
              <a:rPr lang="en-US" dirty="0" err="1" smtClean="0"/>
              <a:t>AAAAAAAABtg</a:t>
            </a:r>
            <a:r>
              <a:rPr lang="en-US" dirty="0" smtClean="0"/>
              <a:t>/cqsOY-ciq1o/s400/4girls2.jpg</a:t>
            </a:r>
          </a:p>
          <a:p>
            <a:r>
              <a:rPr lang="en-US" dirty="0" smtClean="0"/>
              <a:t>Image 5, Goodman, </a:t>
            </a:r>
            <a:r>
              <a:rPr lang="en-US" dirty="0" err="1" smtClean="0"/>
              <a:t>Schwerner</a:t>
            </a:r>
            <a:r>
              <a:rPr lang="en-US" dirty="0" smtClean="0"/>
              <a:t>, Cheney: http://</a:t>
            </a:r>
            <a:r>
              <a:rPr lang="en-US" dirty="0" err="1" smtClean="0"/>
              <a:t>www.theroot.com</a:t>
            </a:r>
            <a:r>
              <a:rPr lang="en-US" dirty="0" smtClean="0"/>
              <a:t>/articles/culture/2014/06/</a:t>
            </a:r>
            <a:r>
              <a:rPr lang="en-US" dirty="0" err="1" smtClean="0"/>
              <a:t>freedom_summer_remembering_those_who_died_for_democracy.html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BDD975-9CEA-0241-8EEF-D73FC6B8FE7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8516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Malcolm X: http://</a:t>
            </a:r>
            <a:r>
              <a:rPr lang="en-US" dirty="0" err="1" smtClean="0"/>
              <a:t>www.dailymail.co.uk</a:t>
            </a:r>
            <a:r>
              <a:rPr lang="en-US" dirty="0" smtClean="0"/>
              <a:t>/news/article-2329045/Malcolm-</a:t>
            </a:r>
            <a:r>
              <a:rPr lang="en-US" dirty="0" err="1" smtClean="0"/>
              <a:t>Xs</a:t>
            </a:r>
            <a:r>
              <a:rPr lang="en-US" dirty="0" smtClean="0"/>
              <a:t>-grandson-Malcolm-</a:t>
            </a:r>
            <a:r>
              <a:rPr lang="en-US" dirty="0" err="1" smtClean="0"/>
              <a:t>Shabazz</a:t>
            </a:r>
            <a:r>
              <a:rPr lang="en-US" dirty="0" smtClean="0"/>
              <a:t>-buried-NY-</a:t>
            </a:r>
            <a:r>
              <a:rPr lang="en-US" dirty="0" err="1" smtClean="0"/>
              <a:t>cemetery.html</a:t>
            </a:r>
            <a:endParaRPr lang="en-US" dirty="0" smtClean="0"/>
          </a:p>
          <a:p>
            <a:r>
              <a:rPr lang="en-US" dirty="0" smtClean="0"/>
              <a:t>Watts Riots: http://</a:t>
            </a:r>
            <a:r>
              <a:rPr lang="en-US" dirty="0" err="1" smtClean="0"/>
              <a:t>www.huffingtonpost.com</a:t>
            </a:r>
            <a:r>
              <a:rPr lang="en-US" dirty="0" smtClean="0"/>
              <a:t>/2013/06/23/rena-price-dead-woman-whose-arrest-triggers-watts-riots_n_3486647.html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BDD975-9CEA-0241-8EEF-D73FC6B8FE7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4934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Memphis Strike: http://</a:t>
            </a:r>
            <a:r>
              <a:rPr lang="en-US" dirty="0" err="1" smtClean="0"/>
              <a:t>www.lawyersgunsmoneyblog.com</a:t>
            </a:r>
            <a:r>
              <a:rPr lang="en-US" dirty="0" smtClean="0"/>
              <a:t>/2012/04/this-day-in-labor-history-april-4-1968</a:t>
            </a:r>
          </a:p>
          <a:p>
            <a:r>
              <a:rPr lang="en-US" dirty="0" smtClean="0"/>
              <a:t>Lorraine Motel: http://</a:t>
            </a:r>
            <a:r>
              <a:rPr lang="en-US" dirty="0" err="1" smtClean="0"/>
              <a:t>midliferoadtrip.tv</a:t>
            </a:r>
            <a:r>
              <a:rPr lang="en-US" dirty="0" smtClean="0"/>
              <a:t>/the-national-civil-rights-museum/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BDD975-9CEA-0241-8EEF-D73FC6B8FE7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4449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Virginia Civil Rights</a:t>
            </a:r>
            <a:r>
              <a:rPr lang="en-US" baseline="0" dirty="0" smtClean="0"/>
              <a:t> Memorial: http://</a:t>
            </a:r>
            <a:r>
              <a:rPr lang="en-US" baseline="0" dirty="0" err="1" smtClean="0"/>
              <a:t>www.virginiamemory.com</a:t>
            </a:r>
            <a:r>
              <a:rPr lang="en-US" baseline="0" dirty="0" smtClean="0"/>
              <a:t>/</a:t>
            </a:r>
            <a:r>
              <a:rPr lang="en-US" baseline="0" dirty="0" err="1" smtClean="0"/>
              <a:t>online_classroom</a:t>
            </a:r>
            <a:r>
              <a:rPr lang="en-US" baseline="0" dirty="0" smtClean="0"/>
              <a:t>/</a:t>
            </a:r>
            <a:r>
              <a:rPr lang="en-US" baseline="0" dirty="0" err="1" smtClean="0"/>
              <a:t>shaping_the_constitution</a:t>
            </a:r>
            <a:r>
              <a:rPr lang="en-US" baseline="0" dirty="0" smtClean="0"/>
              <a:t>/doc/</a:t>
            </a:r>
            <a:r>
              <a:rPr lang="en-US" baseline="0" dirty="0" err="1" smtClean="0"/>
              <a:t>virginia_civil_rights_memorial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BDD975-9CEA-0241-8EEF-D73FC6B8FE7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4449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Time Magazine Cover, 1953: http://</a:t>
            </a:r>
            <a:r>
              <a:rPr lang="en-US" dirty="0" err="1" smtClean="0"/>
              <a:t>content.time.com</a:t>
            </a:r>
            <a:r>
              <a:rPr lang="en-US" dirty="0" smtClean="0"/>
              <a:t>/time/covers/0,16641,19531221,00.html</a:t>
            </a:r>
          </a:p>
          <a:p>
            <a:r>
              <a:rPr lang="en-US" dirty="0" smtClean="0"/>
              <a:t>Billboard: http://</a:t>
            </a:r>
            <a:r>
              <a:rPr lang="en-US" dirty="0" err="1" smtClean="0"/>
              <a:t>www.latimes.com</a:t>
            </a:r>
            <a:r>
              <a:rPr lang="en-US" dirty="0" smtClean="0"/>
              <a:t>/news/mlk_j69oh8nc-photo.html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BDD975-9CEA-0241-8EEF-D73FC6B8FE7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4449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Free Speech Movement, </a:t>
            </a:r>
            <a:r>
              <a:rPr lang="en-US" dirty="0" err="1" smtClean="0"/>
              <a:t>Savio</a:t>
            </a:r>
            <a:r>
              <a:rPr lang="en-US" dirty="0" smtClean="0"/>
              <a:t>, and Berkeley: http://</a:t>
            </a:r>
            <a:r>
              <a:rPr lang="en-US" dirty="0" err="1" smtClean="0"/>
              <a:t>www.lib.berkeley.edu</a:t>
            </a:r>
            <a:r>
              <a:rPr lang="en-US" dirty="0" smtClean="0"/>
              <a:t>/MRC/FSM/fsmchronology1.html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BDD975-9CEA-0241-8EEF-D73FC6B8FE7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4449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Warhol:</a:t>
            </a:r>
            <a:r>
              <a:rPr lang="en-US" baseline="0" dirty="0" smtClean="0"/>
              <a:t> http://</a:t>
            </a:r>
            <a:r>
              <a:rPr lang="en-US" baseline="0" dirty="0" err="1" smtClean="0"/>
              <a:t>artasiapacific.com</a:t>
            </a:r>
            <a:r>
              <a:rPr lang="en-US" baseline="0" dirty="0" smtClean="0"/>
              <a:t>/Magazine/82/</a:t>
            </a:r>
            <a:r>
              <a:rPr lang="en-US" baseline="0" dirty="0" err="1" smtClean="0"/>
              <a:t>TheLittleCanThatCould</a:t>
            </a:r>
            <a:endParaRPr lang="en-US" baseline="0" dirty="0" smtClean="0"/>
          </a:p>
          <a:p>
            <a:r>
              <a:rPr lang="en-US" baseline="0" dirty="0" smtClean="0"/>
              <a:t>Ken </a:t>
            </a:r>
            <a:r>
              <a:rPr lang="en-US" baseline="0" dirty="0" err="1" smtClean="0"/>
              <a:t>Kesey</a:t>
            </a:r>
            <a:r>
              <a:rPr lang="en-US" baseline="0" dirty="0" smtClean="0"/>
              <a:t>: http://</a:t>
            </a:r>
            <a:r>
              <a:rPr lang="en-US" baseline="0" dirty="0" err="1" smtClean="0"/>
              <a:t>content.time.com</a:t>
            </a:r>
            <a:r>
              <a:rPr lang="en-US" baseline="0" dirty="0" smtClean="0"/>
              <a:t>/time/specials/packages/article/0,28804,2088972_2088978_2088962,00.html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BDD975-9CEA-0241-8EEF-D73FC6B8FE7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4449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NOW: https://</a:t>
            </a:r>
            <a:r>
              <a:rPr lang="en-US" dirty="0" err="1" smtClean="0"/>
              <a:t>sites.google.com</a:t>
            </a:r>
            <a:r>
              <a:rPr lang="en-US" dirty="0" smtClean="0"/>
              <a:t>/a/</a:t>
            </a:r>
            <a:r>
              <a:rPr lang="en-US" dirty="0" err="1" smtClean="0"/>
              <a:t>peddie.org</a:t>
            </a:r>
            <a:r>
              <a:rPr lang="en-US" dirty="0" smtClean="0"/>
              <a:t>/60s-e-period-2012/fighting-for-our-rights/the-women-s-rights-movement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BDD975-9CEA-0241-8EEF-D73FC6B8FE7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4449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Self-immolation in protest to Diem’s gov’t: http://</a:t>
            </a:r>
            <a:r>
              <a:rPr lang="en-US" dirty="0" err="1" smtClean="0"/>
              <a:t>en.wikipedia.org</a:t>
            </a:r>
            <a:r>
              <a:rPr lang="en-US" dirty="0" smtClean="0"/>
              <a:t>/wiki/Th%C3%ADch_Quảng_Đức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BDD975-9CEA-0241-8EEF-D73FC6B8FE7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4449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Operation Rolling Thunder: http://vietnamwarproject1961-1969.wikispaces.com/</a:t>
            </a:r>
            <a:r>
              <a:rPr lang="en-US" dirty="0" err="1" smtClean="0"/>
              <a:t>Operation+Rolling+Thunder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BDD975-9CEA-0241-8EEF-D73FC6B8FE7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4449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Kronkite’s</a:t>
            </a:r>
            <a:r>
              <a:rPr lang="en-US" dirty="0" smtClean="0"/>
              <a:t> Stalemate</a:t>
            </a:r>
            <a:r>
              <a:rPr lang="en-US" baseline="0" dirty="0" smtClean="0"/>
              <a:t> Speech: https://</a:t>
            </a:r>
            <a:r>
              <a:rPr lang="en-US" baseline="0" dirty="0" err="1" smtClean="0"/>
              <a:t>facultystaff.richmond.edu</a:t>
            </a:r>
            <a:r>
              <a:rPr lang="en-US" baseline="0" dirty="0" smtClean="0"/>
              <a:t>/~</a:t>
            </a:r>
            <a:r>
              <a:rPr lang="en-US" baseline="0" dirty="0" err="1" smtClean="0"/>
              <a:t>ebolt</a:t>
            </a:r>
            <a:r>
              <a:rPr lang="en-US" baseline="0" dirty="0" smtClean="0"/>
              <a:t>/history398/cronkite_1968.html</a:t>
            </a:r>
          </a:p>
          <a:p>
            <a:r>
              <a:rPr lang="en-US" baseline="0" dirty="0" smtClean="0"/>
              <a:t>Execution of Vietcong Guerilla: http://</a:t>
            </a:r>
            <a:r>
              <a:rPr lang="en-US" baseline="0" dirty="0" err="1" smtClean="0"/>
              <a:t>www.worldsfamousphotos.com</a:t>
            </a:r>
            <a:r>
              <a:rPr lang="en-US" baseline="0" dirty="0" smtClean="0"/>
              <a:t>/2007/03/18/execution-of-a-viet-cong-guerrilla-1968/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BDD975-9CEA-0241-8EEF-D73FC6B8FE7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4449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National Convention: http://</a:t>
            </a:r>
            <a:r>
              <a:rPr lang="en-US" dirty="0" err="1" smtClean="0"/>
              <a:t>www.pophistorydig.com</a:t>
            </a:r>
            <a:r>
              <a:rPr lang="en-US" dirty="0" smtClean="0"/>
              <a:t>/topics/1968-presidential-racedemocrats/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BDD975-9CEA-0241-8EEF-D73FC6B8FE7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4449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Woodstock Poster: http://</a:t>
            </a:r>
            <a:r>
              <a:rPr lang="en-US" dirty="0" err="1" smtClean="0"/>
              <a:t>ecx.images-amazon.com</a:t>
            </a:r>
            <a:r>
              <a:rPr lang="en-US" dirty="0" smtClean="0"/>
              <a:t>/images/I/81ryzsl8ssL._SL1500_.jpg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BDD975-9CEA-0241-8EEF-D73FC6B8FE7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444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grpSp>
        <p:nvGrpSpPr>
          <p:cNvPr id="53" name="Group 52"/>
          <p:cNvGrpSpPr/>
          <p:nvPr/>
        </p:nvGrpSpPr>
        <p:grpSpPr>
          <a:xfrm>
            <a:off x="103644" y="1498384"/>
            <a:ext cx="9264100" cy="2751868"/>
            <a:chOff x="103644" y="1997845"/>
            <a:chExt cx="9264100" cy="3669157"/>
          </a:xfrm>
        </p:grpSpPr>
        <p:sp>
          <p:nvSpPr>
            <p:cNvPr id="21" name="Freeform 20"/>
            <p:cNvSpPr/>
            <p:nvPr/>
          </p:nvSpPr>
          <p:spPr>
            <a:xfrm rot="15669120">
              <a:off x="3703491" y="-842257"/>
              <a:ext cx="2064406" cy="9264100"/>
            </a:xfrm>
            <a:custGeom>
              <a:avLst/>
              <a:gdLst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1503 w 2209695"/>
                <a:gd name="connsiteY10" fmla="*/ 8780893 h 9154402"/>
                <a:gd name="connsiteX11" fmla="*/ 0 w 2209695"/>
                <a:gd name="connsiteY11" fmla="*/ 1104848 h 9154402"/>
                <a:gd name="connsiteX12" fmla="*/ 323604 w 2209695"/>
                <a:gd name="connsiteY12" fmla="*/ 323603 h 9154402"/>
                <a:gd name="connsiteX13" fmla="*/ 1104850 w 2209695"/>
                <a:gd name="connsiteY13" fmla="*/ 2 h 9154402"/>
                <a:gd name="connsiteX14" fmla="*/ 1104848 w 2209695"/>
                <a:gd name="connsiteY14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1503 w 2209695"/>
                <a:gd name="connsiteY9" fmla="*/ 8780893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1503 w 2209695"/>
                <a:gd name="connsiteY8" fmla="*/ 8780893 h 9154402"/>
                <a:gd name="connsiteX9" fmla="*/ 0 w 2209695"/>
                <a:gd name="connsiteY9" fmla="*/ 1104848 h 9154402"/>
                <a:gd name="connsiteX10" fmla="*/ 323604 w 2209695"/>
                <a:gd name="connsiteY10" fmla="*/ 323603 h 9154402"/>
                <a:gd name="connsiteX11" fmla="*/ 1104850 w 2209695"/>
                <a:gd name="connsiteY11" fmla="*/ 2 h 9154402"/>
                <a:gd name="connsiteX12" fmla="*/ 1104848 w 2209695"/>
                <a:gd name="connsiteY12" fmla="*/ 0 h 9154402"/>
                <a:gd name="connsiteX0" fmla="*/ 1144487 w 2249334"/>
                <a:gd name="connsiteY0" fmla="*/ 0 h 9154755"/>
                <a:gd name="connsiteX1" fmla="*/ 1144487 w 2249334"/>
                <a:gd name="connsiteY1" fmla="*/ 0 h 9154755"/>
                <a:gd name="connsiteX2" fmla="*/ 1925732 w 2249334"/>
                <a:gd name="connsiteY2" fmla="*/ 323604 h 9154755"/>
                <a:gd name="connsiteX3" fmla="*/ 2249333 w 2249334"/>
                <a:gd name="connsiteY3" fmla="*/ 1104850 h 9154755"/>
                <a:gd name="connsiteX4" fmla="*/ 2249334 w 2249334"/>
                <a:gd name="connsiteY4" fmla="*/ 9154402 h 9154755"/>
                <a:gd name="connsiteX5" fmla="*/ 2249334 w 2249334"/>
                <a:gd name="connsiteY5" fmla="*/ 9154402 h 9154755"/>
                <a:gd name="connsiteX6" fmla="*/ 2249334 w 2249334"/>
                <a:gd name="connsiteY6" fmla="*/ 9154402 h 9154755"/>
                <a:gd name="connsiteX7" fmla="*/ 0 w 2249334"/>
                <a:gd name="connsiteY7" fmla="*/ 9154755 h 9154755"/>
                <a:gd name="connsiteX8" fmla="*/ 41142 w 2249334"/>
                <a:gd name="connsiteY8" fmla="*/ 8780893 h 9154755"/>
                <a:gd name="connsiteX9" fmla="*/ 39639 w 2249334"/>
                <a:gd name="connsiteY9" fmla="*/ 1104848 h 9154755"/>
                <a:gd name="connsiteX10" fmla="*/ 363243 w 2249334"/>
                <a:gd name="connsiteY10" fmla="*/ 323603 h 9154755"/>
                <a:gd name="connsiteX11" fmla="*/ 1144489 w 2249334"/>
                <a:gd name="connsiteY11" fmla="*/ 2 h 9154755"/>
                <a:gd name="connsiteX12" fmla="*/ 1144487 w 2249334"/>
                <a:gd name="connsiteY12" fmla="*/ 0 h 9154755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1503 w 2209695"/>
                <a:gd name="connsiteY7" fmla="*/ 8780893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37157 w 2209695"/>
                <a:gd name="connsiteY7" fmla="*/ 8792966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37157 w 2301135"/>
                <a:gd name="connsiteY0" fmla="*/ 8792966 h 9245842"/>
                <a:gd name="connsiteX1" fmla="*/ 0 w 2301135"/>
                <a:gd name="connsiteY1" fmla="*/ 1104848 h 9245842"/>
                <a:gd name="connsiteX2" fmla="*/ 323604 w 2301135"/>
                <a:gd name="connsiteY2" fmla="*/ 323603 h 9245842"/>
                <a:gd name="connsiteX3" fmla="*/ 1104850 w 2301135"/>
                <a:gd name="connsiteY3" fmla="*/ 2 h 9245842"/>
                <a:gd name="connsiteX4" fmla="*/ 1104848 w 2301135"/>
                <a:gd name="connsiteY4" fmla="*/ 0 h 9245842"/>
                <a:gd name="connsiteX5" fmla="*/ 1104848 w 2301135"/>
                <a:gd name="connsiteY5" fmla="*/ 0 h 9245842"/>
                <a:gd name="connsiteX6" fmla="*/ 1886093 w 2301135"/>
                <a:gd name="connsiteY6" fmla="*/ 323604 h 9245842"/>
                <a:gd name="connsiteX7" fmla="*/ 2209694 w 2301135"/>
                <a:gd name="connsiteY7" fmla="*/ 1104850 h 9245842"/>
                <a:gd name="connsiteX8" fmla="*/ 2209695 w 2301135"/>
                <a:gd name="connsiteY8" fmla="*/ 9154402 h 9245842"/>
                <a:gd name="connsiteX9" fmla="*/ 2209695 w 2301135"/>
                <a:gd name="connsiteY9" fmla="*/ 9154402 h 9245842"/>
                <a:gd name="connsiteX10" fmla="*/ 2301135 w 2301135"/>
                <a:gd name="connsiteY10" fmla="*/ 9245842 h 9245842"/>
                <a:gd name="connsiteX0" fmla="*/ 37157 w 2209695"/>
                <a:gd name="connsiteY0" fmla="*/ 8792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67397 w 2209695"/>
                <a:gd name="connsiteY0" fmla="*/ 8829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695" h="9154402">
                  <a:moveTo>
                    <a:pt x="67397" y="8829966"/>
                  </a:moveTo>
                  <a:lnTo>
                    <a:pt x="0" y="1104848"/>
                  </a:lnTo>
                  <a:cubicBezTo>
                    <a:pt x="0" y="811824"/>
                    <a:pt x="116404" y="530802"/>
                    <a:pt x="323604" y="323603"/>
                  </a:cubicBezTo>
                  <a:cubicBezTo>
                    <a:pt x="530804" y="116404"/>
                    <a:pt x="811826" y="1"/>
                    <a:pt x="1104850" y="2"/>
                  </a:cubicBezTo>
                  <a:lnTo>
                    <a:pt x="1104848" y="0"/>
                  </a:lnTo>
                  <a:lnTo>
                    <a:pt x="1104848" y="0"/>
                  </a:lnTo>
                  <a:cubicBezTo>
                    <a:pt x="1397872" y="0"/>
                    <a:pt x="1678894" y="116404"/>
                    <a:pt x="1886093" y="323604"/>
                  </a:cubicBezTo>
                  <a:cubicBezTo>
                    <a:pt x="2093292" y="530804"/>
                    <a:pt x="2209695" y="811826"/>
                    <a:pt x="2209694" y="1104850"/>
                  </a:cubicBezTo>
                  <a:cubicBezTo>
                    <a:pt x="2209694" y="3788034"/>
                    <a:pt x="2209695" y="6471218"/>
                    <a:pt x="2209695" y="9154402"/>
                  </a:cubicBezTo>
                  <a:lnTo>
                    <a:pt x="2209695" y="9154402"/>
                  </a:lnTo>
                </a:path>
              </a:pathLst>
            </a:custGeom>
            <a:solidFill>
              <a:srgbClr val="073779">
                <a:alpha val="80000"/>
              </a:srgbClr>
            </a:solidFill>
            <a:ln w="25400">
              <a:solidFill>
                <a:schemeClr val="accent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 rot="15660000">
              <a:off x="5179560" y="1579153"/>
              <a:ext cx="1040884" cy="7134813"/>
            </a:xfrm>
            <a:custGeom>
              <a:avLst/>
              <a:gdLst>
                <a:gd name="connsiteX0" fmla="*/ 498324 w 996648"/>
                <a:gd name="connsiteY0" fmla="*/ 0 h 6971904"/>
                <a:gd name="connsiteX1" fmla="*/ 498324 w 996648"/>
                <a:gd name="connsiteY1" fmla="*/ 0 h 6971904"/>
                <a:gd name="connsiteX2" fmla="*/ 850692 w 996648"/>
                <a:gd name="connsiteY2" fmla="*/ 145956 h 6971904"/>
                <a:gd name="connsiteX3" fmla="*/ 996647 w 996648"/>
                <a:gd name="connsiteY3" fmla="*/ 498325 h 6971904"/>
                <a:gd name="connsiteX4" fmla="*/ 996648 w 996648"/>
                <a:gd name="connsiteY4" fmla="*/ 6971904 h 6971904"/>
                <a:gd name="connsiteX5" fmla="*/ 996648 w 996648"/>
                <a:gd name="connsiteY5" fmla="*/ 6971904 h 6971904"/>
                <a:gd name="connsiteX6" fmla="*/ 996648 w 996648"/>
                <a:gd name="connsiteY6" fmla="*/ 6971904 h 6971904"/>
                <a:gd name="connsiteX7" fmla="*/ 0 w 996648"/>
                <a:gd name="connsiteY7" fmla="*/ 6971904 h 6971904"/>
                <a:gd name="connsiteX8" fmla="*/ 0 w 996648"/>
                <a:gd name="connsiteY8" fmla="*/ 6971904 h 6971904"/>
                <a:gd name="connsiteX9" fmla="*/ 0 w 996648"/>
                <a:gd name="connsiteY9" fmla="*/ 6971904 h 6971904"/>
                <a:gd name="connsiteX10" fmla="*/ 0 w 996648"/>
                <a:gd name="connsiteY10" fmla="*/ 498324 h 6971904"/>
                <a:gd name="connsiteX11" fmla="*/ 145956 w 996648"/>
                <a:gd name="connsiteY11" fmla="*/ 145956 h 6971904"/>
                <a:gd name="connsiteX12" fmla="*/ 498325 w 996648"/>
                <a:gd name="connsiteY12" fmla="*/ 1 h 6971904"/>
                <a:gd name="connsiteX13" fmla="*/ 498324 w 996648"/>
                <a:gd name="connsiteY13" fmla="*/ 0 h 6971904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996648 w 1051569"/>
                <a:gd name="connsiteY5" fmla="*/ 6971904 h 7134903"/>
                <a:gd name="connsiteX6" fmla="*/ 1051569 w 1051569"/>
                <a:gd name="connsiteY6" fmla="*/ 7134903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6971904 h 7134903"/>
                <a:gd name="connsiteX10" fmla="*/ 0 w 1051569"/>
                <a:gd name="connsiteY10" fmla="*/ 498324 h 7134903"/>
                <a:gd name="connsiteX11" fmla="*/ 145956 w 1051569"/>
                <a:gd name="connsiteY11" fmla="*/ 145956 h 7134903"/>
                <a:gd name="connsiteX12" fmla="*/ 498325 w 1051569"/>
                <a:gd name="connsiteY12" fmla="*/ 1 h 7134903"/>
                <a:gd name="connsiteX13" fmla="*/ 498324 w 1051569"/>
                <a:gd name="connsiteY13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1051569 w 1051569"/>
                <a:gd name="connsiteY5" fmla="*/ 7134903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498324 h 7134903"/>
                <a:gd name="connsiteX10" fmla="*/ 145956 w 1051569"/>
                <a:gd name="connsiteY10" fmla="*/ 145956 h 7134903"/>
                <a:gd name="connsiteX11" fmla="*/ 498325 w 1051569"/>
                <a:gd name="connsiteY11" fmla="*/ 1 h 7134903"/>
                <a:gd name="connsiteX12" fmla="*/ 498324 w 1051569"/>
                <a:gd name="connsiteY12" fmla="*/ 0 h 7134903"/>
                <a:gd name="connsiteX0" fmla="*/ 498324 w 1217677"/>
                <a:gd name="connsiteY0" fmla="*/ 0 h 7134903"/>
                <a:gd name="connsiteX1" fmla="*/ 498324 w 1217677"/>
                <a:gd name="connsiteY1" fmla="*/ 0 h 7134903"/>
                <a:gd name="connsiteX2" fmla="*/ 850692 w 1217677"/>
                <a:gd name="connsiteY2" fmla="*/ 145956 h 7134903"/>
                <a:gd name="connsiteX3" fmla="*/ 996647 w 1217677"/>
                <a:gd name="connsiteY3" fmla="*/ 498325 h 7134903"/>
                <a:gd name="connsiteX4" fmla="*/ 1051569 w 1217677"/>
                <a:gd name="connsiteY4" fmla="*/ 7134903 h 7134903"/>
                <a:gd name="connsiteX5" fmla="*/ 0 w 1217677"/>
                <a:gd name="connsiteY5" fmla="*/ 6971904 h 7134903"/>
                <a:gd name="connsiteX6" fmla="*/ 0 w 1217677"/>
                <a:gd name="connsiteY6" fmla="*/ 6971904 h 7134903"/>
                <a:gd name="connsiteX7" fmla="*/ 0 w 1217677"/>
                <a:gd name="connsiteY7" fmla="*/ 6971904 h 7134903"/>
                <a:gd name="connsiteX8" fmla="*/ 0 w 1217677"/>
                <a:gd name="connsiteY8" fmla="*/ 498324 h 7134903"/>
                <a:gd name="connsiteX9" fmla="*/ 145956 w 1217677"/>
                <a:gd name="connsiteY9" fmla="*/ 145956 h 7134903"/>
                <a:gd name="connsiteX10" fmla="*/ 498325 w 1217677"/>
                <a:gd name="connsiteY10" fmla="*/ 1 h 7134903"/>
                <a:gd name="connsiteX11" fmla="*/ 498324 w 1217677"/>
                <a:gd name="connsiteY11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1051569 w 1051569"/>
                <a:gd name="connsiteY4" fmla="*/ 7134903 h 7134903"/>
                <a:gd name="connsiteX5" fmla="*/ 0 w 1051569"/>
                <a:gd name="connsiteY5" fmla="*/ 6971904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498324 h 7134903"/>
                <a:gd name="connsiteX9" fmla="*/ 145956 w 1051569"/>
                <a:gd name="connsiteY9" fmla="*/ 145956 h 7134903"/>
                <a:gd name="connsiteX10" fmla="*/ 498325 w 1051569"/>
                <a:gd name="connsiteY10" fmla="*/ 1 h 7134903"/>
                <a:gd name="connsiteX11" fmla="*/ 498324 w 1051569"/>
                <a:gd name="connsiteY11" fmla="*/ 0 h 7134903"/>
                <a:gd name="connsiteX0" fmla="*/ 0 w 1143009"/>
                <a:gd name="connsiteY0" fmla="*/ 6971904 h 7226343"/>
                <a:gd name="connsiteX1" fmla="*/ 0 w 1143009"/>
                <a:gd name="connsiteY1" fmla="*/ 6971904 h 7226343"/>
                <a:gd name="connsiteX2" fmla="*/ 0 w 1143009"/>
                <a:gd name="connsiteY2" fmla="*/ 6971904 h 7226343"/>
                <a:gd name="connsiteX3" fmla="*/ 0 w 1143009"/>
                <a:gd name="connsiteY3" fmla="*/ 498324 h 7226343"/>
                <a:gd name="connsiteX4" fmla="*/ 145956 w 1143009"/>
                <a:gd name="connsiteY4" fmla="*/ 145956 h 7226343"/>
                <a:gd name="connsiteX5" fmla="*/ 498325 w 1143009"/>
                <a:gd name="connsiteY5" fmla="*/ 1 h 7226343"/>
                <a:gd name="connsiteX6" fmla="*/ 498324 w 1143009"/>
                <a:gd name="connsiteY6" fmla="*/ 0 h 7226343"/>
                <a:gd name="connsiteX7" fmla="*/ 498324 w 1143009"/>
                <a:gd name="connsiteY7" fmla="*/ 0 h 7226343"/>
                <a:gd name="connsiteX8" fmla="*/ 850692 w 1143009"/>
                <a:gd name="connsiteY8" fmla="*/ 145956 h 7226343"/>
                <a:gd name="connsiteX9" fmla="*/ 996647 w 1143009"/>
                <a:gd name="connsiteY9" fmla="*/ 498325 h 7226343"/>
                <a:gd name="connsiteX10" fmla="*/ 1143009 w 1143009"/>
                <a:gd name="connsiteY10" fmla="*/ 7226343 h 7226343"/>
                <a:gd name="connsiteX0" fmla="*/ 0 w 1095577"/>
                <a:gd name="connsiteY0" fmla="*/ 6971904 h 7197301"/>
                <a:gd name="connsiteX1" fmla="*/ 0 w 1095577"/>
                <a:gd name="connsiteY1" fmla="*/ 6971904 h 7197301"/>
                <a:gd name="connsiteX2" fmla="*/ 0 w 1095577"/>
                <a:gd name="connsiteY2" fmla="*/ 6971904 h 7197301"/>
                <a:gd name="connsiteX3" fmla="*/ 0 w 1095577"/>
                <a:gd name="connsiteY3" fmla="*/ 498324 h 7197301"/>
                <a:gd name="connsiteX4" fmla="*/ 145956 w 1095577"/>
                <a:gd name="connsiteY4" fmla="*/ 145956 h 7197301"/>
                <a:gd name="connsiteX5" fmla="*/ 498325 w 1095577"/>
                <a:gd name="connsiteY5" fmla="*/ 1 h 7197301"/>
                <a:gd name="connsiteX6" fmla="*/ 498324 w 1095577"/>
                <a:gd name="connsiteY6" fmla="*/ 0 h 7197301"/>
                <a:gd name="connsiteX7" fmla="*/ 498324 w 1095577"/>
                <a:gd name="connsiteY7" fmla="*/ 0 h 7197301"/>
                <a:gd name="connsiteX8" fmla="*/ 850692 w 1095577"/>
                <a:gd name="connsiteY8" fmla="*/ 145956 h 7197301"/>
                <a:gd name="connsiteX9" fmla="*/ 996647 w 1095577"/>
                <a:gd name="connsiteY9" fmla="*/ 498325 h 7197301"/>
                <a:gd name="connsiteX10" fmla="*/ 1095577 w 1095577"/>
                <a:gd name="connsiteY10" fmla="*/ 7197301 h 7197301"/>
                <a:gd name="connsiteX0" fmla="*/ 0 w 1045874"/>
                <a:gd name="connsiteY0" fmla="*/ 6971904 h 7103308"/>
                <a:gd name="connsiteX1" fmla="*/ 0 w 1045874"/>
                <a:gd name="connsiteY1" fmla="*/ 6971904 h 7103308"/>
                <a:gd name="connsiteX2" fmla="*/ 0 w 1045874"/>
                <a:gd name="connsiteY2" fmla="*/ 6971904 h 7103308"/>
                <a:gd name="connsiteX3" fmla="*/ 0 w 1045874"/>
                <a:gd name="connsiteY3" fmla="*/ 498324 h 7103308"/>
                <a:gd name="connsiteX4" fmla="*/ 145956 w 1045874"/>
                <a:gd name="connsiteY4" fmla="*/ 145956 h 7103308"/>
                <a:gd name="connsiteX5" fmla="*/ 498325 w 1045874"/>
                <a:gd name="connsiteY5" fmla="*/ 1 h 7103308"/>
                <a:gd name="connsiteX6" fmla="*/ 498324 w 1045874"/>
                <a:gd name="connsiteY6" fmla="*/ 0 h 7103308"/>
                <a:gd name="connsiteX7" fmla="*/ 498324 w 1045874"/>
                <a:gd name="connsiteY7" fmla="*/ 0 h 7103308"/>
                <a:gd name="connsiteX8" fmla="*/ 850692 w 1045874"/>
                <a:gd name="connsiteY8" fmla="*/ 145956 h 7103308"/>
                <a:gd name="connsiteX9" fmla="*/ 996647 w 1045874"/>
                <a:gd name="connsiteY9" fmla="*/ 498325 h 7103308"/>
                <a:gd name="connsiteX10" fmla="*/ 1045874 w 1045874"/>
                <a:gd name="connsiteY10" fmla="*/ 7103308 h 7103308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0884" h="7134813">
                  <a:moveTo>
                    <a:pt x="0" y="6971904"/>
                  </a:moveTo>
                  <a:lnTo>
                    <a:pt x="0" y="6971904"/>
                  </a:lnTo>
                  <a:lnTo>
                    <a:pt x="0" y="6971904"/>
                  </a:lnTo>
                  <a:lnTo>
                    <a:pt x="0" y="498324"/>
                  </a:lnTo>
                  <a:cubicBezTo>
                    <a:pt x="0" y="366160"/>
                    <a:pt x="52502" y="239410"/>
                    <a:pt x="145956" y="145956"/>
                  </a:cubicBezTo>
                  <a:cubicBezTo>
                    <a:pt x="239410" y="52502"/>
                    <a:pt x="366161" y="1"/>
                    <a:pt x="498325" y="1"/>
                  </a:cubicBezTo>
                  <a:lnTo>
                    <a:pt x="498324" y="0"/>
                  </a:lnTo>
                  <a:lnTo>
                    <a:pt x="498324" y="0"/>
                  </a:lnTo>
                  <a:cubicBezTo>
                    <a:pt x="630488" y="0"/>
                    <a:pt x="757238" y="52502"/>
                    <a:pt x="850692" y="145956"/>
                  </a:cubicBezTo>
                  <a:cubicBezTo>
                    <a:pt x="944146" y="239410"/>
                    <a:pt x="996647" y="366161"/>
                    <a:pt x="996647" y="498325"/>
                  </a:cubicBezTo>
                  <a:cubicBezTo>
                    <a:pt x="1030126" y="1663149"/>
                    <a:pt x="1037566" y="5867764"/>
                    <a:pt x="1040884" y="7134813"/>
                  </a:cubicBezTo>
                </a:path>
              </a:pathLst>
            </a:custGeom>
            <a:solidFill>
              <a:schemeClr val="tx2">
                <a:alpha val="60000"/>
              </a:schemeClr>
            </a:solidFill>
            <a:ln>
              <a:solidFill>
                <a:schemeClr val="bg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Freeform 25"/>
            <p:cNvSpPr/>
            <p:nvPr/>
          </p:nvSpPr>
          <p:spPr>
            <a:xfrm rot="15660000">
              <a:off x="6127955" y="-68851"/>
              <a:ext cx="932370" cy="5296611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5534 w 962833"/>
                <a:gd name="connsiteY2" fmla="*/ 6164375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5534" y="6164375"/>
                  </a:lnTo>
                  <a:cubicBezTo>
                    <a:pt x="3689" y="4261983"/>
                    <a:pt x="1845" y="2359592"/>
                    <a:pt x="0" y="457200"/>
                  </a:cubicBez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chemeClr val="tx2">
                <a:alpha val="5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 rot="15660000">
              <a:off x="5624128" y="-611284"/>
              <a:ext cx="962833" cy="6320186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0" y="6172200"/>
                  </a:lnTo>
                  <a:lnTo>
                    <a:pt x="0" y="457200"/>
                  </a:ln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rgbClr val="073779">
                <a:alpha val="50000"/>
              </a:srgbClr>
            </a:solidFill>
            <a:ln w="25400">
              <a:solidFill>
                <a:schemeClr val="accent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 rot="15660000">
              <a:off x="6395227" y="-278516"/>
              <a:ext cx="552099" cy="5104822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2099" h="5109912">
                  <a:moveTo>
                    <a:pt x="0" y="5016061"/>
                  </a:moveTo>
                  <a:lnTo>
                    <a:pt x="0" y="5016061"/>
                  </a:lnTo>
                  <a:lnTo>
                    <a:pt x="0" y="251460"/>
                  </a:ln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36054" y="5039297"/>
                    <a:pt x="552099" y="5109912"/>
                  </a:cubicBezTo>
                </a:path>
              </a:pathLst>
            </a:custGeom>
            <a:solidFill>
              <a:schemeClr val="accent1">
                <a:alpha val="30000"/>
              </a:schemeClr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 rot="15660000">
              <a:off x="7468755" y="1178808"/>
              <a:ext cx="536285" cy="2936001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328 w 552099"/>
                <a:gd name="connsiteY1" fmla="*/ 2862849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328 w 552099"/>
                <a:gd name="connsiteY0" fmla="*/ 2862849 h 5109912"/>
                <a:gd name="connsiteX1" fmla="*/ 0 w 552099"/>
                <a:gd name="connsiteY1" fmla="*/ 251460 h 5109912"/>
                <a:gd name="connsiteX2" fmla="*/ 73651 w 552099"/>
                <a:gd name="connsiteY2" fmla="*/ 73651 h 5109912"/>
                <a:gd name="connsiteX3" fmla="*/ 251460 w 552099"/>
                <a:gd name="connsiteY3" fmla="*/ 0 h 5109912"/>
                <a:gd name="connsiteX4" fmla="*/ 251460 w 552099"/>
                <a:gd name="connsiteY4" fmla="*/ 0 h 5109912"/>
                <a:gd name="connsiteX5" fmla="*/ 429269 w 552099"/>
                <a:gd name="connsiteY5" fmla="*/ 73651 h 5109912"/>
                <a:gd name="connsiteX6" fmla="*/ 502920 w 552099"/>
                <a:gd name="connsiteY6" fmla="*/ 251460 h 5109912"/>
                <a:gd name="connsiteX7" fmla="*/ 552099 w 552099"/>
                <a:gd name="connsiteY7" fmla="*/ 5109912 h 5109912"/>
                <a:gd name="connsiteX0" fmla="*/ 328 w 543353"/>
                <a:gd name="connsiteY0" fmla="*/ 2862849 h 2928006"/>
                <a:gd name="connsiteX1" fmla="*/ 0 w 543353"/>
                <a:gd name="connsiteY1" fmla="*/ 251460 h 2928006"/>
                <a:gd name="connsiteX2" fmla="*/ 73651 w 543353"/>
                <a:gd name="connsiteY2" fmla="*/ 73651 h 2928006"/>
                <a:gd name="connsiteX3" fmla="*/ 251460 w 543353"/>
                <a:gd name="connsiteY3" fmla="*/ 0 h 2928006"/>
                <a:gd name="connsiteX4" fmla="*/ 251460 w 543353"/>
                <a:gd name="connsiteY4" fmla="*/ 0 h 2928006"/>
                <a:gd name="connsiteX5" fmla="*/ 429269 w 543353"/>
                <a:gd name="connsiteY5" fmla="*/ 73651 h 2928006"/>
                <a:gd name="connsiteX6" fmla="*/ 502920 w 543353"/>
                <a:gd name="connsiteY6" fmla="*/ 251460 h 2928006"/>
                <a:gd name="connsiteX7" fmla="*/ 543353 w 543353"/>
                <a:gd name="connsiteY7" fmla="*/ 2928006 h 2928006"/>
                <a:gd name="connsiteX0" fmla="*/ 328 w 537043"/>
                <a:gd name="connsiteY0" fmla="*/ 2862849 h 2967890"/>
                <a:gd name="connsiteX1" fmla="*/ 0 w 537043"/>
                <a:gd name="connsiteY1" fmla="*/ 251460 h 2967890"/>
                <a:gd name="connsiteX2" fmla="*/ 73651 w 537043"/>
                <a:gd name="connsiteY2" fmla="*/ 73651 h 2967890"/>
                <a:gd name="connsiteX3" fmla="*/ 251460 w 537043"/>
                <a:gd name="connsiteY3" fmla="*/ 0 h 2967890"/>
                <a:gd name="connsiteX4" fmla="*/ 251460 w 537043"/>
                <a:gd name="connsiteY4" fmla="*/ 0 h 2967890"/>
                <a:gd name="connsiteX5" fmla="*/ 429269 w 537043"/>
                <a:gd name="connsiteY5" fmla="*/ 73651 h 2967890"/>
                <a:gd name="connsiteX6" fmla="*/ 502920 w 537043"/>
                <a:gd name="connsiteY6" fmla="*/ 251460 h 2967890"/>
                <a:gd name="connsiteX7" fmla="*/ 537043 w 537043"/>
                <a:gd name="connsiteY7" fmla="*/ 2967890 h 2967890"/>
                <a:gd name="connsiteX0" fmla="*/ 328 w 528237"/>
                <a:gd name="connsiteY0" fmla="*/ 2862849 h 2951509"/>
                <a:gd name="connsiteX1" fmla="*/ 0 w 528237"/>
                <a:gd name="connsiteY1" fmla="*/ 251460 h 2951509"/>
                <a:gd name="connsiteX2" fmla="*/ 73651 w 528237"/>
                <a:gd name="connsiteY2" fmla="*/ 73651 h 2951509"/>
                <a:gd name="connsiteX3" fmla="*/ 251460 w 528237"/>
                <a:gd name="connsiteY3" fmla="*/ 0 h 2951509"/>
                <a:gd name="connsiteX4" fmla="*/ 251460 w 528237"/>
                <a:gd name="connsiteY4" fmla="*/ 0 h 2951509"/>
                <a:gd name="connsiteX5" fmla="*/ 429269 w 528237"/>
                <a:gd name="connsiteY5" fmla="*/ 73651 h 2951509"/>
                <a:gd name="connsiteX6" fmla="*/ 502920 w 528237"/>
                <a:gd name="connsiteY6" fmla="*/ 251460 h 2951509"/>
                <a:gd name="connsiteX7" fmla="*/ 524305 w 528237"/>
                <a:gd name="connsiteY7" fmla="*/ 2951509 h 2951509"/>
                <a:gd name="connsiteX0" fmla="*/ 328 w 528237"/>
                <a:gd name="connsiteY0" fmla="*/ 2862849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28237"/>
                <a:gd name="connsiteY0" fmla="*/ 2863516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38755"/>
                <a:gd name="connsiteY0" fmla="*/ 2863516 h 2953801"/>
                <a:gd name="connsiteX1" fmla="*/ 0 w 538755"/>
                <a:gd name="connsiteY1" fmla="*/ 251460 h 2953801"/>
                <a:gd name="connsiteX2" fmla="*/ 73651 w 538755"/>
                <a:gd name="connsiteY2" fmla="*/ 73651 h 2953801"/>
                <a:gd name="connsiteX3" fmla="*/ 251460 w 538755"/>
                <a:gd name="connsiteY3" fmla="*/ 0 h 2953801"/>
                <a:gd name="connsiteX4" fmla="*/ 251460 w 538755"/>
                <a:gd name="connsiteY4" fmla="*/ 0 h 2953801"/>
                <a:gd name="connsiteX5" fmla="*/ 429269 w 538755"/>
                <a:gd name="connsiteY5" fmla="*/ 73651 h 2953801"/>
                <a:gd name="connsiteX6" fmla="*/ 502920 w 538755"/>
                <a:gd name="connsiteY6" fmla="*/ 251460 h 2953801"/>
                <a:gd name="connsiteX7" fmla="*/ 538755 w 538755"/>
                <a:gd name="connsiteY7" fmla="*/ 2953801 h 2953801"/>
                <a:gd name="connsiteX0" fmla="*/ 4542 w 536285"/>
                <a:gd name="connsiteY0" fmla="*/ 2863516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  <a:gd name="connsiteX0" fmla="*/ 6777 w 536285"/>
                <a:gd name="connsiteY0" fmla="*/ 2849391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285" h="2938929">
                  <a:moveTo>
                    <a:pt x="6777" y="2849391"/>
                  </a:moveTo>
                  <a:cubicBezTo>
                    <a:pt x="6668" y="1978928"/>
                    <a:pt x="109" y="1121923"/>
                    <a:pt x="0" y="251460"/>
                  </a:cubicBez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17682" y="905440"/>
                    <a:pt x="536285" y="2938929"/>
                  </a:cubicBezTo>
                </a:path>
              </a:pathLst>
            </a:custGeom>
            <a:solidFill>
              <a:schemeClr val="accent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873933" y="-1237392"/>
            <a:ext cx="739348" cy="604813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  <a:gd name="connsiteX0" fmla="*/ 0 w 981537"/>
              <a:gd name="connsiteY0" fmla="*/ 6172200 h 6338829"/>
              <a:gd name="connsiteX1" fmla="*/ 0 w 981537"/>
              <a:gd name="connsiteY1" fmla="*/ 6172200 h 6338829"/>
              <a:gd name="connsiteX2" fmla="*/ 0 w 981537"/>
              <a:gd name="connsiteY2" fmla="*/ 6172200 h 6338829"/>
              <a:gd name="connsiteX3" fmla="*/ 0 w 981537"/>
              <a:gd name="connsiteY3" fmla="*/ 457200 h 6338829"/>
              <a:gd name="connsiteX4" fmla="*/ 133911 w 981537"/>
              <a:gd name="connsiteY4" fmla="*/ 133911 h 6338829"/>
              <a:gd name="connsiteX5" fmla="*/ 457201 w 981537"/>
              <a:gd name="connsiteY5" fmla="*/ 1 h 6338829"/>
              <a:gd name="connsiteX6" fmla="*/ 457200 w 981537"/>
              <a:gd name="connsiteY6" fmla="*/ 0 h 6338829"/>
              <a:gd name="connsiteX7" fmla="*/ 457200 w 981537"/>
              <a:gd name="connsiteY7" fmla="*/ 0 h 6338829"/>
              <a:gd name="connsiteX8" fmla="*/ 780489 w 981537"/>
              <a:gd name="connsiteY8" fmla="*/ 133911 h 6338829"/>
              <a:gd name="connsiteX9" fmla="*/ 914399 w 981537"/>
              <a:gd name="connsiteY9" fmla="*/ 457201 h 6338829"/>
              <a:gd name="connsiteX10" fmla="*/ 981537 w 981537"/>
              <a:gd name="connsiteY10" fmla="*/ 6338829 h 63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81537" h="6338829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89058" y="4544471"/>
                  <a:pt x="981537" y="6338829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787879" y="-727578"/>
            <a:ext cx="5636587" cy="2026442"/>
            <a:chOff x="787878" y="-970104"/>
            <a:chExt cx="5636587" cy="2701922"/>
          </a:xfrm>
        </p:grpSpPr>
        <p:sp>
          <p:nvSpPr>
            <p:cNvPr id="37" name="Oval 36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Oval 41"/>
            <p:cNvSpPr/>
            <p:nvPr userDrawn="1"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Pie 33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Arc 37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Pie 45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Arc 46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Arc 39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022824" y="2221095"/>
            <a:ext cx="7551601" cy="1209455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3528601"/>
            <a:ext cx="6400800" cy="6858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4155947" y="-2871658"/>
            <a:ext cx="1087695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2/8/15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3"/>
          <p:cNvSpPr/>
          <p:nvPr/>
        </p:nvSpPr>
        <p:spPr>
          <a:xfrm rot="15660000">
            <a:off x="5309671" y="486269"/>
            <a:ext cx="780663" cy="7134813"/>
          </a:xfrm>
          <a:custGeom>
            <a:avLst/>
            <a:gdLst>
              <a:gd name="connsiteX0" fmla="*/ 498324 w 996648"/>
              <a:gd name="connsiteY0" fmla="*/ 0 h 6971904"/>
              <a:gd name="connsiteX1" fmla="*/ 498324 w 996648"/>
              <a:gd name="connsiteY1" fmla="*/ 0 h 6971904"/>
              <a:gd name="connsiteX2" fmla="*/ 850692 w 996648"/>
              <a:gd name="connsiteY2" fmla="*/ 145956 h 6971904"/>
              <a:gd name="connsiteX3" fmla="*/ 996647 w 996648"/>
              <a:gd name="connsiteY3" fmla="*/ 498325 h 6971904"/>
              <a:gd name="connsiteX4" fmla="*/ 996648 w 996648"/>
              <a:gd name="connsiteY4" fmla="*/ 6971904 h 6971904"/>
              <a:gd name="connsiteX5" fmla="*/ 996648 w 996648"/>
              <a:gd name="connsiteY5" fmla="*/ 6971904 h 6971904"/>
              <a:gd name="connsiteX6" fmla="*/ 996648 w 996648"/>
              <a:gd name="connsiteY6" fmla="*/ 6971904 h 6971904"/>
              <a:gd name="connsiteX7" fmla="*/ 0 w 996648"/>
              <a:gd name="connsiteY7" fmla="*/ 6971904 h 6971904"/>
              <a:gd name="connsiteX8" fmla="*/ 0 w 996648"/>
              <a:gd name="connsiteY8" fmla="*/ 6971904 h 6971904"/>
              <a:gd name="connsiteX9" fmla="*/ 0 w 996648"/>
              <a:gd name="connsiteY9" fmla="*/ 6971904 h 6971904"/>
              <a:gd name="connsiteX10" fmla="*/ 0 w 996648"/>
              <a:gd name="connsiteY10" fmla="*/ 498324 h 6971904"/>
              <a:gd name="connsiteX11" fmla="*/ 145956 w 996648"/>
              <a:gd name="connsiteY11" fmla="*/ 145956 h 6971904"/>
              <a:gd name="connsiteX12" fmla="*/ 498325 w 996648"/>
              <a:gd name="connsiteY12" fmla="*/ 1 h 6971904"/>
              <a:gd name="connsiteX13" fmla="*/ 498324 w 996648"/>
              <a:gd name="connsiteY13" fmla="*/ 0 h 6971904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996648 w 1051569"/>
              <a:gd name="connsiteY5" fmla="*/ 6971904 h 7134903"/>
              <a:gd name="connsiteX6" fmla="*/ 1051569 w 1051569"/>
              <a:gd name="connsiteY6" fmla="*/ 7134903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6971904 h 7134903"/>
              <a:gd name="connsiteX10" fmla="*/ 0 w 1051569"/>
              <a:gd name="connsiteY10" fmla="*/ 498324 h 7134903"/>
              <a:gd name="connsiteX11" fmla="*/ 145956 w 1051569"/>
              <a:gd name="connsiteY11" fmla="*/ 145956 h 7134903"/>
              <a:gd name="connsiteX12" fmla="*/ 498325 w 1051569"/>
              <a:gd name="connsiteY12" fmla="*/ 1 h 7134903"/>
              <a:gd name="connsiteX13" fmla="*/ 498324 w 1051569"/>
              <a:gd name="connsiteY13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1051569 w 1051569"/>
              <a:gd name="connsiteY5" fmla="*/ 7134903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498324 h 7134903"/>
              <a:gd name="connsiteX10" fmla="*/ 145956 w 1051569"/>
              <a:gd name="connsiteY10" fmla="*/ 145956 h 7134903"/>
              <a:gd name="connsiteX11" fmla="*/ 498325 w 1051569"/>
              <a:gd name="connsiteY11" fmla="*/ 1 h 7134903"/>
              <a:gd name="connsiteX12" fmla="*/ 498324 w 1051569"/>
              <a:gd name="connsiteY12" fmla="*/ 0 h 7134903"/>
              <a:gd name="connsiteX0" fmla="*/ 498324 w 1217677"/>
              <a:gd name="connsiteY0" fmla="*/ 0 h 7134903"/>
              <a:gd name="connsiteX1" fmla="*/ 498324 w 1217677"/>
              <a:gd name="connsiteY1" fmla="*/ 0 h 7134903"/>
              <a:gd name="connsiteX2" fmla="*/ 850692 w 1217677"/>
              <a:gd name="connsiteY2" fmla="*/ 145956 h 7134903"/>
              <a:gd name="connsiteX3" fmla="*/ 996647 w 1217677"/>
              <a:gd name="connsiteY3" fmla="*/ 498325 h 7134903"/>
              <a:gd name="connsiteX4" fmla="*/ 1051569 w 1217677"/>
              <a:gd name="connsiteY4" fmla="*/ 7134903 h 7134903"/>
              <a:gd name="connsiteX5" fmla="*/ 0 w 1217677"/>
              <a:gd name="connsiteY5" fmla="*/ 6971904 h 7134903"/>
              <a:gd name="connsiteX6" fmla="*/ 0 w 1217677"/>
              <a:gd name="connsiteY6" fmla="*/ 6971904 h 7134903"/>
              <a:gd name="connsiteX7" fmla="*/ 0 w 1217677"/>
              <a:gd name="connsiteY7" fmla="*/ 6971904 h 7134903"/>
              <a:gd name="connsiteX8" fmla="*/ 0 w 1217677"/>
              <a:gd name="connsiteY8" fmla="*/ 498324 h 7134903"/>
              <a:gd name="connsiteX9" fmla="*/ 145956 w 1217677"/>
              <a:gd name="connsiteY9" fmla="*/ 145956 h 7134903"/>
              <a:gd name="connsiteX10" fmla="*/ 498325 w 1217677"/>
              <a:gd name="connsiteY10" fmla="*/ 1 h 7134903"/>
              <a:gd name="connsiteX11" fmla="*/ 498324 w 1217677"/>
              <a:gd name="connsiteY11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1051569 w 1051569"/>
              <a:gd name="connsiteY4" fmla="*/ 7134903 h 7134903"/>
              <a:gd name="connsiteX5" fmla="*/ 0 w 1051569"/>
              <a:gd name="connsiteY5" fmla="*/ 6971904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498324 h 7134903"/>
              <a:gd name="connsiteX9" fmla="*/ 145956 w 1051569"/>
              <a:gd name="connsiteY9" fmla="*/ 145956 h 7134903"/>
              <a:gd name="connsiteX10" fmla="*/ 498325 w 1051569"/>
              <a:gd name="connsiteY10" fmla="*/ 1 h 7134903"/>
              <a:gd name="connsiteX11" fmla="*/ 498324 w 1051569"/>
              <a:gd name="connsiteY11" fmla="*/ 0 h 7134903"/>
              <a:gd name="connsiteX0" fmla="*/ 0 w 1143009"/>
              <a:gd name="connsiteY0" fmla="*/ 6971904 h 7226343"/>
              <a:gd name="connsiteX1" fmla="*/ 0 w 1143009"/>
              <a:gd name="connsiteY1" fmla="*/ 6971904 h 7226343"/>
              <a:gd name="connsiteX2" fmla="*/ 0 w 1143009"/>
              <a:gd name="connsiteY2" fmla="*/ 6971904 h 7226343"/>
              <a:gd name="connsiteX3" fmla="*/ 0 w 1143009"/>
              <a:gd name="connsiteY3" fmla="*/ 498324 h 7226343"/>
              <a:gd name="connsiteX4" fmla="*/ 145956 w 1143009"/>
              <a:gd name="connsiteY4" fmla="*/ 145956 h 7226343"/>
              <a:gd name="connsiteX5" fmla="*/ 498325 w 1143009"/>
              <a:gd name="connsiteY5" fmla="*/ 1 h 7226343"/>
              <a:gd name="connsiteX6" fmla="*/ 498324 w 1143009"/>
              <a:gd name="connsiteY6" fmla="*/ 0 h 7226343"/>
              <a:gd name="connsiteX7" fmla="*/ 498324 w 1143009"/>
              <a:gd name="connsiteY7" fmla="*/ 0 h 7226343"/>
              <a:gd name="connsiteX8" fmla="*/ 850692 w 1143009"/>
              <a:gd name="connsiteY8" fmla="*/ 145956 h 7226343"/>
              <a:gd name="connsiteX9" fmla="*/ 996647 w 1143009"/>
              <a:gd name="connsiteY9" fmla="*/ 498325 h 7226343"/>
              <a:gd name="connsiteX10" fmla="*/ 1143009 w 1143009"/>
              <a:gd name="connsiteY10" fmla="*/ 7226343 h 7226343"/>
              <a:gd name="connsiteX0" fmla="*/ 0 w 1095577"/>
              <a:gd name="connsiteY0" fmla="*/ 6971904 h 7197301"/>
              <a:gd name="connsiteX1" fmla="*/ 0 w 1095577"/>
              <a:gd name="connsiteY1" fmla="*/ 6971904 h 7197301"/>
              <a:gd name="connsiteX2" fmla="*/ 0 w 1095577"/>
              <a:gd name="connsiteY2" fmla="*/ 6971904 h 7197301"/>
              <a:gd name="connsiteX3" fmla="*/ 0 w 1095577"/>
              <a:gd name="connsiteY3" fmla="*/ 498324 h 7197301"/>
              <a:gd name="connsiteX4" fmla="*/ 145956 w 1095577"/>
              <a:gd name="connsiteY4" fmla="*/ 145956 h 7197301"/>
              <a:gd name="connsiteX5" fmla="*/ 498325 w 1095577"/>
              <a:gd name="connsiteY5" fmla="*/ 1 h 7197301"/>
              <a:gd name="connsiteX6" fmla="*/ 498324 w 1095577"/>
              <a:gd name="connsiteY6" fmla="*/ 0 h 7197301"/>
              <a:gd name="connsiteX7" fmla="*/ 498324 w 1095577"/>
              <a:gd name="connsiteY7" fmla="*/ 0 h 7197301"/>
              <a:gd name="connsiteX8" fmla="*/ 850692 w 1095577"/>
              <a:gd name="connsiteY8" fmla="*/ 145956 h 7197301"/>
              <a:gd name="connsiteX9" fmla="*/ 996647 w 1095577"/>
              <a:gd name="connsiteY9" fmla="*/ 498325 h 7197301"/>
              <a:gd name="connsiteX10" fmla="*/ 1095577 w 1095577"/>
              <a:gd name="connsiteY10" fmla="*/ 7197301 h 7197301"/>
              <a:gd name="connsiteX0" fmla="*/ 0 w 1045874"/>
              <a:gd name="connsiteY0" fmla="*/ 6971904 h 7103308"/>
              <a:gd name="connsiteX1" fmla="*/ 0 w 1045874"/>
              <a:gd name="connsiteY1" fmla="*/ 6971904 h 7103308"/>
              <a:gd name="connsiteX2" fmla="*/ 0 w 1045874"/>
              <a:gd name="connsiteY2" fmla="*/ 6971904 h 7103308"/>
              <a:gd name="connsiteX3" fmla="*/ 0 w 1045874"/>
              <a:gd name="connsiteY3" fmla="*/ 498324 h 7103308"/>
              <a:gd name="connsiteX4" fmla="*/ 145956 w 1045874"/>
              <a:gd name="connsiteY4" fmla="*/ 145956 h 7103308"/>
              <a:gd name="connsiteX5" fmla="*/ 498325 w 1045874"/>
              <a:gd name="connsiteY5" fmla="*/ 1 h 7103308"/>
              <a:gd name="connsiteX6" fmla="*/ 498324 w 1045874"/>
              <a:gd name="connsiteY6" fmla="*/ 0 h 7103308"/>
              <a:gd name="connsiteX7" fmla="*/ 498324 w 1045874"/>
              <a:gd name="connsiteY7" fmla="*/ 0 h 7103308"/>
              <a:gd name="connsiteX8" fmla="*/ 850692 w 1045874"/>
              <a:gd name="connsiteY8" fmla="*/ 145956 h 7103308"/>
              <a:gd name="connsiteX9" fmla="*/ 996647 w 1045874"/>
              <a:gd name="connsiteY9" fmla="*/ 498325 h 7103308"/>
              <a:gd name="connsiteX10" fmla="*/ 1045874 w 1045874"/>
              <a:gd name="connsiteY10" fmla="*/ 7103308 h 7103308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0884" h="7134813">
                <a:moveTo>
                  <a:pt x="0" y="6971904"/>
                </a:moveTo>
                <a:lnTo>
                  <a:pt x="0" y="6971904"/>
                </a:lnTo>
                <a:lnTo>
                  <a:pt x="0" y="6971904"/>
                </a:lnTo>
                <a:lnTo>
                  <a:pt x="0" y="498324"/>
                </a:lnTo>
                <a:cubicBezTo>
                  <a:pt x="0" y="366160"/>
                  <a:pt x="52502" y="239410"/>
                  <a:pt x="145956" y="145956"/>
                </a:cubicBezTo>
                <a:cubicBezTo>
                  <a:pt x="239410" y="52502"/>
                  <a:pt x="366161" y="1"/>
                  <a:pt x="498325" y="1"/>
                </a:cubicBezTo>
                <a:lnTo>
                  <a:pt x="498324" y="0"/>
                </a:lnTo>
                <a:lnTo>
                  <a:pt x="498324" y="0"/>
                </a:lnTo>
                <a:cubicBezTo>
                  <a:pt x="630488" y="0"/>
                  <a:pt x="757238" y="52502"/>
                  <a:pt x="850692" y="145956"/>
                </a:cubicBezTo>
                <a:cubicBezTo>
                  <a:pt x="944146" y="239410"/>
                  <a:pt x="996647" y="366161"/>
                  <a:pt x="996647" y="498325"/>
                </a:cubicBezTo>
                <a:cubicBezTo>
                  <a:pt x="1030126" y="1663149"/>
                  <a:pt x="1037566" y="5867764"/>
                  <a:pt x="1040884" y="7134813"/>
                </a:cubicBezTo>
              </a:path>
            </a:pathLst>
          </a:custGeom>
          <a:solidFill>
            <a:schemeClr val="tx2">
              <a:alpha val="60000"/>
            </a:schemeClr>
          </a:solidFill>
          <a:ln>
            <a:solidFill>
              <a:schemeClr val="bg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grpSp>
        <p:nvGrpSpPr>
          <p:cNvPr id="27" name="Group 26"/>
          <p:cNvGrpSpPr/>
          <p:nvPr/>
        </p:nvGrpSpPr>
        <p:grpSpPr>
          <a:xfrm>
            <a:off x="787879" y="-727578"/>
            <a:ext cx="5636587" cy="2026442"/>
            <a:chOff x="787878" y="-970104"/>
            <a:chExt cx="5636587" cy="2701922"/>
          </a:xfrm>
        </p:grpSpPr>
        <p:sp>
          <p:nvSpPr>
            <p:cNvPr id="31" name="Oval 30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Pie 34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Arc 42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Pie 43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Arc 44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" name="Arc 54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873663" y="-703051"/>
            <a:ext cx="725259" cy="6030348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/>
        </p:nvSpPr>
        <p:spPr>
          <a:xfrm rot="15669120">
            <a:off x="4262570" y="-1115474"/>
            <a:ext cx="1341502" cy="8821162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132845 w 2209695"/>
              <a:gd name="connsiteY0" fmla="*/ 885693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70836 w 2209695"/>
              <a:gd name="connsiteY0" fmla="*/ 8848823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70836" y="8848823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Freeform 25"/>
          <p:cNvSpPr/>
          <p:nvPr/>
        </p:nvSpPr>
        <p:spPr>
          <a:xfrm rot="15660000">
            <a:off x="6244501" y="-196268"/>
            <a:ext cx="699278" cy="5296611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tx2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Freeform 23"/>
          <p:cNvSpPr/>
          <p:nvPr/>
        </p:nvSpPr>
        <p:spPr>
          <a:xfrm rot="15660000">
            <a:off x="5744483" y="-731040"/>
            <a:ext cx="722125" cy="632018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rgbClr val="073779">
              <a:alpha val="50000"/>
            </a:srgbClr>
          </a:solidFill>
          <a:ln w="25400">
            <a:solidFill>
              <a:schemeClr val="accent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Freeform 27"/>
          <p:cNvSpPr/>
          <p:nvPr/>
        </p:nvSpPr>
        <p:spPr>
          <a:xfrm rot="15660000">
            <a:off x="6464240" y="-329544"/>
            <a:ext cx="414074" cy="5104822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099" h="5109912">
                <a:moveTo>
                  <a:pt x="0" y="5016061"/>
                </a:moveTo>
                <a:lnTo>
                  <a:pt x="0" y="5016061"/>
                </a:lnTo>
                <a:lnTo>
                  <a:pt x="0" y="251460"/>
                </a:ln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36054" y="5039297"/>
                  <a:pt x="552099" y="5109912"/>
                </a:cubicBezTo>
              </a:path>
            </a:pathLst>
          </a:custGeom>
          <a:solidFill>
            <a:schemeClr val="accent1">
              <a:alpha val="3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Freeform 28"/>
          <p:cNvSpPr/>
          <p:nvPr/>
        </p:nvSpPr>
        <p:spPr>
          <a:xfrm rot="15660000">
            <a:off x="7535012" y="1030513"/>
            <a:ext cx="396178" cy="2948568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328 w 552099"/>
              <a:gd name="connsiteY1" fmla="*/ 2862849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328 w 552099"/>
              <a:gd name="connsiteY0" fmla="*/ 2862849 h 5109912"/>
              <a:gd name="connsiteX1" fmla="*/ 0 w 552099"/>
              <a:gd name="connsiteY1" fmla="*/ 251460 h 5109912"/>
              <a:gd name="connsiteX2" fmla="*/ 73651 w 552099"/>
              <a:gd name="connsiteY2" fmla="*/ 73651 h 5109912"/>
              <a:gd name="connsiteX3" fmla="*/ 251460 w 552099"/>
              <a:gd name="connsiteY3" fmla="*/ 0 h 5109912"/>
              <a:gd name="connsiteX4" fmla="*/ 251460 w 552099"/>
              <a:gd name="connsiteY4" fmla="*/ 0 h 5109912"/>
              <a:gd name="connsiteX5" fmla="*/ 429269 w 552099"/>
              <a:gd name="connsiteY5" fmla="*/ 73651 h 5109912"/>
              <a:gd name="connsiteX6" fmla="*/ 502920 w 552099"/>
              <a:gd name="connsiteY6" fmla="*/ 251460 h 5109912"/>
              <a:gd name="connsiteX7" fmla="*/ 552099 w 552099"/>
              <a:gd name="connsiteY7" fmla="*/ 5109912 h 5109912"/>
              <a:gd name="connsiteX0" fmla="*/ 328 w 543353"/>
              <a:gd name="connsiteY0" fmla="*/ 2862849 h 2928006"/>
              <a:gd name="connsiteX1" fmla="*/ 0 w 543353"/>
              <a:gd name="connsiteY1" fmla="*/ 251460 h 2928006"/>
              <a:gd name="connsiteX2" fmla="*/ 73651 w 543353"/>
              <a:gd name="connsiteY2" fmla="*/ 73651 h 2928006"/>
              <a:gd name="connsiteX3" fmla="*/ 251460 w 543353"/>
              <a:gd name="connsiteY3" fmla="*/ 0 h 2928006"/>
              <a:gd name="connsiteX4" fmla="*/ 251460 w 543353"/>
              <a:gd name="connsiteY4" fmla="*/ 0 h 2928006"/>
              <a:gd name="connsiteX5" fmla="*/ 429269 w 543353"/>
              <a:gd name="connsiteY5" fmla="*/ 73651 h 2928006"/>
              <a:gd name="connsiteX6" fmla="*/ 502920 w 543353"/>
              <a:gd name="connsiteY6" fmla="*/ 251460 h 2928006"/>
              <a:gd name="connsiteX7" fmla="*/ 543353 w 543353"/>
              <a:gd name="connsiteY7" fmla="*/ 2928006 h 2928006"/>
              <a:gd name="connsiteX0" fmla="*/ 328 w 537043"/>
              <a:gd name="connsiteY0" fmla="*/ 2862849 h 2967890"/>
              <a:gd name="connsiteX1" fmla="*/ 0 w 537043"/>
              <a:gd name="connsiteY1" fmla="*/ 251460 h 2967890"/>
              <a:gd name="connsiteX2" fmla="*/ 73651 w 537043"/>
              <a:gd name="connsiteY2" fmla="*/ 73651 h 2967890"/>
              <a:gd name="connsiteX3" fmla="*/ 251460 w 537043"/>
              <a:gd name="connsiteY3" fmla="*/ 0 h 2967890"/>
              <a:gd name="connsiteX4" fmla="*/ 251460 w 537043"/>
              <a:gd name="connsiteY4" fmla="*/ 0 h 2967890"/>
              <a:gd name="connsiteX5" fmla="*/ 429269 w 537043"/>
              <a:gd name="connsiteY5" fmla="*/ 73651 h 2967890"/>
              <a:gd name="connsiteX6" fmla="*/ 502920 w 537043"/>
              <a:gd name="connsiteY6" fmla="*/ 251460 h 2967890"/>
              <a:gd name="connsiteX7" fmla="*/ 537043 w 537043"/>
              <a:gd name="connsiteY7" fmla="*/ 2967890 h 2967890"/>
              <a:gd name="connsiteX0" fmla="*/ 328 w 528237"/>
              <a:gd name="connsiteY0" fmla="*/ 2862849 h 2951509"/>
              <a:gd name="connsiteX1" fmla="*/ 0 w 528237"/>
              <a:gd name="connsiteY1" fmla="*/ 251460 h 2951509"/>
              <a:gd name="connsiteX2" fmla="*/ 73651 w 528237"/>
              <a:gd name="connsiteY2" fmla="*/ 73651 h 2951509"/>
              <a:gd name="connsiteX3" fmla="*/ 251460 w 528237"/>
              <a:gd name="connsiteY3" fmla="*/ 0 h 2951509"/>
              <a:gd name="connsiteX4" fmla="*/ 251460 w 528237"/>
              <a:gd name="connsiteY4" fmla="*/ 0 h 2951509"/>
              <a:gd name="connsiteX5" fmla="*/ 429269 w 528237"/>
              <a:gd name="connsiteY5" fmla="*/ 73651 h 2951509"/>
              <a:gd name="connsiteX6" fmla="*/ 502920 w 528237"/>
              <a:gd name="connsiteY6" fmla="*/ 251460 h 2951509"/>
              <a:gd name="connsiteX7" fmla="*/ 524305 w 528237"/>
              <a:gd name="connsiteY7" fmla="*/ 2951509 h 295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8237" h="2951509">
                <a:moveTo>
                  <a:pt x="328" y="2862849"/>
                </a:moveTo>
                <a:cubicBezTo>
                  <a:pt x="219" y="1992386"/>
                  <a:pt x="109" y="1121923"/>
                  <a:pt x="0" y="251460"/>
                </a:cubicBez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05702" y="918020"/>
                  <a:pt x="524305" y="2951509"/>
                </a:cubicBezTo>
              </a:path>
            </a:pathLst>
          </a:custGeom>
          <a:solidFill>
            <a:schemeClr val="accent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248863" y="2673496"/>
            <a:ext cx="7324068" cy="1209455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0" name="Picture Placeholder 2"/>
          <p:cNvSpPr>
            <a:spLocks noGrp="1"/>
          </p:cNvSpPr>
          <p:nvPr>
            <p:ph type="pic" idx="13"/>
          </p:nvPr>
        </p:nvSpPr>
        <p:spPr>
          <a:xfrm rot="21068552">
            <a:off x="914506" y="627514"/>
            <a:ext cx="3923711" cy="210349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3743118"/>
            <a:ext cx="6400800" cy="6858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Header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3" name="Freeform 42"/>
          <p:cNvSpPr/>
          <p:nvPr/>
        </p:nvSpPr>
        <p:spPr>
          <a:xfrm rot="4809906">
            <a:off x="3546189" y="349848"/>
            <a:ext cx="825157" cy="8104720"/>
          </a:xfrm>
          <a:custGeom>
            <a:avLst/>
            <a:gdLst>
              <a:gd name="connsiteX0" fmla="*/ 533400 w 1066800"/>
              <a:gd name="connsiteY0" fmla="*/ 0 h 8120268"/>
              <a:gd name="connsiteX1" fmla="*/ 533400 w 1066800"/>
              <a:gd name="connsiteY1" fmla="*/ 0 h 8120268"/>
              <a:gd name="connsiteX2" fmla="*/ 910571 w 1066800"/>
              <a:gd name="connsiteY2" fmla="*/ 156230 h 8120268"/>
              <a:gd name="connsiteX3" fmla="*/ 1066800 w 1066800"/>
              <a:gd name="connsiteY3" fmla="*/ 533401 h 8120268"/>
              <a:gd name="connsiteX4" fmla="*/ 1066800 w 1066800"/>
              <a:gd name="connsiteY4" fmla="*/ 8120268 h 8120268"/>
              <a:gd name="connsiteX5" fmla="*/ 1066800 w 1066800"/>
              <a:gd name="connsiteY5" fmla="*/ 8120268 h 8120268"/>
              <a:gd name="connsiteX6" fmla="*/ 1066800 w 1066800"/>
              <a:gd name="connsiteY6" fmla="*/ 8120268 h 8120268"/>
              <a:gd name="connsiteX7" fmla="*/ 0 w 1066800"/>
              <a:gd name="connsiteY7" fmla="*/ 8120268 h 8120268"/>
              <a:gd name="connsiteX8" fmla="*/ 0 w 1066800"/>
              <a:gd name="connsiteY8" fmla="*/ 8120268 h 8120268"/>
              <a:gd name="connsiteX9" fmla="*/ 0 w 1066800"/>
              <a:gd name="connsiteY9" fmla="*/ 8120268 h 8120268"/>
              <a:gd name="connsiteX10" fmla="*/ 0 w 1066800"/>
              <a:gd name="connsiteY10" fmla="*/ 533400 h 8120268"/>
              <a:gd name="connsiteX11" fmla="*/ 156230 w 1066800"/>
              <a:gd name="connsiteY11" fmla="*/ 156229 h 8120268"/>
              <a:gd name="connsiteX12" fmla="*/ 533401 w 1066800"/>
              <a:gd name="connsiteY12" fmla="*/ 0 h 8120268"/>
              <a:gd name="connsiteX13" fmla="*/ 533400 w 1066800"/>
              <a:gd name="connsiteY13" fmla="*/ 0 h 8120268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28952"/>
              <a:gd name="connsiteY0" fmla="*/ 602505 h 8722773"/>
              <a:gd name="connsiteX1" fmla="*/ 533400 w 1128952"/>
              <a:gd name="connsiteY1" fmla="*/ 602505 h 8722773"/>
              <a:gd name="connsiteX2" fmla="*/ 910571 w 1128952"/>
              <a:gd name="connsiteY2" fmla="*/ 758735 h 8722773"/>
              <a:gd name="connsiteX3" fmla="*/ 1066800 w 1128952"/>
              <a:gd name="connsiteY3" fmla="*/ 1135906 h 8722773"/>
              <a:gd name="connsiteX4" fmla="*/ 1109048 w 1128952"/>
              <a:gd name="connsiteY4" fmla="*/ 7478466 h 8722773"/>
              <a:gd name="connsiteX5" fmla="*/ 1066800 w 1128952"/>
              <a:gd name="connsiteY5" fmla="*/ 8722773 h 8722773"/>
              <a:gd name="connsiteX6" fmla="*/ 1066800 w 1128952"/>
              <a:gd name="connsiteY6" fmla="*/ 8722773 h 8722773"/>
              <a:gd name="connsiteX7" fmla="*/ 1066800 w 1128952"/>
              <a:gd name="connsiteY7" fmla="*/ 8722773 h 8722773"/>
              <a:gd name="connsiteX8" fmla="*/ 0 w 1128952"/>
              <a:gd name="connsiteY8" fmla="*/ 8722773 h 8722773"/>
              <a:gd name="connsiteX9" fmla="*/ 0 w 1128952"/>
              <a:gd name="connsiteY9" fmla="*/ 8722773 h 8722773"/>
              <a:gd name="connsiteX10" fmla="*/ 0 w 1128952"/>
              <a:gd name="connsiteY10" fmla="*/ 8722773 h 8722773"/>
              <a:gd name="connsiteX11" fmla="*/ 0 w 1128952"/>
              <a:gd name="connsiteY11" fmla="*/ 1135905 h 8722773"/>
              <a:gd name="connsiteX12" fmla="*/ 156230 w 1128952"/>
              <a:gd name="connsiteY12" fmla="*/ 758734 h 8722773"/>
              <a:gd name="connsiteX13" fmla="*/ 533401 w 1128952"/>
              <a:gd name="connsiteY13" fmla="*/ 602505 h 8722773"/>
              <a:gd name="connsiteX14" fmla="*/ 533400 w 1128952"/>
              <a:gd name="connsiteY14" fmla="*/ 602505 h 8722773"/>
              <a:gd name="connsiteX0" fmla="*/ 533400 w 1109048"/>
              <a:gd name="connsiteY0" fmla="*/ 602505 h 8722773"/>
              <a:gd name="connsiteX1" fmla="*/ 533400 w 1109048"/>
              <a:gd name="connsiteY1" fmla="*/ 602505 h 8722773"/>
              <a:gd name="connsiteX2" fmla="*/ 910571 w 1109048"/>
              <a:gd name="connsiteY2" fmla="*/ 758735 h 8722773"/>
              <a:gd name="connsiteX3" fmla="*/ 1066800 w 1109048"/>
              <a:gd name="connsiteY3" fmla="*/ 1135906 h 8722773"/>
              <a:gd name="connsiteX4" fmla="*/ 1109048 w 1109048"/>
              <a:gd name="connsiteY4" fmla="*/ 7478466 h 8722773"/>
              <a:gd name="connsiteX5" fmla="*/ 1066800 w 1109048"/>
              <a:gd name="connsiteY5" fmla="*/ 8722773 h 8722773"/>
              <a:gd name="connsiteX6" fmla="*/ 1066800 w 1109048"/>
              <a:gd name="connsiteY6" fmla="*/ 8722773 h 8722773"/>
              <a:gd name="connsiteX7" fmla="*/ 1066800 w 1109048"/>
              <a:gd name="connsiteY7" fmla="*/ 8722773 h 8722773"/>
              <a:gd name="connsiteX8" fmla="*/ 0 w 1109048"/>
              <a:gd name="connsiteY8" fmla="*/ 8722773 h 8722773"/>
              <a:gd name="connsiteX9" fmla="*/ 0 w 1109048"/>
              <a:gd name="connsiteY9" fmla="*/ 8722773 h 8722773"/>
              <a:gd name="connsiteX10" fmla="*/ 0 w 1109048"/>
              <a:gd name="connsiteY10" fmla="*/ 8722773 h 8722773"/>
              <a:gd name="connsiteX11" fmla="*/ 0 w 1109048"/>
              <a:gd name="connsiteY11" fmla="*/ 1135905 h 8722773"/>
              <a:gd name="connsiteX12" fmla="*/ 156230 w 1109048"/>
              <a:gd name="connsiteY12" fmla="*/ 758734 h 8722773"/>
              <a:gd name="connsiteX13" fmla="*/ 533401 w 1109048"/>
              <a:gd name="connsiteY13" fmla="*/ 602505 h 8722773"/>
              <a:gd name="connsiteX14" fmla="*/ 533400 w 1109048"/>
              <a:gd name="connsiteY14" fmla="*/ 602505 h 8722773"/>
              <a:gd name="connsiteX0" fmla="*/ 533400 w 1109048"/>
              <a:gd name="connsiteY0" fmla="*/ 602799 h 8723067"/>
              <a:gd name="connsiteX1" fmla="*/ 533400 w 1109048"/>
              <a:gd name="connsiteY1" fmla="*/ 602799 h 8723067"/>
              <a:gd name="connsiteX2" fmla="*/ 910571 w 1109048"/>
              <a:gd name="connsiteY2" fmla="*/ 759029 h 8723067"/>
              <a:gd name="connsiteX3" fmla="*/ 1066800 w 1109048"/>
              <a:gd name="connsiteY3" fmla="*/ 1136200 h 8723067"/>
              <a:gd name="connsiteX4" fmla="*/ 1109048 w 1109048"/>
              <a:gd name="connsiteY4" fmla="*/ 7478760 h 8723067"/>
              <a:gd name="connsiteX5" fmla="*/ 1066800 w 1109048"/>
              <a:gd name="connsiteY5" fmla="*/ 8723067 h 8723067"/>
              <a:gd name="connsiteX6" fmla="*/ 1066800 w 1109048"/>
              <a:gd name="connsiteY6" fmla="*/ 8723067 h 8723067"/>
              <a:gd name="connsiteX7" fmla="*/ 1066800 w 1109048"/>
              <a:gd name="connsiteY7" fmla="*/ 8723067 h 8723067"/>
              <a:gd name="connsiteX8" fmla="*/ 0 w 1109048"/>
              <a:gd name="connsiteY8" fmla="*/ 8723067 h 8723067"/>
              <a:gd name="connsiteX9" fmla="*/ 0 w 1109048"/>
              <a:gd name="connsiteY9" fmla="*/ 8723067 h 8723067"/>
              <a:gd name="connsiteX10" fmla="*/ 0 w 1109048"/>
              <a:gd name="connsiteY10" fmla="*/ 8723067 h 8723067"/>
              <a:gd name="connsiteX11" fmla="*/ 0 w 1109048"/>
              <a:gd name="connsiteY11" fmla="*/ 1136199 h 8723067"/>
              <a:gd name="connsiteX12" fmla="*/ 156230 w 1109048"/>
              <a:gd name="connsiteY12" fmla="*/ 759028 h 8723067"/>
              <a:gd name="connsiteX13" fmla="*/ 533401 w 1109048"/>
              <a:gd name="connsiteY13" fmla="*/ 602799 h 8723067"/>
              <a:gd name="connsiteX14" fmla="*/ 533400 w 1109048"/>
              <a:gd name="connsiteY14" fmla="*/ 602799 h 8723067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6680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84010 w 1109048"/>
              <a:gd name="connsiteY7" fmla="*/ 8053661 h 8120268"/>
              <a:gd name="connsiteX8" fmla="*/ 852372 w 1109048"/>
              <a:gd name="connsiteY8" fmla="*/ 8083096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8120268 h 8120268"/>
              <a:gd name="connsiteX12" fmla="*/ 0 w 1109048"/>
              <a:gd name="connsiteY12" fmla="*/ 533400 h 8120268"/>
              <a:gd name="connsiteX13" fmla="*/ 156230 w 1109048"/>
              <a:gd name="connsiteY13" fmla="*/ 156229 h 8120268"/>
              <a:gd name="connsiteX14" fmla="*/ 533401 w 1109048"/>
              <a:gd name="connsiteY14" fmla="*/ 0 h 8120268"/>
              <a:gd name="connsiteX15" fmla="*/ 533400 w 1109048"/>
              <a:gd name="connsiteY15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852372 w 1109048"/>
              <a:gd name="connsiteY6" fmla="*/ 8083096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533400 h 8120268"/>
              <a:gd name="connsiteX11" fmla="*/ 156230 w 1109048"/>
              <a:gd name="connsiteY11" fmla="*/ 156229 h 8120268"/>
              <a:gd name="connsiteX12" fmla="*/ 533401 w 1109048"/>
              <a:gd name="connsiteY12" fmla="*/ 0 h 8120268"/>
              <a:gd name="connsiteX13" fmla="*/ 533400 w 1109048"/>
              <a:gd name="connsiteY13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17782 w 1109048"/>
              <a:gd name="connsiteY8" fmla="*/ 7974865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17782 w 1109048"/>
              <a:gd name="connsiteY7" fmla="*/ 7974865 h 8120268"/>
              <a:gd name="connsiteX8" fmla="*/ 0 w 1109048"/>
              <a:gd name="connsiteY8" fmla="*/ 533400 h 8120268"/>
              <a:gd name="connsiteX9" fmla="*/ 156230 w 1109048"/>
              <a:gd name="connsiteY9" fmla="*/ 156229 h 8120268"/>
              <a:gd name="connsiteX10" fmla="*/ 533401 w 1109048"/>
              <a:gd name="connsiteY10" fmla="*/ 0 h 8120268"/>
              <a:gd name="connsiteX11" fmla="*/ 533400 w 1109048"/>
              <a:gd name="connsiteY11" fmla="*/ 0 h 8120268"/>
              <a:gd name="connsiteX0" fmla="*/ 533400 w 1109048"/>
              <a:gd name="connsiteY0" fmla="*/ 0 h 8083096"/>
              <a:gd name="connsiteX1" fmla="*/ 533400 w 1109048"/>
              <a:gd name="connsiteY1" fmla="*/ 0 h 8083096"/>
              <a:gd name="connsiteX2" fmla="*/ 910571 w 1109048"/>
              <a:gd name="connsiteY2" fmla="*/ 156230 h 8083096"/>
              <a:gd name="connsiteX3" fmla="*/ 1066800 w 1109048"/>
              <a:gd name="connsiteY3" fmla="*/ 533401 h 8083096"/>
              <a:gd name="connsiteX4" fmla="*/ 1109048 w 1109048"/>
              <a:gd name="connsiteY4" fmla="*/ 6875961 h 8083096"/>
              <a:gd name="connsiteX5" fmla="*/ 852372 w 1109048"/>
              <a:gd name="connsiteY5" fmla="*/ 8083096 h 8083096"/>
              <a:gd name="connsiteX6" fmla="*/ 17782 w 1109048"/>
              <a:gd name="connsiteY6" fmla="*/ 7974865 h 8083096"/>
              <a:gd name="connsiteX7" fmla="*/ 0 w 1109048"/>
              <a:gd name="connsiteY7" fmla="*/ 533400 h 8083096"/>
              <a:gd name="connsiteX8" fmla="*/ 156230 w 1109048"/>
              <a:gd name="connsiteY8" fmla="*/ 156229 h 8083096"/>
              <a:gd name="connsiteX9" fmla="*/ 533401 w 1109048"/>
              <a:gd name="connsiteY9" fmla="*/ 0 h 8083096"/>
              <a:gd name="connsiteX10" fmla="*/ 533400 w 1109048"/>
              <a:gd name="connsiteY10" fmla="*/ 0 h 8083096"/>
              <a:gd name="connsiteX0" fmla="*/ 533400 w 1100209"/>
              <a:gd name="connsiteY0" fmla="*/ 0 h 8083096"/>
              <a:gd name="connsiteX1" fmla="*/ 533400 w 1100209"/>
              <a:gd name="connsiteY1" fmla="*/ 0 h 8083096"/>
              <a:gd name="connsiteX2" fmla="*/ 910571 w 1100209"/>
              <a:gd name="connsiteY2" fmla="*/ 156230 h 8083096"/>
              <a:gd name="connsiteX3" fmla="*/ 1066800 w 1100209"/>
              <a:gd name="connsiteY3" fmla="*/ 533401 h 8083096"/>
              <a:gd name="connsiteX4" fmla="*/ 1100209 w 1100209"/>
              <a:gd name="connsiteY4" fmla="*/ 6755640 h 8083096"/>
              <a:gd name="connsiteX5" fmla="*/ 852372 w 1100209"/>
              <a:gd name="connsiteY5" fmla="*/ 8083096 h 8083096"/>
              <a:gd name="connsiteX6" fmla="*/ 17782 w 1100209"/>
              <a:gd name="connsiteY6" fmla="*/ 7974865 h 8083096"/>
              <a:gd name="connsiteX7" fmla="*/ 0 w 1100209"/>
              <a:gd name="connsiteY7" fmla="*/ 533400 h 8083096"/>
              <a:gd name="connsiteX8" fmla="*/ 156230 w 1100209"/>
              <a:gd name="connsiteY8" fmla="*/ 156229 h 8083096"/>
              <a:gd name="connsiteX9" fmla="*/ 533401 w 1100209"/>
              <a:gd name="connsiteY9" fmla="*/ 0 h 8083096"/>
              <a:gd name="connsiteX10" fmla="*/ 533400 w 1100209"/>
              <a:gd name="connsiteY10" fmla="*/ 0 h 8083096"/>
              <a:gd name="connsiteX0" fmla="*/ 533400 w 1100209"/>
              <a:gd name="connsiteY0" fmla="*/ 0 h 8104720"/>
              <a:gd name="connsiteX1" fmla="*/ 533400 w 1100209"/>
              <a:gd name="connsiteY1" fmla="*/ 0 h 8104720"/>
              <a:gd name="connsiteX2" fmla="*/ 910571 w 1100209"/>
              <a:gd name="connsiteY2" fmla="*/ 156230 h 8104720"/>
              <a:gd name="connsiteX3" fmla="*/ 1066800 w 1100209"/>
              <a:gd name="connsiteY3" fmla="*/ 533401 h 8104720"/>
              <a:gd name="connsiteX4" fmla="*/ 1100209 w 1100209"/>
              <a:gd name="connsiteY4" fmla="*/ 6755640 h 8104720"/>
              <a:gd name="connsiteX5" fmla="*/ 848624 w 1100209"/>
              <a:gd name="connsiteY5" fmla="*/ 8104720 h 8104720"/>
              <a:gd name="connsiteX6" fmla="*/ 17782 w 1100209"/>
              <a:gd name="connsiteY6" fmla="*/ 7974865 h 8104720"/>
              <a:gd name="connsiteX7" fmla="*/ 0 w 1100209"/>
              <a:gd name="connsiteY7" fmla="*/ 533400 h 8104720"/>
              <a:gd name="connsiteX8" fmla="*/ 156230 w 1100209"/>
              <a:gd name="connsiteY8" fmla="*/ 156229 h 8104720"/>
              <a:gd name="connsiteX9" fmla="*/ 533401 w 1100209"/>
              <a:gd name="connsiteY9" fmla="*/ 0 h 8104720"/>
              <a:gd name="connsiteX10" fmla="*/ 533400 w 1100209"/>
              <a:gd name="connsiteY10" fmla="*/ 0 h 810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0209" h="8104720">
                <a:moveTo>
                  <a:pt x="533400" y="0"/>
                </a:moveTo>
                <a:lnTo>
                  <a:pt x="533400" y="0"/>
                </a:lnTo>
                <a:cubicBezTo>
                  <a:pt x="674867" y="0"/>
                  <a:pt x="810539" y="56198"/>
                  <a:pt x="910571" y="156230"/>
                </a:cubicBezTo>
                <a:cubicBezTo>
                  <a:pt x="1010603" y="256262"/>
                  <a:pt x="1055019" y="390601"/>
                  <a:pt x="1066800" y="533401"/>
                </a:cubicBezTo>
                <a:cubicBezTo>
                  <a:pt x="1066437" y="2679490"/>
                  <a:pt x="1093715" y="6711917"/>
                  <a:pt x="1100209" y="6755640"/>
                </a:cubicBezTo>
                <a:lnTo>
                  <a:pt x="848624" y="8104720"/>
                </a:lnTo>
                <a:lnTo>
                  <a:pt x="17782" y="7974865"/>
                </a:lnTo>
                <a:cubicBezTo>
                  <a:pt x="11855" y="5494377"/>
                  <a:pt x="5927" y="3013888"/>
                  <a:pt x="0" y="533400"/>
                </a:cubicBezTo>
                <a:cubicBezTo>
                  <a:pt x="0" y="391933"/>
                  <a:pt x="56198" y="256261"/>
                  <a:pt x="156230" y="156229"/>
                </a:cubicBezTo>
                <a:cubicBezTo>
                  <a:pt x="256262" y="56197"/>
                  <a:pt x="391935" y="0"/>
                  <a:pt x="533401" y="0"/>
                </a:cubicBezTo>
                <a:lnTo>
                  <a:pt x="533400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Freeform 36"/>
          <p:cNvSpPr/>
          <p:nvPr/>
        </p:nvSpPr>
        <p:spPr>
          <a:xfrm rot="15600000" flipH="1" flipV="1">
            <a:off x="3644427" y="-1491999"/>
            <a:ext cx="1506143" cy="9264100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93577" y="8811781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80000"/>
            </a:srgbClr>
          </a:solidFill>
          <a:ln w="254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21000000">
            <a:off x="887173" y="3977252"/>
            <a:ext cx="6904501" cy="733425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r" defTabSz="914400" rtl="0" eaLnBrk="1" latinLnBrk="0" hangingPunct="1">
              <a:spcAft>
                <a:spcPts val="0"/>
              </a:spcAft>
              <a:buFontTx/>
              <a:buNone/>
              <a:defRPr sz="24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2786800" y="-736226"/>
            <a:ext cx="4391155" cy="2050676"/>
            <a:chOff x="2786799" y="-981635"/>
            <a:chExt cx="4391155" cy="2734235"/>
          </a:xfrm>
        </p:grpSpPr>
        <p:sp>
          <p:nvSpPr>
            <p:cNvPr id="17" name="Oval 16"/>
            <p:cNvSpPr/>
            <p:nvPr/>
          </p:nvSpPr>
          <p:spPr>
            <a:xfrm>
              <a:off x="4495800" y="1143000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 flipH="1">
              <a:off x="2913529" y="-726141"/>
              <a:ext cx="1671367" cy="1685976"/>
              <a:chOff x="7015433" y="-737502"/>
              <a:chExt cx="1671367" cy="1685976"/>
            </a:xfrm>
          </p:grpSpPr>
          <p:sp>
            <p:nvSpPr>
              <p:cNvPr id="24" name="Arc 23"/>
              <p:cNvSpPr/>
              <p:nvPr/>
            </p:nvSpPr>
            <p:spPr>
              <a:xfrm rot="6387309">
                <a:off x="7124585" y="-846654"/>
                <a:ext cx="1453063" cy="1671367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7624910" y="304800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7062935" y="145351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3352800" y="-981635"/>
              <a:ext cx="3825154" cy="2064221"/>
              <a:chOff x="3441115" y="-977153"/>
              <a:chExt cx="4194039" cy="2064221"/>
            </a:xfrm>
          </p:grpSpPr>
          <p:sp>
            <p:nvSpPr>
              <p:cNvPr id="20" name="Pie 19"/>
              <p:cNvSpPr/>
              <p:nvPr/>
            </p:nvSpPr>
            <p:spPr>
              <a:xfrm>
                <a:off x="3481535" y="-772181"/>
                <a:ext cx="3505316" cy="1521076"/>
              </a:xfrm>
              <a:prstGeom prst="pie">
                <a:avLst>
                  <a:gd name="adj1" fmla="val 22874"/>
                  <a:gd name="adj2" fmla="val 10786258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4607455" y="134134"/>
                <a:ext cx="1023669" cy="952934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Arc 21"/>
              <p:cNvSpPr/>
              <p:nvPr/>
            </p:nvSpPr>
            <p:spPr>
              <a:xfrm rot="12469977">
                <a:off x="3441115" y="-185498"/>
                <a:ext cx="1133352" cy="831645"/>
              </a:xfrm>
              <a:prstGeom prst="arc">
                <a:avLst>
                  <a:gd name="adj1" fmla="val 11101214"/>
                  <a:gd name="adj2" fmla="val 21230192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Arc 26"/>
              <p:cNvSpPr/>
              <p:nvPr/>
            </p:nvSpPr>
            <p:spPr>
              <a:xfrm rot="6387309">
                <a:off x="5658551" y="-1047889"/>
                <a:ext cx="1905868" cy="2047339"/>
              </a:xfrm>
              <a:prstGeom prst="arc">
                <a:avLst>
                  <a:gd name="adj1" fmla="val 15243146"/>
                  <a:gd name="adj2" fmla="val 436902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8" name="Oval 27"/>
            <p:cNvSpPr/>
            <p:nvPr/>
          </p:nvSpPr>
          <p:spPr>
            <a:xfrm>
              <a:off x="3063128" y="89647"/>
              <a:ext cx="267260" cy="26726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Chord 31"/>
            <p:cNvSpPr/>
            <p:nvPr/>
          </p:nvSpPr>
          <p:spPr>
            <a:xfrm rot="17618442">
              <a:off x="2809659" y="-85690"/>
              <a:ext cx="182880" cy="228600"/>
            </a:xfrm>
            <a:prstGeom prst="chor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4" name="Round Same Side Corner Rectangle 53"/>
          <p:cNvSpPr/>
          <p:nvPr/>
        </p:nvSpPr>
        <p:spPr>
          <a:xfrm rot="4733987">
            <a:off x="1560195" y="1279880"/>
            <a:ext cx="607286" cy="260755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alpha val="65000"/>
            </a:schemeClr>
          </a:solidFill>
          <a:ln w="25400">
            <a:solidFill>
              <a:schemeClr val="accent2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Freeform 51"/>
          <p:cNvSpPr/>
          <p:nvPr/>
        </p:nvSpPr>
        <p:spPr>
          <a:xfrm rot="4733987">
            <a:off x="902243" y="1337682"/>
            <a:ext cx="524351" cy="2512599"/>
          </a:xfrm>
          <a:custGeom>
            <a:avLst/>
            <a:gdLst>
              <a:gd name="connsiteX0" fmla="*/ 370199 w 740398"/>
              <a:gd name="connsiteY0" fmla="*/ 0 h 2607556"/>
              <a:gd name="connsiteX1" fmla="*/ 370199 w 740398"/>
              <a:gd name="connsiteY1" fmla="*/ 0 h 2607556"/>
              <a:gd name="connsiteX2" fmla="*/ 631969 w 740398"/>
              <a:gd name="connsiteY2" fmla="*/ 108429 h 2607556"/>
              <a:gd name="connsiteX3" fmla="*/ 740397 w 740398"/>
              <a:gd name="connsiteY3" fmla="*/ 370199 h 2607556"/>
              <a:gd name="connsiteX4" fmla="*/ 740398 w 740398"/>
              <a:gd name="connsiteY4" fmla="*/ 2607556 h 2607556"/>
              <a:gd name="connsiteX5" fmla="*/ 740398 w 740398"/>
              <a:gd name="connsiteY5" fmla="*/ 2607556 h 2607556"/>
              <a:gd name="connsiteX6" fmla="*/ 740398 w 740398"/>
              <a:gd name="connsiteY6" fmla="*/ 2607556 h 2607556"/>
              <a:gd name="connsiteX7" fmla="*/ 0 w 740398"/>
              <a:gd name="connsiteY7" fmla="*/ 2607556 h 2607556"/>
              <a:gd name="connsiteX8" fmla="*/ 0 w 740398"/>
              <a:gd name="connsiteY8" fmla="*/ 2607556 h 2607556"/>
              <a:gd name="connsiteX9" fmla="*/ 0 w 740398"/>
              <a:gd name="connsiteY9" fmla="*/ 2607556 h 2607556"/>
              <a:gd name="connsiteX10" fmla="*/ 0 w 740398"/>
              <a:gd name="connsiteY10" fmla="*/ 370199 h 2607556"/>
              <a:gd name="connsiteX11" fmla="*/ 108429 w 740398"/>
              <a:gd name="connsiteY11" fmla="*/ 108429 h 2607556"/>
              <a:gd name="connsiteX12" fmla="*/ 370199 w 740398"/>
              <a:gd name="connsiteY12" fmla="*/ 1 h 2607556"/>
              <a:gd name="connsiteX13" fmla="*/ 370199 w 740398"/>
              <a:gd name="connsiteY13" fmla="*/ 0 h 2607556"/>
              <a:gd name="connsiteX0" fmla="*/ 0 w 831838"/>
              <a:gd name="connsiteY0" fmla="*/ 2607556 h 2698996"/>
              <a:gd name="connsiteX1" fmla="*/ 0 w 831838"/>
              <a:gd name="connsiteY1" fmla="*/ 2607556 h 2698996"/>
              <a:gd name="connsiteX2" fmla="*/ 0 w 831838"/>
              <a:gd name="connsiteY2" fmla="*/ 2607556 h 2698996"/>
              <a:gd name="connsiteX3" fmla="*/ 0 w 831838"/>
              <a:gd name="connsiteY3" fmla="*/ 370199 h 2698996"/>
              <a:gd name="connsiteX4" fmla="*/ 108429 w 831838"/>
              <a:gd name="connsiteY4" fmla="*/ 108429 h 2698996"/>
              <a:gd name="connsiteX5" fmla="*/ 370199 w 831838"/>
              <a:gd name="connsiteY5" fmla="*/ 1 h 2698996"/>
              <a:gd name="connsiteX6" fmla="*/ 370199 w 831838"/>
              <a:gd name="connsiteY6" fmla="*/ 0 h 2698996"/>
              <a:gd name="connsiteX7" fmla="*/ 370199 w 831838"/>
              <a:gd name="connsiteY7" fmla="*/ 0 h 2698996"/>
              <a:gd name="connsiteX8" fmla="*/ 631969 w 831838"/>
              <a:gd name="connsiteY8" fmla="*/ 108429 h 2698996"/>
              <a:gd name="connsiteX9" fmla="*/ 740397 w 831838"/>
              <a:gd name="connsiteY9" fmla="*/ 370199 h 2698996"/>
              <a:gd name="connsiteX10" fmla="*/ 740398 w 831838"/>
              <a:gd name="connsiteY10" fmla="*/ 2607556 h 2698996"/>
              <a:gd name="connsiteX11" fmla="*/ 740398 w 831838"/>
              <a:gd name="connsiteY11" fmla="*/ 2607556 h 2698996"/>
              <a:gd name="connsiteX12" fmla="*/ 831838 w 831838"/>
              <a:gd name="connsiteY12" fmla="*/ 2698996 h 2698996"/>
              <a:gd name="connsiteX0" fmla="*/ 19377 w 851215"/>
              <a:gd name="connsiteY0" fmla="*/ 2607556 h 2698996"/>
              <a:gd name="connsiteX1" fmla="*/ 19377 w 851215"/>
              <a:gd name="connsiteY1" fmla="*/ 2607556 h 2698996"/>
              <a:gd name="connsiteX2" fmla="*/ 0 w 851215"/>
              <a:gd name="connsiteY2" fmla="*/ 2357093 h 2698996"/>
              <a:gd name="connsiteX3" fmla="*/ 19377 w 851215"/>
              <a:gd name="connsiteY3" fmla="*/ 370199 h 2698996"/>
              <a:gd name="connsiteX4" fmla="*/ 127806 w 851215"/>
              <a:gd name="connsiteY4" fmla="*/ 108429 h 2698996"/>
              <a:gd name="connsiteX5" fmla="*/ 389576 w 851215"/>
              <a:gd name="connsiteY5" fmla="*/ 1 h 2698996"/>
              <a:gd name="connsiteX6" fmla="*/ 389576 w 851215"/>
              <a:gd name="connsiteY6" fmla="*/ 0 h 2698996"/>
              <a:gd name="connsiteX7" fmla="*/ 389576 w 851215"/>
              <a:gd name="connsiteY7" fmla="*/ 0 h 2698996"/>
              <a:gd name="connsiteX8" fmla="*/ 651346 w 851215"/>
              <a:gd name="connsiteY8" fmla="*/ 108429 h 2698996"/>
              <a:gd name="connsiteX9" fmla="*/ 759774 w 851215"/>
              <a:gd name="connsiteY9" fmla="*/ 370199 h 2698996"/>
              <a:gd name="connsiteX10" fmla="*/ 759775 w 851215"/>
              <a:gd name="connsiteY10" fmla="*/ 2607556 h 2698996"/>
              <a:gd name="connsiteX11" fmla="*/ 759775 w 851215"/>
              <a:gd name="connsiteY11" fmla="*/ 2607556 h 2698996"/>
              <a:gd name="connsiteX12" fmla="*/ 851215 w 851215"/>
              <a:gd name="connsiteY12" fmla="*/ 2698996 h 2698996"/>
              <a:gd name="connsiteX0" fmla="*/ 19377 w 851215"/>
              <a:gd name="connsiteY0" fmla="*/ 2607556 h 2698996"/>
              <a:gd name="connsiteX1" fmla="*/ 0 w 851215"/>
              <a:gd name="connsiteY1" fmla="*/ 2357093 h 2698996"/>
              <a:gd name="connsiteX2" fmla="*/ 19377 w 851215"/>
              <a:gd name="connsiteY2" fmla="*/ 370199 h 2698996"/>
              <a:gd name="connsiteX3" fmla="*/ 127806 w 851215"/>
              <a:gd name="connsiteY3" fmla="*/ 108429 h 2698996"/>
              <a:gd name="connsiteX4" fmla="*/ 389576 w 851215"/>
              <a:gd name="connsiteY4" fmla="*/ 1 h 2698996"/>
              <a:gd name="connsiteX5" fmla="*/ 389576 w 851215"/>
              <a:gd name="connsiteY5" fmla="*/ 0 h 2698996"/>
              <a:gd name="connsiteX6" fmla="*/ 389576 w 851215"/>
              <a:gd name="connsiteY6" fmla="*/ 0 h 2698996"/>
              <a:gd name="connsiteX7" fmla="*/ 651346 w 851215"/>
              <a:gd name="connsiteY7" fmla="*/ 108429 h 2698996"/>
              <a:gd name="connsiteX8" fmla="*/ 759774 w 851215"/>
              <a:gd name="connsiteY8" fmla="*/ 370199 h 2698996"/>
              <a:gd name="connsiteX9" fmla="*/ 759775 w 851215"/>
              <a:gd name="connsiteY9" fmla="*/ 2607556 h 2698996"/>
              <a:gd name="connsiteX10" fmla="*/ 759775 w 851215"/>
              <a:gd name="connsiteY10" fmla="*/ 2607556 h 2698996"/>
              <a:gd name="connsiteX11" fmla="*/ 851215 w 851215"/>
              <a:gd name="connsiteY11" fmla="*/ 2698996 h 2698996"/>
              <a:gd name="connsiteX0" fmla="*/ 0 w 851215"/>
              <a:gd name="connsiteY0" fmla="*/ 2357093 h 2698996"/>
              <a:gd name="connsiteX1" fmla="*/ 19377 w 851215"/>
              <a:gd name="connsiteY1" fmla="*/ 370199 h 2698996"/>
              <a:gd name="connsiteX2" fmla="*/ 127806 w 851215"/>
              <a:gd name="connsiteY2" fmla="*/ 108429 h 2698996"/>
              <a:gd name="connsiteX3" fmla="*/ 389576 w 851215"/>
              <a:gd name="connsiteY3" fmla="*/ 1 h 2698996"/>
              <a:gd name="connsiteX4" fmla="*/ 389576 w 851215"/>
              <a:gd name="connsiteY4" fmla="*/ 0 h 2698996"/>
              <a:gd name="connsiteX5" fmla="*/ 389576 w 851215"/>
              <a:gd name="connsiteY5" fmla="*/ 0 h 2698996"/>
              <a:gd name="connsiteX6" fmla="*/ 651346 w 851215"/>
              <a:gd name="connsiteY6" fmla="*/ 108429 h 2698996"/>
              <a:gd name="connsiteX7" fmla="*/ 759774 w 851215"/>
              <a:gd name="connsiteY7" fmla="*/ 370199 h 2698996"/>
              <a:gd name="connsiteX8" fmla="*/ 759775 w 851215"/>
              <a:gd name="connsiteY8" fmla="*/ 2607556 h 2698996"/>
              <a:gd name="connsiteX9" fmla="*/ 759775 w 851215"/>
              <a:gd name="connsiteY9" fmla="*/ 2607556 h 2698996"/>
              <a:gd name="connsiteX10" fmla="*/ 851215 w 851215"/>
              <a:gd name="connsiteY10" fmla="*/ 2698996 h 2698996"/>
              <a:gd name="connsiteX0" fmla="*/ 0 w 759775"/>
              <a:gd name="connsiteY0" fmla="*/ 2357093 h 2607556"/>
              <a:gd name="connsiteX1" fmla="*/ 19377 w 759775"/>
              <a:gd name="connsiteY1" fmla="*/ 370199 h 2607556"/>
              <a:gd name="connsiteX2" fmla="*/ 127806 w 759775"/>
              <a:gd name="connsiteY2" fmla="*/ 108429 h 2607556"/>
              <a:gd name="connsiteX3" fmla="*/ 389576 w 759775"/>
              <a:gd name="connsiteY3" fmla="*/ 1 h 2607556"/>
              <a:gd name="connsiteX4" fmla="*/ 389576 w 759775"/>
              <a:gd name="connsiteY4" fmla="*/ 0 h 2607556"/>
              <a:gd name="connsiteX5" fmla="*/ 389576 w 759775"/>
              <a:gd name="connsiteY5" fmla="*/ 0 h 2607556"/>
              <a:gd name="connsiteX6" fmla="*/ 651346 w 759775"/>
              <a:gd name="connsiteY6" fmla="*/ 108429 h 2607556"/>
              <a:gd name="connsiteX7" fmla="*/ 759774 w 759775"/>
              <a:gd name="connsiteY7" fmla="*/ 370199 h 2607556"/>
              <a:gd name="connsiteX8" fmla="*/ 759775 w 759775"/>
              <a:gd name="connsiteY8" fmla="*/ 2607556 h 2607556"/>
              <a:gd name="connsiteX9" fmla="*/ 759775 w 759775"/>
              <a:gd name="connsiteY9" fmla="*/ 2607556 h 2607556"/>
              <a:gd name="connsiteX0" fmla="*/ 0 w 764702"/>
              <a:gd name="connsiteY0" fmla="*/ 2357093 h 2607556"/>
              <a:gd name="connsiteX1" fmla="*/ 19377 w 764702"/>
              <a:gd name="connsiteY1" fmla="*/ 370199 h 2607556"/>
              <a:gd name="connsiteX2" fmla="*/ 127806 w 764702"/>
              <a:gd name="connsiteY2" fmla="*/ 108429 h 2607556"/>
              <a:gd name="connsiteX3" fmla="*/ 389576 w 764702"/>
              <a:gd name="connsiteY3" fmla="*/ 1 h 2607556"/>
              <a:gd name="connsiteX4" fmla="*/ 389576 w 764702"/>
              <a:gd name="connsiteY4" fmla="*/ 0 h 2607556"/>
              <a:gd name="connsiteX5" fmla="*/ 389576 w 764702"/>
              <a:gd name="connsiteY5" fmla="*/ 0 h 2607556"/>
              <a:gd name="connsiteX6" fmla="*/ 651346 w 764702"/>
              <a:gd name="connsiteY6" fmla="*/ 108429 h 2607556"/>
              <a:gd name="connsiteX7" fmla="*/ 759774 w 764702"/>
              <a:gd name="connsiteY7" fmla="*/ 370199 h 2607556"/>
              <a:gd name="connsiteX8" fmla="*/ 759775 w 764702"/>
              <a:gd name="connsiteY8" fmla="*/ 2607556 h 2607556"/>
              <a:gd name="connsiteX9" fmla="*/ 764702 w 764702"/>
              <a:gd name="connsiteY9" fmla="*/ 2512599 h 2607556"/>
              <a:gd name="connsiteX0" fmla="*/ 0 w 778667"/>
              <a:gd name="connsiteY0" fmla="*/ 2357093 h 2512599"/>
              <a:gd name="connsiteX1" fmla="*/ 19377 w 778667"/>
              <a:gd name="connsiteY1" fmla="*/ 370199 h 2512599"/>
              <a:gd name="connsiteX2" fmla="*/ 127806 w 778667"/>
              <a:gd name="connsiteY2" fmla="*/ 108429 h 2512599"/>
              <a:gd name="connsiteX3" fmla="*/ 389576 w 778667"/>
              <a:gd name="connsiteY3" fmla="*/ 1 h 2512599"/>
              <a:gd name="connsiteX4" fmla="*/ 389576 w 778667"/>
              <a:gd name="connsiteY4" fmla="*/ 0 h 2512599"/>
              <a:gd name="connsiteX5" fmla="*/ 389576 w 778667"/>
              <a:gd name="connsiteY5" fmla="*/ 0 h 2512599"/>
              <a:gd name="connsiteX6" fmla="*/ 651346 w 778667"/>
              <a:gd name="connsiteY6" fmla="*/ 108429 h 2512599"/>
              <a:gd name="connsiteX7" fmla="*/ 759774 w 778667"/>
              <a:gd name="connsiteY7" fmla="*/ 370199 h 2512599"/>
              <a:gd name="connsiteX8" fmla="*/ 764702 w 778667"/>
              <a:gd name="connsiteY8" fmla="*/ 2512599 h 251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8667" h="2512599">
                <a:moveTo>
                  <a:pt x="0" y="2357093"/>
                </a:moveTo>
                <a:lnTo>
                  <a:pt x="19377" y="370199"/>
                </a:lnTo>
                <a:cubicBezTo>
                  <a:pt x="19377" y="272016"/>
                  <a:pt x="58380" y="177855"/>
                  <a:pt x="127806" y="108429"/>
                </a:cubicBezTo>
                <a:cubicBezTo>
                  <a:pt x="197232" y="39003"/>
                  <a:pt x="291394" y="0"/>
                  <a:pt x="389576" y="1"/>
                </a:cubicBezTo>
                <a:lnTo>
                  <a:pt x="389576" y="0"/>
                </a:lnTo>
                <a:lnTo>
                  <a:pt x="389576" y="0"/>
                </a:lnTo>
                <a:cubicBezTo>
                  <a:pt x="487759" y="0"/>
                  <a:pt x="581920" y="39003"/>
                  <a:pt x="651346" y="108429"/>
                </a:cubicBezTo>
                <a:cubicBezTo>
                  <a:pt x="720772" y="177855"/>
                  <a:pt x="759775" y="272017"/>
                  <a:pt x="759774" y="370199"/>
                </a:cubicBezTo>
                <a:cubicBezTo>
                  <a:pt x="778667" y="770894"/>
                  <a:pt x="763675" y="2066266"/>
                  <a:pt x="764702" y="2512599"/>
                </a:cubicBezTo>
              </a:path>
            </a:pathLst>
          </a:custGeom>
          <a:ln w="1270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Freeform 52"/>
          <p:cNvSpPr/>
          <p:nvPr/>
        </p:nvSpPr>
        <p:spPr>
          <a:xfrm rot="4733987">
            <a:off x="438169" y="2367309"/>
            <a:ext cx="284381" cy="1207375"/>
          </a:xfrm>
          <a:custGeom>
            <a:avLst/>
            <a:gdLst>
              <a:gd name="connsiteX0" fmla="*/ 229291 w 458582"/>
              <a:gd name="connsiteY0" fmla="*/ 0 h 1615047"/>
              <a:gd name="connsiteX1" fmla="*/ 229291 w 458582"/>
              <a:gd name="connsiteY1" fmla="*/ 0 h 1615047"/>
              <a:gd name="connsiteX2" fmla="*/ 391424 w 458582"/>
              <a:gd name="connsiteY2" fmla="*/ 67158 h 1615047"/>
              <a:gd name="connsiteX3" fmla="*/ 458582 w 458582"/>
              <a:gd name="connsiteY3" fmla="*/ 229291 h 1615047"/>
              <a:gd name="connsiteX4" fmla="*/ 458582 w 458582"/>
              <a:gd name="connsiteY4" fmla="*/ 1615047 h 1615047"/>
              <a:gd name="connsiteX5" fmla="*/ 458582 w 458582"/>
              <a:gd name="connsiteY5" fmla="*/ 1615047 h 1615047"/>
              <a:gd name="connsiteX6" fmla="*/ 458582 w 458582"/>
              <a:gd name="connsiteY6" fmla="*/ 1615047 h 1615047"/>
              <a:gd name="connsiteX7" fmla="*/ 0 w 458582"/>
              <a:gd name="connsiteY7" fmla="*/ 1615047 h 1615047"/>
              <a:gd name="connsiteX8" fmla="*/ 0 w 458582"/>
              <a:gd name="connsiteY8" fmla="*/ 1615047 h 1615047"/>
              <a:gd name="connsiteX9" fmla="*/ 0 w 458582"/>
              <a:gd name="connsiteY9" fmla="*/ 1615047 h 1615047"/>
              <a:gd name="connsiteX10" fmla="*/ 0 w 458582"/>
              <a:gd name="connsiteY10" fmla="*/ 229291 h 1615047"/>
              <a:gd name="connsiteX11" fmla="*/ 67158 w 458582"/>
              <a:gd name="connsiteY11" fmla="*/ 67158 h 1615047"/>
              <a:gd name="connsiteX12" fmla="*/ 229291 w 458582"/>
              <a:gd name="connsiteY12" fmla="*/ 0 h 161504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0 w 550022"/>
              <a:gd name="connsiteY2" fmla="*/ 1615047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9603 w 550022"/>
              <a:gd name="connsiteY2" fmla="*/ 1356566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9603 w 550022"/>
              <a:gd name="connsiteY1" fmla="*/ 1356566 h 1706487"/>
              <a:gd name="connsiteX2" fmla="*/ 0 w 550022"/>
              <a:gd name="connsiteY2" fmla="*/ 229291 h 1706487"/>
              <a:gd name="connsiteX3" fmla="*/ 67158 w 550022"/>
              <a:gd name="connsiteY3" fmla="*/ 67158 h 1706487"/>
              <a:gd name="connsiteX4" fmla="*/ 229291 w 550022"/>
              <a:gd name="connsiteY4" fmla="*/ 0 h 1706487"/>
              <a:gd name="connsiteX5" fmla="*/ 229291 w 550022"/>
              <a:gd name="connsiteY5" fmla="*/ 0 h 1706487"/>
              <a:gd name="connsiteX6" fmla="*/ 391424 w 550022"/>
              <a:gd name="connsiteY6" fmla="*/ 67158 h 1706487"/>
              <a:gd name="connsiteX7" fmla="*/ 458582 w 550022"/>
              <a:gd name="connsiteY7" fmla="*/ 229291 h 1706487"/>
              <a:gd name="connsiteX8" fmla="*/ 458582 w 550022"/>
              <a:gd name="connsiteY8" fmla="*/ 1615047 h 1706487"/>
              <a:gd name="connsiteX9" fmla="*/ 458582 w 550022"/>
              <a:gd name="connsiteY9" fmla="*/ 1615047 h 1706487"/>
              <a:gd name="connsiteX10" fmla="*/ 550022 w 550022"/>
              <a:gd name="connsiteY10" fmla="*/ 1706487 h 1706487"/>
              <a:gd name="connsiteX0" fmla="*/ 9603 w 550022"/>
              <a:gd name="connsiteY0" fmla="*/ 1356566 h 1706487"/>
              <a:gd name="connsiteX1" fmla="*/ 0 w 550022"/>
              <a:gd name="connsiteY1" fmla="*/ 229291 h 1706487"/>
              <a:gd name="connsiteX2" fmla="*/ 67158 w 550022"/>
              <a:gd name="connsiteY2" fmla="*/ 67158 h 1706487"/>
              <a:gd name="connsiteX3" fmla="*/ 229291 w 550022"/>
              <a:gd name="connsiteY3" fmla="*/ 0 h 1706487"/>
              <a:gd name="connsiteX4" fmla="*/ 229291 w 550022"/>
              <a:gd name="connsiteY4" fmla="*/ 0 h 1706487"/>
              <a:gd name="connsiteX5" fmla="*/ 391424 w 550022"/>
              <a:gd name="connsiteY5" fmla="*/ 67158 h 1706487"/>
              <a:gd name="connsiteX6" fmla="*/ 458582 w 550022"/>
              <a:gd name="connsiteY6" fmla="*/ 229291 h 1706487"/>
              <a:gd name="connsiteX7" fmla="*/ 458582 w 550022"/>
              <a:gd name="connsiteY7" fmla="*/ 1615047 h 1706487"/>
              <a:gd name="connsiteX8" fmla="*/ 458582 w 550022"/>
              <a:gd name="connsiteY8" fmla="*/ 1615047 h 1706487"/>
              <a:gd name="connsiteX9" fmla="*/ 550022 w 550022"/>
              <a:gd name="connsiteY9" fmla="*/ 1706487 h 170648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58582 w 458582"/>
              <a:gd name="connsiteY8" fmla="*/ 1615047 h 161504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47473 w 458582"/>
              <a:gd name="connsiteY8" fmla="*/ 1462129 h 1615047"/>
              <a:gd name="connsiteX0" fmla="*/ 9603 w 458582"/>
              <a:gd name="connsiteY0" fmla="*/ 1356566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28227 w 458582"/>
              <a:gd name="connsiteY0" fmla="*/ 1401330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0 w 459179"/>
              <a:gd name="connsiteY0" fmla="*/ 1379079 h 1462129"/>
              <a:gd name="connsiteX1" fmla="*/ 597 w 459179"/>
              <a:gd name="connsiteY1" fmla="*/ 229291 h 1462129"/>
              <a:gd name="connsiteX2" fmla="*/ 67755 w 459179"/>
              <a:gd name="connsiteY2" fmla="*/ 67158 h 1462129"/>
              <a:gd name="connsiteX3" fmla="*/ 229888 w 459179"/>
              <a:gd name="connsiteY3" fmla="*/ 0 h 1462129"/>
              <a:gd name="connsiteX4" fmla="*/ 229888 w 459179"/>
              <a:gd name="connsiteY4" fmla="*/ 0 h 1462129"/>
              <a:gd name="connsiteX5" fmla="*/ 392021 w 459179"/>
              <a:gd name="connsiteY5" fmla="*/ 67158 h 1462129"/>
              <a:gd name="connsiteX6" fmla="*/ 459179 w 459179"/>
              <a:gd name="connsiteY6" fmla="*/ 229291 h 1462129"/>
              <a:gd name="connsiteX7" fmla="*/ 448070 w 459179"/>
              <a:gd name="connsiteY7" fmla="*/ 1462129 h 146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179" h="1462129">
                <a:moveTo>
                  <a:pt x="0" y="1379079"/>
                </a:moveTo>
                <a:lnTo>
                  <a:pt x="597" y="229291"/>
                </a:lnTo>
                <a:cubicBezTo>
                  <a:pt x="597" y="168479"/>
                  <a:pt x="24755" y="110158"/>
                  <a:pt x="67755" y="67158"/>
                </a:cubicBezTo>
                <a:cubicBezTo>
                  <a:pt x="110755" y="24158"/>
                  <a:pt x="169077" y="0"/>
                  <a:pt x="229888" y="0"/>
                </a:cubicBezTo>
                <a:lnTo>
                  <a:pt x="229888" y="0"/>
                </a:lnTo>
                <a:cubicBezTo>
                  <a:pt x="290700" y="0"/>
                  <a:pt x="349021" y="24158"/>
                  <a:pt x="392021" y="67158"/>
                </a:cubicBezTo>
                <a:cubicBezTo>
                  <a:pt x="435021" y="110158"/>
                  <a:pt x="459179" y="168480"/>
                  <a:pt x="459179" y="229291"/>
                </a:cubicBezTo>
                <a:lnTo>
                  <a:pt x="448070" y="1462129"/>
                </a:lnTo>
              </a:path>
            </a:pathLst>
          </a:custGeom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000000">
            <a:off x="600153" y="2542240"/>
            <a:ext cx="7622161" cy="1259696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r" defTabSz="914400" rtl="0" eaLnBrk="1" latinLnBrk="0" hangingPunct="1">
              <a:lnSpc>
                <a:spcPts val="5600"/>
              </a:lnSpc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 Same Side Corner Rectangle 31"/>
          <p:cNvSpPr/>
          <p:nvPr/>
        </p:nvSpPr>
        <p:spPr>
          <a:xfrm rot="16200000">
            <a:off x="4155947" y="-2871658"/>
            <a:ext cx="1087695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2268141"/>
            <a:ext cx="3657600" cy="253245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294" y="2268141"/>
            <a:ext cx="3657600" cy="253245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2/8/15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 Same Side Corner Rectangle 34"/>
          <p:cNvSpPr/>
          <p:nvPr/>
        </p:nvSpPr>
        <p:spPr>
          <a:xfrm rot="16200000">
            <a:off x="4155947" y="-2871658"/>
            <a:ext cx="1087695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2171701"/>
            <a:ext cx="3657600" cy="51435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788" y="2743200"/>
            <a:ext cx="3657600" cy="20573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3706" y="2171701"/>
            <a:ext cx="3657600" cy="51435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3706" y="2743200"/>
            <a:ext cx="3657600" cy="20573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2/8/15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6200000">
            <a:off x="4155947" y="-2871658"/>
            <a:ext cx="1087695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2/8/15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2/8/15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/>
          <p:cNvSpPr/>
          <p:nvPr/>
        </p:nvSpPr>
        <p:spPr>
          <a:xfrm>
            <a:off x="366714" y="1085850"/>
            <a:ext cx="3748087" cy="360045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 w="635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257300"/>
            <a:ext cx="3429000" cy="800100"/>
          </a:xfrm>
        </p:spPr>
        <p:txBody>
          <a:bodyPr anchor="b"/>
          <a:lstStyle>
            <a:lvl1pPr algn="ctr">
              <a:lnSpc>
                <a:spcPct val="10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766" y="742950"/>
            <a:ext cx="4258234" cy="39433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2138082"/>
            <a:ext cx="3429000" cy="2376769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6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2/8/15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9144" y="1857375"/>
            <a:ext cx="9125712" cy="32766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6" name="Straight Connector 35"/>
          <p:cNvCxnSpPr/>
          <p:nvPr/>
        </p:nvCxnSpPr>
        <p:spPr>
          <a:xfrm>
            <a:off x="9144" y="1857375"/>
            <a:ext cx="9125712" cy="1191"/>
          </a:xfrm>
          <a:prstGeom prst="line">
            <a:avLst/>
          </a:prstGeom>
          <a:ln w="25400">
            <a:solidFill>
              <a:schemeClr val="accent2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2/8/15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7871" y="742950"/>
            <a:ext cx="3951755" cy="1073874"/>
          </a:xfrm>
        </p:spPr>
        <p:txBody>
          <a:bodyPr anchor="b"/>
          <a:lstStyle>
            <a:lvl1pPr algn="l">
              <a:lnSpc>
                <a:spcPct val="10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6935">
            <a:off x="414292" y="991253"/>
            <a:ext cx="3703911" cy="390223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7871" y="1910953"/>
            <a:ext cx="3951755" cy="2775347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9144" y="2857500"/>
            <a:ext cx="9125712" cy="2276475"/>
            <a:chOff x="9144" y="3810000"/>
            <a:chExt cx="9125712" cy="3035300"/>
          </a:xfrm>
        </p:grpSpPr>
        <p:sp>
          <p:nvSpPr>
            <p:cNvPr id="35" name="Rectangle 34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2/8/15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2407361" y="691034"/>
            <a:ext cx="4329278" cy="2505537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3829050"/>
            <a:ext cx="7717536" cy="961465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3333400"/>
            <a:ext cx="7716838" cy="542715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9144" y="2857500"/>
            <a:ext cx="9125712" cy="2276475"/>
            <a:chOff x="9144" y="3810000"/>
            <a:chExt cx="9125712" cy="3035300"/>
          </a:xfrm>
        </p:grpSpPr>
        <p:sp>
          <p:nvSpPr>
            <p:cNvPr id="33" name="Rectangle 32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2/8/15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4305320" y="748359"/>
            <a:ext cx="4329278" cy="2384066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3829050"/>
            <a:ext cx="7717536" cy="961465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3333400"/>
            <a:ext cx="7716838" cy="542715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4" name="Picture Placeholder 2"/>
          <p:cNvSpPr>
            <a:spLocks noGrp="1"/>
          </p:cNvSpPr>
          <p:nvPr>
            <p:ph type="pic" idx="13"/>
          </p:nvPr>
        </p:nvSpPr>
        <p:spPr>
          <a:xfrm rot="153739">
            <a:off x="451737" y="710123"/>
            <a:ext cx="4329278" cy="2384066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4155947" y="-2871658"/>
            <a:ext cx="1087695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2/8/15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>
            <a:off x="7299293" y="332815"/>
            <a:ext cx="1535425" cy="48006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8248" y="685800"/>
            <a:ext cx="1444752" cy="4114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788" y="887506"/>
            <a:ext cx="6104871" cy="3913094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2/8/15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7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SlideOverlay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-573169" y="-455395"/>
            <a:ext cx="7563453" cy="1487458"/>
            <a:chOff x="-573169" y="-607194"/>
            <a:chExt cx="7563453" cy="1983277"/>
          </a:xfrm>
        </p:grpSpPr>
        <p:grpSp>
          <p:nvGrpSpPr>
            <p:cNvPr id="9" name="Group 32"/>
            <p:cNvGrpSpPr/>
            <p:nvPr userDrawn="1"/>
          </p:nvGrpSpPr>
          <p:grpSpPr>
            <a:xfrm>
              <a:off x="-263314" y="-607194"/>
              <a:ext cx="7253598" cy="1983277"/>
              <a:chOff x="-263314" y="-607194"/>
              <a:chExt cx="7253598" cy="1983277"/>
            </a:xfrm>
          </p:grpSpPr>
          <p:sp>
            <p:nvSpPr>
              <p:cNvPr id="11" name="Oval 10"/>
              <p:cNvSpPr/>
              <p:nvPr userDrawn="1"/>
            </p:nvSpPr>
            <p:spPr>
              <a:xfrm rot="4368687">
                <a:off x="2839420" y="-41330"/>
                <a:ext cx="581935" cy="790091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" name="Oval 11"/>
              <p:cNvSpPr/>
              <p:nvPr userDrawn="1"/>
            </p:nvSpPr>
            <p:spPr>
              <a:xfrm>
                <a:off x="334576" y="12540"/>
                <a:ext cx="1189424" cy="10121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Arc 12"/>
              <p:cNvSpPr/>
              <p:nvPr userDrawn="1"/>
            </p:nvSpPr>
            <p:spPr>
              <a:xfrm rot="6387309">
                <a:off x="5839613" y="-548177"/>
                <a:ext cx="1106354" cy="1194988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Oval 13"/>
              <p:cNvSpPr/>
              <p:nvPr userDrawn="1"/>
            </p:nvSpPr>
            <p:spPr>
              <a:xfrm>
                <a:off x="5472545" y="62345"/>
                <a:ext cx="609600" cy="4912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Pie 14"/>
              <p:cNvSpPr/>
              <p:nvPr userDrawn="1"/>
            </p:nvSpPr>
            <p:spPr>
              <a:xfrm>
                <a:off x="-7411" y="-607194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Pie 15"/>
              <p:cNvSpPr/>
              <p:nvPr userDrawn="1"/>
            </p:nvSpPr>
            <p:spPr>
              <a:xfrm>
                <a:off x="1905000" y="-402266"/>
                <a:ext cx="1600200" cy="8001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Oval 16"/>
              <p:cNvSpPr/>
              <p:nvPr userDrawn="1"/>
            </p:nvSpPr>
            <p:spPr>
              <a:xfrm>
                <a:off x="2631141" y="762000"/>
                <a:ext cx="416859" cy="416859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8" name="Oval 17"/>
              <p:cNvSpPr/>
              <p:nvPr userDrawn="1"/>
            </p:nvSpPr>
            <p:spPr>
              <a:xfrm rot="2510439">
                <a:off x="170710" y="163548"/>
                <a:ext cx="778552" cy="982318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Pie 18"/>
              <p:cNvSpPr/>
              <p:nvPr userDrawn="1"/>
            </p:nvSpPr>
            <p:spPr>
              <a:xfrm rot="16200000">
                <a:off x="-263314" y="842683"/>
                <a:ext cx="533400" cy="5334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" name="Oval 19"/>
              <p:cNvSpPr/>
              <p:nvPr userDrawn="1"/>
            </p:nvSpPr>
            <p:spPr>
              <a:xfrm>
                <a:off x="1558635" y="491274"/>
                <a:ext cx="228600" cy="1945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Pie 20"/>
              <p:cNvSpPr/>
              <p:nvPr userDrawn="1"/>
            </p:nvSpPr>
            <p:spPr>
              <a:xfrm>
                <a:off x="990600" y="-603972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Pie 21"/>
              <p:cNvSpPr/>
              <p:nvPr userDrawn="1"/>
            </p:nvSpPr>
            <p:spPr>
              <a:xfrm>
                <a:off x="5181600" y="-343143"/>
                <a:ext cx="1600200" cy="6858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" name="Oval 22"/>
              <p:cNvSpPr/>
              <p:nvPr userDrawn="1"/>
            </p:nvSpPr>
            <p:spPr>
              <a:xfrm>
                <a:off x="5728855" y="62345"/>
                <a:ext cx="685800" cy="5334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" name="Pie 23"/>
              <p:cNvSpPr/>
              <p:nvPr userDrawn="1"/>
            </p:nvSpPr>
            <p:spPr>
              <a:xfrm>
                <a:off x="6136341" y="-257607"/>
                <a:ext cx="838200" cy="527288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 userDrawn="1"/>
            </p:nvSpPr>
            <p:spPr>
              <a:xfrm rot="4368687">
                <a:off x="3664192" y="-146482"/>
                <a:ext cx="581935" cy="909203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Pie 25"/>
              <p:cNvSpPr/>
              <p:nvPr userDrawn="1"/>
            </p:nvSpPr>
            <p:spPr>
              <a:xfrm>
                <a:off x="4384965" y="-146937"/>
                <a:ext cx="300317" cy="300317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Pie 26"/>
              <p:cNvSpPr/>
              <p:nvPr userDrawn="1"/>
            </p:nvSpPr>
            <p:spPr>
              <a:xfrm>
                <a:off x="4756593" y="-119227"/>
                <a:ext cx="18288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Pie 27"/>
              <p:cNvSpPr/>
              <p:nvPr userDrawn="1"/>
            </p:nvSpPr>
            <p:spPr>
              <a:xfrm>
                <a:off x="5029200" y="-114543"/>
                <a:ext cx="22860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Oval 28"/>
              <p:cNvSpPr/>
              <p:nvPr userDrawn="1"/>
            </p:nvSpPr>
            <p:spPr>
              <a:xfrm>
                <a:off x="2403765" y="0"/>
                <a:ext cx="665018" cy="66501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0" name="Pie 29"/>
              <p:cNvSpPr/>
              <p:nvPr userDrawn="1"/>
            </p:nvSpPr>
            <p:spPr>
              <a:xfrm>
                <a:off x="3012141" y="-299172"/>
                <a:ext cx="838200" cy="6096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0" name="Pie 9"/>
            <p:cNvSpPr/>
            <p:nvPr userDrawn="1"/>
          </p:nvSpPr>
          <p:spPr>
            <a:xfrm rot="16200000">
              <a:off x="-431058" y="-79768"/>
              <a:ext cx="852056" cy="1136277"/>
            </a:xfrm>
            <a:prstGeom prst="pie">
              <a:avLst>
                <a:gd name="adj1" fmla="val 0"/>
                <a:gd name="adj2" fmla="val 1080006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789" y="1028700"/>
            <a:ext cx="7716837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2259106"/>
            <a:ext cx="7716838" cy="25414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040" y="225518"/>
            <a:ext cx="2743200" cy="1371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fld id="{8F1B69E8-23E9-4C1F-AA2B-3C5BA6EDBEAE}" type="datetimeFigureOut">
              <a:rPr lang="en-US" smtClean="0"/>
              <a:t>2/8/15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" y="87406"/>
            <a:ext cx="2743200" cy="1371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1" y="454118"/>
            <a:ext cx="1385887" cy="1745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ts val="5600"/>
        </a:lnSpc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2000"/>
        </a:spcAft>
        <a:buFontTx/>
        <a:buBlip>
          <a:blip r:embed="rId17"/>
        </a:buBlip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182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14400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9697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92250" indent="-2952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7748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6pPr>
      <a:lvl7pPr marL="2055813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7pPr>
      <a:lvl8pPr marL="2344738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8pPr>
      <a:lvl9pPr marL="26257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4" Type="http://schemas.openxmlformats.org/officeDocument/2006/relationships/image" Target="../media/image9.jpeg"/><Relationship Id="rId5" Type="http://schemas.openxmlformats.org/officeDocument/2006/relationships/image" Target="../media/image10.jp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4" Type="http://schemas.openxmlformats.org/officeDocument/2006/relationships/image" Target="../media/image14.jp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vingroomcandidate.org/commercials/1964/peace-little-girl-daisy%233983" TargetMode="External"/><Relationship Id="rId4" Type="http://schemas.openxmlformats.org/officeDocument/2006/relationships/image" Target="../media/image17.jp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4" Type="http://schemas.openxmlformats.org/officeDocument/2006/relationships/image" Target="../media/image22.jp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4" Type="http://schemas.openxmlformats.org/officeDocument/2006/relationships/image" Target="../media/image25.jpg"/><Relationship Id="rId5" Type="http://schemas.openxmlformats.org/officeDocument/2006/relationships/image" Target="../media/image26.jpg"/><Relationship Id="rId6" Type="http://schemas.openxmlformats.org/officeDocument/2006/relationships/image" Target="../media/image27.jpg"/><Relationship Id="rId7" Type="http://schemas.openxmlformats.org/officeDocument/2006/relationships/image" Target="../media/image28.jp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4" Type="http://schemas.openxmlformats.org/officeDocument/2006/relationships/image" Target="../media/image30.jpe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4" Type="http://schemas.openxmlformats.org/officeDocument/2006/relationships/image" Target="../media/image32.jp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3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4" Type="http://schemas.openxmlformats.org/officeDocument/2006/relationships/image" Target="../media/image35.jp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4" Type="http://schemas.openxmlformats.org/officeDocument/2006/relationships/image" Target="../media/image38.jp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9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0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1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4" Type="http://schemas.openxmlformats.org/officeDocument/2006/relationships/image" Target="../media/image44.jp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Promise and Turmoil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1960’s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658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John F. Kennedy’s New Frontier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2152575"/>
            <a:ext cx="3657600" cy="2950053"/>
          </a:xfrm>
        </p:spPr>
        <p:txBody>
          <a:bodyPr>
            <a:normAutofit fontScale="625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The Election of 1960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Nixon</a:t>
            </a:r>
          </a:p>
          <a:p>
            <a:pPr lvl="2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Quaker, from CA</a:t>
            </a:r>
          </a:p>
          <a:p>
            <a:pPr lvl="2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Prominence: Hiss Trial, “Checkers,” and the “Kitchen Debate”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Kennedy</a:t>
            </a:r>
          </a:p>
          <a:p>
            <a:pPr lvl="2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Catholic, from MA</a:t>
            </a:r>
          </a:p>
          <a:p>
            <a:pPr lvl="2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Prominence: Congressman, PT-109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Campaign</a:t>
            </a:r>
          </a:p>
          <a:p>
            <a:pPr lvl="2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First Televised Debates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Results</a:t>
            </a:r>
          </a:p>
          <a:p>
            <a:pPr lvl="2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Kennedy wins popular by just over 100,000</a:t>
            </a:r>
          </a:p>
          <a:p>
            <a:pPr lvl="2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303 to 219</a:t>
            </a:r>
            <a:endParaRPr lang="en-US" dirty="0">
              <a:solidFill>
                <a:srgbClr val="404040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pic>
        <p:nvPicPr>
          <p:cNvPr id="5" name="Content Placeholder 4" descr="kennedy-nixon-debate-H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180" b="-28180"/>
          <a:stretch>
            <a:fillRect/>
          </a:stretch>
        </p:blipFill>
        <p:spPr>
          <a:xfrm>
            <a:off x="4269263" y="1895856"/>
            <a:ext cx="4726382" cy="3272465"/>
          </a:xfrm>
          <a:effectLst>
            <a:outerShdw blurRad="50800" dist="38100" dir="2700000" algn="tl" rotWithShape="0">
              <a:srgbClr val="819DC7">
                <a:alpha val="43000"/>
              </a:srgbClr>
            </a:outerShdw>
          </a:effectLst>
        </p:spPr>
      </p:pic>
      <p:pic>
        <p:nvPicPr>
          <p:cNvPr id="6" name="Picture 5" descr="1960_electoral_map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744" y="2262064"/>
            <a:ext cx="4899867" cy="263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395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Domestic Policy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2152575"/>
            <a:ext cx="3657600" cy="2950053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Kennedy’s “Camelot”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A New Frontier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Federal Aid for:</a:t>
            </a:r>
          </a:p>
          <a:p>
            <a:pPr lvl="2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Education, health care, urban renewal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Economics:</a:t>
            </a:r>
          </a:p>
          <a:p>
            <a:pPr lvl="2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Tax cuts, defense and space spending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Moon Speech</a:t>
            </a:r>
            <a:endParaRPr lang="en-US" dirty="0">
              <a:solidFill>
                <a:srgbClr val="404040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pic>
        <p:nvPicPr>
          <p:cNvPr id="5" name="Content Placeholder 4" descr="207152main_vonbraun-kennedy-516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20" r="-5420"/>
          <a:stretch>
            <a:fillRect/>
          </a:stretch>
        </p:blipFill>
        <p:spPr>
          <a:xfrm>
            <a:off x="4587080" y="2152575"/>
            <a:ext cx="4203860" cy="2910680"/>
          </a:xfrm>
        </p:spPr>
      </p:pic>
    </p:spTree>
    <p:extLst>
      <p:ext uri="{BB962C8B-B14F-4D97-AF65-F5344CB8AC3E}">
        <p14:creationId xmlns:p14="http://schemas.microsoft.com/office/powerpoint/2010/main" val="3083760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Foreign Policy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2152575"/>
            <a:ext cx="3657600" cy="2950053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Latin America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Peace Corps (1961)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Alliance for Progress (1961)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Bay of Pigs Invasion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Soviet Union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Berlin Wall</a:t>
            </a:r>
          </a:p>
          <a:p>
            <a:pPr lvl="2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“</a:t>
            </a:r>
            <a:r>
              <a:rPr lang="en-US" i="1" dirty="0" err="1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Ich</a:t>
            </a:r>
            <a:r>
              <a:rPr lang="en-US" i="1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bin </a:t>
            </a:r>
            <a:r>
              <a:rPr lang="en-US" i="1" dirty="0" err="1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ein</a:t>
            </a:r>
            <a:r>
              <a:rPr lang="en-US" i="1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Berliner</a:t>
            </a: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”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Cuban Missile Crisis (1962)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Flexible Response</a:t>
            </a:r>
            <a:endParaRPr lang="en-US" dirty="0">
              <a:solidFill>
                <a:srgbClr val="404040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pic>
        <p:nvPicPr>
          <p:cNvPr id="5" name="Content Placeholder 4" descr="3886919_orig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05" r="-11405"/>
          <a:stretch>
            <a:fillRect/>
          </a:stretch>
        </p:blipFill>
        <p:spPr>
          <a:xfrm>
            <a:off x="4477602" y="2152575"/>
            <a:ext cx="4072489" cy="2819721"/>
          </a:xfrm>
        </p:spPr>
      </p:pic>
      <p:pic>
        <p:nvPicPr>
          <p:cNvPr id="6" name="Picture 5" descr="JFK_speech_lch_bin_ein_berliner_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905" y="1512330"/>
            <a:ext cx="3635721" cy="3573531"/>
          </a:xfrm>
          <a:prstGeom prst="rect">
            <a:avLst/>
          </a:prstGeom>
        </p:spPr>
      </p:pic>
      <p:pic>
        <p:nvPicPr>
          <p:cNvPr id="7" name="Picture 6" descr="Untitled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000" y="1189855"/>
            <a:ext cx="4737100" cy="389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90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Kennedy Legacy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2152575"/>
            <a:ext cx="3657600" cy="2950053"/>
          </a:xfrm>
        </p:spPr>
        <p:txBody>
          <a:bodyPr>
            <a:normAutofit fontScale="85000" lnSpcReduction="10000"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Assassination in Dallas (November 22, 1963)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Warren Commission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In Retrospect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“Ask not…”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Foundations for Civil Rights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Impact of foreign policy: McNamara</a:t>
            </a:r>
          </a:p>
          <a:p>
            <a:pPr lvl="2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Cuban Missile Crisis</a:t>
            </a:r>
          </a:p>
          <a:p>
            <a:pPr lvl="2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Vietnam</a:t>
            </a:r>
            <a:endParaRPr lang="en-US" dirty="0">
              <a:solidFill>
                <a:srgbClr val="404040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pic>
        <p:nvPicPr>
          <p:cNvPr id="5" name="Content Placeholder 4" descr="1962_cuban_missile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797" b="-9797"/>
          <a:stretch>
            <a:fillRect/>
          </a:stretch>
        </p:blipFill>
        <p:spPr>
          <a:xfrm>
            <a:off x="4565184" y="2005354"/>
            <a:ext cx="4362385" cy="3020440"/>
          </a:xfrm>
        </p:spPr>
      </p:pic>
      <p:pic>
        <p:nvPicPr>
          <p:cNvPr id="6" name="Picture 5" descr="6a00d8341d417153ef019b0179b1f8970d-800wi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184" y="2005354"/>
            <a:ext cx="4394820" cy="302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513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“Zenith” of Liberalism*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Lyndon Johnson’s Great Society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4600995" y="4707194"/>
            <a:ext cx="44108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* From the AP Framework – </a:t>
            </a:r>
            <a:r>
              <a:rPr lang="en-US" sz="1200" i="1" dirty="0" smtClean="0"/>
              <a:t>don’t shoot the messenger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9134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Essential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what extent were efforts </a:t>
            </a:r>
            <a:r>
              <a:rPr lang="en-US" dirty="0"/>
              <a:t>to use federal power to end racial discrimination, eliminate poverty, and address other social issues while attacking communism </a:t>
            </a:r>
            <a:r>
              <a:rPr lang="en-US" dirty="0" smtClean="0"/>
              <a:t>abroad, effective?</a:t>
            </a:r>
            <a:endParaRPr lang="en-US" dirty="0"/>
          </a:p>
        </p:txBody>
      </p:sp>
      <p:pic>
        <p:nvPicPr>
          <p:cNvPr id="5" name="Content Placeholder 4" descr="c19ebecc78d0905121d32fd24eccac3a.jpg.gif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61" r="-4161"/>
          <a:stretch>
            <a:fillRect/>
          </a:stretch>
        </p:blipFill>
        <p:spPr>
          <a:xfrm>
            <a:off x="4438126" y="2114550"/>
            <a:ext cx="4360433" cy="3019088"/>
          </a:xfrm>
        </p:spPr>
      </p:pic>
      <p:pic>
        <p:nvPicPr>
          <p:cNvPr id="6" name="Picture 5" descr="poverty-goodma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847" y="2114550"/>
            <a:ext cx="4661385" cy="3019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292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LBJ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2152575"/>
            <a:ext cx="3657600" cy="295005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Texas Democrat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Goal: expand reforms of New Deal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First Actions: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Expand:</a:t>
            </a:r>
          </a:p>
          <a:p>
            <a:pPr lvl="2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Kennedy’s Civil Rights Bill</a:t>
            </a:r>
          </a:p>
          <a:p>
            <a:pPr lvl="2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Tax cut</a:t>
            </a:r>
          </a:p>
          <a:p>
            <a:pPr lvl="1">
              <a:spcAft>
                <a:spcPts val="600"/>
              </a:spcAft>
            </a:pPr>
            <a:endParaRPr lang="en-US" dirty="0">
              <a:solidFill>
                <a:srgbClr val="404040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pic>
        <p:nvPicPr>
          <p:cNvPr id="5" name="Content Placeholder 4" descr="gs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380" r="-42380"/>
          <a:stretch>
            <a:fillRect/>
          </a:stretch>
        </p:blipFill>
        <p:spPr>
          <a:xfrm>
            <a:off x="3131046" y="253442"/>
            <a:ext cx="6797764" cy="4706654"/>
          </a:xfrm>
        </p:spPr>
      </p:pic>
    </p:spTree>
    <p:extLst>
      <p:ext uri="{BB962C8B-B14F-4D97-AF65-F5344CB8AC3E}">
        <p14:creationId xmlns:p14="http://schemas.microsoft.com/office/powerpoint/2010/main" val="3179215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War on Poverty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2152575"/>
            <a:ext cx="3657600" cy="295005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i="1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The Other America</a:t>
            </a: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(Harrington, 1962)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Office of Economic Opportunity (1964)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Head Start, Job Corps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Costs: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Social/welfare programs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Vietnam…</a:t>
            </a:r>
          </a:p>
        </p:txBody>
      </p:sp>
      <p:pic>
        <p:nvPicPr>
          <p:cNvPr id="5" name="Content Placeholder 4" descr="johnson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306" r="-57306"/>
          <a:stretch>
            <a:fillRect/>
          </a:stretch>
        </p:blipFill>
        <p:spPr>
          <a:xfrm>
            <a:off x="2988728" y="120439"/>
            <a:ext cx="7147994" cy="4949147"/>
          </a:xfrm>
        </p:spPr>
      </p:pic>
    </p:spTree>
    <p:extLst>
      <p:ext uri="{BB962C8B-B14F-4D97-AF65-F5344CB8AC3E}">
        <p14:creationId xmlns:p14="http://schemas.microsoft.com/office/powerpoint/2010/main" val="3339606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Election of 1964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2152575"/>
            <a:ext cx="3657600" cy="2950053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Johnson vs. Goldwater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Expansion vs. Ending Welfare State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Impact of Campaign Ads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Results: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Johnson: 61% of pop.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Democratic sweep of Congress (filibuster-proof Senate)</a:t>
            </a:r>
          </a:p>
        </p:txBody>
      </p:sp>
      <p:pic>
        <p:nvPicPr>
          <p:cNvPr id="5" name="Content Placeholder 4" descr="daisy-girl.jpg">
            <a:hlinkClick r:id="rId3"/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72" r="-2772"/>
          <a:stretch>
            <a:fillRect/>
          </a:stretch>
        </p:blipFill>
        <p:spPr>
          <a:xfrm>
            <a:off x="4751294" y="2279090"/>
            <a:ext cx="3657600" cy="2532459"/>
          </a:xfrm>
        </p:spPr>
      </p:pic>
    </p:spTree>
    <p:extLst>
      <p:ext uri="{BB962C8B-B14F-4D97-AF65-F5344CB8AC3E}">
        <p14:creationId xmlns:p14="http://schemas.microsoft.com/office/powerpoint/2010/main" val="1489375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Great Society Reforms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2152575"/>
            <a:ext cx="3657600" cy="2950053"/>
          </a:xfrm>
        </p:spPr>
        <p:txBody>
          <a:bodyPr>
            <a:normAutofit fontScale="85000" lnSpcReduction="10000"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Welfare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Food Stamp Act (1964)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Medicare &amp; Medicaid (1965)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Child Nutrition Act (1966)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Other Programs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ESEA (1965)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Immigration Act (1965)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Expanding Government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DOT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HUD</a:t>
            </a:r>
          </a:p>
        </p:txBody>
      </p:sp>
      <p:pic>
        <p:nvPicPr>
          <p:cNvPr id="5" name="Content Placeholder 4" descr="1331146904_president-lyndon-b.-johnson-signing-the-immigration-and-nationality-act-of-1965.pn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07" r="-1207"/>
          <a:stretch>
            <a:fillRect/>
          </a:stretch>
        </p:blipFill>
        <p:spPr>
          <a:xfrm>
            <a:off x="4400976" y="2152575"/>
            <a:ext cx="4225713" cy="2925811"/>
          </a:xfrm>
        </p:spPr>
      </p:pic>
    </p:spTree>
    <p:extLst>
      <p:ext uri="{BB962C8B-B14F-4D97-AF65-F5344CB8AC3E}">
        <p14:creationId xmlns:p14="http://schemas.microsoft.com/office/powerpoint/2010/main" val="3780053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673" y="973955"/>
            <a:ext cx="7716837" cy="1085850"/>
          </a:xfrm>
        </p:spPr>
        <p:txBody>
          <a:bodyPr/>
          <a:lstStyle/>
          <a:p>
            <a:r>
              <a:rPr lang="en-US" sz="3200" dirty="0" smtClean="0"/>
              <a:t>Evaluating the Great Society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5710" y="2147397"/>
            <a:ext cx="4105052" cy="2950053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Liberal Perspective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Foundation of welfare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Addressed needs of previously ignored groups:</a:t>
            </a:r>
          </a:p>
          <a:p>
            <a:pPr lvl="2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Poor, disabled, elderly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Conservative Perspective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“tax and spend”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Birth of modern welfare state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Overexpansion of government</a:t>
            </a:r>
          </a:p>
        </p:txBody>
      </p:sp>
      <p:pic>
        <p:nvPicPr>
          <p:cNvPr id="5" name="Content Placeholder 4" descr="great-society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788" r="-54788"/>
          <a:stretch>
            <a:fillRect/>
          </a:stretch>
        </p:blipFill>
        <p:spPr>
          <a:xfrm>
            <a:off x="4981167" y="1386113"/>
            <a:ext cx="5254857" cy="3638372"/>
          </a:xfrm>
        </p:spPr>
      </p:pic>
    </p:spTree>
    <p:extLst>
      <p:ext uri="{BB962C8B-B14F-4D97-AF65-F5344CB8AC3E}">
        <p14:creationId xmlns:p14="http://schemas.microsoft.com/office/powerpoint/2010/main" val="1952803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Movement Expands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Civil Rights and Conflict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630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Events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795" y="2152575"/>
            <a:ext cx="4105052" cy="295005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i="1" dirty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De Jure</a:t>
            </a:r>
            <a:r>
              <a:rPr lang="en-US" dirty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vs. </a:t>
            </a:r>
            <a:r>
              <a:rPr lang="en-US" i="1" dirty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De Facto</a:t>
            </a:r>
            <a:r>
              <a:rPr lang="en-US" dirty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</a:t>
            </a: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Segregation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Alabama &amp; Mississippi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State vs. Federal Government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James Meredith &amp; Ole Miss (1962)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George Wallace &amp; University of Alabama (1963)</a:t>
            </a:r>
          </a:p>
        </p:txBody>
      </p:sp>
      <p:pic>
        <p:nvPicPr>
          <p:cNvPr id="5" name="Content Placeholder 4" descr="wallace_large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3" b="2703"/>
          <a:stretch>
            <a:fillRect/>
          </a:stretch>
        </p:blipFill>
        <p:spPr>
          <a:xfrm>
            <a:off x="4466654" y="1841115"/>
            <a:ext cx="4510393" cy="3122918"/>
          </a:xfrm>
        </p:spPr>
      </p:pic>
    </p:spTree>
    <p:extLst>
      <p:ext uri="{BB962C8B-B14F-4D97-AF65-F5344CB8AC3E}">
        <p14:creationId xmlns:p14="http://schemas.microsoft.com/office/powerpoint/2010/main" val="1027808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The Leadership of MLK Jr.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795" y="2229218"/>
            <a:ext cx="4105052" cy="2676129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i="1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Letters from a Birmingham Jail</a:t>
            </a: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(1963)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March on Washington (1963)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“I Have a Dream”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March to Montgomery (1965)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Selma &amp; “Bloody Sunday”</a:t>
            </a:r>
          </a:p>
        </p:txBody>
      </p:sp>
      <p:pic>
        <p:nvPicPr>
          <p:cNvPr id="5" name="Content Placeholder 4" descr="mlk-1965-selma-montgomery-march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36" b="-836"/>
          <a:stretch>
            <a:fillRect/>
          </a:stretch>
        </p:blipFill>
        <p:spPr>
          <a:xfrm>
            <a:off x="4630869" y="2114550"/>
            <a:ext cx="4160069" cy="2880360"/>
          </a:xfrm>
        </p:spPr>
      </p:pic>
      <p:pic>
        <p:nvPicPr>
          <p:cNvPr id="6" name="Picture 5" descr="e4776223-df34-49fc-a130-81e2882d239c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868" y="2009980"/>
            <a:ext cx="4247651" cy="308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331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Legislation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795" y="2141626"/>
            <a:ext cx="4105052" cy="3081258"/>
          </a:xfrm>
        </p:spPr>
        <p:txBody>
          <a:bodyPr>
            <a:normAutofit fontScale="850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Civil Rights Act of 1964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Segregation illegal in </a:t>
            </a:r>
            <a:r>
              <a:rPr lang="en-US" i="1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public</a:t>
            </a: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facilities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EEOC</a:t>
            </a:r>
          </a:p>
          <a:p>
            <a:pPr lvl="2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No discrimination based on:</a:t>
            </a:r>
          </a:p>
          <a:p>
            <a:pPr lvl="3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Race, religion, sex, or national origin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24</a:t>
            </a:r>
            <a:r>
              <a:rPr lang="en-US" baseline="30000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th</a:t>
            </a: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Amendment (1964)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Voting Rights Act of 1965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Banned literacy tests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Federal marshals enforce voting rights</a:t>
            </a:r>
          </a:p>
        </p:txBody>
      </p:sp>
      <p:pic>
        <p:nvPicPr>
          <p:cNvPr id="5" name="Content Placeholder 4" descr="jb_modern_polltax_1_e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816" r="-43816"/>
          <a:stretch>
            <a:fillRect/>
          </a:stretch>
        </p:blipFill>
        <p:spPr>
          <a:xfrm>
            <a:off x="3174809" y="204015"/>
            <a:ext cx="6979849" cy="4832727"/>
          </a:xfrm>
        </p:spPr>
      </p:pic>
    </p:spTree>
    <p:extLst>
      <p:ext uri="{BB962C8B-B14F-4D97-AF65-F5344CB8AC3E}">
        <p14:creationId xmlns:p14="http://schemas.microsoft.com/office/powerpoint/2010/main" val="2187296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561" y="2284424"/>
            <a:ext cx="3818978" cy="2532459"/>
          </a:xfrm>
        </p:spPr>
        <p:txBody>
          <a:bodyPr>
            <a:normAutofit fontScale="775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Freedom Rides (1962)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SNCC Voter Registration Drives (1963)</a:t>
            </a:r>
          </a:p>
          <a:p>
            <a:pPr>
              <a:spcAft>
                <a:spcPts val="600"/>
              </a:spcAft>
            </a:pPr>
            <a:r>
              <a:rPr lang="en-US" dirty="0" err="1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Medgar</a:t>
            </a: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Evers (1963)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Birmingham &amp; “Bull” Connor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16</a:t>
            </a:r>
            <a:r>
              <a:rPr lang="en-US" baseline="30000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th</a:t>
            </a: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Street Baptist Church (1963)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Freedom Summer (1964)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“Mississippi Burning”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Goodwin, </a:t>
            </a:r>
            <a:r>
              <a:rPr lang="en-US" dirty="0" err="1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Schwerner</a:t>
            </a: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, and Cheney</a:t>
            </a:r>
            <a:endParaRPr lang="en-US" dirty="0">
              <a:solidFill>
                <a:srgbClr val="404040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pic>
        <p:nvPicPr>
          <p:cNvPr id="5" name="Content Placeholder 4" descr="dc_crop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55" b="-355"/>
          <a:stretch>
            <a:fillRect/>
          </a:stretch>
        </p:blipFill>
        <p:spPr>
          <a:xfrm>
            <a:off x="4751294" y="2268141"/>
            <a:ext cx="4017750" cy="2781821"/>
          </a:xfrm>
        </p:spPr>
      </p:pic>
      <p:pic>
        <p:nvPicPr>
          <p:cNvPr id="6" name="Picture 5" descr="6098690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071" y="1992273"/>
            <a:ext cx="3097176" cy="3140278"/>
          </a:xfrm>
          <a:prstGeom prst="rect">
            <a:avLst/>
          </a:prstGeom>
        </p:spPr>
      </p:pic>
      <p:pic>
        <p:nvPicPr>
          <p:cNvPr id="7" name="Picture 6" descr="bull_connor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225" y="1992273"/>
            <a:ext cx="4510367" cy="3140278"/>
          </a:xfrm>
          <a:prstGeom prst="rect">
            <a:avLst/>
          </a:prstGeom>
        </p:spPr>
      </p:pic>
      <p:pic>
        <p:nvPicPr>
          <p:cNvPr id="8" name="Picture 7" descr="4girls2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862" y="30653"/>
            <a:ext cx="3784600" cy="5080000"/>
          </a:xfrm>
          <a:prstGeom prst="rect">
            <a:avLst/>
          </a:prstGeom>
        </p:spPr>
      </p:pic>
      <p:pic>
        <p:nvPicPr>
          <p:cNvPr id="9" name="Picture 8" descr="civilrightsworkers.jpg.CROP.rtstoryvar-large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225" y="1992273"/>
            <a:ext cx="4642921" cy="3118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852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Radical Movement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2114550"/>
            <a:ext cx="3657600" cy="3028949"/>
          </a:xfrm>
        </p:spPr>
        <p:txBody>
          <a:bodyPr>
            <a:normAutofit fontScale="850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Black Muslims and the Nation of Islam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Elijah </a:t>
            </a:r>
            <a:r>
              <a:rPr lang="en-US" dirty="0" err="1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Muhammed</a:t>
            </a:r>
            <a:endParaRPr lang="en-US" dirty="0" smtClean="0">
              <a:solidFill>
                <a:srgbClr val="404040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Malcolm X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The “Ballot or the Bullet”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Race Riots and Black Power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SNCC &amp; CORE</a:t>
            </a:r>
          </a:p>
          <a:p>
            <a:pPr lvl="2">
              <a:spcAft>
                <a:spcPts val="600"/>
              </a:spcAft>
            </a:pPr>
            <a:r>
              <a:rPr lang="en-US" dirty="0" err="1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Stokely</a:t>
            </a: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Carmichael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Black Panthers</a:t>
            </a:r>
          </a:p>
          <a:p>
            <a:pPr lvl="2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Huey Newton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Watts Riots (1965)</a:t>
            </a:r>
            <a:endParaRPr lang="en-US" dirty="0">
              <a:solidFill>
                <a:srgbClr val="404040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pic>
        <p:nvPicPr>
          <p:cNvPr id="5" name="Content Placeholder 4" descr="article-2329045-19B6AF38000005DC-481_634x338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380" b="-16380"/>
          <a:stretch>
            <a:fillRect/>
          </a:stretch>
        </p:blipFill>
        <p:spPr>
          <a:xfrm>
            <a:off x="4411587" y="2013565"/>
            <a:ext cx="4520526" cy="3129934"/>
          </a:xfrm>
        </p:spPr>
      </p:pic>
      <p:pic>
        <p:nvPicPr>
          <p:cNvPr id="6" name="Picture 5" descr="r-RENA-PRICE-DEAD-large570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591" y="2365080"/>
            <a:ext cx="4702950" cy="244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504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Murder in Memphis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2258500"/>
            <a:ext cx="3657600" cy="2686050"/>
          </a:xfrm>
        </p:spPr>
        <p:txBody>
          <a:bodyPr>
            <a:normAutofit fontScale="85000" lnSpcReduction="10000"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King receives Nobel Prize (1964)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Nonviolence comes under fire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Memphis Garbage Workers’ Strike (1968)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King’s </a:t>
            </a:r>
            <a:r>
              <a:rPr lang="en-US" i="1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Mountaintop </a:t>
            </a: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Speech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Lorraine Motel (April 4, 1968)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Ensuing Violence and Riots</a:t>
            </a:r>
            <a:endParaRPr lang="en-US" dirty="0">
              <a:solidFill>
                <a:srgbClr val="404040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pic>
        <p:nvPicPr>
          <p:cNvPr id="5" name="Content Placeholder 4" descr="i-am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468" b="-5468"/>
          <a:stretch>
            <a:fillRect/>
          </a:stretch>
        </p:blipFill>
        <p:spPr>
          <a:xfrm>
            <a:off x="4608975" y="2103601"/>
            <a:ext cx="4138174" cy="2865200"/>
          </a:xfrm>
        </p:spPr>
      </p:pic>
      <p:pic>
        <p:nvPicPr>
          <p:cNvPr id="6" name="Picture 5" descr="balcony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483" y="2158346"/>
            <a:ext cx="4295601" cy="288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085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Impact of Civil Rights Movement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2258500"/>
            <a:ext cx="3657600" cy="2686050"/>
          </a:xfrm>
        </p:spPr>
        <p:txBody>
          <a:bodyPr>
            <a:normAutofit fontScale="850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Achieved Federal Legislation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Racism Continues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w/King’s Death, Movement becomes more radical/violent and begins to lose support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Movement Became model for other social movements: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Combatting Social Injustice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Student Movements of the Vietnam-Era</a:t>
            </a:r>
            <a:endParaRPr lang="en-US" dirty="0">
              <a:solidFill>
                <a:srgbClr val="404040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pic>
        <p:nvPicPr>
          <p:cNvPr id="4" name="Content Placeholder 3" descr="civilrightsmemorial3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70" b="-1670"/>
          <a:stretch>
            <a:fillRect/>
          </a:stretch>
        </p:blipFill>
        <p:spPr>
          <a:xfrm>
            <a:off x="4598894" y="2104390"/>
            <a:ext cx="4374676" cy="3028950"/>
          </a:xfrm>
        </p:spPr>
      </p:pic>
    </p:spTree>
    <p:extLst>
      <p:ext uri="{BB962C8B-B14F-4D97-AF65-F5344CB8AC3E}">
        <p14:creationId xmlns:p14="http://schemas.microsoft.com/office/powerpoint/2010/main" val="3474002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Changing Roles and Views of American Government and Society </a:t>
            </a:r>
            <a:r>
              <a:rPr lang="en-US" dirty="0"/>
              <a:t>D</a:t>
            </a:r>
            <a:r>
              <a:rPr lang="en-US" dirty="0" smtClean="0"/>
              <a:t>uring the 1960’s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Social, Cultural, and Political Unrest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954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The Warren Court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2165350"/>
            <a:ext cx="3657600" cy="2894330"/>
          </a:xfrm>
        </p:spPr>
        <p:txBody>
          <a:bodyPr>
            <a:normAutofit fontScale="625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Focus on Individual Rights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Criminal Justice</a:t>
            </a:r>
          </a:p>
          <a:p>
            <a:pPr lvl="1">
              <a:spcAft>
                <a:spcPts val="600"/>
              </a:spcAft>
            </a:pPr>
            <a:r>
              <a:rPr lang="en-US" i="1" dirty="0" err="1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Mapp</a:t>
            </a:r>
            <a:r>
              <a:rPr lang="en-US" i="1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v. Ohio </a:t>
            </a: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(1961)</a:t>
            </a:r>
          </a:p>
          <a:p>
            <a:pPr lvl="1">
              <a:spcAft>
                <a:spcPts val="600"/>
              </a:spcAft>
            </a:pPr>
            <a:r>
              <a:rPr lang="en-US" i="1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Gideon v. Wainwright</a:t>
            </a: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(1963)</a:t>
            </a:r>
          </a:p>
          <a:p>
            <a:pPr lvl="1">
              <a:spcAft>
                <a:spcPts val="600"/>
              </a:spcAft>
            </a:pPr>
            <a:r>
              <a:rPr lang="en-US" i="1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Escobedo v. Illinois </a:t>
            </a: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(1964)</a:t>
            </a:r>
          </a:p>
          <a:p>
            <a:pPr lvl="1">
              <a:spcAft>
                <a:spcPts val="600"/>
              </a:spcAft>
            </a:pPr>
            <a:r>
              <a:rPr lang="en-US" i="1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Miranda v. Arizona</a:t>
            </a: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(1966)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Reapportionment</a:t>
            </a:r>
          </a:p>
          <a:p>
            <a:pPr lvl="1">
              <a:spcAft>
                <a:spcPts val="600"/>
              </a:spcAft>
            </a:pPr>
            <a:r>
              <a:rPr lang="en-US" i="1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Baker v. Carr </a:t>
            </a: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(1962) &amp; </a:t>
            </a:r>
            <a:r>
              <a:rPr lang="en-US" i="1" dirty="0" err="1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Wesberry</a:t>
            </a:r>
            <a:r>
              <a:rPr lang="en-US" i="1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v. Sanders</a:t>
            </a: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(1964)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Freedom of Expression &amp; Privacy</a:t>
            </a:r>
          </a:p>
          <a:p>
            <a:pPr lvl="1">
              <a:spcAft>
                <a:spcPts val="600"/>
              </a:spcAft>
            </a:pPr>
            <a:r>
              <a:rPr lang="en-US" i="1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Yates </a:t>
            </a: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(1957) &amp; </a:t>
            </a:r>
            <a:r>
              <a:rPr lang="en-US" i="1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Brandenburg</a:t>
            </a: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(1969)</a:t>
            </a:r>
          </a:p>
          <a:p>
            <a:pPr lvl="1">
              <a:spcAft>
                <a:spcPts val="600"/>
              </a:spcAft>
            </a:pPr>
            <a:r>
              <a:rPr lang="en-US" i="1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Engel v. Vitale</a:t>
            </a: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(1962)</a:t>
            </a:r>
          </a:p>
          <a:p>
            <a:pPr lvl="1">
              <a:spcAft>
                <a:spcPts val="600"/>
              </a:spcAft>
            </a:pPr>
            <a:r>
              <a:rPr lang="en-US" i="1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Griswold v. Connecticut</a:t>
            </a: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(1965)</a:t>
            </a:r>
            <a:endParaRPr lang="en-US" i="1" dirty="0" smtClean="0">
              <a:solidFill>
                <a:srgbClr val="404040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lvl="1">
              <a:spcAft>
                <a:spcPts val="600"/>
              </a:spcAft>
            </a:pPr>
            <a:endParaRPr lang="en-US" dirty="0" smtClean="0">
              <a:solidFill>
                <a:srgbClr val="404040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lvl="1">
              <a:spcAft>
                <a:spcPts val="600"/>
              </a:spcAft>
            </a:pPr>
            <a:endParaRPr lang="en-US" i="1" dirty="0">
              <a:solidFill>
                <a:srgbClr val="404040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pic>
        <p:nvPicPr>
          <p:cNvPr id="8" name="Content Placeholder 7" descr="1101531221_400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28" b="23728"/>
          <a:stretch>
            <a:fillRect/>
          </a:stretch>
        </p:blipFill>
        <p:spPr>
          <a:xfrm>
            <a:off x="4527774" y="2165350"/>
            <a:ext cx="4138706" cy="2865568"/>
          </a:xfrm>
        </p:spPr>
      </p:pic>
      <p:pic>
        <p:nvPicPr>
          <p:cNvPr id="9" name="Picture 8" descr="mlk_j69oh8nc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608" y="2153920"/>
            <a:ext cx="5107097" cy="287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86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The Student Protest Movement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2165350"/>
            <a:ext cx="3657600" cy="2894330"/>
          </a:xfrm>
        </p:spPr>
        <p:txBody>
          <a:bodyPr>
            <a:normAutofit fontScale="85000" lnSpcReduction="10000"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SDS &amp; The Port Huron Statement (1962)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The “New Left”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Tom Hayden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Weather Underground (1969)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Free Speech Movement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Berkeley, CA (1964)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Mario </a:t>
            </a:r>
            <a:r>
              <a:rPr lang="en-US" dirty="0" err="1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Savio</a:t>
            </a:r>
            <a:endParaRPr lang="en-US" dirty="0" smtClean="0">
              <a:solidFill>
                <a:srgbClr val="404040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The Vietnam War and the Teach-in Movement</a:t>
            </a:r>
          </a:p>
        </p:txBody>
      </p:sp>
      <p:pic>
        <p:nvPicPr>
          <p:cNvPr id="5" name="Content Placeholder 4" descr="savio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72" r="-6772"/>
          <a:stretch>
            <a:fillRect/>
          </a:stretch>
        </p:blipFill>
        <p:spPr>
          <a:xfrm>
            <a:off x="4355054" y="2165350"/>
            <a:ext cx="4155852" cy="2877440"/>
          </a:xfrm>
        </p:spPr>
      </p:pic>
    </p:spTree>
    <p:extLst>
      <p:ext uri="{BB962C8B-B14F-4D97-AF65-F5344CB8AC3E}">
        <p14:creationId xmlns:p14="http://schemas.microsoft.com/office/powerpoint/2010/main" val="2921238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029" y="967740"/>
            <a:ext cx="7716837" cy="1085850"/>
          </a:xfrm>
        </p:spPr>
        <p:txBody>
          <a:bodyPr/>
          <a:lstStyle/>
          <a:p>
            <a:r>
              <a:rPr lang="en-US" sz="3600" dirty="0" smtClean="0"/>
              <a:t>The Counterculture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2114550"/>
            <a:ext cx="3657600" cy="3028950"/>
          </a:xfrm>
        </p:spPr>
        <p:txBody>
          <a:bodyPr>
            <a:normAutofit fontScale="77500" lnSpcReduction="20000"/>
          </a:bodyPr>
          <a:lstStyle/>
          <a:p>
            <a:pPr>
              <a:spcAft>
                <a:spcPts val="4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Art</a:t>
            </a:r>
          </a:p>
          <a:p>
            <a:pPr lvl="1">
              <a:spcAft>
                <a:spcPts val="4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Pop Art &amp; Op Art</a:t>
            </a:r>
          </a:p>
          <a:p>
            <a:pPr lvl="2">
              <a:spcAft>
                <a:spcPts val="4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Andy Warhol</a:t>
            </a:r>
          </a:p>
          <a:p>
            <a:pPr>
              <a:spcAft>
                <a:spcPts val="4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Literature</a:t>
            </a:r>
          </a:p>
          <a:p>
            <a:pPr lvl="1">
              <a:spcAft>
                <a:spcPts val="4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Ken </a:t>
            </a:r>
            <a:r>
              <a:rPr lang="en-US" dirty="0" err="1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Kesey</a:t>
            </a:r>
            <a:endParaRPr lang="en-US" dirty="0" smtClean="0">
              <a:solidFill>
                <a:srgbClr val="404040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lvl="1">
              <a:spcAft>
                <a:spcPts val="4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Tom Wolfe</a:t>
            </a:r>
          </a:p>
          <a:p>
            <a:pPr>
              <a:spcAft>
                <a:spcPts val="4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Music</a:t>
            </a:r>
          </a:p>
          <a:p>
            <a:pPr lvl="1">
              <a:spcAft>
                <a:spcPts val="4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Woodstock &amp; Altamont</a:t>
            </a:r>
          </a:p>
          <a:p>
            <a:pPr lvl="2">
              <a:spcAft>
                <a:spcPts val="4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Joan Baez, Bob Dylan, Janis Joplin</a:t>
            </a:r>
          </a:p>
          <a:p>
            <a:pPr>
              <a:spcAft>
                <a:spcPts val="4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Hallucinogenic Drugs</a:t>
            </a:r>
          </a:p>
          <a:p>
            <a:pPr lvl="1">
              <a:spcAft>
                <a:spcPts val="4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LSD</a:t>
            </a:r>
          </a:p>
          <a:p>
            <a:pPr>
              <a:spcAft>
                <a:spcPts val="4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Sexual Revolution</a:t>
            </a:r>
          </a:p>
        </p:txBody>
      </p:sp>
      <p:pic>
        <p:nvPicPr>
          <p:cNvPr id="6" name="Picture 5" descr="top10_kesey_bu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880" y="381000"/>
            <a:ext cx="3898900" cy="2540000"/>
          </a:xfrm>
          <a:prstGeom prst="rect">
            <a:avLst/>
          </a:prstGeom>
        </p:spPr>
      </p:pic>
      <p:pic>
        <p:nvPicPr>
          <p:cNvPr id="5" name="Content Placeholder 4" descr="essays_campbell-soup_02_f.jpg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788" r="-60788"/>
          <a:stretch>
            <a:fillRect/>
          </a:stretch>
        </p:blipFill>
        <p:spPr>
          <a:xfrm>
            <a:off x="3379694" y="2247821"/>
            <a:ext cx="3973090" cy="2750899"/>
          </a:xfrm>
        </p:spPr>
      </p:pic>
    </p:spTree>
    <p:extLst>
      <p:ext uri="{BB962C8B-B14F-4D97-AF65-F5344CB8AC3E}">
        <p14:creationId xmlns:p14="http://schemas.microsoft.com/office/powerpoint/2010/main" val="1392424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The Women’s Movement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2165350"/>
            <a:ext cx="3657600" cy="289433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i="1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The Feminine Mystique</a:t>
            </a: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(Friedan, 1963)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NOW (1966)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Campaign for ERA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Passage, not ratification (1972)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Phyllis </a:t>
            </a:r>
            <a:r>
              <a:rPr lang="en-US" dirty="0" err="1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Schlafly</a:t>
            </a:r>
            <a:endParaRPr lang="en-US" dirty="0" smtClean="0">
              <a:solidFill>
                <a:srgbClr val="404040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“Glass-ceiling”</a:t>
            </a:r>
          </a:p>
        </p:txBody>
      </p:sp>
      <p:pic>
        <p:nvPicPr>
          <p:cNvPr id="5" name="Content Placeholder 4" descr="womens-liberation-1960s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" r="10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05695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 Involvement in Indochina to 1969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Conflict in Vietnam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880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Early Stages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2165350"/>
            <a:ext cx="3657600" cy="289433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Buildup Under Kennedy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“Strategic Hamlets”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Overthrow of Diem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Gulf of Tonkin Resolution (1964)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“all necessary measures”</a:t>
            </a:r>
          </a:p>
        </p:txBody>
      </p:sp>
      <p:pic>
        <p:nvPicPr>
          <p:cNvPr id="5" name="Content Placeholder 4" descr="Thích_Quảng_Đức_self-immolation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5" r="302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42370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Escalating the War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2165350"/>
            <a:ext cx="3657600" cy="2894330"/>
          </a:xfrm>
        </p:spPr>
        <p:txBody>
          <a:bodyPr>
            <a:normAutofit fontScale="700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Operation Rolling Thunder (1965)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NVA &amp; Vietcong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540,000 troops by 1969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William Westmoreland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Chemical Warfare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Napalm &amp; Agent Orange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Controversy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Hawks vs. Doves</a:t>
            </a:r>
          </a:p>
          <a:p>
            <a:pPr lvl="2">
              <a:spcAft>
                <a:spcPts val="600"/>
              </a:spcAft>
            </a:pPr>
            <a:r>
              <a:rPr lang="en-US" dirty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Dean Rusk &amp; Robert </a:t>
            </a: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McNamara</a:t>
            </a:r>
          </a:p>
          <a:p>
            <a:pPr lvl="2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Impact of Student Protest Movement</a:t>
            </a:r>
          </a:p>
          <a:p>
            <a:pPr lvl="2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Rise of Eugene McCarthy</a:t>
            </a:r>
          </a:p>
          <a:p>
            <a:pPr>
              <a:spcAft>
                <a:spcPts val="600"/>
              </a:spcAft>
            </a:pPr>
            <a:endParaRPr lang="en-US" dirty="0" smtClean="0">
              <a:solidFill>
                <a:srgbClr val="404040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pic>
        <p:nvPicPr>
          <p:cNvPr id="6" name="Content Placeholder 5" descr="b52_bomber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" r="726"/>
          <a:stretch>
            <a:fillRect/>
          </a:stretch>
        </p:blipFill>
        <p:spPr>
          <a:xfrm>
            <a:off x="4614854" y="2154853"/>
            <a:ext cx="4264139" cy="2952416"/>
          </a:xfrm>
        </p:spPr>
      </p:pic>
    </p:spTree>
    <p:extLst>
      <p:ext uri="{BB962C8B-B14F-4D97-AF65-F5344CB8AC3E}">
        <p14:creationId xmlns:p14="http://schemas.microsoft.com/office/powerpoint/2010/main" val="150371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1968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6" y="2165350"/>
            <a:ext cx="3947095" cy="2894330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US" dirty="0" err="1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Tet</a:t>
            </a: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Offensive (January)</a:t>
            </a:r>
          </a:p>
          <a:p>
            <a:pPr lvl="1">
              <a:spcAft>
                <a:spcPts val="600"/>
              </a:spcAft>
            </a:pPr>
            <a:r>
              <a:rPr lang="en-US" dirty="0" err="1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Kronkite’s</a:t>
            </a: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“Stalemate” (February)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My Lai Massacre (March)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De-escalation &amp; Attempts at Peace in Vietnam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MLK (April) and RFK’s (June) Assassinations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Prague </a:t>
            </a:r>
            <a:r>
              <a:rPr lang="en-US" dirty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Spring (August)</a:t>
            </a:r>
          </a:p>
          <a:p>
            <a:pPr>
              <a:spcAft>
                <a:spcPts val="600"/>
              </a:spcAft>
            </a:pPr>
            <a:endParaRPr lang="en-US" dirty="0" smtClean="0">
              <a:solidFill>
                <a:srgbClr val="404040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lvl="1">
              <a:spcAft>
                <a:spcPts val="600"/>
              </a:spcAft>
            </a:pPr>
            <a:endParaRPr lang="en-US" dirty="0" smtClean="0">
              <a:solidFill>
                <a:srgbClr val="404040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pic>
        <p:nvPicPr>
          <p:cNvPr id="8" name="Content Placeholder 7" descr="execution_of_a_viet_cong_guerrilla_1968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13" b="-613"/>
          <a:stretch>
            <a:fillRect/>
          </a:stretch>
        </p:blipFill>
        <p:spPr>
          <a:xfrm>
            <a:off x="4646342" y="2165350"/>
            <a:ext cx="4180246" cy="2894330"/>
          </a:xfrm>
        </p:spPr>
      </p:pic>
    </p:spTree>
    <p:extLst>
      <p:ext uri="{BB962C8B-B14F-4D97-AF65-F5344CB8AC3E}">
        <p14:creationId xmlns:p14="http://schemas.microsoft.com/office/powerpoint/2010/main" val="178870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Election of 1968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5782" y="2165350"/>
            <a:ext cx="3657600" cy="2894330"/>
          </a:xfrm>
        </p:spPr>
        <p:txBody>
          <a:bodyPr>
            <a:normAutofit fontScale="700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Democratic Convention in Chicago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Richard Daley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Rioting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Dems choose Humphrey (pro-Civil Rights, pro-War)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White Backlash &amp; George Wallace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American Independent Party (AIP)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Republicans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Richard Nixon &amp; Spiro T. Agnew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Results: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Conservative backlash</a:t>
            </a:r>
            <a:endParaRPr lang="en-US" dirty="0">
              <a:solidFill>
                <a:srgbClr val="404040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Nixon 301 to 191</a:t>
            </a:r>
          </a:p>
        </p:txBody>
      </p:sp>
      <p:pic>
        <p:nvPicPr>
          <p:cNvPr id="4" name="Content Placeholder 3" descr="1968-nat-guard-chicago2-70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685" r="-26685"/>
          <a:stretch>
            <a:fillRect/>
          </a:stretch>
        </p:blipFill>
        <p:spPr>
          <a:xfrm>
            <a:off x="4517614" y="2155190"/>
            <a:ext cx="4230146" cy="2928880"/>
          </a:xfrm>
        </p:spPr>
      </p:pic>
      <p:pic>
        <p:nvPicPr>
          <p:cNvPr id="5" name="Picture 4" descr="68 map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132" y="2154852"/>
            <a:ext cx="4954868" cy="292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409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884" y="934228"/>
            <a:ext cx="7716837" cy="1085850"/>
          </a:xfrm>
        </p:spPr>
        <p:txBody>
          <a:bodyPr/>
          <a:lstStyle/>
          <a:p>
            <a:r>
              <a:rPr lang="en-US" sz="3200" dirty="0" smtClean="0"/>
              <a:t>Legacy of the 1960’s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5782" y="2165350"/>
            <a:ext cx="3657600" cy="289433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Reaction to 1950’s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Liberal movements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Counterculture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Expansion of Civil Rights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Growth of Government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Welfare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0404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Defense/Military</a:t>
            </a:r>
          </a:p>
        </p:txBody>
      </p:sp>
      <p:pic>
        <p:nvPicPr>
          <p:cNvPr id="7" name="Content Placeholder 6" descr="81ryzsl8ssL._SL1500_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22" r="-58322"/>
          <a:stretch>
            <a:fillRect/>
          </a:stretch>
        </p:blipFill>
        <p:spPr>
          <a:xfrm>
            <a:off x="3557895" y="221237"/>
            <a:ext cx="6950051" cy="4812095"/>
          </a:xfrm>
        </p:spPr>
      </p:pic>
    </p:spTree>
    <p:extLst>
      <p:ext uri="{BB962C8B-B14F-4D97-AF65-F5344CB8AC3E}">
        <p14:creationId xmlns:p14="http://schemas.microsoft.com/office/powerpoint/2010/main" val="1324784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theme/theme1.xml><?xml version="1.0" encoding="utf-8"?>
<a:theme xmlns:a="http://schemas.openxmlformats.org/drawingml/2006/main" name="Sky">
  <a:themeElements>
    <a:clrScheme name="Habitat">
      <a:dk1>
        <a:sysClr val="windowText" lastClr="000000"/>
      </a:dk1>
      <a:lt1>
        <a:sysClr val="window" lastClr="FFFFFF"/>
      </a:lt1>
      <a:dk2>
        <a:srgbClr val="194431"/>
      </a:dk2>
      <a:lt2>
        <a:srgbClr val="F0E6C3"/>
      </a:lt2>
      <a:accent1>
        <a:srgbClr val="F8C000"/>
      </a:accent1>
      <a:accent2>
        <a:srgbClr val="F88600"/>
      </a:accent2>
      <a:accent3>
        <a:srgbClr val="F83500"/>
      </a:accent3>
      <a:accent4>
        <a:srgbClr val="8B723D"/>
      </a:accent4>
      <a:accent5>
        <a:srgbClr val="818B3D"/>
      </a:accent5>
      <a:accent6>
        <a:srgbClr val="586215"/>
      </a:accent6>
      <a:hlink>
        <a:srgbClr val="FF621D"/>
      </a:hlink>
      <a:folHlink>
        <a:srgbClr val="F3D260"/>
      </a:folHlink>
    </a:clrScheme>
    <a:fontScheme name="Sky">
      <a:maj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Sky">
      <a:fillStyleLst>
        <a:solidFill>
          <a:schemeClr val="phClr"/>
        </a:solidFill>
        <a:solidFill>
          <a:schemeClr val="phClr">
            <a:alpha val="50000"/>
          </a:schemeClr>
        </a:solidFill>
        <a:gradFill rotWithShape="1">
          <a:gsLst>
            <a:gs pos="0">
              <a:schemeClr val="phClr">
                <a:shade val="30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4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63500" dir="3000000" algn="br" rotWithShape="0">
              <a:srgbClr val="000000">
                <a:alpha val="35000"/>
              </a:srgbClr>
            </a:outerShdw>
          </a:effectLst>
        </a:effectStyle>
        <a:effectStyle>
          <a:effectLst>
            <a:innerShdw blurRad="50800" dist="25400" dir="6600000">
              <a:srgbClr val="000000">
                <a:alpha val="50000"/>
              </a:srgbClr>
            </a:innerShdw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40000"/>
                <a:lumMod val="105000"/>
              </a:schemeClr>
            </a:gs>
            <a:gs pos="100000">
              <a:schemeClr val="phClr">
                <a:shade val="20000"/>
                <a:satMod val="250000"/>
                <a:lumMod val="11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Sky.thmx</Template>
  <TotalTime>264</TotalTime>
  <Words>2013</Words>
  <Application>Microsoft Macintosh PowerPoint</Application>
  <PresentationFormat>On-screen Show (16:9)</PresentationFormat>
  <Paragraphs>308</Paragraphs>
  <Slides>31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Sky</vt:lpstr>
      <vt:lpstr>Promise and Turmoil</vt:lpstr>
      <vt:lpstr>John F. Kennedy’s New Frontier</vt:lpstr>
      <vt:lpstr>Domestic Policy</vt:lpstr>
      <vt:lpstr>Foreign Policy</vt:lpstr>
      <vt:lpstr>Kennedy Legacy</vt:lpstr>
      <vt:lpstr>Lyndon Johnson’s Great Society</vt:lpstr>
      <vt:lpstr>Essential Question</vt:lpstr>
      <vt:lpstr>LBJ</vt:lpstr>
      <vt:lpstr>War on Poverty</vt:lpstr>
      <vt:lpstr>Election of 1964</vt:lpstr>
      <vt:lpstr>Great Society Reforms</vt:lpstr>
      <vt:lpstr>Evaluating the Great Society</vt:lpstr>
      <vt:lpstr>Civil Rights and Conflict</vt:lpstr>
      <vt:lpstr>Events</vt:lpstr>
      <vt:lpstr>The Leadership of MLK Jr.</vt:lpstr>
      <vt:lpstr>Legislation</vt:lpstr>
      <vt:lpstr>Other Events</vt:lpstr>
      <vt:lpstr>Radical Movement</vt:lpstr>
      <vt:lpstr>Murder in Memphis</vt:lpstr>
      <vt:lpstr>Impact of Civil Rights Movement</vt:lpstr>
      <vt:lpstr>Social, Cultural, and Political Unrest</vt:lpstr>
      <vt:lpstr>The Warren Court</vt:lpstr>
      <vt:lpstr>The Student Protest Movement</vt:lpstr>
      <vt:lpstr>The Counterculture</vt:lpstr>
      <vt:lpstr>The Women’s Movement</vt:lpstr>
      <vt:lpstr>The Conflict in Vietnam</vt:lpstr>
      <vt:lpstr>Early Stages</vt:lpstr>
      <vt:lpstr>Escalating the War</vt:lpstr>
      <vt:lpstr>1968</vt:lpstr>
      <vt:lpstr>Election of 1968</vt:lpstr>
      <vt:lpstr>Legacy of the 1960’s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Promise and Turmoil</dc:title>
  <dc:creator>ARHS</dc:creator>
  <cp:lastModifiedBy>Isola</cp:lastModifiedBy>
  <cp:revision>46</cp:revision>
  <dcterms:created xsi:type="dcterms:W3CDTF">2015-01-29T17:17:07Z</dcterms:created>
  <dcterms:modified xsi:type="dcterms:W3CDTF">2015-02-09T01:11:29Z</dcterms:modified>
</cp:coreProperties>
</file>