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21"/>
  </p:notesMasterIdLst>
  <p:handoutMasterIdLst>
    <p:handoutMasterId r:id="rId22"/>
  </p:handoutMasterIdLst>
  <p:sldIdLst>
    <p:sldId id="344" r:id="rId2"/>
    <p:sldId id="295" r:id="rId3"/>
    <p:sldId id="268" r:id="rId4"/>
    <p:sldId id="287" r:id="rId5"/>
    <p:sldId id="288" r:id="rId6"/>
    <p:sldId id="272" r:id="rId7"/>
    <p:sldId id="269" r:id="rId8"/>
    <p:sldId id="301" r:id="rId9"/>
    <p:sldId id="273" r:id="rId10"/>
    <p:sldId id="304" r:id="rId11"/>
    <p:sldId id="336" r:id="rId12"/>
    <p:sldId id="317" r:id="rId13"/>
    <p:sldId id="319" r:id="rId14"/>
    <p:sldId id="341" r:id="rId15"/>
    <p:sldId id="342" r:id="rId16"/>
    <p:sldId id="337" r:id="rId17"/>
    <p:sldId id="322" r:id="rId18"/>
    <p:sldId id="326" r:id="rId19"/>
    <p:sldId id="338"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Times New Roman"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Times New Roman"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Times New Roman"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Times New Roman" charset="0"/>
        <a:ea typeface="ＭＳ Ｐゴシック" charset="0"/>
        <a:cs typeface="+mn-cs"/>
      </a:defRPr>
    </a:lvl5pPr>
    <a:lvl6pPr marL="2286000" algn="l" defTabSz="457200" rtl="0" eaLnBrk="1" latinLnBrk="0" hangingPunct="1">
      <a:defRPr kern="1200">
        <a:solidFill>
          <a:schemeClr val="tx1"/>
        </a:solidFill>
        <a:latin typeface="Times New Roman" charset="0"/>
        <a:ea typeface="ＭＳ Ｐゴシック" charset="0"/>
        <a:cs typeface="+mn-cs"/>
      </a:defRPr>
    </a:lvl6pPr>
    <a:lvl7pPr marL="2743200" algn="l" defTabSz="457200" rtl="0" eaLnBrk="1" latinLnBrk="0" hangingPunct="1">
      <a:defRPr kern="1200">
        <a:solidFill>
          <a:schemeClr val="tx1"/>
        </a:solidFill>
        <a:latin typeface="Times New Roman" charset="0"/>
        <a:ea typeface="ＭＳ Ｐゴシック" charset="0"/>
        <a:cs typeface="+mn-cs"/>
      </a:defRPr>
    </a:lvl7pPr>
    <a:lvl8pPr marL="3200400" algn="l" defTabSz="457200" rtl="0" eaLnBrk="1" latinLnBrk="0" hangingPunct="1">
      <a:defRPr kern="1200">
        <a:solidFill>
          <a:schemeClr val="tx1"/>
        </a:solidFill>
        <a:latin typeface="Times New Roman" charset="0"/>
        <a:ea typeface="ＭＳ Ｐゴシック" charset="0"/>
        <a:cs typeface="+mn-cs"/>
      </a:defRPr>
    </a:lvl8pPr>
    <a:lvl9pPr marL="3657600" algn="l" defTabSz="457200" rtl="0" eaLnBrk="1" latinLnBrk="0" hangingPunct="1">
      <a:defRPr kern="1200">
        <a:solidFill>
          <a:schemeClr val="tx1"/>
        </a:solidFill>
        <a:latin typeface="Times New Roman"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FFCC99"/>
    <a:srgbClr val="FF9966"/>
    <a:srgbClr val="FFCCCC"/>
    <a:srgbClr val="CCCCFF"/>
    <a:srgbClr val="0000FF"/>
    <a:srgbClr val="FF00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79518" autoAdjust="0"/>
  </p:normalViewPr>
  <p:slideViewPr>
    <p:cSldViewPr>
      <p:cViewPr>
        <p:scale>
          <a:sx n="92" d="100"/>
          <a:sy n="92" d="100"/>
        </p:scale>
        <p:origin x="-123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24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3" name="Rectangle 3"/>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2244402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2662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sz="140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noTextEdit="1"/>
          </p:cNvSpPr>
          <p:nvPr>
            <p:ph type="sldImg"/>
          </p:nvPr>
        </p:nvSpPr>
        <p:spPr>
          <a:xfrm>
            <a:off x="1150938" y="692150"/>
            <a:ext cx="4556125" cy="3416300"/>
          </a:xfrm>
          <a:ln/>
        </p:spPr>
      </p:sp>
      <p:sp>
        <p:nvSpPr>
          <p:cNvPr id="28675"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lvl="1">
              <a:lnSpc>
                <a:spcPct val="90000"/>
              </a:lnSpc>
              <a:spcBef>
                <a:spcPct val="10000"/>
              </a:spcBef>
            </a:pPr>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2969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3072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US">
                <a:latin typeface="Times New Roman" charset="0"/>
              </a:rPr>
              <a:t>In 1982, 75-year-old Soviet party leader Leonid Brezhnev died. Growing stagnation, corruption, and a huge military buildup had marked his regime. Initially, the post-Brezhnev era seemed to offer little change in U.S.-Soviet relations. KGB leader Yuri Andropov succeeded Brezhnev, but died after only 15 months in power. Another Brezhnev loyalist, Konstantin Chernenko, who died just a year later, replaced him. In 1985, Soviet party leadership passed to Mikhail S. Gorbachev, a 54-year-old agricultural specialist with little formal experience in foreign affairs. Gorbachev pledged to continue the policies of his predecessors. </a:t>
            </a:r>
          </a:p>
          <a:p>
            <a:endParaRPr lang="en-US">
              <a:latin typeface="Times New Roman" charset="0"/>
            </a:endParaRPr>
          </a:p>
          <a:p>
            <a:r>
              <a:rPr lang="en-US">
                <a:latin typeface="Times New Roman" charset="0"/>
              </a:rPr>
              <a:t>Within weeks, however, Gorbachev called for sweeping political liberalization (glasnost) and economic reform (perestroika). He allowed wider freedom of press, assembly, travel, and religion. He persuaded the Communist party leadership to end its monopoly on power; created the Soviet Union's first working legislature; allowed the first nationwide competitive elections in 1989; and freed hundreds of political prisoners. In an effort to boost the sagging Soviet economy, he legalized small private business cooperatives, relaxed laws prohibiting land ownership, and approved foreign investment within the Soviet Union. </a:t>
            </a:r>
          </a:p>
          <a:p>
            <a:endParaRPr lang="en-US">
              <a:latin typeface="Times New Roman" charset="0"/>
            </a:endParaRPr>
          </a:p>
          <a:p>
            <a:r>
              <a:rPr lang="en-US">
                <a:latin typeface="Times New Roman" charset="0"/>
              </a:rPr>
              <a:t>In foreign affairs, Gorbachev completely reshaped world politics. He cut the Soviet defense budget, withdrew Soviet troops from Afghanistan and Eastern Europe, allowed a unified Germany to become a member of NATO, and agreed with the United States to destroy short-range and medium-range nuclear weapons. Most dramatically, Gorbachev actively promoted the democratization of former satellite nations in Eastern Europe. For his accomplishments in defusing Cold War tensions, he was awarded the 1990 Nobel Peace Prize.</a:t>
            </a:r>
          </a:p>
        </p:txBody>
      </p:sp>
      <p:sp>
        <p:nvSpPr>
          <p:cNvPr id="31747"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noTextEdit="1"/>
          </p:cNvSpPr>
          <p:nvPr>
            <p:ph type="sldImg"/>
          </p:nvPr>
        </p:nvSpPr>
        <p:spPr>
          <a:xfrm>
            <a:off x="1150938" y="692150"/>
            <a:ext cx="4556125" cy="3416300"/>
          </a:xfrm>
          <a:ln/>
        </p:spPr>
      </p:sp>
      <p:sp>
        <p:nvSpPr>
          <p:cNvPr id="32771"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spcBef>
                <a:spcPct val="0"/>
              </a:spcBef>
            </a:pPr>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nSpc>
                <a:spcPct val="90000"/>
              </a:lnSpc>
            </a:pPr>
            <a:r>
              <a:rPr lang="en-US" sz="900">
                <a:latin typeface="Times New Roman" charset="0"/>
              </a:rPr>
              <a:t>For 40 years, Communist Party leaders in Eastern Europe had ruled confidently. Each year their countries fell further behind the West; yet, they remained secure in the knowledge that the Soviet Union, backed by the Red Army, would always send in the tanks when the forces for change became too great. But they had not bargained on a liberal Soviet leader like Mikhail Gorbachev. </a:t>
            </a:r>
          </a:p>
          <a:p>
            <a:pPr>
              <a:lnSpc>
                <a:spcPct val="90000"/>
              </a:lnSpc>
            </a:pPr>
            <a:endParaRPr lang="en-US" sz="900">
              <a:latin typeface="Times New Roman" charset="0"/>
            </a:endParaRPr>
          </a:p>
          <a:p>
            <a:pPr>
              <a:lnSpc>
                <a:spcPct val="90000"/>
              </a:lnSpc>
            </a:pPr>
            <a:r>
              <a:rPr lang="en-US" sz="900">
                <a:latin typeface="Times New Roman" charset="0"/>
              </a:rPr>
              <a:t>As Gorbachev moved toward reform within the Soviet Union and détente with the West, he pushed the conservative regimes of Eastern Europe outside his protective umbrella. By the end of 1989, the Berlin Wall had been smashed. All across Eastern Europe, citizens took to the streets, overthrowing 40 years of Communist rule. Like a series of falling dominos, Communist parties in Poland, East Germany, Hungary, Czechoslovakia, Romania, and Bulgaria fell from power. </a:t>
            </a:r>
          </a:p>
          <a:p>
            <a:pPr>
              <a:lnSpc>
                <a:spcPct val="90000"/>
              </a:lnSpc>
            </a:pPr>
            <a:endParaRPr lang="en-US" sz="900">
              <a:latin typeface="Times New Roman" charset="0"/>
            </a:endParaRPr>
          </a:p>
          <a:p>
            <a:pPr>
              <a:lnSpc>
                <a:spcPct val="90000"/>
              </a:lnSpc>
            </a:pPr>
            <a:r>
              <a:rPr lang="en-US" sz="900">
                <a:latin typeface="Times New Roman" charset="0"/>
              </a:rPr>
              <a:t>Gorbachev, who had wanted to reform communism, may not have anticipated the swift swing toward democracy in Eastern Europe. Nor had he fully foreseen the impact that democracy in Eastern Europe would have on the Soviet Union. By 1990, leaders of several Soviet republics began to demand independence or greater autonomy within the Soviet Union. </a:t>
            </a:r>
          </a:p>
          <a:p>
            <a:pPr>
              <a:lnSpc>
                <a:spcPct val="90000"/>
              </a:lnSpc>
            </a:pPr>
            <a:endParaRPr lang="en-US" sz="900">
              <a:latin typeface="Times New Roman" charset="0"/>
            </a:endParaRPr>
          </a:p>
          <a:p>
            <a:pPr>
              <a:lnSpc>
                <a:spcPct val="90000"/>
              </a:lnSpc>
            </a:pPr>
            <a:r>
              <a:rPr lang="en-US" sz="900">
                <a:latin typeface="Times New Roman" charset="0"/>
              </a:rPr>
              <a:t>Gorbachev had to balance the growing demand for radical political change within the Soviet Union with the demand by Communist hardliners. The hardliners demanded that he contain the new democratic currents and turn back the clock. Faced with dangerous political opposition from the right and the left and with economic failure throughout the Soviet Union, Gorbachev tried to satisfy everyone and, in the process, satisfied no one. </a:t>
            </a:r>
          </a:p>
          <a:p>
            <a:pPr>
              <a:lnSpc>
                <a:spcPct val="90000"/>
              </a:lnSpc>
            </a:pPr>
            <a:endParaRPr lang="en-US" sz="900">
              <a:latin typeface="Times New Roman" charset="0"/>
            </a:endParaRPr>
          </a:p>
          <a:p>
            <a:pPr>
              <a:lnSpc>
                <a:spcPct val="90000"/>
              </a:lnSpc>
            </a:pPr>
            <a:r>
              <a:rPr lang="en-US" sz="900">
                <a:latin typeface="Times New Roman" charset="0"/>
              </a:rPr>
              <a:t>In 1990, following the example of Eastern Europe, the three Baltic states of Lithuania, Latvia, and Estonia announced their independence, and other Soviet republics demanded greater sovereignty. Nine of the 15 Soviet republics agreed to sign a new union treaty, granting far greater freedom and autonomy to individual republics. But in August 1991, before the treaty could be signed, conservative Communists tried to oust Gorbachev in a coup d'etat. Boris Yeltsin, the President of the Russian Republic, and his supporters defeated the coup, undermining support for the Communist Party. Gorbachev fell from power. The Soviet Union ended its existence in December 1991, when Russia and most other republics formed the Commonwealth of Independent States.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noTextEdit="1"/>
          </p:cNvSpPr>
          <p:nvPr>
            <p:ph type="sldImg"/>
          </p:nvPr>
        </p:nvSpPr>
        <p:spPr>
          <a:xfrm>
            <a:off x="1150938" y="692150"/>
            <a:ext cx="4556125" cy="3416300"/>
          </a:xfrm>
          <a:ln/>
        </p:spPr>
      </p:sp>
      <p:sp>
        <p:nvSpPr>
          <p:cNvPr id="34819"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US">
                <a:latin typeface="Times New Roman" charset="0"/>
              </a:rPr>
              <a:t>Bush video 7:00 minutes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35843"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noTextEdit="1"/>
          </p:cNvSpPr>
          <p:nvPr>
            <p:ph type="sldImg"/>
          </p:nvPr>
        </p:nvSpPr>
        <p:spPr>
          <a:xfrm>
            <a:off x="1150938" y="692150"/>
            <a:ext cx="4556125" cy="3416300"/>
          </a:xfrm>
          <a:ln/>
        </p:spPr>
      </p:sp>
      <p:sp>
        <p:nvSpPr>
          <p:cNvPr id="36867"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nSpc>
                <a:spcPct val="80000"/>
              </a:lnSpc>
            </a:pPr>
            <a:r>
              <a:rPr lang="en-US" sz="800">
                <a:latin typeface="Times New Roman" charset="0"/>
              </a:rPr>
              <a:t>At 2 a.m., August 2, 1990, some 80,000 Iraqi troops invaded and occupied Kuwait, a small, oil-rich emirate on the Persian Gulf. This event touched off the first major international crisis of the post-Cold War era. Iraq's leader, Saddam Hussein, justified the invasion on the grounds that Kuwait, which he accused of intentionally depressing world oil prices, was a historic part of Iraq. </a:t>
            </a:r>
          </a:p>
          <a:p>
            <a:pPr>
              <a:lnSpc>
                <a:spcPct val="80000"/>
              </a:lnSpc>
            </a:pPr>
            <a:endParaRPr lang="en-US" sz="800">
              <a:latin typeface="Times New Roman" charset="0"/>
            </a:endParaRPr>
          </a:p>
          <a:p>
            <a:pPr>
              <a:lnSpc>
                <a:spcPct val="80000"/>
              </a:lnSpc>
            </a:pPr>
            <a:r>
              <a:rPr lang="en-US" sz="800">
                <a:latin typeface="Times New Roman" charset="0"/>
              </a:rPr>
              <a:t>Iraq's invasion caught the United States off guard. The Hussein regime was a brutal military dictatorship that ruled by secret police and used poison gas against Iranians, Kurds, and Shiite Muslims. During the 1970s and 1980s, the United States--and Britain, France, the Soviet Union, and West Germany--sold Iraq an awesome arsenal that included missiles, tanks, and the equipment needed to produce biological, chemical, and nuclear weapons. During Baghdad's eight-year-long war with Iran, the United States, which opposed the growth of Muslim fundamentalist extremism, tilted toward Iraq. </a:t>
            </a:r>
          </a:p>
          <a:p>
            <a:pPr>
              <a:lnSpc>
                <a:spcPct val="80000"/>
              </a:lnSpc>
            </a:pPr>
            <a:endParaRPr lang="en-US" sz="800">
              <a:latin typeface="Times New Roman" charset="0"/>
            </a:endParaRPr>
          </a:p>
          <a:p>
            <a:pPr>
              <a:lnSpc>
                <a:spcPct val="80000"/>
              </a:lnSpc>
            </a:pPr>
            <a:r>
              <a:rPr lang="en-US" sz="800">
                <a:latin typeface="Times New Roman" charset="0"/>
              </a:rPr>
              <a:t>On August 6, 1990, President Bush dramatically declared, "This aggression will not stand." With Iraqi forces poised near the Saudi Arabian border, the Bush administration dispatched 180,000 troops to protect the Saudi kingdom. In a sharp departure from American foreign policy during the Reagan presidency, Bush also organized an international coalition against Iraq. He convinced Turkey and Syria to close Iraqi oil pipelines, won Soviet support for an arms embargo, and established a multi-national army to protect Saudi Arabia. In the United Nations, the administration succeeded in persuading the Security Council to adopt a series of resolutions condemning the Iraqi invasion, demanding restoration of the Kuwaiti government, and imposing an economic blockade. </a:t>
            </a:r>
          </a:p>
          <a:p>
            <a:pPr>
              <a:lnSpc>
                <a:spcPct val="80000"/>
              </a:lnSpc>
            </a:pPr>
            <a:endParaRPr lang="en-US" sz="800">
              <a:latin typeface="Times New Roman" charset="0"/>
            </a:endParaRPr>
          </a:p>
          <a:p>
            <a:pPr>
              <a:lnSpc>
                <a:spcPct val="80000"/>
              </a:lnSpc>
            </a:pPr>
            <a:r>
              <a:rPr lang="en-US" sz="800">
                <a:latin typeface="Times New Roman" charset="0"/>
              </a:rPr>
              <a:t>Bush's decision to resist Iraqi aggression reflected the president's assessment of vital national interests. Iraq's invasion gave Saddam Hussein direct control over a significant portion of the world's oil supply. It disrupted the Middle East balance of power and placed Saudi Arabia and the Persian Gulf emirates in jeopardy. Iraq's 545,000-man army threatened the security of such valuable U.S. allies as Egypt and Israel. </a:t>
            </a:r>
          </a:p>
          <a:p>
            <a:pPr>
              <a:lnSpc>
                <a:spcPct val="80000"/>
              </a:lnSpc>
            </a:pPr>
            <a:endParaRPr lang="en-US" sz="800">
              <a:latin typeface="Times New Roman" charset="0"/>
            </a:endParaRPr>
          </a:p>
          <a:p>
            <a:pPr>
              <a:lnSpc>
                <a:spcPct val="80000"/>
              </a:lnSpc>
            </a:pPr>
            <a:r>
              <a:rPr lang="en-US" sz="800">
                <a:latin typeface="Times New Roman" charset="0"/>
              </a:rPr>
              <a:t>In November 1990, the crisis took a dramatic turn. President Bush doubled the size of American forces deployed in the Persian Gulf, a sign that the administration was prepared to eject Iraq from Kuwait by force. The president went to the United Nations for a resolution permitting the use of force against Iraq if it did not withdraw by January 15, 1991. After a heated debate, Congress also gave the president authority to wage war.</a:t>
            </a:r>
          </a:p>
          <a:p>
            <a:pPr>
              <a:lnSpc>
                <a:spcPct val="80000"/>
              </a:lnSpc>
            </a:pPr>
            <a:r>
              <a:rPr lang="en-US" sz="800">
                <a:latin typeface="Times New Roman" charset="0"/>
              </a:rPr>
              <a:t> </a:t>
            </a:r>
          </a:p>
          <a:p>
            <a:pPr>
              <a:lnSpc>
                <a:spcPct val="80000"/>
              </a:lnSpc>
            </a:pPr>
            <a:r>
              <a:rPr lang="en-US" sz="800">
                <a:latin typeface="Times New Roman" charset="0"/>
              </a:rPr>
              <a:t>President Bush's decision to liberate Kuwait was an enormous political and military gamble. The Iraqi army, the world's fourth largest, was equipped with Exocet missiles, top-of-the-line Soviet T-72 tanks, and long-range artillery capable of firing nerve gas. But after a month of allied bombing, the coalition forces had achieved air supremacy; had destroyed thousands of Iraqi tanks and artillery pieces, supply routes and communications lines, and command-and-control bunkers; plus, had limited Iraq's ability to produce nuclear, chemical, and biological weapons. Iraqi troop morale suffered so badly under the bombing that an estimated 30 percent of Baghdad's forces deserted before the ground campaign started. </a:t>
            </a:r>
          </a:p>
          <a:p>
            <a:pPr>
              <a:lnSpc>
                <a:spcPct val="80000"/>
              </a:lnSpc>
            </a:pPr>
            <a:endParaRPr lang="en-US" sz="800">
              <a:latin typeface="Times New Roman" charset="0"/>
            </a:endParaRPr>
          </a:p>
          <a:p>
            <a:pPr>
              <a:lnSpc>
                <a:spcPct val="80000"/>
              </a:lnSpc>
            </a:pPr>
            <a:r>
              <a:rPr lang="en-US" sz="800">
                <a:latin typeface="Times New Roman" charset="0"/>
              </a:rPr>
              <a:t>The allied ground campaign relied on deception, mobility, and overwhelming air superiority to defeat the larger Iraqi army. The allied strategy was to mislead the Iraqis into believing that the allied attack would occur along the Kuwaiti coastline and Kuwait's border with Saudi Arabia. Meanwhile, General H. Norman Schwarzkopf, American commander of the coalition forces, shifted more than 300,000 American, British, and French troops into western Saudi Arabia, allowing them to strike deep into Iraq. Only 100 hours after the ground campaign started, the war ended. Saddam Hussein remained in power, but his ability to control events in the region was dramatically curtailed. The Persian Gulf conflict was the most popular U.S. war since World War II. It restored American confidence in its position as the world's sole superpower and helped to exorcise the ghost of Vietnam that had haunted American foreign policy debates for nearly two decades. The doubt, drift, and demoralization that began with the Vietnam War and the Watergate scandal appeared to have ended.</a:t>
            </a:r>
          </a:p>
          <a:p>
            <a:pPr>
              <a:lnSpc>
                <a:spcPct val="80000"/>
              </a:lnSpc>
            </a:pPr>
            <a:endParaRPr lang="en-US" sz="80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38915"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39939"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noTextEdit="1"/>
          </p:cNvSpPr>
          <p:nvPr>
            <p:ph type="sldImg"/>
          </p:nvPr>
        </p:nvSpPr>
        <p:spPr>
          <a:xfrm>
            <a:off x="1150938" y="692150"/>
            <a:ext cx="4556125" cy="3416300"/>
          </a:xfrm>
          <a:ln/>
        </p:spPr>
      </p:sp>
      <p:sp>
        <p:nvSpPr>
          <p:cNvPr id="40963"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nSpc>
                <a:spcPct val="90000"/>
              </a:lnSpc>
            </a:pPr>
            <a:r>
              <a:rPr lang="en-US" sz="1000">
                <a:latin typeface="Times New Roman" charset="0"/>
              </a:rPr>
              <a:t>In the presidential election of 1984, Ronald Reagan and Vice President George Bush won in a landslide over Walter Mondale and Geraldine Ferraro. Ferraro was the first woman nominated for vice president on a major party ticket. Although Reagan's second term was plagued by the Iran-Contra scandal, he left office after eight years more popular than when he arrived. He could claim the distinction of being the first president to serve two full terms since Dwight Eisenhower. </a:t>
            </a:r>
          </a:p>
          <a:p>
            <a:pPr>
              <a:lnSpc>
                <a:spcPct val="90000"/>
              </a:lnSpc>
            </a:pPr>
            <a:endParaRPr lang="en-US" sz="1000">
              <a:latin typeface="Times New Roman" charset="0"/>
            </a:endParaRPr>
          </a:p>
          <a:p>
            <a:pPr>
              <a:lnSpc>
                <a:spcPct val="90000"/>
              </a:lnSpc>
            </a:pPr>
            <a:r>
              <a:rPr lang="en-US" sz="1000">
                <a:latin typeface="Times New Roman" charset="0"/>
              </a:rPr>
              <a:t>Ronald Reagan could also point to an extraordinary string of accomplishments. He dampened inflation, restored public confidence in government, and presided over the beginning of the end of the Cold War. He doubled the defense budget, named the first woman to the Supreme Court, launched a strong economic boom, and created a heightened sense of national unity. In addition, his supporters said that he restored vigor to the national economy and psyche, rebuilt America's military might, regained the nation's place as the world's preeminent power, restored American patriotism, and championed traditional family values. </a:t>
            </a:r>
          </a:p>
          <a:p>
            <a:pPr>
              <a:lnSpc>
                <a:spcPct val="90000"/>
              </a:lnSpc>
            </a:pPr>
            <a:endParaRPr lang="en-US" sz="1000">
              <a:latin typeface="Times New Roman" charset="0"/>
            </a:endParaRPr>
          </a:p>
          <a:p>
            <a:pPr>
              <a:lnSpc>
                <a:spcPct val="90000"/>
              </a:lnSpc>
            </a:pPr>
            <a:r>
              <a:rPr lang="en-US" sz="1000">
                <a:latin typeface="Times New Roman" charset="0"/>
              </a:rPr>
              <a:t>On the other hand, his detractors criticized him for a reckless use of military power and for circumventing Congress in foreign affairs. They accused Reagan of fostering greed and intolerance. His critics also charged that his administration, in its zeal to cut waste from government, ripped the social safety net and skimped on the government's regulatory functions. The administration, they further charged, was insensitive on racial issues. Reagan's detractors were particularly concerned about his economic legacy. During the Reagan years, the national debt tripled, from $909 billion to almost $2.9 trillion (the interest alone amounted to 14 percent of the federal budget). The deficit soaked up savings, caused interest rates to rise, and forced the federal government to shift more and more responsibilities onto the states. Corporate and individual debt also soared. During the early 1990s, the American people consumed $1 trillion more goods and services than they produced. The United States also became the world's biggest debtor nation, as a result of a weak dollar, a low level of exports, and the need to borrow abroad to finance budget deficits.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fld id="{8A66D63B-442C-274C-85EF-3195C1429650}" type="datetime1">
              <a:rPr lang="en-US"/>
              <a:pPr/>
              <a:t>3/30/16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405397D-7D76-054B-BB4E-70695D806904}" type="slidenum">
              <a:rPr lang="en-US"/>
              <a:pPr/>
              <a:t>‹#›</a:t>
            </a:fld>
            <a:endParaRPr lang="en-US"/>
          </a:p>
        </p:txBody>
      </p:sp>
    </p:spTree>
    <p:extLst>
      <p:ext uri="{BB962C8B-B14F-4D97-AF65-F5344CB8AC3E}">
        <p14:creationId xmlns:p14="http://schemas.microsoft.com/office/powerpoint/2010/main" val="3103713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2BF750D-B141-E943-BF7C-1AC627A37137}" type="datetime1">
              <a:rPr lang="en-US"/>
              <a:pPr/>
              <a:t>3/30/16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28888B5-DA9F-C946-8725-57E9624B3A16}" type="slidenum">
              <a:rPr lang="en-US"/>
              <a:pPr/>
              <a:t>‹#›</a:t>
            </a:fld>
            <a:endParaRPr lang="en-US"/>
          </a:p>
        </p:txBody>
      </p:sp>
    </p:spTree>
    <p:extLst>
      <p:ext uri="{BB962C8B-B14F-4D97-AF65-F5344CB8AC3E}">
        <p14:creationId xmlns:p14="http://schemas.microsoft.com/office/powerpoint/2010/main" val="21509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E451899-F022-A847-A6C1-5C296D0941AE}" type="datetime1">
              <a:rPr lang="en-US"/>
              <a:pPr/>
              <a:t>3/30/16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C3427FB-6DA9-9A49-8DA4-B4DCD118EB45}" type="slidenum">
              <a:rPr lang="en-US"/>
              <a:pPr/>
              <a:t>‹#›</a:t>
            </a:fld>
            <a:endParaRPr lang="en-US"/>
          </a:p>
        </p:txBody>
      </p:sp>
    </p:spTree>
    <p:extLst>
      <p:ext uri="{BB962C8B-B14F-4D97-AF65-F5344CB8AC3E}">
        <p14:creationId xmlns:p14="http://schemas.microsoft.com/office/powerpoint/2010/main" val="32572605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E9B2B0EA-7B4D-F045-97F5-7A2C0CBCCA74}" type="datetime1">
              <a:rPr lang="en-US"/>
              <a:pPr/>
              <a:t>3/30/16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63EF6D2-FFC6-7E49-AB99-75815D273F8E}" type="slidenum">
              <a:rPr lang="en-US"/>
              <a:pPr/>
              <a:t>‹#›</a:t>
            </a:fld>
            <a:endParaRPr lang="en-US"/>
          </a:p>
        </p:txBody>
      </p:sp>
    </p:spTree>
    <p:extLst>
      <p:ext uri="{BB962C8B-B14F-4D97-AF65-F5344CB8AC3E}">
        <p14:creationId xmlns:p14="http://schemas.microsoft.com/office/powerpoint/2010/main" val="162879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fld id="{344CA8E3-FB21-344E-A9FB-F2C810403427}" type="datetime1">
              <a:rPr lang="en-US"/>
              <a:pPr/>
              <a:t>3/30/16</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fld id="{95697969-1AD8-E24E-87DE-B23A977B11AA}" type="slidenum">
              <a:rPr lang="en-US"/>
              <a:pPr/>
              <a:t>‹#›</a:t>
            </a:fld>
            <a:endParaRPr lang="en-US"/>
          </a:p>
        </p:txBody>
      </p:sp>
    </p:spTree>
    <p:extLst>
      <p:ext uri="{BB962C8B-B14F-4D97-AF65-F5344CB8AC3E}">
        <p14:creationId xmlns:p14="http://schemas.microsoft.com/office/powerpoint/2010/main" val="1073271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5BF387B5-F679-AE4B-A8C4-A5DD82D9AA22}" type="datetime1">
              <a:rPr lang="en-US"/>
              <a:pPr/>
              <a:t>3/30/16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8816932-CE13-EE45-9707-BED4CB43E084}" type="slidenum">
              <a:rPr lang="en-US"/>
              <a:pPr/>
              <a:t>‹#›</a:t>
            </a:fld>
            <a:endParaRPr lang="en-US"/>
          </a:p>
        </p:txBody>
      </p:sp>
    </p:spTree>
    <p:extLst>
      <p:ext uri="{BB962C8B-B14F-4D97-AF65-F5344CB8AC3E}">
        <p14:creationId xmlns:p14="http://schemas.microsoft.com/office/powerpoint/2010/main" val="3519440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643F1D1-C02B-2D4B-A21C-9140D324EB22}" type="datetime1">
              <a:rPr lang="en-US"/>
              <a:pPr/>
              <a:t>3/30/16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CD74E7C-4BED-F84F-B387-CE9BC2051C0C}" type="slidenum">
              <a:rPr lang="en-US"/>
              <a:pPr/>
              <a:t>‹#›</a:t>
            </a:fld>
            <a:endParaRPr lang="en-US"/>
          </a:p>
        </p:txBody>
      </p:sp>
    </p:spTree>
    <p:extLst>
      <p:ext uri="{BB962C8B-B14F-4D97-AF65-F5344CB8AC3E}">
        <p14:creationId xmlns:p14="http://schemas.microsoft.com/office/powerpoint/2010/main" val="1970534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fld id="{FCF363BA-7D10-A04C-A54A-081310BE4ED1}" type="datetime1">
              <a:rPr lang="en-US"/>
              <a:pPr/>
              <a:t>3/30/16</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1A16A281-0A0F-E145-952B-17D55337495B}" type="slidenum">
              <a:rPr lang="en-US"/>
              <a:pPr/>
              <a:t>‹#›</a:t>
            </a:fld>
            <a:endParaRPr lang="en-US"/>
          </a:p>
        </p:txBody>
      </p:sp>
    </p:spTree>
    <p:extLst>
      <p:ext uri="{BB962C8B-B14F-4D97-AF65-F5344CB8AC3E}">
        <p14:creationId xmlns:p14="http://schemas.microsoft.com/office/powerpoint/2010/main" val="101263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D754A1D-7EB0-B04E-B3BA-04FC9485CE3F}" type="datetime1">
              <a:rPr lang="en-US"/>
              <a:pPr/>
              <a:t>3/30/16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7767FDE-47CA-AE47-A9AB-F0DD2E39BD1D}" type="slidenum">
              <a:rPr lang="en-US"/>
              <a:pPr/>
              <a:t>‹#›</a:t>
            </a:fld>
            <a:endParaRPr lang="en-US"/>
          </a:p>
        </p:txBody>
      </p:sp>
    </p:spTree>
    <p:extLst>
      <p:ext uri="{BB962C8B-B14F-4D97-AF65-F5344CB8AC3E}">
        <p14:creationId xmlns:p14="http://schemas.microsoft.com/office/powerpoint/2010/main" val="1726004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55B1D4A-0099-E048-9965-52461174CAA6}" type="datetime1">
              <a:rPr lang="en-US"/>
              <a:pPr/>
              <a:t>3/30/16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85499DE-08D7-D144-89AF-340076405F3C}" type="slidenum">
              <a:rPr lang="en-US"/>
              <a:pPr/>
              <a:t>‹#›</a:t>
            </a:fld>
            <a:endParaRPr lang="en-US"/>
          </a:p>
        </p:txBody>
      </p:sp>
    </p:spTree>
    <p:extLst>
      <p:ext uri="{BB962C8B-B14F-4D97-AF65-F5344CB8AC3E}">
        <p14:creationId xmlns:p14="http://schemas.microsoft.com/office/powerpoint/2010/main" val="266926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A429D6AC-EB4F-8D4B-B8C0-48F2CCD97351}" type="datetime1">
              <a:rPr lang="en-US"/>
              <a:pPr/>
              <a:t>3/30/16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3B87F9A-53A8-6040-B356-E382F6E51C45}" type="slidenum">
              <a:rPr lang="en-US"/>
              <a:pPr/>
              <a:t>‹#›</a:t>
            </a:fld>
            <a:endParaRPr lang="en-US"/>
          </a:p>
        </p:txBody>
      </p:sp>
    </p:spTree>
    <p:extLst>
      <p:ext uri="{BB962C8B-B14F-4D97-AF65-F5344CB8AC3E}">
        <p14:creationId xmlns:p14="http://schemas.microsoft.com/office/powerpoint/2010/main" val="34039487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6462E1FC-E4ED-644B-A272-896C3AEDCBC8}" type="datetime1">
              <a:rPr lang="en-US"/>
              <a:pPr/>
              <a:t>3/30/16</a:t>
            </a:fld>
            <a:endParaRPr lang="en-US"/>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a:solidFill>
                  <a:srgbClr val="FFFFFF"/>
                </a:solidFill>
                <a:latin typeface="Times New Roman" pitchFamily="18" charset="0"/>
                <a:ea typeface="+mn-ea"/>
              </a:defRPr>
            </a:lvl1pPr>
          </a:lstStyle>
          <a:p>
            <a:pPr>
              <a:defRPr/>
            </a:pPr>
            <a:endParaRPr lang="en-US"/>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a:defRPr sz="1400" b="1">
                <a:solidFill>
                  <a:srgbClr val="FFFFFF"/>
                </a:solidFill>
              </a:defRPr>
            </a:lvl1pPr>
          </a:lstStyle>
          <a:p>
            <a:fld id="{CA55686A-857C-134C-BE02-8EE97DA39D3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798" r:id="rId2"/>
    <p:sldLayoutId id="2147483806" r:id="rId3"/>
    <p:sldLayoutId id="2147483799" r:id="rId4"/>
    <p:sldLayoutId id="2147483807" r:id="rId5"/>
    <p:sldLayoutId id="2147483800" r:id="rId6"/>
    <p:sldLayoutId id="2147483801" r:id="rId7"/>
    <p:sldLayoutId id="2147483808" r:id="rId8"/>
    <p:sldLayoutId id="2147483802" r:id="rId9"/>
    <p:sldLayoutId id="2147483803" r:id="rId10"/>
    <p:sldLayoutId id="2147483804" r:id="rId11"/>
  </p:sldLayoutIdLst>
  <p:txStyles>
    <p:titleStyle>
      <a:lvl1pPr algn="l" rtl="0" eaLnBrk="0" fontAlgn="base" hangingPunct="0">
        <a:spcBef>
          <a:spcPct val="0"/>
        </a:spcBef>
        <a:spcAft>
          <a:spcPct val="0"/>
        </a:spcAft>
        <a:defRPr sz="4000" kern="1200" spc="-100">
          <a:solidFill>
            <a:schemeClr val="tx2"/>
          </a:solidFill>
          <a:latin typeface="+mj-lt"/>
          <a:ea typeface="ＭＳ Ｐゴシック" charset="0"/>
          <a:cs typeface="+mj-cs"/>
        </a:defRPr>
      </a:lvl1pPr>
      <a:lvl2pPr algn="l" rtl="0" eaLnBrk="0" fontAlgn="base" hangingPunct="0">
        <a:spcBef>
          <a:spcPct val="0"/>
        </a:spcBef>
        <a:spcAft>
          <a:spcPct val="0"/>
        </a:spcAft>
        <a:defRPr sz="4000">
          <a:solidFill>
            <a:schemeClr val="tx2"/>
          </a:solidFill>
          <a:latin typeface="Arial" charset="0"/>
          <a:ea typeface="ＭＳ Ｐゴシック" charset="0"/>
        </a:defRPr>
      </a:lvl2pPr>
      <a:lvl3pPr algn="l" rtl="0" eaLnBrk="0" fontAlgn="base" hangingPunct="0">
        <a:spcBef>
          <a:spcPct val="0"/>
        </a:spcBef>
        <a:spcAft>
          <a:spcPct val="0"/>
        </a:spcAft>
        <a:defRPr sz="4000">
          <a:solidFill>
            <a:schemeClr val="tx2"/>
          </a:solidFill>
          <a:latin typeface="Arial" charset="0"/>
          <a:ea typeface="ＭＳ Ｐゴシック" charset="0"/>
        </a:defRPr>
      </a:lvl3pPr>
      <a:lvl4pPr algn="l" rtl="0" eaLnBrk="0" fontAlgn="base" hangingPunct="0">
        <a:spcBef>
          <a:spcPct val="0"/>
        </a:spcBef>
        <a:spcAft>
          <a:spcPct val="0"/>
        </a:spcAft>
        <a:defRPr sz="4000">
          <a:solidFill>
            <a:schemeClr val="tx2"/>
          </a:solidFill>
          <a:latin typeface="Arial" charset="0"/>
          <a:ea typeface="ＭＳ Ｐゴシック" charset="0"/>
        </a:defRPr>
      </a:lvl4pPr>
      <a:lvl5pPr algn="l" rtl="0" eaLnBrk="0" fontAlgn="base" hangingPunct="0">
        <a:spcBef>
          <a:spcPct val="0"/>
        </a:spcBef>
        <a:spcAft>
          <a:spcPct val="0"/>
        </a:spcAft>
        <a:defRPr sz="4000">
          <a:solidFill>
            <a:schemeClr val="tx2"/>
          </a:solidFill>
          <a:latin typeface="Arial" charset="0"/>
          <a:ea typeface="ＭＳ Ｐゴシック"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ＭＳ Ｐゴシック" charset="0"/>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ＭＳ Ｐゴシック" charset="0"/>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ＭＳ Ｐゴシック" charset="0"/>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ＭＳ Ｐゴシック" charset="0"/>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ＭＳ Ｐゴシック" charset="0"/>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n-US" smtClean="0">
                <a:ea typeface="+mj-ea"/>
              </a:rPr>
              <a:t>Foreign Policy The </a:t>
            </a:r>
            <a:r>
              <a:rPr lang="en-US" dirty="0" smtClean="0">
                <a:ea typeface="+mj-ea"/>
              </a:rPr>
              <a:t>1980</a:t>
            </a:r>
            <a:r>
              <a:rPr lang="en-US" sz="1800" dirty="0" smtClean="0">
                <a:ea typeface="+mj-ea"/>
              </a:rPr>
              <a:t>s</a:t>
            </a:r>
            <a:r>
              <a:rPr lang="en-US" dirty="0" smtClean="0">
                <a:ea typeface="+mj-ea"/>
              </a:rPr>
              <a:t> </a:t>
            </a:r>
            <a:endParaRPr lang="en-US" dirty="0">
              <a:ea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1143000" y="0"/>
            <a:ext cx="7772400" cy="6858000"/>
          </a:xfrm>
        </p:spPr>
        <p:txBody>
          <a:bodyPr/>
          <a:lstStyle/>
          <a:p>
            <a:pPr eaLnBrk="1" fontAlgn="auto" hangingPunct="1">
              <a:spcAft>
                <a:spcPts val="0"/>
              </a:spcAft>
              <a:defRPr/>
            </a:pPr>
            <a:r>
              <a:rPr lang="en-US" sz="6600" smtClean="0">
                <a:ea typeface="+mj-ea"/>
              </a:rPr>
              <a:t>Reagan &amp;             Foreign Policy</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124" name="Rectangle 4"/>
          <p:cNvSpPr>
            <a:spLocks noGrp="1" noChangeArrowheads="1"/>
          </p:cNvSpPr>
          <p:nvPr>
            <p:ph type="title"/>
          </p:nvPr>
        </p:nvSpPr>
        <p:spPr bwMode="auto">
          <a:xfrm>
            <a:off x="671513" y="381000"/>
            <a:ext cx="7772400" cy="9144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smtClean="0">
                <a:ea typeface="+mj-ea"/>
              </a:rPr>
              <a:t>Reagan &amp; Foreign Policy</a:t>
            </a:r>
          </a:p>
        </p:txBody>
      </p:sp>
      <p:sp>
        <p:nvSpPr>
          <p:cNvPr id="8197" name="Rectangle 5"/>
          <p:cNvSpPr>
            <a:spLocks noGrp="1" noChangeArrowheads="1"/>
          </p:cNvSpPr>
          <p:nvPr>
            <p:ph idx="1"/>
          </p:nvPr>
        </p:nvSpPr>
        <p:spPr>
          <a:xfrm>
            <a:off x="419100" y="1219200"/>
            <a:ext cx="8305800" cy="6019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r>
              <a:rPr lang="en-US" sz="3200">
                <a:latin typeface="Arial" charset="0"/>
              </a:rPr>
              <a:t>Reagan was committed to restoring America’s supremacy in the world</a:t>
            </a:r>
          </a:p>
          <a:p>
            <a:pPr lvl="1" eaLnBrk="1" hangingPunct="1"/>
            <a:r>
              <a:rPr lang="en-US" sz="3200">
                <a:latin typeface="Arial" charset="0"/>
              </a:rPr>
              <a:t>Blamed Carter for allowing U.S. prestige to drop to an all-time low</a:t>
            </a:r>
          </a:p>
          <a:p>
            <a:pPr lvl="1" eaLnBrk="1" hangingPunct="1"/>
            <a:r>
              <a:rPr lang="en-US" sz="3200">
                <a:latin typeface="Arial" charset="0"/>
              </a:rPr>
              <a:t>Increased military spending</a:t>
            </a:r>
          </a:p>
          <a:p>
            <a:pPr lvl="1" eaLnBrk="1" hangingPunct="1"/>
            <a:r>
              <a:rPr lang="en-US" sz="3200">
                <a:latin typeface="Arial" charset="0"/>
              </a:rPr>
              <a:t>Confronted challenges in the Middle East &amp; in Latin America</a:t>
            </a:r>
          </a:p>
          <a:p>
            <a:pPr lvl="1" eaLnBrk="1" hangingPunct="1"/>
            <a:r>
              <a:rPr lang="en-US" sz="3200">
                <a:latin typeface="Arial" charset="0"/>
              </a:rPr>
              <a:t>Ended the Cold War with the Soviet Union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CCCC"/>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9144000" cy="1371600"/>
          </a:xfrm>
        </p:spPr>
        <p:txBody>
          <a:bodyPr/>
          <a:lstStyle/>
          <a:p>
            <a:pPr eaLnBrk="1" fontAlgn="auto" hangingPunct="1">
              <a:lnSpc>
                <a:spcPct val="80000"/>
              </a:lnSpc>
              <a:spcAft>
                <a:spcPts val="0"/>
              </a:spcAft>
              <a:defRPr/>
            </a:pPr>
            <a:r>
              <a:rPr lang="en-US" smtClean="0">
                <a:solidFill>
                  <a:schemeClr val="tx1"/>
                </a:solidFill>
                <a:ea typeface="+mj-ea"/>
              </a:rPr>
              <a:t>Trouble Spots in the Middle East   under Reagan &amp; Bush, 1980-1991</a:t>
            </a:r>
          </a:p>
        </p:txBody>
      </p:sp>
      <p:pic>
        <p:nvPicPr>
          <p:cNvPr id="87044" name="Picture 4" descr="DIVI723371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744663"/>
            <a:ext cx="9144000" cy="3970337"/>
          </a:xfrm>
          <a:noFill/>
          <a:ln w="38100">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7047" name="Oval 7"/>
          <p:cNvSpPr>
            <a:spLocks noChangeArrowheads="1"/>
          </p:cNvSpPr>
          <p:nvPr/>
        </p:nvSpPr>
        <p:spPr bwMode="auto">
          <a:xfrm>
            <a:off x="5257800" y="2667000"/>
            <a:ext cx="609600" cy="1066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7049" name="AutoShape 9"/>
          <p:cNvSpPr>
            <a:spLocks noChangeArrowheads="1"/>
          </p:cNvSpPr>
          <p:nvPr/>
        </p:nvSpPr>
        <p:spPr bwMode="auto">
          <a:xfrm>
            <a:off x="1066800" y="5181600"/>
            <a:ext cx="7848600" cy="1447800"/>
          </a:xfrm>
          <a:prstGeom prst="wedgeRectCallout">
            <a:avLst>
              <a:gd name="adj1" fmla="val 7949"/>
              <a:gd name="adj2" fmla="val -165352"/>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Reagan was concerned that the Palestinian Liberation Org (PLO) would threaten the Camp David accords</a:t>
            </a:r>
          </a:p>
        </p:txBody>
      </p:sp>
      <p:sp>
        <p:nvSpPr>
          <p:cNvPr id="87052" name="AutoShape 12"/>
          <p:cNvSpPr>
            <a:spLocks noChangeArrowheads="1"/>
          </p:cNvSpPr>
          <p:nvPr/>
        </p:nvSpPr>
        <p:spPr bwMode="auto">
          <a:xfrm>
            <a:off x="228600" y="76200"/>
            <a:ext cx="8839200" cy="1066800"/>
          </a:xfrm>
          <a:prstGeom prst="wedgeRectCallout">
            <a:avLst>
              <a:gd name="adj1" fmla="val 11315"/>
              <a:gd name="adj2" fmla="val 205806"/>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t>In 1982, Reagan sent Marines to help evacuate Lebanon during an Israeli attack on PLO bases</a:t>
            </a:r>
          </a:p>
        </p:txBody>
      </p:sp>
      <p:sp>
        <p:nvSpPr>
          <p:cNvPr id="87054" name="AutoShape 14"/>
          <p:cNvSpPr>
            <a:spLocks noChangeArrowheads="1"/>
          </p:cNvSpPr>
          <p:nvPr/>
        </p:nvSpPr>
        <p:spPr bwMode="auto">
          <a:xfrm>
            <a:off x="2438400" y="5791200"/>
            <a:ext cx="6324600" cy="990600"/>
          </a:xfrm>
          <a:prstGeom prst="wedgeRectCallout">
            <a:avLst>
              <a:gd name="adj1" fmla="val -1708"/>
              <a:gd name="adj2" fmla="val -288139"/>
            </a:avLst>
          </a:prstGeom>
          <a:solidFill>
            <a:srgbClr val="CCFF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kumimoji="1" lang="en-US" sz="3600"/>
              <a:t>Reagan gave the order to withdraw from Lebanon in 1984</a:t>
            </a:r>
          </a:p>
        </p:txBody>
      </p:sp>
      <p:sp>
        <p:nvSpPr>
          <p:cNvPr id="87055" name="AutoShape 15"/>
          <p:cNvSpPr>
            <a:spLocks noChangeArrowheads="1"/>
          </p:cNvSpPr>
          <p:nvPr/>
        </p:nvSpPr>
        <p:spPr bwMode="auto">
          <a:xfrm>
            <a:off x="2362200" y="4267200"/>
            <a:ext cx="6553200" cy="1447800"/>
          </a:xfrm>
          <a:prstGeom prst="wedgeRectCallout">
            <a:avLst>
              <a:gd name="adj1" fmla="val 1259"/>
              <a:gd name="adj2" fmla="val -107565"/>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kumimoji="1" lang="en-US" sz="3600"/>
              <a:t>Marines were seen as the enemy &amp; 239 were killed when attacked by a suicide bombing</a:t>
            </a:r>
          </a:p>
        </p:txBody>
      </p:sp>
      <p:sp>
        <p:nvSpPr>
          <p:cNvPr id="87057" name="AutoShape 17"/>
          <p:cNvSpPr>
            <a:spLocks noChangeArrowheads="1"/>
          </p:cNvSpPr>
          <p:nvPr/>
        </p:nvSpPr>
        <p:spPr bwMode="auto">
          <a:xfrm>
            <a:off x="1219200" y="5334000"/>
            <a:ext cx="7848600" cy="1066800"/>
          </a:xfrm>
          <a:prstGeom prst="wedgeRectCallout">
            <a:avLst>
              <a:gd name="adj1" fmla="val -1495"/>
              <a:gd name="adj2" fmla="val -338097"/>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In 1983, the terrorist group Hezbollah</a:t>
            </a:r>
            <a:r>
              <a:rPr kumimoji="1" lang="en-US"/>
              <a:t> </a:t>
            </a:r>
            <a:r>
              <a:rPr kumimoji="1" lang="en-US" sz="3600"/>
              <a:t> captured 6 American hostages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87044"/>
                                        </p:tgtEl>
                                      </p:cBhvr>
                                      <p:by x="150000" y="150000"/>
                                    </p:animScale>
                                  </p:childTnLst>
                                </p:cTn>
                              </p:par>
                              <p:par>
                                <p:cTn id="7" presetID="63" presetClass="path" presetSubtype="0" accel="50000" decel="50000" fill="hold" nodeType="withEffect">
                                  <p:stCondLst>
                                    <p:cond delay="0"/>
                                  </p:stCondLst>
                                  <p:childTnLst>
                                    <p:animMotion origin="layout" path="M 0 0  L 0.25 0  E" pathEditMode="relative" ptsTypes="">
                                      <p:cBhvr>
                                        <p:cTn id="8" dur="2000" fill="hold"/>
                                        <p:tgtEl>
                                          <p:spTgt spid="87044"/>
                                        </p:tgtEl>
                                        <p:attrNameLst>
                                          <p:attrName>ppt_x</p:attrName>
                                          <p:attrName>ppt_y</p:attrName>
                                        </p:attrNameLst>
                                      </p:cBhvr>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87049"/>
                                        </p:tgtEl>
                                        <p:attrNameLst>
                                          <p:attrName>style.visibility</p:attrName>
                                        </p:attrNameLst>
                                      </p:cBhvr>
                                      <p:to>
                                        <p:strVal val="visible"/>
                                      </p:to>
                                    </p:set>
                                    <p:anim calcmode="lin" valueType="num">
                                      <p:cBhvr>
                                        <p:cTn id="13" dur="500" fill="hold"/>
                                        <p:tgtEl>
                                          <p:spTgt spid="87049"/>
                                        </p:tgtEl>
                                        <p:attrNameLst>
                                          <p:attrName>ppt_w</p:attrName>
                                        </p:attrNameLst>
                                      </p:cBhvr>
                                      <p:tavLst>
                                        <p:tav tm="0">
                                          <p:val>
                                            <p:fltVal val="0"/>
                                          </p:val>
                                        </p:tav>
                                        <p:tav tm="100000">
                                          <p:val>
                                            <p:strVal val="#ppt_w"/>
                                          </p:val>
                                        </p:tav>
                                      </p:tavLst>
                                    </p:anim>
                                    <p:anim calcmode="lin" valueType="num">
                                      <p:cBhvr>
                                        <p:cTn id="14" dur="500" fill="hold"/>
                                        <p:tgtEl>
                                          <p:spTgt spid="87049"/>
                                        </p:tgtEl>
                                        <p:attrNameLst>
                                          <p:attrName>ppt_h</p:attrName>
                                        </p:attrNameLst>
                                      </p:cBhvr>
                                      <p:tavLst>
                                        <p:tav tm="0">
                                          <p:val>
                                            <p:fltVal val="0"/>
                                          </p:val>
                                        </p:tav>
                                        <p:tav tm="100000">
                                          <p:val>
                                            <p:strVal val="#ppt_h"/>
                                          </p:val>
                                        </p:tav>
                                      </p:tavLst>
                                    </p:anim>
                                    <p:animEffect transition="in" filter="fade">
                                      <p:cBhvr>
                                        <p:cTn id="15" dur="500"/>
                                        <p:tgtEl>
                                          <p:spTgt spid="8704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87052"/>
                                        </p:tgtEl>
                                        <p:attrNameLst>
                                          <p:attrName>style.visibility</p:attrName>
                                        </p:attrNameLst>
                                      </p:cBhvr>
                                      <p:to>
                                        <p:strVal val="visible"/>
                                      </p:to>
                                    </p:set>
                                    <p:anim calcmode="lin" valueType="num">
                                      <p:cBhvr>
                                        <p:cTn id="20" dur="500" fill="hold"/>
                                        <p:tgtEl>
                                          <p:spTgt spid="87052"/>
                                        </p:tgtEl>
                                        <p:attrNameLst>
                                          <p:attrName>ppt_w</p:attrName>
                                        </p:attrNameLst>
                                      </p:cBhvr>
                                      <p:tavLst>
                                        <p:tav tm="0">
                                          <p:val>
                                            <p:fltVal val="0"/>
                                          </p:val>
                                        </p:tav>
                                        <p:tav tm="100000">
                                          <p:val>
                                            <p:strVal val="#ppt_w"/>
                                          </p:val>
                                        </p:tav>
                                      </p:tavLst>
                                    </p:anim>
                                    <p:anim calcmode="lin" valueType="num">
                                      <p:cBhvr>
                                        <p:cTn id="21" dur="500" fill="hold"/>
                                        <p:tgtEl>
                                          <p:spTgt spid="87052"/>
                                        </p:tgtEl>
                                        <p:attrNameLst>
                                          <p:attrName>ppt_h</p:attrName>
                                        </p:attrNameLst>
                                      </p:cBhvr>
                                      <p:tavLst>
                                        <p:tav tm="0">
                                          <p:val>
                                            <p:fltVal val="0"/>
                                          </p:val>
                                        </p:tav>
                                        <p:tav tm="100000">
                                          <p:val>
                                            <p:strVal val="#ppt_h"/>
                                          </p:val>
                                        </p:tav>
                                      </p:tavLst>
                                    </p:anim>
                                    <p:animEffect transition="in" filter="fade">
                                      <p:cBhvr>
                                        <p:cTn id="22" dur="500"/>
                                        <p:tgtEl>
                                          <p:spTgt spid="87052"/>
                                        </p:tgtEl>
                                      </p:cBhvr>
                                    </p:animEffect>
                                  </p:childTnLst>
                                </p:cTn>
                              </p:par>
                            </p:childTnLst>
                          </p:cTn>
                        </p:par>
                        <p:par>
                          <p:cTn id="23" fill="hold" nodeType="afterGroup">
                            <p:stCondLst>
                              <p:cond delay="500"/>
                            </p:stCondLst>
                            <p:childTnLst>
                              <p:par>
                                <p:cTn id="24" presetID="53" presetClass="entr" presetSubtype="0" fill="hold" grpId="0" nodeType="afterEffect">
                                  <p:stCondLst>
                                    <p:cond delay="0"/>
                                  </p:stCondLst>
                                  <p:childTnLst>
                                    <p:set>
                                      <p:cBhvr>
                                        <p:cTn id="25" dur="1" fill="hold">
                                          <p:stCondLst>
                                            <p:cond delay="0"/>
                                          </p:stCondLst>
                                        </p:cTn>
                                        <p:tgtEl>
                                          <p:spTgt spid="87047"/>
                                        </p:tgtEl>
                                        <p:attrNameLst>
                                          <p:attrName>style.visibility</p:attrName>
                                        </p:attrNameLst>
                                      </p:cBhvr>
                                      <p:to>
                                        <p:strVal val="visible"/>
                                      </p:to>
                                    </p:set>
                                    <p:anim calcmode="lin" valueType="num">
                                      <p:cBhvr>
                                        <p:cTn id="26" dur="500" fill="hold"/>
                                        <p:tgtEl>
                                          <p:spTgt spid="87047"/>
                                        </p:tgtEl>
                                        <p:attrNameLst>
                                          <p:attrName>ppt_w</p:attrName>
                                        </p:attrNameLst>
                                      </p:cBhvr>
                                      <p:tavLst>
                                        <p:tav tm="0">
                                          <p:val>
                                            <p:fltVal val="0"/>
                                          </p:val>
                                        </p:tav>
                                        <p:tav tm="100000">
                                          <p:val>
                                            <p:strVal val="#ppt_w"/>
                                          </p:val>
                                        </p:tav>
                                      </p:tavLst>
                                    </p:anim>
                                    <p:anim calcmode="lin" valueType="num">
                                      <p:cBhvr>
                                        <p:cTn id="27" dur="500" fill="hold"/>
                                        <p:tgtEl>
                                          <p:spTgt spid="87047"/>
                                        </p:tgtEl>
                                        <p:attrNameLst>
                                          <p:attrName>ppt_h</p:attrName>
                                        </p:attrNameLst>
                                      </p:cBhvr>
                                      <p:tavLst>
                                        <p:tav tm="0">
                                          <p:val>
                                            <p:fltVal val="0"/>
                                          </p:val>
                                        </p:tav>
                                        <p:tav tm="100000">
                                          <p:val>
                                            <p:strVal val="#ppt_h"/>
                                          </p:val>
                                        </p:tav>
                                      </p:tavLst>
                                    </p:anim>
                                    <p:animEffect transition="in" filter="fade">
                                      <p:cBhvr>
                                        <p:cTn id="28" dur="500"/>
                                        <p:tgtEl>
                                          <p:spTgt spid="8704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xit" presetSubtype="0" fill="hold" grpId="1" nodeType="clickEffect">
                                  <p:stCondLst>
                                    <p:cond delay="0"/>
                                  </p:stCondLst>
                                  <p:childTnLst>
                                    <p:anim calcmode="lin" valueType="num">
                                      <p:cBhvr>
                                        <p:cTn id="32" dur="500"/>
                                        <p:tgtEl>
                                          <p:spTgt spid="87049"/>
                                        </p:tgtEl>
                                        <p:attrNameLst>
                                          <p:attrName>ppt_w</p:attrName>
                                        </p:attrNameLst>
                                      </p:cBhvr>
                                      <p:tavLst>
                                        <p:tav tm="0">
                                          <p:val>
                                            <p:strVal val="ppt_w"/>
                                          </p:val>
                                        </p:tav>
                                        <p:tav tm="100000">
                                          <p:val>
                                            <p:fltVal val="0"/>
                                          </p:val>
                                        </p:tav>
                                      </p:tavLst>
                                    </p:anim>
                                    <p:anim calcmode="lin" valueType="num">
                                      <p:cBhvr>
                                        <p:cTn id="33" dur="500"/>
                                        <p:tgtEl>
                                          <p:spTgt spid="87049"/>
                                        </p:tgtEl>
                                        <p:attrNameLst>
                                          <p:attrName>ppt_h</p:attrName>
                                        </p:attrNameLst>
                                      </p:cBhvr>
                                      <p:tavLst>
                                        <p:tav tm="0">
                                          <p:val>
                                            <p:strVal val="ppt_h"/>
                                          </p:val>
                                        </p:tav>
                                        <p:tav tm="100000">
                                          <p:val>
                                            <p:fltVal val="0"/>
                                          </p:val>
                                        </p:tav>
                                      </p:tavLst>
                                    </p:anim>
                                    <p:animEffect transition="out" filter="fade">
                                      <p:cBhvr>
                                        <p:cTn id="34" dur="500"/>
                                        <p:tgtEl>
                                          <p:spTgt spid="87049"/>
                                        </p:tgtEl>
                                      </p:cBhvr>
                                    </p:animEffect>
                                    <p:set>
                                      <p:cBhvr>
                                        <p:cTn id="35" dur="1" fill="hold">
                                          <p:stCondLst>
                                            <p:cond delay="499"/>
                                          </p:stCondLst>
                                        </p:cTn>
                                        <p:tgtEl>
                                          <p:spTgt spid="87049"/>
                                        </p:tgtEl>
                                        <p:attrNameLst>
                                          <p:attrName>style.visibility</p:attrName>
                                        </p:attrNameLst>
                                      </p:cBhvr>
                                      <p:to>
                                        <p:strVal val="hidden"/>
                                      </p:to>
                                    </p:set>
                                  </p:childTnLst>
                                </p:cTn>
                              </p:par>
                              <p:par>
                                <p:cTn id="36" presetID="53" presetClass="entr" presetSubtype="0" fill="hold" grpId="0" nodeType="withEffect">
                                  <p:stCondLst>
                                    <p:cond delay="0"/>
                                  </p:stCondLst>
                                  <p:childTnLst>
                                    <p:set>
                                      <p:cBhvr>
                                        <p:cTn id="37" dur="1" fill="hold">
                                          <p:stCondLst>
                                            <p:cond delay="0"/>
                                          </p:stCondLst>
                                        </p:cTn>
                                        <p:tgtEl>
                                          <p:spTgt spid="87055"/>
                                        </p:tgtEl>
                                        <p:attrNameLst>
                                          <p:attrName>style.visibility</p:attrName>
                                        </p:attrNameLst>
                                      </p:cBhvr>
                                      <p:to>
                                        <p:strVal val="visible"/>
                                      </p:to>
                                    </p:set>
                                    <p:anim calcmode="lin" valueType="num">
                                      <p:cBhvr>
                                        <p:cTn id="38" dur="500" fill="hold"/>
                                        <p:tgtEl>
                                          <p:spTgt spid="87055"/>
                                        </p:tgtEl>
                                        <p:attrNameLst>
                                          <p:attrName>ppt_w</p:attrName>
                                        </p:attrNameLst>
                                      </p:cBhvr>
                                      <p:tavLst>
                                        <p:tav tm="0">
                                          <p:val>
                                            <p:fltVal val="0"/>
                                          </p:val>
                                        </p:tav>
                                        <p:tav tm="100000">
                                          <p:val>
                                            <p:strVal val="#ppt_w"/>
                                          </p:val>
                                        </p:tav>
                                      </p:tavLst>
                                    </p:anim>
                                    <p:anim calcmode="lin" valueType="num">
                                      <p:cBhvr>
                                        <p:cTn id="39" dur="500" fill="hold"/>
                                        <p:tgtEl>
                                          <p:spTgt spid="87055"/>
                                        </p:tgtEl>
                                        <p:attrNameLst>
                                          <p:attrName>ppt_h</p:attrName>
                                        </p:attrNameLst>
                                      </p:cBhvr>
                                      <p:tavLst>
                                        <p:tav tm="0">
                                          <p:val>
                                            <p:fltVal val="0"/>
                                          </p:val>
                                        </p:tav>
                                        <p:tav tm="100000">
                                          <p:val>
                                            <p:strVal val="#ppt_h"/>
                                          </p:val>
                                        </p:tav>
                                      </p:tavLst>
                                    </p:anim>
                                    <p:animEffect transition="in" filter="fade">
                                      <p:cBhvr>
                                        <p:cTn id="40" dur="500"/>
                                        <p:tgtEl>
                                          <p:spTgt spid="8705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3" presetClass="entr" presetSubtype="0" fill="hold" grpId="0" nodeType="clickEffect">
                                  <p:stCondLst>
                                    <p:cond delay="0"/>
                                  </p:stCondLst>
                                  <p:childTnLst>
                                    <p:set>
                                      <p:cBhvr>
                                        <p:cTn id="44" dur="1" fill="hold">
                                          <p:stCondLst>
                                            <p:cond delay="0"/>
                                          </p:stCondLst>
                                        </p:cTn>
                                        <p:tgtEl>
                                          <p:spTgt spid="87054"/>
                                        </p:tgtEl>
                                        <p:attrNameLst>
                                          <p:attrName>style.visibility</p:attrName>
                                        </p:attrNameLst>
                                      </p:cBhvr>
                                      <p:to>
                                        <p:strVal val="visible"/>
                                      </p:to>
                                    </p:set>
                                    <p:anim calcmode="lin" valueType="num">
                                      <p:cBhvr>
                                        <p:cTn id="45" dur="500" fill="hold"/>
                                        <p:tgtEl>
                                          <p:spTgt spid="87054"/>
                                        </p:tgtEl>
                                        <p:attrNameLst>
                                          <p:attrName>ppt_w</p:attrName>
                                        </p:attrNameLst>
                                      </p:cBhvr>
                                      <p:tavLst>
                                        <p:tav tm="0">
                                          <p:val>
                                            <p:fltVal val="0"/>
                                          </p:val>
                                        </p:tav>
                                        <p:tav tm="100000">
                                          <p:val>
                                            <p:strVal val="#ppt_w"/>
                                          </p:val>
                                        </p:tav>
                                      </p:tavLst>
                                    </p:anim>
                                    <p:anim calcmode="lin" valueType="num">
                                      <p:cBhvr>
                                        <p:cTn id="46" dur="500" fill="hold"/>
                                        <p:tgtEl>
                                          <p:spTgt spid="87054"/>
                                        </p:tgtEl>
                                        <p:attrNameLst>
                                          <p:attrName>ppt_h</p:attrName>
                                        </p:attrNameLst>
                                      </p:cBhvr>
                                      <p:tavLst>
                                        <p:tav tm="0">
                                          <p:val>
                                            <p:fltVal val="0"/>
                                          </p:val>
                                        </p:tav>
                                        <p:tav tm="100000">
                                          <p:val>
                                            <p:strVal val="#ppt_h"/>
                                          </p:val>
                                        </p:tav>
                                      </p:tavLst>
                                    </p:anim>
                                    <p:animEffect transition="in" filter="fade">
                                      <p:cBhvr>
                                        <p:cTn id="47" dur="500"/>
                                        <p:tgtEl>
                                          <p:spTgt spid="8705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3" presetClass="exit" presetSubtype="0" fill="hold" grpId="1" nodeType="clickEffect">
                                  <p:stCondLst>
                                    <p:cond delay="0"/>
                                  </p:stCondLst>
                                  <p:childTnLst>
                                    <p:anim calcmode="lin" valueType="num">
                                      <p:cBhvr>
                                        <p:cTn id="51" dur="500"/>
                                        <p:tgtEl>
                                          <p:spTgt spid="87055"/>
                                        </p:tgtEl>
                                        <p:attrNameLst>
                                          <p:attrName>ppt_w</p:attrName>
                                        </p:attrNameLst>
                                      </p:cBhvr>
                                      <p:tavLst>
                                        <p:tav tm="0">
                                          <p:val>
                                            <p:strVal val="ppt_w"/>
                                          </p:val>
                                        </p:tav>
                                        <p:tav tm="100000">
                                          <p:val>
                                            <p:fltVal val="0"/>
                                          </p:val>
                                        </p:tav>
                                      </p:tavLst>
                                    </p:anim>
                                    <p:anim calcmode="lin" valueType="num">
                                      <p:cBhvr>
                                        <p:cTn id="52" dur="500"/>
                                        <p:tgtEl>
                                          <p:spTgt spid="87055"/>
                                        </p:tgtEl>
                                        <p:attrNameLst>
                                          <p:attrName>ppt_h</p:attrName>
                                        </p:attrNameLst>
                                      </p:cBhvr>
                                      <p:tavLst>
                                        <p:tav tm="0">
                                          <p:val>
                                            <p:strVal val="ppt_h"/>
                                          </p:val>
                                        </p:tav>
                                        <p:tav tm="100000">
                                          <p:val>
                                            <p:fltVal val="0"/>
                                          </p:val>
                                        </p:tav>
                                      </p:tavLst>
                                    </p:anim>
                                    <p:animEffect transition="out" filter="fade">
                                      <p:cBhvr>
                                        <p:cTn id="53" dur="500"/>
                                        <p:tgtEl>
                                          <p:spTgt spid="87055"/>
                                        </p:tgtEl>
                                      </p:cBhvr>
                                    </p:animEffect>
                                    <p:set>
                                      <p:cBhvr>
                                        <p:cTn id="54" dur="1" fill="hold">
                                          <p:stCondLst>
                                            <p:cond delay="499"/>
                                          </p:stCondLst>
                                        </p:cTn>
                                        <p:tgtEl>
                                          <p:spTgt spid="87055"/>
                                        </p:tgtEl>
                                        <p:attrNameLst>
                                          <p:attrName>style.visibility</p:attrName>
                                        </p:attrNameLst>
                                      </p:cBhvr>
                                      <p:to>
                                        <p:strVal val="hidden"/>
                                      </p:to>
                                    </p:set>
                                  </p:childTnLst>
                                </p:cTn>
                              </p:par>
                              <p:par>
                                <p:cTn id="55" presetID="53" presetClass="exit" presetSubtype="0" fill="hold" grpId="1" nodeType="withEffect">
                                  <p:stCondLst>
                                    <p:cond delay="0"/>
                                  </p:stCondLst>
                                  <p:childTnLst>
                                    <p:anim calcmode="lin" valueType="num">
                                      <p:cBhvr>
                                        <p:cTn id="56" dur="500"/>
                                        <p:tgtEl>
                                          <p:spTgt spid="87054"/>
                                        </p:tgtEl>
                                        <p:attrNameLst>
                                          <p:attrName>ppt_w</p:attrName>
                                        </p:attrNameLst>
                                      </p:cBhvr>
                                      <p:tavLst>
                                        <p:tav tm="0">
                                          <p:val>
                                            <p:strVal val="ppt_w"/>
                                          </p:val>
                                        </p:tav>
                                        <p:tav tm="100000">
                                          <p:val>
                                            <p:fltVal val="0"/>
                                          </p:val>
                                        </p:tav>
                                      </p:tavLst>
                                    </p:anim>
                                    <p:anim calcmode="lin" valueType="num">
                                      <p:cBhvr>
                                        <p:cTn id="57" dur="500"/>
                                        <p:tgtEl>
                                          <p:spTgt spid="87054"/>
                                        </p:tgtEl>
                                        <p:attrNameLst>
                                          <p:attrName>ppt_h</p:attrName>
                                        </p:attrNameLst>
                                      </p:cBhvr>
                                      <p:tavLst>
                                        <p:tav tm="0">
                                          <p:val>
                                            <p:strVal val="ppt_h"/>
                                          </p:val>
                                        </p:tav>
                                        <p:tav tm="100000">
                                          <p:val>
                                            <p:fltVal val="0"/>
                                          </p:val>
                                        </p:tav>
                                      </p:tavLst>
                                    </p:anim>
                                    <p:animEffect transition="out" filter="fade">
                                      <p:cBhvr>
                                        <p:cTn id="58" dur="500"/>
                                        <p:tgtEl>
                                          <p:spTgt spid="87054"/>
                                        </p:tgtEl>
                                      </p:cBhvr>
                                    </p:animEffect>
                                    <p:set>
                                      <p:cBhvr>
                                        <p:cTn id="59" dur="1" fill="hold">
                                          <p:stCondLst>
                                            <p:cond delay="499"/>
                                          </p:stCondLst>
                                        </p:cTn>
                                        <p:tgtEl>
                                          <p:spTgt spid="87054"/>
                                        </p:tgtEl>
                                        <p:attrNameLst>
                                          <p:attrName>style.visibility</p:attrName>
                                        </p:attrNameLst>
                                      </p:cBhvr>
                                      <p:to>
                                        <p:strVal val="hidden"/>
                                      </p:to>
                                    </p:set>
                                  </p:childTnLst>
                                </p:cTn>
                              </p:par>
                              <p:par>
                                <p:cTn id="60" presetID="53" presetClass="exit" presetSubtype="0" fill="hold" grpId="1" nodeType="withEffect">
                                  <p:stCondLst>
                                    <p:cond delay="0"/>
                                  </p:stCondLst>
                                  <p:childTnLst>
                                    <p:anim calcmode="lin" valueType="num">
                                      <p:cBhvr>
                                        <p:cTn id="61" dur="500"/>
                                        <p:tgtEl>
                                          <p:spTgt spid="87047"/>
                                        </p:tgtEl>
                                        <p:attrNameLst>
                                          <p:attrName>ppt_w</p:attrName>
                                        </p:attrNameLst>
                                      </p:cBhvr>
                                      <p:tavLst>
                                        <p:tav tm="0">
                                          <p:val>
                                            <p:strVal val="ppt_w"/>
                                          </p:val>
                                        </p:tav>
                                        <p:tav tm="100000">
                                          <p:val>
                                            <p:fltVal val="0"/>
                                          </p:val>
                                        </p:tav>
                                      </p:tavLst>
                                    </p:anim>
                                    <p:anim calcmode="lin" valueType="num">
                                      <p:cBhvr>
                                        <p:cTn id="62" dur="500"/>
                                        <p:tgtEl>
                                          <p:spTgt spid="87047"/>
                                        </p:tgtEl>
                                        <p:attrNameLst>
                                          <p:attrName>ppt_h</p:attrName>
                                        </p:attrNameLst>
                                      </p:cBhvr>
                                      <p:tavLst>
                                        <p:tav tm="0">
                                          <p:val>
                                            <p:strVal val="ppt_h"/>
                                          </p:val>
                                        </p:tav>
                                        <p:tav tm="100000">
                                          <p:val>
                                            <p:fltVal val="0"/>
                                          </p:val>
                                        </p:tav>
                                      </p:tavLst>
                                    </p:anim>
                                    <p:animEffect transition="out" filter="fade">
                                      <p:cBhvr>
                                        <p:cTn id="63" dur="500"/>
                                        <p:tgtEl>
                                          <p:spTgt spid="87047"/>
                                        </p:tgtEl>
                                      </p:cBhvr>
                                    </p:animEffect>
                                    <p:set>
                                      <p:cBhvr>
                                        <p:cTn id="64" dur="1" fill="hold">
                                          <p:stCondLst>
                                            <p:cond delay="499"/>
                                          </p:stCondLst>
                                        </p:cTn>
                                        <p:tgtEl>
                                          <p:spTgt spid="87047"/>
                                        </p:tgtEl>
                                        <p:attrNameLst>
                                          <p:attrName>style.visibility</p:attrName>
                                        </p:attrNameLst>
                                      </p:cBhvr>
                                      <p:to>
                                        <p:strVal val="hidden"/>
                                      </p:to>
                                    </p:set>
                                  </p:childTnLst>
                                </p:cTn>
                              </p:par>
                              <p:par>
                                <p:cTn id="65" presetID="53" presetClass="exit" presetSubtype="0" fill="hold" grpId="1" nodeType="withEffect">
                                  <p:stCondLst>
                                    <p:cond delay="0"/>
                                  </p:stCondLst>
                                  <p:childTnLst>
                                    <p:anim calcmode="lin" valueType="num">
                                      <p:cBhvr>
                                        <p:cTn id="66" dur="500"/>
                                        <p:tgtEl>
                                          <p:spTgt spid="87052"/>
                                        </p:tgtEl>
                                        <p:attrNameLst>
                                          <p:attrName>ppt_w</p:attrName>
                                        </p:attrNameLst>
                                      </p:cBhvr>
                                      <p:tavLst>
                                        <p:tav tm="0">
                                          <p:val>
                                            <p:strVal val="ppt_w"/>
                                          </p:val>
                                        </p:tav>
                                        <p:tav tm="100000">
                                          <p:val>
                                            <p:fltVal val="0"/>
                                          </p:val>
                                        </p:tav>
                                      </p:tavLst>
                                    </p:anim>
                                    <p:anim calcmode="lin" valueType="num">
                                      <p:cBhvr>
                                        <p:cTn id="67" dur="500"/>
                                        <p:tgtEl>
                                          <p:spTgt spid="87052"/>
                                        </p:tgtEl>
                                        <p:attrNameLst>
                                          <p:attrName>ppt_h</p:attrName>
                                        </p:attrNameLst>
                                      </p:cBhvr>
                                      <p:tavLst>
                                        <p:tav tm="0">
                                          <p:val>
                                            <p:strVal val="ppt_h"/>
                                          </p:val>
                                        </p:tav>
                                        <p:tav tm="100000">
                                          <p:val>
                                            <p:fltVal val="0"/>
                                          </p:val>
                                        </p:tav>
                                      </p:tavLst>
                                    </p:anim>
                                    <p:animEffect transition="out" filter="fade">
                                      <p:cBhvr>
                                        <p:cTn id="68" dur="500"/>
                                        <p:tgtEl>
                                          <p:spTgt spid="87052"/>
                                        </p:tgtEl>
                                      </p:cBhvr>
                                    </p:animEffect>
                                    <p:set>
                                      <p:cBhvr>
                                        <p:cTn id="69" dur="1" fill="hold">
                                          <p:stCondLst>
                                            <p:cond delay="499"/>
                                          </p:stCondLst>
                                        </p:cTn>
                                        <p:tgtEl>
                                          <p:spTgt spid="87052"/>
                                        </p:tgtEl>
                                        <p:attrNameLst>
                                          <p:attrName>style.visibility</p:attrName>
                                        </p:attrNameLst>
                                      </p:cBhvr>
                                      <p:to>
                                        <p:strVal val="hidden"/>
                                      </p:to>
                                    </p:set>
                                  </p:childTnLst>
                                </p:cTn>
                              </p:par>
                              <p:par>
                                <p:cTn id="70" presetID="35" presetClass="path" presetSubtype="0" accel="50000" decel="50000" fill="hold" nodeType="withEffect">
                                  <p:stCondLst>
                                    <p:cond delay="0"/>
                                  </p:stCondLst>
                                  <p:childTnLst>
                                    <p:animMotion origin="layout" path="M 0 0 L -0.15833 0.00069 " pathEditMode="relative" rAng="0" ptsTypes="AA">
                                      <p:cBhvr>
                                        <p:cTn id="71" dur="2000" fill="hold"/>
                                        <p:tgtEl>
                                          <p:spTgt spid="87044"/>
                                        </p:tgtEl>
                                        <p:attrNameLst>
                                          <p:attrName>ppt_x</p:attrName>
                                          <p:attrName>ppt_y</p:attrName>
                                        </p:attrNameLst>
                                      </p:cBhvr>
                                      <p:rCtr x="-7917" y="23"/>
                                    </p:animMotion>
                                  </p:childTnLst>
                                </p:cTn>
                              </p:par>
                            </p:childTnLst>
                          </p:cTn>
                        </p:par>
                      </p:childTnLst>
                    </p:cTn>
                  </p:par>
                  <p:par>
                    <p:cTn id="72" fill="hold" nodeType="clickPar">
                      <p:stCondLst>
                        <p:cond delay="indefinite"/>
                      </p:stCondLst>
                      <p:childTnLst>
                        <p:par>
                          <p:cTn id="73" fill="hold" nodeType="withGroup">
                            <p:stCondLst>
                              <p:cond delay="0"/>
                            </p:stCondLst>
                            <p:childTnLst>
                              <p:par>
                                <p:cTn id="74" presetID="53" presetClass="entr" presetSubtype="0" fill="hold" grpId="0" nodeType="clickEffect">
                                  <p:stCondLst>
                                    <p:cond delay="0"/>
                                  </p:stCondLst>
                                  <p:childTnLst>
                                    <p:set>
                                      <p:cBhvr>
                                        <p:cTn id="75" dur="1" fill="hold">
                                          <p:stCondLst>
                                            <p:cond delay="0"/>
                                          </p:stCondLst>
                                        </p:cTn>
                                        <p:tgtEl>
                                          <p:spTgt spid="87057"/>
                                        </p:tgtEl>
                                        <p:attrNameLst>
                                          <p:attrName>style.visibility</p:attrName>
                                        </p:attrNameLst>
                                      </p:cBhvr>
                                      <p:to>
                                        <p:strVal val="visible"/>
                                      </p:to>
                                    </p:set>
                                    <p:anim calcmode="lin" valueType="num">
                                      <p:cBhvr>
                                        <p:cTn id="76" dur="500" fill="hold"/>
                                        <p:tgtEl>
                                          <p:spTgt spid="87057"/>
                                        </p:tgtEl>
                                        <p:attrNameLst>
                                          <p:attrName>ppt_w</p:attrName>
                                        </p:attrNameLst>
                                      </p:cBhvr>
                                      <p:tavLst>
                                        <p:tav tm="0">
                                          <p:val>
                                            <p:fltVal val="0"/>
                                          </p:val>
                                        </p:tav>
                                        <p:tav tm="100000">
                                          <p:val>
                                            <p:strVal val="#ppt_w"/>
                                          </p:val>
                                        </p:tav>
                                      </p:tavLst>
                                    </p:anim>
                                    <p:anim calcmode="lin" valueType="num">
                                      <p:cBhvr>
                                        <p:cTn id="77" dur="500" fill="hold"/>
                                        <p:tgtEl>
                                          <p:spTgt spid="87057"/>
                                        </p:tgtEl>
                                        <p:attrNameLst>
                                          <p:attrName>ppt_h</p:attrName>
                                        </p:attrNameLst>
                                      </p:cBhvr>
                                      <p:tavLst>
                                        <p:tav tm="0">
                                          <p:val>
                                            <p:fltVal val="0"/>
                                          </p:val>
                                        </p:tav>
                                        <p:tav tm="100000">
                                          <p:val>
                                            <p:strVal val="#ppt_h"/>
                                          </p:val>
                                        </p:tav>
                                      </p:tavLst>
                                    </p:anim>
                                    <p:animEffect transition="in" filter="fade">
                                      <p:cBhvr>
                                        <p:cTn id="78" dur="500"/>
                                        <p:tgtEl>
                                          <p:spTgt spid="87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7" grpId="0" animBg="1"/>
      <p:bldP spid="87047" grpId="1" animBg="1"/>
      <p:bldP spid="87049" grpId="0" animBg="1"/>
      <p:bldP spid="87049" grpId="1" animBg="1"/>
      <p:bldP spid="87052" grpId="0" animBg="1"/>
      <p:bldP spid="87052" grpId="1" animBg="1"/>
      <p:bldP spid="87054" grpId="0" animBg="1"/>
      <p:bldP spid="87054" grpId="1" animBg="1"/>
      <p:bldP spid="87055" grpId="0" animBg="1"/>
      <p:bldP spid="87055" grpId="1" animBg="1"/>
      <p:bldP spid="8705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CC99"/>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1066800"/>
          </a:xfrm>
        </p:spPr>
        <p:txBody>
          <a:bodyPr/>
          <a:lstStyle/>
          <a:p>
            <a:pPr eaLnBrk="1" fontAlgn="auto" hangingPunct="1">
              <a:spcAft>
                <a:spcPts val="0"/>
              </a:spcAft>
              <a:defRPr/>
            </a:pPr>
            <a:r>
              <a:rPr lang="en-US" smtClean="0">
                <a:solidFill>
                  <a:schemeClr val="tx1"/>
                </a:solidFill>
                <a:ea typeface="+mj-ea"/>
              </a:rPr>
              <a:t>Trouble Spots in Latin America</a:t>
            </a:r>
          </a:p>
        </p:txBody>
      </p:sp>
      <p:pic>
        <p:nvPicPr>
          <p:cNvPr id="89092" name="Picture 4" descr="DIVI723371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143000"/>
            <a:ext cx="9144000" cy="5092700"/>
          </a:xfrm>
          <a:noFill/>
          <a:ln w="38100">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9096" name="Oval 8"/>
          <p:cNvSpPr>
            <a:spLocks noChangeArrowheads="1"/>
          </p:cNvSpPr>
          <p:nvPr/>
        </p:nvSpPr>
        <p:spPr bwMode="auto">
          <a:xfrm>
            <a:off x="3429000" y="4191000"/>
            <a:ext cx="1371600" cy="1066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9097" name="Oval 9"/>
          <p:cNvSpPr>
            <a:spLocks noChangeArrowheads="1"/>
          </p:cNvSpPr>
          <p:nvPr/>
        </p:nvSpPr>
        <p:spPr bwMode="auto">
          <a:xfrm>
            <a:off x="7696200" y="4419600"/>
            <a:ext cx="533400" cy="533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9098" name="Rectangle 10"/>
          <p:cNvSpPr>
            <a:spLocks noChangeArrowheads="1"/>
          </p:cNvSpPr>
          <p:nvPr/>
        </p:nvSpPr>
        <p:spPr bwMode="auto">
          <a:xfrm>
            <a:off x="1143000" y="57150"/>
            <a:ext cx="7207250" cy="1009650"/>
          </a:xfrm>
          <a:prstGeom prst="rect">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80000"/>
              </a:lnSpc>
            </a:pPr>
            <a:r>
              <a:rPr kumimoji="1" lang="en-US" sz="3600"/>
              <a:t>Reagan attempted to resist Communism in Latin America</a:t>
            </a:r>
          </a:p>
        </p:txBody>
      </p:sp>
      <p:sp>
        <p:nvSpPr>
          <p:cNvPr id="89099" name="AutoShape 11"/>
          <p:cNvSpPr>
            <a:spLocks noChangeArrowheads="1"/>
          </p:cNvSpPr>
          <p:nvPr/>
        </p:nvSpPr>
        <p:spPr bwMode="auto">
          <a:xfrm>
            <a:off x="990600" y="1219200"/>
            <a:ext cx="7848600" cy="1066800"/>
          </a:xfrm>
          <a:prstGeom prst="wedgeRectCallout">
            <a:avLst>
              <a:gd name="adj1" fmla="val -10579"/>
              <a:gd name="adj2" fmla="val 236014"/>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In 1979, Nicaraguan Sandinista rebels led a coup against a  U.S.-backed regime</a:t>
            </a:r>
          </a:p>
        </p:txBody>
      </p:sp>
      <p:sp>
        <p:nvSpPr>
          <p:cNvPr id="89100" name="AutoShape 12"/>
          <p:cNvSpPr>
            <a:spLocks noChangeArrowheads="1"/>
          </p:cNvSpPr>
          <p:nvPr/>
        </p:nvSpPr>
        <p:spPr bwMode="auto">
          <a:xfrm>
            <a:off x="304800" y="5334000"/>
            <a:ext cx="7848600" cy="1447800"/>
          </a:xfrm>
          <a:prstGeom prst="wedgeRectCallout">
            <a:avLst>
              <a:gd name="adj1" fmla="val -667"/>
              <a:gd name="adj2" fmla="val -66995"/>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In 1983, Congress denied Reagan’s request to aid Nicaraguan efforts to overthrow the Sandinista gov’t (Contras)</a:t>
            </a:r>
          </a:p>
        </p:txBody>
      </p:sp>
      <p:sp>
        <p:nvSpPr>
          <p:cNvPr id="89101" name="AutoShape 13"/>
          <p:cNvSpPr>
            <a:spLocks noChangeArrowheads="1"/>
          </p:cNvSpPr>
          <p:nvPr/>
        </p:nvSpPr>
        <p:spPr bwMode="auto">
          <a:xfrm>
            <a:off x="533400" y="1143000"/>
            <a:ext cx="7848600" cy="1447800"/>
          </a:xfrm>
          <a:prstGeom prst="wedgeRectCallout">
            <a:avLst>
              <a:gd name="adj1" fmla="val 44056"/>
              <a:gd name="adj2" fmla="val 181579"/>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10000"/>
              </a:spcBef>
            </a:pPr>
            <a:r>
              <a:rPr lang="en-US" sz="3600"/>
              <a:t>U.S. Marines invaded Grenada in 1983 to keep a radical regime from turning over an airfield to Cuba or the USSR</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89092"/>
                                        </p:tgtEl>
                                      </p:cBhvr>
                                      <p:by x="130000" y="130000"/>
                                    </p:animScale>
                                  </p:childTnLst>
                                </p:cTn>
                              </p:par>
                              <p:par>
                                <p:cTn id="7" presetID="63" presetClass="path" presetSubtype="0" accel="50000" decel="50000" fill="hold" nodeType="withEffect">
                                  <p:stCondLst>
                                    <p:cond delay="0"/>
                                  </p:stCondLst>
                                  <p:childTnLst>
                                    <p:animMotion origin="layout" path="M 0 -2.96296E-6 L 0.15 -0.00463 " pathEditMode="relative" rAng="0" ptsTypes="AA">
                                      <p:cBhvr>
                                        <p:cTn id="8" dur="2000" fill="hold"/>
                                        <p:tgtEl>
                                          <p:spTgt spid="89092"/>
                                        </p:tgtEl>
                                        <p:attrNameLst>
                                          <p:attrName>ppt_x</p:attrName>
                                          <p:attrName>ppt_y</p:attrName>
                                        </p:attrNameLst>
                                      </p:cBhvr>
                                      <p:rCtr x="7500" y="-231"/>
                                    </p:animMotion>
                                  </p:childTnLst>
                                </p:cTn>
                              </p:par>
                            </p:childTnLst>
                          </p:cTn>
                        </p:par>
                        <p:par>
                          <p:cTn id="9" fill="hold" nodeType="afterGroup">
                            <p:stCondLst>
                              <p:cond delay="2000"/>
                            </p:stCondLst>
                            <p:childTnLst>
                              <p:par>
                                <p:cTn id="10" presetID="53" presetClass="entr" presetSubtype="0" fill="hold" grpId="0" nodeType="afterEffect">
                                  <p:stCondLst>
                                    <p:cond delay="0"/>
                                  </p:stCondLst>
                                  <p:childTnLst>
                                    <p:set>
                                      <p:cBhvr>
                                        <p:cTn id="11" dur="1" fill="hold">
                                          <p:stCondLst>
                                            <p:cond delay="0"/>
                                          </p:stCondLst>
                                        </p:cTn>
                                        <p:tgtEl>
                                          <p:spTgt spid="89098"/>
                                        </p:tgtEl>
                                        <p:attrNameLst>
                                          <p:attrName>style.visibility</p:attrName>
                                        </p:attrNameLst>
                                      </p:cBhvr>
                                      <p:to>
                                        <p:strVal val="visible"/>
                                      </p:to>
                                    </p:set>
                                    <p:anim calcmode="lin" valueType="num">
                                      <p:cBhvr>
                                        <p:cTn id="12" dur="500" fill="hold"/>
                                        <p:tgtEl>
                                          <p:spTgt spid="89098"/>
                                        </p:tgtEl>
                                        <p:attrNameLst>
                                          <p:attrName>ppt_w</p:attrName>
                                        </p:attrNameLst>
                                      </p:cBhvr>
                                      <p:tavLst>
                                        <p:tav tm="0">
                                          <p:val>
                                            <p:fltVal val="0"/>
                                          </p:val>
                                        </p:tav>
                                        <p:tav tm="100000">
                                          <p:val>
                                            <p:strVal val="#ppt_w"/>
                                          </p:val>
                                        </p:tav>
                                      </p:tavLst>
                                    </p:anim>
                                    <p:anim calcmode="lin" valueType="num">
                                      <p:cBhvr>
                                        <p:cTn id="13" dur="500" fill="hold"/>
                                        <p:tgtEl>
                                          <p:spTgt spid="89098"/>
                                        </p:tgtEl>
                                        <p:attrNameLst>
                                          <p:attrName>ppt_h</p:attrName>
                                        </p:attrNameLst>
                                      </p:cBhvr>
                                      <p:tavLst>
                                        <p:tav tm="0">
                                          <p:val>
                                            <p:fltVal val="0"/>
                                          </p:val>
                                        </p:tav>
                                        <p:tav tm="100000">
                                          <p:val>
                                            <p:strVal val="#ppt_h"/>
                                          </p:val>
                                        </p:tav>
                                      </p:tavLst>
                                    </p:anim>
                                    <p:animEffect transition="in" filter="fade">
                                      <p:cBhvr>
                                        <p:cTn id="14" dur="500"/>
                                        <p:tgtEl>
                                          <p:spTgt spid="8909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89099"/>
                                        </p:tgtEl>
                                        <p:attrNameLst>
                                          <p:attrName>style.visibility</p:attrName>
                                        </p:attrNameLst>
                                      </p:cBhvr>
                                      <p:to>
                                        <p:strVal val="visible"/>
                                      </p:to>
                                    </p:set>
                                    <p:anim calcmode="lin" valueType="num">
                                      <p:cBhvr>
                                        <p:cTn id="19" dur="500" fill="hold"/>
                                        <p:tgtEl>
                                          <p:spTgt spid="89099"/>
                                        </p:tgtEl>
                                        <p:attrNameLst>
                                          <p:attrName>ppt_w</p:attrName>
                                        </p:attrNameLst>
                                      </p:cBhvr>
                                      <p:tavLst>
                                        <p:tav tm="0">
                                          <p:val>
                                            <p:fltVal val="0"/>
                                          </p:val>
                                        </p:tav>
                                        <p:tav tm="100000">
                                          <p:val>
                                            <p:strVal val="#ppt_w"/>
                                          </p:val>
                                        </p:tav>
                                      </p:tavLst>
                                    </p:anim>
                                    <p:anim calcmode="lin" valueType="num">
                                      <p:cBhvr>
                                        <p:cTn id="20" dur="500" fill="hold"/>
                                        <p:tgtEl>
                                          <p:spTgt spid="89099"/>
                                        </p:tgtEl>
                                        <p:attrNameLst>
                                          <p:attrName>ppt_h</p:attrName>
                                        </p:attrNameLst>
                                      </p:cBhvr>
                                      <p:tavLst>
                                        <p:tav tm="0">
                                          <p:val>
                                            <p:fltVal val="0"/>
                                          </p:val>
                                        </p:tav>
                                        <p:tav tm="100000">
                                          <p:val>
                                            <p:strVal val="#ppt_h"/>
                                          </p:val>
                                        </p:tav>
                                      </p:tavLst>
                                    </p:anim>
                                    <p:animEffect transition="in" filter="fade">
                                      <p:cBhvr>
                                        <p:cTn id="21" dur="500"/>
                                        <p:tgtEl>
                                          <p:spTgt spid="89099"/>
                                        </p:tgtEl>
                                      </p:cBhvr>
                                    </p:animEffect>
                                  </p:childTnLst>
                                </p:cTn>
                              </p:par>
                            </p:childTnLst>
                          </p:cTn>
                        </p:par>
                        <p:par>
                          <p:cTn id="22" fill="hold" nodeType="afterGroup">
                            <p:stCondLst>
                              <p:cond delay="500"/>
                            </p:stCondLst>
                            <p:childTnLst>
                              <p:par>
                                <p:cTn id="23" presetID="53" presetClass="entr" presetSubtype="0" fill="hold" grpId="0" nodeType="afterEffect">
                                  <p:stCondLst>
                                    <p:cond delay="0"/>
                                  </p:stCondLst>
                                  <p:childTnLst>
                                    <p:set>
                                      <p:cBhvr>
                                        <p:cTn id="24" dur="1" fill="hold">
                                          <p:stCondLst>
                                            <p:cond delay="0"/>
                                          </p:stCondLst>
                                        </p:cTn>
                                        <p:tgtEl>
                                          <p:spTgt spid="89096"/>
                                        </p:tgtEl>
                                        <p:attrNameLst>
                                          <p:attrName>style.visibility</p:attrName>
                                        </p:attrNameLst>
                                      </p:cBhvr>
                                      <p:to>
                                        <p:strVal val="visible"/>
                                      </p:to>
                                    </p:set>
                                    <p:anim calcmode="lin" valueType="num">
                                      <p:cBhvr>
                                        <p:cTn id="25" dur="500" fill="hold"/>
                                        <p:tgtEl>
                                          <p:spTgt spid="89096"/>
                                        </p:tgtEl>
                                        <p:attrNameLst>
                                          <p:attrName>ppt_w</p:attrName>
                                        </p:attrNameLst>
                                      </p:cBhvr>
                                      <p:tavLst>
                                        <p:tav tm="0">
                                          <p:val>
                                            <p:fltVal val="0"/>
                                          </p:val>
                                        </p:tav>
                                        <p:tav tm="100000">
                                          <p:val>
                                            <p:strVal val="#ppt_w"/>
                                          </p:val>
                                        </p:tav>
                                      </p:tavLst>
                                    </p:anim>
                                    <p:anim calcmode="lin" valueType="num">
                                      <p:cBhvr>
                                        <p:cTn id="26" dur="500" fill="hold"/>
                                        <p:tgtEl>
                                          <p:spTgt spid="89096"/>
                                        </p:tgtEl>
                                        <p:attrNameLst>
                                          <p:attrName>ppt_h</p:attrName>
                                        </p:attrNameLst>
                                      </p:cBhvr>
                                      <p:tavLst>
                                        <p:tav tm="0">
                                          <p:val>
                                            <p:fltVal val="0"/>
                                          </p:val>
                                        </p:tav>
                                        <p:tav tm="100000">
                                          <p:val>
                                            <p:strVal val="#ppt_h"/>
                                          </p:val>
                                        </p:tav>
                                      </p:tavLst>
                                    </p:anim>
                                    <p:animEffect transition="in" filter="fade">
                                      <p:cBhvr>
                                        <p:cTn id="27" dur="500"/>
                                        <p:tgtEl>
                                          <p:spTgt spid="8909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89100"/>
                                        </p:tgtEl>
                                        <p:attrNameLst>
                                          <p:attrName>style.visibility</p:attrName>
                                        </p:attrNameLst>
                                      </p:cBhvr>
                                      <p:to>
                                        <p:strVal val="visible"/>
                                      </p:to>
                                    </p:set>
                                    <p:anim calcmode="lin" valueType="num">
                                      <p:cBhvr>
                                        <p:cTn id="32" dur="500" fill="hold"/>
                                        <p:tgtEl>
                                          <p:spTgt spid="89100"/>
                                        </p:tgtEl>
                                        <p:attrNameLst>
                                          <p:attrName>ppt_w</p:attrName>
                                        </p:attrNameLst>
                                      </p:cBhvr>
                                      <p:tavLst>
                                        <p:tav tm="0">
                                          <p:val>
                                            <p:fltVal val="0"/>
                                          </p:val>
                                        </p:tav>
                                        <p:tav tm="100000">
                                          <p:val>
                                            <p:strVal val="#ppt_w"/>
                                          </p:val>
                                        </p:tav>
                                      </p:tavLst>
                                    </p:anim>
                                    <p:anim calcmode="lin" valueType="num">
                                      <p:cBhvr>
                                        <p:cTn id="33" dur="500" fill="hold"/>
                                        <p:tgtEl>
                                          <p:spTgt spid="89100"/>
                                        </p:tgtEl>
                                        <p:attrNameLst>
                                          <p:attrName>ppt_h</p:attrName>
                                        </p:attrNameLst>
                                      </p:cBhvr>
                                      <p:tavLst>
                                        <p:tav tm="0">
                                          <p:val>
                                            <p:fltVal val="0"/>
                                          </p:val>
                                        </p:tav>
                                        <p:tav tm="100000">
                                          <p:val>
                                            <p:strVal val="#ppt_h"/>
                                          </p:val>
                                        </p:tav>
                                      </p:tavLst>
                                    </p:anim>
                                    <p:animEffect transition="in" filter="fade">
                                      <p:cBhvr>
                                        <p:cTn id="34" dur="500"/>
                                        <p:tgtEl>
                                          <p:spTgt spid="8910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xit" presetSubtype="0" fill="hold" grpId="1" nodeType="clickEffect">
                                  <p:stCondLst>
                                    <p:cond delay="0"/>
                                  </p:stCondLst>
                                  <p:childTnLst>
                                    <p:anim calcmode="lin" valueType="num">
                                      <p:cBhvr>
                                        <p:cTn id="38" dur="500"/>
                                        <p:tgtEl>
                                          <p:spTgt spid="89096"/>
                                        </p:tgtEl>
                                        <p:attrNameLst>
                                          <p:attrName>ppt_w</p:attrName>
                                        </p:attrNameLst>
                                      </p:cBhvr>
                                      <p:tavLst>
                                        <p:tav tm="0">
                                          <p:val>
                                            <p:strVal val="ppt_w"/>
                                          </p:val>
                                        </p:tav>
                                        <p:tav tm="100000">
                                          <p:val>
                                            <p:fltVal val="0"/>
                                          </p:val>
                                        </p:tav>
                                      </p:tavLst>
                                    </p:anim>
                                    <p:anim calcmode="lin" valueType="num">
                                      <p:cBhvr>
                                        <p:cTn id="39" dur="500"/>
                                        <p:tgtEl>
                                          <p:spTgt spid="89096"/>
                                        </p:tgtEl>
                                        <p:attrNameLst>
                                          <p:attrName>ppt_h</p:attrName>
                                        </p:attrNameLst>
                                      </p:cBhvr>
                                      <p:tavLst>
                                        <p:tav tm="0">
                                          <p:val>
                                            <p:strVal val="ppt_h"/>
                                          </p:val>
                                        </p:tav>
                                        <p:tav tm="100000">
                                          <p:val>
                                            <p:fltVal val="0"/>
                                          </p:val>
                                        </p:tav>
                                      </p:tavLst>
                                    </p:anim>
                                    <p:animEffect transition="out" filter="fade">
                                      <p:cBhvr>
                                        <p:cTn id="40" dur="500"/>
                                        <p:tgtEl>
                                          <p:spTgt spid="89096"/>
                                        </p:tgtEl>
                                      </p:cBhvr>
                                    </p:animEffect>
                                    <p:set>
                                      <p:cBhvr>
                                        <p:cTn id="41" dur="1" fill="hold">
                                          <p:stCondLst>
                                            <p:cond delay="499"/>
                                          </p:stCondLst>
                                        </p:cTn>
                                        <p:tgtEl>
                                          <p:spTgt spid="89096"/>
                                        </p:tgtEl>
                                        <p:attrNameLst>
                                          <p:attrName>style.visibility</p:attrName>
                                        </p:attrNameLst>
                                      </p:cBhvr>
                                      <p:to>
                                        <p:strVal val="hidden"/>
                                      </p:to>
                                    </p:set>
                                  </p:childTnLst>
                                </p:cTn>
                              </p:par>
                              <p:par>
                                <p:cTn id="42" presetID="53" presetClass="exit" presetSubtype="0" fill="hold" grpId="1" nodeType="withEffect">
                                  <p:stCondLst>
                                    <p:cond delay="0"/>
                                  </p:stCondLst>
                                  <p:childTnLst>
                                    <p:anim calcmode="lin" valueType="num">
                                      <p:cBhvr>
                                        <p:cTn id="43" dur="500"/>
                                        <p:tgtEl>
                                          <p:spTgt spid="89100"/>
                                        </p:tgtEl>
                                        <p:attrNameLst>
                                          <p:attrName>ppt_w</p:attrName>
                                        </p:attrNameLst>
                                      </p:cBhvr>
                                      <p:tavLst>
                                        <p:tav tm="0">
                                          <p:val>
                                            <p:strVal val="ppt_w"/>
                                          </p:val>
                                        </p:tav>
                                        <p:tav tm="100000">
                                          <p:val>
                                            <p:fltVal val="0"/>
                                          </p:val>
                                        </p:tav>
                                      </p:tavLst>
                                    </p:anim>
                                    <p:anim calcmode="lin" valueType="num">
                                      <p:cBhvr>
                                        <p:cTn id="44" dur="500"/>
                                        <p:tgtEl>
                                          <p:spTgt spid="89100"/>
                                        </p:tgtEl>
                                        <p:attrNameLst>
                                          <p:attrName>ppt_h</p:attrName>
                                        </p:attrNameLst>
                                      </p:cBhvr>
                                      <p:tavLst>
                                        <p:tav tm="0">
                                          <p:val>
                                            <p:strVal val="ppt_h"/>
                                          </p:val>
                                        </p:tav>
                                        <p:tav tm="100000">
                                          <p:val>
                                            <p:fltVal val="0"/>
                                          </p:val>
                                        </p:tav>
                                      </p:tavLst>
                                    </p:anim>
                                    <p:animEffect transition="out" filter="fade">
                                      <p:cBhvr>
                                        <p:cTn id="45" dur="500"/>
                                        <p:tgtEl>
                                          <p:spTgt spid="89100"/>
                                        </p:tgtEl>
                                      </p:cBhvr>
                                    </p:animEffect>
                                    <p:set>
                                      <p:cBhvr>
                                        <p:cTn id="46" dur="1" fill="hold">
                                          <p:stCondLst>
                                            <p:cond delay="499"/>
                                          </p:stCondLst>
                                        </p:cTn>
                                        <p:tgtEl>
                                          <p:spTgt spid="89100"/>
                                        </p:tgtEl>
                                        <p:attrNameLst>
                                          <p:attrName>style.visibility</p:attrName>
                                        </p:attrNameLst>
                                      </p:cBhvr>
                                      <p:to>
                                        <p:strVal val="hidden"/>
                                      </p:to>
                                    </p:set>
                                  </p:childTnLst>
                                </p:cTn>
                              </p:par>
                              <p:par>
                                <p:cTn id="47" presetID="53" presetClass="exit" presetSubtype="0" fill="hold" grpId="1" nodeType="withEffect">
                                  <p:stCondLst>
                                    <p:cond delay="0"/>
                                  </p:stCondLst>
                                  <p:childTnLst>
                                    <p:anim calcmode="lin" valueType="num">
                                      <p:cBhvr>
                                        <p:cTn id="48" dur="500"/>
                                        <p:tgtEl>
                                          <p:spTgt spid="89099"/>
                                        </p:tgtEl>
                                        <p:attrNameLst>
                                          <p:attrName>ppt_w</p:attrName>
                                        </p:attrNameLst>
                                      </p:cBhvr>
                                      <p:tavLst>
                                        <p:tav tm="0">
                                          <p:val>
                                            <p:strVal val="ppt_w"/>
                                          </p:val>
                                        </p:tav>
                                        <p:tav tm="100000">
                                          <p:val>
                                            <p:fltVal val="0"/>
                                          </p:val>
                                        </p:tav>
                                      </p:tavLst>
                                    </p:anim>
                                    <p:anim calcmode="lin" valueType="num">
                                      <p:cBhvr>
                                        <p:cTn id="49" dur="500"/>
                                        <p:tgtEl>
                                          <p:spTgt spid="89099"/>
                                        </p:tgtEl>
                                        <p:attrNameLst>
                                          <p:attrName>ppt_h</p:attrName>
                                        </p:attrNameLst>
                                      </p:cBhvr>
                                      <p:tavLst>
                                        <p:tav tm="0">
                                          <p:val>
                                            <p:strVal val="ppt_h"/>
                                          </p:val>
                                        </p:tav>
                                        <p:tav tm="100000">
                                          <p:val>
                                            <p:fltVal val="0"/>
                                          </p:val>
                                        </p:tav>
                                      </p:tavLst>
                                    </p:anim>
                                    <p:animEffect transition="out" filter="fade">
                                      <p:cBhvr>
                                        <p:cTn id="50" dur="500"/>
                                        <p:tgtEl>
                                          <p:spTgt spid="89099"/>
                                        </p:tgtEl>
                                      </p:cBhvr>
                                    </p:animEffect>
                                    <p:set>
                                      <p:cBhvr>
                                        <p:cTn id="51" dur="1" fill="hold">
                                          <p:stCondLst>
                                            <p:cond delay="499"/>
                                          </p:stCondLst>
                                        </p:cTn>
                                        <p:tgtEl>
                                          <p:spTgt spid="89099"/>
                                        </p:tgtEl>
                                        <p:attrNameLst>
                                          <p:attrName>style.visibility</p:attrName>
                                        </p:attrNameLst>
                                      </p:cBhvr>
                                      <p:to>
                                        <p:strVal val="hidden"/>
                                      </p:to>
                                    </p:set>
                                  </p:childTnLst>
                                </p:cTn>
                              </p:par>
                              <p:par>
                                <p:cTn id="52" presetID="35" presetClass="path" presetSubtype="0" accel="50000" decel="50000" fill="hold" nodeType="withEffect">
                                  <p:stCondLst>
                                    <p:cond delay="0"/>
                                  </p:stCondLst>
                                  <p:childTnLst>
                                    <p:animMotion origin="layout" path="M 0 -2.96296E-6 L -0.175 0.00648 " pathEditMode="relative" rAng="0" ptsTypes="AA">
                                      <p:cBhvr>
                                        <p:cTn id="53" dur="2000" fill="hold"/>
                                        <p:tgtEl>
                                          <p:spTgt spid="89092"/>
                                        </p:tgtEl>
                                        <p:attrNameLst>
                                          <p:attrName>ppt_x</p:attrName>
                                          <p:attrName>ppt_y</p:attrName>
                                        </p:attrNameLst>
                                      </p:cBhvr>
                                      <p:rCtr x="-8750" y="324"/>
                                    </p:animMotion>
                                  </p:childTnLst>
                                </p:cTn>
                              </p:par>
                            </p:childTnLst>
                          </p:cTn>
                        </p:par>
                        <p:par>
                          <p:cTn id="54" fill="hold" nodeType="afterGroup">
                            <p:stCondLst>
                              <p:cond delay="2000"/>
                            </p:stCondLst>
                            <p:childTnLst>
                              <p:par>
                                <p:cTn id="55" presetID="53" presetClass="entr" presetSubtype="0" fill="hold" grpId="0" nodeType="afterEffect">
                                  <p:stCondLst>
                                    <p:cond delay="0"/>
                                  </p:stCondLst>
                                  <p:childTnLst>
                                    <p:set>
                                      <p:cBhvr>
                                        <p:cTn id="56" dur="1" fill="hold">
                                          <p:stCondLst>
                                            <p:cond delay="0"/>
                                          </p:stCondLst>
                                        </p:cTn>
                                        <p:tgtEl>
                                          <p:spTgt spid="89101"/>
                                        </p:tgtEl>
                                        <p:attrNameLst>
                                          <p:attrName>style.visibility</p:attrName>
                                        </p:attrNameLst>
                                      </p:cBhvr>
                                      <p:to>
                                        <p:strVal val="visible"/>
                                      </p:to>
                                    </p:set>
                                    <p:anim calcmode="lin" valueType="num">
                                      <p:cBhvr>
                                        <p:cTn id="57" dur="500" fill="hold"/>
                                        <p:tgtEl>
                                          <p:spTgt spid="89101"/>
                                        </p:tgtEl>
                                        <p:attrNameLst>
                                          <p:attrName>ppt_w</p:attrName>
                                        </p:attrNameLst>
                                      </p:cBhvr>
                                      <p:tavLst>
                                        <p:tav tm="0">
                                          <p:val>
                                            <p:fltVal val="0"/>
                                          </p:val>
                                        </p:tav>
                                        <p:tav tm="100000">
                                          <p:val>
                                            <p:strVal val="#ppt_w"/>
                                          </p:val>
                                        </p:tav>
                                      </p:tavLst>
                                    </p:anim>
                                    <p:anim calcmode="lin" valueType="num">
                                      <p:cBhvr>
                                        <p:cTn id="58" dur="500" fill="hold"/>
                                        <p:tgtEl>
                                          <p:spTgt spid="89101"/>
                                        </p:tgtEl>
                                        <p:attrNameLst>
                                          <p:attrName>ppt_h</p:attrName>
                                        </p:attrNameLst>
                                      </p:cBhvr>
                                      <p:tavLst>
                                        <p:tav tm="0">
                                          <p:val>
                                            <p:fltVal val="0"/>
                                          </p:val>
                                        </p:tav>
                                        <p:tav tm="100000">
                                          <p:val>
                                            <p:strVal val="#ppt_h"/>
                                          </p:val>
                                        </p:tav>
                                      </p:tavLst>
                                    </p:anim>
                                    <p:animEffect transition="in" filter="fade">
                                      <p:cBhvr>
                                        <p:cTn id="59" dur="500"/>
                                        <p:tgtEl>
                                          <p:spTgt spid="89101"/>
                                        </p:tgtEl>
                                      </p:cBhvr>
                                    </p:animEffect>
                                  </p:childTnLst>
                                </p:cTn>
                              </p:par>
                            </p:childTnLst>
                          </p:cTn>
                        </p:par>
                        <p:par>
                          <p:cTn id="60" fill="hold" nodeType="afterGroup">
                            <p:stCondLst>
                              <p:cond delay="2500"/>
                            </p:stCondLst>
                            <p:childTnLst>
                              <p:par>
                                <p:cTn id="61" presetID="53" presetClass="entr" presetSubtype="0" fill="hold" grpId="0" nodeType="afterEffect">
                                  <p:stCondLst>
                                    <p:cond delay="0"/>
                                  </p:stCondLst>
                                  <p:childTnLst>
                                    <p:set>
                                      <p:cBhvr>
                                        <p:cTn id="62" dur="1" fill="hold">
                                          <p:stCondLst>
                                            <p:cond delay="0"/>
                                          </p:stCondLst>
                                        </p:cTn>
                                        <p:tgtEl>
                                          <p:spTgt spid="89097"/>
                                        </p:tgtEl>
                                        <p:attrNameLst>
                                          <p:attrName>style.visibility</p:attrName>
                                        </p:attrNameLst>
                                      </p:cBhvr>
                                      <p:to>
                                        <p:strVal val="visible"/>
                                      </p:to>
                                    </p:set>
                                    <p:anim calcmode="lin" valueType="num">
                                      <p:cBhvr>
                                        <p:cTn id="63" dur="500" fill="hold"/>
                                        <p:tgtEl>
                                          <p:spTgt spid="89097"/>
                                        </p:tgtEl>
                                        <p:attrNameLst>
                                          <p:attrName>ppt_w</p:attrName>
                                        </p:attrNameLst>
                                      </p:cBhvr>
                                      <p:tavLst>
                                        <p:tav tm="0">
                                          <p:val>
                                            <p:fltVal val="0"/>
                                          </p:val>
                                        </p:tav>
                                        <p:tav tm="100000">
                                          <p:val>
                                            <p:strVal val="#ppt_w"/>
                                          </p:val>
                                        </p:tav>
                                      </p:tavLst>
                                    </p:anim>
                                    <p:anim calcmode="lin" valueType="num">
                                      <p:cBhvr>
                                        <p:cTn id="64" dur="500" fill="hold"/>
                                        <p:tgtEl>
                                          <p:spTgt spid="89097"/>
                                        </p:tgtEl>
                                        <p:attrNameLst>
                                          <p:attrName>ppt_h</p:attrName>
                                        </p:attrNameLst>
                                      </p:cBhvr>
                                      <p:tavLst>
                                        <p:tav tm="0">
                                          <p:val>
                                            <p:fltVal val="0"/>
                                          </p:val>
                                        </p:tav>
                                        <p:tav tm="100000">
                                          <p:val>
                                            <p:strVal val="#ppt_h"/>
                                          </p:val>
                                        </p:tav>
                                      </p:tavLst>
                                    </p:anim>
                                    <p:animEffect transition="in" filter="fade">
                                      <p:cBhvr>
                                        <p:cTn id="65" dur="500"/>
                                        <p:tgtEl>
                                          <p:spTgt spid="89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6" grpId="0" animBg="1"/>
      <p:bldP spid="89096" grpId="1" animBg="1"/>
      <p:bldP spid="89097" grpId="0" animBg="1"/>
      <p:bldP spid="89098" grpId="0" animBg="1"/>
      <p:bldP spid="89099" grpId="0" animBg="1"/>
      <p:bldP spid="89099" grpId="1" animBg="1"/>
      <p:bldP spid="89100" grpId="0" animBg="1"/>
      <p:bldP spid="89100" grpId="1" animBg="1"/>
      <p:bldP spid="8910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6" name="Rectangle 4"/>
          <p:cNvSpPr>
            <a:spLocks noGrp="1" noChangeArrowheads="1"/>
          </p:cNvSpPr>
          <p:nvPr>
            <p:ph type="title"/>
          </p:nvPr>
        </p:nvSpPr>
        <p:spPr bwMode="auto">
          <a:xfrm>
            <a:off x="914400" y="381000"/>
            <a:ext cx="7772400" cy="762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smtClean="0">
                <a:ea typeface="+mj-ea"/>
              </a:rPr>
              <a:t>The Iran-Contra Affair</a:t>
            </a:r>
          </a:p>
        </p:txBody>
      </p:sp>
      <p:sp>
        <p:nvSpPr>
          <p:cNvPr id="36869" name="Rectangle 5"/>
          <p:cNvSpPr>
            <a:spLocks noGrp="1" noChangeArrowheads="1"/>
          </p:cNvSpPr>
          <p:nvPr>
            <p:ph idx="1"/>
          </p:nvPr>
        </p:nvSpPr>
        <p:spPr>
          <a:xfrm>
            <a:off x="565150" y="990600"/>
            <a:ext cx="8305800" cy="6096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r>
              <a:rPr lang="en-US">
                <a:latin typeface="Arial" charset="0"/>
              </a:rPr>
              <a:t>In 1987, the </a:t>
            </a:r>
            <a:r>
              <a:rPr lang="en-US" u="sng">
                <a:effectLst>
                  <a:outerShdw blurRad="38100" dist="38100" dir="2700000" algn="tl">
                    <a:srgbClr val="DDDDDD"/>
                  </a:outerShdw>
                </a:effectLst>
                <a:latin typeface="Arial" charset="0"/>
              </a:rPr>
              <a:t>Iran-Contra Affair</a:t>
            </a:r>
            <a:r>
              <a:rPr lang="en-US">
                <a:latin typeface="Arial" charset="0"/>
              </a:rPr>
              <a:t> rocked the Reagan administration:</a:t>
            </a:r>
          </a:p>
          <a:p>
            <a:pPr lvl="1" eaLnBrk="1" hangingPunct="1"/>
            <a:r>
              <a:rPr lang="en-US">
                <a:latin typeface="Arial" charset="0"/>
              </a:rPr>
              <a:t>To free 6 U.S. hostages in Iran, the NSC &amp; CIA covertly sold missiles to Khomeini</a:t>
            </a:r>
            <a:r>
              <a:rPr lang="ja-JP" altLang="en-US">
                <a:latin typeface="Arial" charset="0"/>
              </a:rPr>
              <a:t>’</a:t>
            </a:r>
            <a:r>
              <a:rPr lang="en-US">
                <a:latin typeface="Arial" charset="0"/>
              </a:rPr>
              <a:t>s gov</a:t>
            </a:r>
            <a:r>
              <a:rPr lang="ja-JP" altLang="en-US">
                <a:latin typeface="Arial" charset="0"/>
              </a:rPr>
              <a:t>’</a:t>
            </a:r>
            <a:r>
              <a:rPr lang="en-US">
                <a:latin typeface="Arial" charset="0"/>
              </a:rPr>
              <a:t>t </a:t>
            </a:r>
          </a:p>
          <a:p>
            <a:pPr lvl="1" eaLnBrk="1" hangingPunct="1"/>
            <a:r>
              <a:rPr lang="en-US">
                <a:latin typeface="Arial" charset="0"/>
              </a:rPr>
              <a:t>Profits from missile sales were used to aid Nicaragua Contras</a:t>
            </a:r>
          </a:p>
          <a:p>
            <a:pPr eaLnBrk="1" hangingPunct="1"/>
            <a:r>
              <a:rPr lang="en-US">
                <a:latin typeface="Arial" charset="0"/>
              </a:rPr>
              <a:t>Reagan avoided implication through </a:t>
            </a:r>
            <a:r>
              <a:rPr lang="ja-JP" altLang="en-US">
                <a:latin typeface="Arial" charset="0"/>
              </a:rPr>
              <a:t>“</a:t>
            </a:r>
            <a:r>
              <a:rPr lang="en-US">
                <a:latin typeface="Arial" charset="0"/>
              </a:rPr>
              <a:t>plausible deniability</a:t>
            </a:r>
            <a:r>
              <a:rPr lang="ja-JP" altLang="en-US">
                <a:latin typeface="Arial" charset="0"/>
              </a:rPr>
              <a:t>”</a:t>
            </a:r>
            <a:r>
              <a:rPr lang="en-US">
                <a:latin typeface="Arial" charset="0"/>
              </a:rPr>
              <a:t> </a:t>
            </a:r>
          </a:p>
        </p:txBody>
      </p:sp>
      <p:sp>
        <p:nvSpPr>
          <p:cNvPr id="36870" name="AutoShape 6"/>
          <p:cNvSpPr>
            <a:spLocks noChangeArrowheads="1"/>
          </p:cNvSpPr>
          <p:nvPr/>
        </p:nvSpPr>
        <p:spPr bwMode="auto">
          <a:xfrm>
            <a:off x="533400" y="4038600"/>
            <a:ext cx="4495800" cy="609600"/>
          </a:xfrm>
          <a:prstGeom prst="wedgeRectCallout">
            <a:avLst>
              <a:gd name="adj1" fmla="val -8653"/>
              <a:gd name="adj2" fmla="val 210940"/>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The “Teflon president” </a:t>
            </a:r>
          </a:p>
        </p:txBody>
      </p:sp>
      <p:pic>
        <p:nvPicPr>
          <p:cNvPr id="36873" name="Picture 9" descr="Photograph:Lieutenant Colonel Oliver North played a prominent role in the U.S. political scandal known as the Iran-contra affair. During Ronald Reagan's presidency, North and other staff members of the National Security Council became involved in a plan to sell weapons to Iran and to use some of the proceeds to fund rebels fighting the government in Nicarag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924050"/>
            <a:ext cx="3443288" cy="47815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75" name="Picture 11" descr="ron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600325"/>
            <a:ext cx="5105400" cy="36655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80" name="AutoShape 16"/>
          <p:cNvSpPr>
            <a:spLocks noChangeArrowheads="1"/>
          </p:cNvSpPr>
          <p:nvPr/>
        </p:nvSpPr>
        <p:spPr bwMode="auto">
          <a:xfrm>
            <a:off x="381000" y="1143000"/>
            <a:ext cx="4724400" cy="609600"/>
          </a:xfrm>
          <a:prstGeom prst="wedgeRectCallout">
            <a:avLst>
              <a:gd name="adj1" fmla="val 606"/>
              <a:gd name="adj2" fmla="val 184116"/>
            </a:avLst>
          </a:prstGeom>
          <a:solidFill>
            <a:srgbClr val="CCFF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5000"/>
              </a:lnSpc>
            </a:pPr>
            <a:r>
              <a:rPr lang="en-US" sz="3600"/>
              <a:t>The “Teflon President”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6870"/>
                                        </p:tgtEl>
                                        <p:attrNameLst>
                                          <p:attrName>style.visibility</p:attrName>
                                        </p:attrNameLst>
                                      </p:cBhvr>
                                      <p:to>
                                        <p:strVal val="visible"/>
                                      </p:to>
                                    </p:set>
                                    <p:anim calcmode="lin" valueType="num">
                                      <p:cBhvr>
                                        <p:cTn id="7" dur="500" fill="hold"/>
                                        <p:tgtEl>
                                          <p:spTgt spid="36870"/>
                                        </p:tgtEl>
                                        <p:attrNameLst>
                                          <p:attrName>ppt_w</p:attrName>
                                        </p:attrNameLst>
                                      </p:cBhvr>
                                      <p:tavLst>
                                        <p:tav tm="0">
                                          <p:val>
                                            <p:fltVal val="0"/>
                                          </p:val>
                                        </p:tav>
                                        <p:tav tm="100000">
                                          <p:val>
                                            <p:strVal val="#ppt_w"/>
                                          </p:val>
                                        </p:tav>
                                      </p:tavLst>
                                    </p:anim>
                                    <p:anim calcmode="lin" valueType="num">
                                      <p:cBhvr>
                                        <p:cTn id="8" dur="500" fill="hold"/>
                                        <p:tgtEl>
                                          <p:spTgt spid="36870"/>
                                        </p:tgtEl>
                                        <p:attrNameLst>
                                          <p:attrName>ppt_h</p:attrName>
                                        </p:attrNameLst>
                                      </p:cBhvr>
                                      <p:tavLst>
                                        <p:tav tm="0">
                                          <p:val>
                                            <p:fltVal val="0"/>
                                          </p:val>
                                        </p:tav>
                                        <p:tav tm="100000">
                                          <p:val>
                                            <p:strVal val="#ppt_h"/>
                                          </p:val>
                                        </p:tav>
                                      </p:tavLst>
                                    </p:anim>
                                    <p:animEffect transition="in" filter="fade">
                                      <p:cBhvr>
                                        <p:cTn id="9" dur="500"/>
                                        <p:tgtEl>
                                          <p:spTgt spid="368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36873"/>
                                        </p:tgtEl>
                                        <p:attrNameLst>
                                          <p:attrName>style.visibility</p:attrName>
                                        </p:attrNameLst>
                                      </p:cBhvr>
                                      <p:to>
                                        <p:strVal val="visible"/>
                                      </p:to>
                                    </p:set>
                                    <p:anim calcmode="lin" valueType="num">
                                      <p:cBhvr>
                                        <p:cTn id="14" dur="500" fill="hold"/>
                                        <p:tgtEl>
                                          <p:spTgt spid="36873"/>
                                        </p:tgtEl>
                                        <p:attrNameLst>
                                          <p:attrName>ppt_w</p:attrName>
                                        </p:attrNameLst>
                                      </p:cBhvr>
                                      <p:tavLst>
                                        <p:tav tm="0">
                                          <p:val>
                                            <p:fltVal val="0"/>
                                          </p:val>
                                        </p:tav>
                                        <p:tav tm="100000">
                                          <p:val>
                                            <p:strVal val="#ppt_w"/>
                                          </p:val>
                                        </p:tav>
                                      </p:tavLst>
                                    </p:anim>
                                    <p:anim calcmode="lin" valueType="num">
                                      <p:cBhvr>
                                        <p:cTn id="15" dur="500" fill="hold"/>
                                        <p:tgtEl>
                                          <p:spTgt spid="36873"/>
                                        </p:tgtEl>
                                        <p:attrNameLst>
                                          <p:attrName>ppt_h</p:attrName>
                                        </p:attrNameLst>
                                      </p:cBhvr>
                                      <p:tavLst>
                                        <p:tav tm="0">
                                          <p:val>
                                            <p:fltVal val="0"/>
                                          </p:val>
                                        </p:tav>
                                        <p:tav tm="100000">
                                          <p:val>
                                            <p:strVal val="#ppt_h"/>
                                          </p:val>
                                        </p:tav>
                                      </p:tavLst>
                                    </p:anim>
                                    <p:animEffect transition="in" filter="fade">
                                      <p:cBhvr>
                                        <p:cTn id="16" dur="500"/>
                                        <p:tgtEl>
                                          <p:spTgt spid="3687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36875"/>
                                        </p:tgtEl>
                                        <p:attrNameLst>
                                          <p:attrName>style.visibility</p:attrName>
                                        </p:attrNameLst>
                                      </p:cBhvr>
                                      <p:to>
                                        <p:strVal val="visible"/>
                                      </p:to>
                                    </p:set>
                                    <p:anim calcmode="lin" valueType="num">
                                      <p:cBhvr>
                                        <p:cTn id="21" dur="500" fill="hold"/>
                                        <p:tgtEl>
                                          <p:spTgt spid="36875"/>
                                        </p:tgtEl>
                                        <p:attrNameLst>
                                          <p:attrName>ppt_w</p:attrName>
                                        </p:attrNameLst>
                                      </p:cBhvr>
                                      <p:tavLst>
                                        <p:tav tm="0">
                                          <p:val>
                                            <p:fltVal val="0"/>
                                          </p:val>
                                        </p:tav>
                                        <p:tav tm="100000">
                                          <p:val>
                                            <p:strVal val="#ppt_w"/>
                                          </p:val>
                                        </p:tav>
                                      </p:tavLst>
                                    </p:anim>
                                    <p:anim calcmode="lin" valueType="num">
                                      <p:cBhvr>
                                        <p:cTn id="22" dur="500" fill="hold"/>
                                        <p:tgtEl>
                                          <p:spTgt spid="36875"/>
                                        </p:tgtEl>
                                        <p:attrNameLst>
                                          <p:attrName>ppt_h</p:attrName>
                                        </p:attrNameLst>
                                      </p:cBhvr>
                                      <p:tavLst>
                                        <p:tav tm="0">
                                          <p:val>
                                            <p:fltVal val="0"/>
                                          </p:val>
                                        </p:tav>
                                        <p:tav tm="100000">
                                          <p:val>
                                            <p:strVal val="#ppt_h"/>
                                          </p:val>
                                        </p:tav>
                                      </p:tavLst>
                                    </p:anim>
                                    <p:animEffect transition="in" filter="fade">
                                      <p:cBhvr>
                                        <p:cTn id="23" dur="500"/>
                                        <p:tgtEl>
                                          <p:spTgt spid="36875"/>
                                        </p:tgtEl>
                                      </p:cBhvr>
                                    </p:animEffect>
                                  </p:childTnLst>
                                </p:cTn>
                              </p:par>
                              <p:par>
                                <p:cTn id="24" presetID="53" presetClass="entr" presetSubtype="0" fill="hold" grpId="0" nodeType="withEffect">
                                  <p:stCondLst>
                                    <p:cond delay="0"/>
                                  </p:stCondLst>
                                  <p:childTnLst>
                                    <p:set>
                                      <p:cBhvr>
                                        <p:cTn id="25" dur="1" fill="hold">
                                          <p:stCondLst>
                                            <p:cond delay="0"/>
                                          </p:stCondLst>
                                        </p:cTn>
                                        <p:tgtEl>
                                          <p:spTgt spid="36880"/>
                                        </p:tgtEl>
                                        <p:attrNameLst>
                                          <p:attrName>style.visibility</p:attrName>
                                        </p:attrNameLst>
                                      </p:cBhvr>
                                      <p:to>
                                        <p:strVal val="visible"/>
                                      </p:to>
                                    </p:set>
                                    <p:anim calcmode="lin" valueType="num">
                                      <p:cBhvr>
                                        <p:cTn id="26" dur="500" fill="hold"/>
                                        <p:tgtEl>
                                          <p:spTgt spid="36880"/>
                                        </p:tgtEl>
                                        <p:attrNameLst>
                                          <p:attrName>ppt_w</p:attrName>
                                        </p:attrNameLst>
                                      </p:cBhvr>
                                      <p:tavLst>
                                        <p:tav tm="0">
                                          <p:val>
                                            <p:fltVal val="0"/>
                                          </p:val>
                                        </p:tav>
                                        <p:tav tm="100000">
                                          <p:val>
                                            <p:strVal val="#ppt_w"/>
                                          </p:val>
                                        </p:tav>
                                      </p:tavLst>
                                    </p:anim>
                                    <p:anim calcmode="lin" valueType="num">
                                      <p:cBhvr>
                                        <p:cTn id="27" dur="500" fill="hold"/>
                                        <p:tgtEl>
                                          <p:spTgt spid="36880"/>
                                        </p:tgtEl>
                                        <p:attrNameLst>
                                          <p:attrName>ppt_h</p:attrName>
                                        </p:attrNameLst>
                                      </p:cBhvr>
                                      <p:tavLst>
                                        <p:tav tm="0">
                                          <p:val>
                                            <p:fltVal val="0"/>
                                          </p:val>
                                        </p:tav>
                                        <p:tav tm="100000">
                                          <p:val>
                                            <p:strVal val="#ppt_h"/>
                                          </p:val>
                                        </p:tav>
                                      </p:tavLst>
                                    </p:anim>
                                    <p:animEffect transition="in" filter="fade">
                                      <p:cBhvr>
                                        <p:cTn id="28" dur="500"/>
                                        <p:tgtEl>
                                          <p:spTgt spid="36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animBg="1"/>
      <p:bldP spid="36880"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220" name="Rectangle 4"/>
          <p:cNvSpPr>
            <a:spLocks noGrp="1" noChangeArrowheads="1"/>
          </p:cNvSpPr>
          <p:nvPr>
            <p:ph type="title"/>
          </p:nvPr>
        </p:nvSpPr>
        <p:spPr bwMode="auto">
          <a:xfrm>
            <a:off x="801688" y="152400"/>
            <a:ext cx="7772400" cy="9144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smtClean="0">
                <a:ea typeface="+mj-ea"/>
              </a:rPr>
              <a:t>Challenging the "Evil Empire"</a:t>
            </a:r>
          </a:p>
        </p:txBody>
      </p:sp>
      <p:sp>
        <p:nvSpPr>
          <p:cNvPr id="30725" name="Rectangle 5"/>
          <p:cNvSpPr>
            <a:spLocks noGrp="1" noChangeArrowheads="1"/>
          </p:cNvSpPr>
          <p:nvPr>
            <p:ph idx="1"/>
          </p:nvPr>
        </p:nvSpPr>
        <p:spPr>
          <a:xfrm>
            <a:off x="571500" y="1028700"/>
            <a:ext cx="8382000" cy="59436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0000"/>
              </a:lnSpc>
            </a:pPr>
            <a:r>
              <a:rPr lang="en-US">
                <a:latin typeface="Arial" charset="0"/>
              </a:rPr>
              <a:t>Reagan viewed the USSR as the "</a:t>
            </a:r>
            <a:r>
              <a:rPr lang="en-US" i="1">
                <a:latin typeface="Arial" charset="0"/>
              </a:rPr>
              <a:t>focus of evil in the modern world</a:t>
            </a:r>
            <a:r>
              <a:rPr lang="ja-JP" altLang="en-US">
                <a:latin typeface="Arial" charset="0"/>
              </a:rPr>
              <a:t>”</a:t>
            </a:r>
            <a:r>
              <a:rPr lang="en-US">
                <a:latin typeface="Arial" charset="0"/>
              </a:rPr>
              <a:t> &amp; as a threat to U.S. security</a:t>
            </a:r>
          </a:p>
          <a:p>
            <a:pPr eaLnBrk="1" hangingPunct="1">
              <a:lnSpc>
                <a:spcPct val="90000"/>
              </a:lnSpc>
            </a:pPr>
            <a:r>
              <a:rPr lang="en-US">
                <a:latin typeface="Arial" charset="0"/>
              </a:rPr>
              <a:t>Maintained a hard-line approach</a:t>
            </a:r>
          </a:p>
          <a:p>
            <a:pPr lvl="1" eaLnBrk="1" hangingPunct="1">
              <a:lnSpc>
                <a:spcPct val="90000"/>
              </a:lnSpc>
            </a:pPr>
            <a:r>
              <a:rPr lang="en-US">
                <a:latin typeface="Arial" charset="0"/>
              </a:rPr>
              <a:t>Sent 572 nukes within range of Moscow to match USSR ICBMs aimed at NATO nations</a:t>
            </a:r>
          </a:p>
          <a:p>
            <a:pPr lvl="1" eaLnBrk="1" hangingPunct="1">
              <a:lnSpc>
                <a:spcPct val="90000"/>
              </a:lnSpc>
            </a:pPr>
            <a:r>
              <a:rPr lang="en-US">
                <a:latin typeface="Arial" charset="0"/>
              </a:rPr>
              <a:t>Began the</a:t>
            </a:r>
            <a:r>
              <a:rPr lang="en-US" u="sng">
                <a:effectLst>
                  <a:outerShdw blurRad="38100" dist="38100" dir="2700000" algn="tl">
                    <a:srgbClr val="DDDDDD"/>
                  </a:outerShdw>
                </a:effectLst>
                <a:latin typeface="Arial" charset="0"/>
              </a:rPr>
              <a:t> Strategic Defense Initiative</a:t>
            </a:r>
            <a:r>
              <a:rPr lang="en-US">
                <a:latin typeface="Arial" charset="0"/>
              </a:rPr>
              <a:t>, an anti-missile laser system in space to defend U.S.</a:t>
            </a:r>
          </a:p>
        </p:txBody>
      </p:sp>
      <p:sp>
        <p:nvSpPr>
          <p:cNvPr id="30726" name="AutoShape 6"/>
          <p:cNvSpPr>
            <a:spLocks noChangeArrowheads="1"/>
          </p:cNvSpPr>
          <p:nvPr/>
        </p:nvSpPr>
        <p:spPr bwMode="auto">
          <a:xfrm>
            <a:off x="457200" y="3581400"/>
            <a:ext cx="8462963" cy="2362200"/>
          </a:xfrm>
          <a:prstGeom prst="wedgeRectCallout">
            <a:avLst>
              <a:gd name="adj1" fmla="val -8921"/>
              <a:gd name="adj2" fmla="val -115324"/>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i="1"/>
              <a:t>“Soviet-sponsored guerillas &amp; terrorists are at work in Central &amp; South America,          in Africa, the Middle East, in the Caribbean, &amp; in Europe, violating human rights &amp; unnerving the world with violence.”</a:t>
            </a:r>
          </a:p>
        </p:txBody>
      </p:sp>
      <p:sp>
        <p:nvSpPr>
          <p:cNvPr id="30727" name="AutoShape 7"/>
          <p:cNvSpPr>
            <a:spLocks noChangeArrowheads="1"/>
          </p:cNvSpPr>
          <p:nvPr/>
        </p:nvSpPr>
        <p:spPr bwMode="auto">
          <a:xfrm>
            <a:off x="2438400" y="3505200"/>
            <a:ext cx="4648200" cy="990600"/>
          </a:xfrm>
          <a:prstGeom prst="wedgeRectCallout">
            <a:avLst>
              <a:gd name="adj1" fmla="val -5157"/>
              <a:gd name="adj2" fmla="val 122755"/>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SDI was dubbed the “Star Wars” program</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 calcmode="lin" valueType="num">
                                      <p:cBhvr>
                                        <p:cTn id="7" dur="500" fill="hold"/>
                                        <p:tgtEl>
                                          <p:spTgt spid="30726"/>
                                        </p:tgtEl>
                                        <p:attrNameLst>
                                          <p:attrName>ppt_w</p:attrName>
                                        </p:attrNameLst>
                                      </p:cBhvr>
                                      <p:tavLst>
                                        <p:tav tm="0">
                                          <p:val>
                                            <p:fltVal val="0"/>
                                          </p:val>
                                        </p:tav>
                                        <p:tav tm="100000">
                                          <p:val>
                                            <p:strVal val="#ppt_w"/>
                                          </p:val>
                                        </p:tav>
                                      </p:tavLst>
                                    </p:anim>
                                    <p:anim calcmode="lin" valueType="num">
                                      <p:cBhvr>
                                        <p:cTn id="8" dur="500" fill="hold"/>
                                        <p:tgtEl>
                                          <p:spTgt spid="30726"/>
                                        </p:tgtEl>
                                        <p:attrNameLst>
                                          <p:attrName>ppt_h</p:attrName>
                                        </p:attrNameLst>
                                      </p:cBhvr>
                                      <p:tavLst>
                                        <p:tav tm="0">
                                          <p:val>
                                            <p:fltVal val="0"/>
                                          </p:val>
                                        </p:tav>
                                        <p:tav tm="100000">
                                          <p:val>
                                            <p:strVal val="#ppt_h"/>
                                          </p:val>
                                        </p:tav>
                                      </p:tavLst>
                                    </p:anim>
                                    <p:animEffect transition="in" filter="fade">
                                      <p:cBhvr>
                                        <p:cTn id="9" dur="500"/>
                                        <p:tgtEl>
                                          <p:spTgt spid="307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xit" presetSubtype="0" fill="hold" grpId="1" nodeType="clickEffect">
                                  <p:stCondLst>
                                    <p:cond delay="0"/>
                                  </p:stCondLst>
                                  <p:childTnLst>
                                    <p:anim calcmode="lin" valueType="num">
                                      <p:cBhvr>
                                        <p:cTn id="13" dur="500"/>
                                        <p:tgtEl>
                                          <p:spTgt spid="30726"/>
                                        </p:tgtEl>
                                        <p:attrNameLst>
                                          <p:attrName>ppt_w</p:attrName>
                                        </p:attrNameLst>
                                      </p:cBhvr>
                                      <p:tavLst>
                                        <p:tav tm="0">
                                          <p:val>
                                            <p:strVal val="ppt_w"/>
                                          </p:val>
                                        </p:tav>
                                        <p:tav tm="100000">
                                          <p:val>
                                            <p:fltVal val="0"/>
                                          </p:val>
                                        </p:tav>
                                      </p:tavLst>
                                    </p:anim>
                                    <p:anim calcmode="lin" valueType="num">
                                      <p:cBhvr>
                                        <p:cTn id="14" dur="500"/>
                                        <p:tgtEl>
                                          <p:spTgt spid="30726"/>
                                        </p:tgtEl>
                                        <p:attrNameLst>
                                          <p:attrName>ppt_h</p:attrName>
                                        </p:attrNameLst>
                                      </p:cBhvr>
                                      <p:tavLst>
                                        <p:tav tm="0">
                                          <p:val>
                                            <p:strVal val="ppt_h"/>
                                          </p:val>
                                        </p:tav>
                                        <p:tav tm="100000">
                                          <p:val>
                                            <p:fltVal val="0"/>
                                          </p:val>
                                        </p:tav>
                                      </p:tavLst>
                                    </p:anim>
                                    <p:animEffect transition="out" filter="fade">
                                      <p:cBhvr>
                                        <p:cTn id="15" dur="500"/>
                                        <p:tgtEl>
                                          <p:spTgt spid="30726"/>
                                        </p:tgtEl>
                                      </p:cBhvr>
                                    </p:animEffect>
                                    <p:set>
                                      <p:cBhvr>
                                        <p:cTn id="16" dur="1" fill="hold">
                                          <p:stCondLst>
                                            <p:cond delay="499"/>
                                          </p:stCondLst>
                                        </p:cTn>
                                        <p:tgtEl>
                                          <p:spTgt spid="30726"/>
                                        </p:tgtEl>
                                        <p:attrNameLst>
                                          <p:attrName>style.visibility</p:attrName>
                                        </p:attrNameLst>
                                      </p:cBhvr>
                                      <p:to>
                                        <p:strVal val="hidden"/>
                                      </p:to>
                                    </p:set>
                                  </p:childTnLst>
                                </p:cTn>
                              </p:par>
                              <p:par>
                                <p:cTn id="17" presetID="53" presetClass="entr" presetSubtype="0" fill="hold" grpId="0" nodeType="withEffect">
                                  <p:stCondLst>
                                    <p:cond delay="0"/>
                                  </p:stCondLst>
                                  <p:childTnLst>
                                    <p:set>
                                      <p:cBhvr>
                                        <p:cTn id="18" dur="1" fill="hold">
                                          <p:stCondLst>
                                            <p:cond delay="0"/>
                                          </p:stCondLst>
                                        </p:cTn>
                                        <p:tgtEl>
                                          <p:spTgt spid="30727"/>
                                        </p:tgtEl>
                                        <p:attrNameLst>
                                          <p:attrName>style.visibility</p:attrName>
                                        </p:attrNameLst>
                                      </p:cBhvr>
                                      <p:to>
                                        <p:strVal val="visible"/>
                                      </p:to>
                                    </p:set>
                                    <p:anim calcmode="lin" valueType="num">
                                      <p:cBhvr>
                                        <p:cTn id="19" dur="500" fill="hold"/>
                                        <p:tgtEl>
                                          <p:spTgt spid="30727"/>
                                        </p:tgtEl>
                                        <p:attrNameLst>
                                          <p:attrName>ppt_w</p:attrName>
                                        </p:attrNameLst>
                                      </p:cBhvr>
                                      <p:tavLst>
                                        <p:tav tm="0">
                                          <p:val>
                                            <p:fltVal val="0"/>
                                          </p:val>
                                        </p:tav>
                                        <p:tav tm="100000">
                                          <p:val>
                                            <p:strVal val="#ppt_w"/>
                                          </p:val>
                                        </p:tav>
                                      </p:tavLst>
                                    </p:anim>
                                    <p:anim calcmode="lin" valueType="num">
                                      <p:cBhvr>
                                        <p:cTn id="20" dur="500" fill="hold"/>
                                        <p:tgtEl>
                                          <p:spTgt spid="30727"/>
                                        </p:tgtEl>
                                        <p:attrNameLst>
                                          <p:attrName>ppt_h</p:attrName>
                                        </p:attrNameLst>
                                      </p:cBhvr>
                                      <p:tavLst>
                                        <p:tav tm="0">
                                          <p:val>
                                            <p:fltVal val="0"/>
                                          </p:val>
                                        </p:tav>
                                        <p:tav tm="100000">
                                          <p:val>
                                            <p:strVal val="#ppt_h"/>
                                          </p:val>
                                        </p:tav>
                                      </p:tavLst>
                                    </p:anim>
                                    <p:animEffect transition="in" filter="fade">
                                      <p:cBhvr>
                                        <p:cTn id="21"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p:bldP spid="30726" grpId="1" animBg="1"/>
      <p:bldP spid="307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fontAlgn="auto" hangingPunct="1">
              <a:spcAft>
                <a:spcPts val="0"/>
              </a:spcAft>
              <a:defRPr/>
            </a:pPr>
            <a:endParaRPr lang="en-US" smtClean="0">
              <a:ea typeface="+mj-ea"/>
            </a:endParaRPr>
          </a:p>
        </p:txBody>
      </p:sp>
      <p:sp>
        <p:nvSpPr>
          <p:cNvPr id="13315" name="Rectangle 3"/>
          <p:cNvSpPr>
            <a:spLocks noGrp="1" noChangeArrowheads="1"/>
          </p:cNvSpPr>
          <p:nvPr>
            <p:ph idx="1"/>
          </p:nvPr>
        </p:nvSpPr>
        <p:spPr/>
        <p:txBody>
          <a:bodyPr/>
          <a:lstStyle/>
          <a:p>
            <a:pPr eaLnBrk="1" hangingPunct="1"/>
            <a:endParaRPr lang="en-US">
              <a:latin typeface="Arial" charset="0"/>
            </a:endParaRPr>
          </a:p>
        </p:txBody>
      </p:sp>
      <p:pic>
        <p:nvPicPr>
          <p:cNvPr id="13316" name="Picture 13" descr="sdi-image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8" name="Rectangle 4"/>
          <p:cNvSpPr>
            <a:spLocks noGrp="1" noChangeArrowheads="1"/>
          </p:cNvSpPr>
          <p:nvPr>
            <p:ph type="title"/>
          </p:nvPr>
        </p:nvSpPr>
        <p:spPr bwMode="auto">
          <a:xfrm>
            <a:off x="914400" y="228600"/>
            <a:ext cx="7772400" cy="8382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smtClean="0">
                <a:ea typeface="+mj-ea"/>
              </a:rPr>
              <a:t>Ending the Cold War</a:t>
            </a:r>
          </a:p>
        </p:txBody>
      </p:sp>
      <p:sp>
        <p:nvSpPr>
          <p:cNvPr id="38917" name="Rectangle 5"/>
          <p:cNvSpPr>
            <a:spLocks noGrp="1" noChangeArrowheads="1"/>
          </p:cNvSpPr>
          <p:nvPr>
            <p:ph idx="1"/>
          </p:nvPr>
        </p:nvSpPr>
        <p:spPr>
          <a:xfrm>
            <a:off x="369888" y="1219200"/>
            <a:ext cx="8305800" cy="6096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5000"/>
              </a:lnSpc>
              <a:spcBef>
                <a:spcPct val="15000"/>
              </a:spcBef>
            </a:pPr>
            <a:r>
              <a:rPr lang="en-US">
                <a:latin typeface="Arial" charset="0"/>
              </a:rPr>
              <a:t>Reagan</a:t>
            </a:r>
            <a:r>
              <a:rPr lang="ja-JP" altLang="en-US">
                <a:latin typeface="Arial" charset="0"/>
              </a:rPr>
              <a:t>’</a:t>
            </a:r>
            <a:r>
              <a:rPr lang="en-US">
                <a:latin typeface="Arial" charset="0"/>
              </a:rPr>
              <a:t>s most important foreign policy triumph was working with new USSR leader Mikhail Gorbachev to end the Cold War: </a:t>
            </a:r>
          </a:p>
          <a:p>
            <a:pPr lvl="1" eaLnBrk="1" hangingPunct="1">
              <a:lnSpc>
                <a:spcPct val="95000"/>
              </a:lnSpc>
              <a:spcBef>
                <a:spcPct val="15000"/>
              </a:spcBef>
            </a:pPr>
            <a:r>
              <a:rPr lang="en-US">
                <a:latin typeface="Arial" charset="0"/>
              </a:rPr>
              <a:t>In 1985, Mikhail Gorbachev began </a:t>
            </a:r>
            <a:r>
              <a:rPr lang="en-US" u="sng">
                <a:effectLst>
                  <a:outerShdw blurRad="38100" dist="38100" dir="2700000" algn="tl">
                    <a:srgbClr val="DDDDDD"/>
                  </a:outerShdw>
                </a:effectLst>
                <a:latin typeface="Arial" charset="0"/>
              </a:rPr>
              <a:t>perestroika</a:t>
            </a:r>
            <a:r>
              <a:rPr lang="en-US">
                <a:latin typeface="Arial" charset="0"/>
              </a:rPr>
              <a:t> &amp; </a:t>
            </a:r>
            <a:r>
              <a:rPr lang="en-US" u="sng">
                <a:effectLst>
                  <a:outerShdw blurRad="38100" dist="38100" dir="2700000" algn="tl">
                    <a:srgbClr val="DDDDDD"/>
                  </a:outerShdw>
                </a:effectLst>
                <a:latin typeface="Arial" charset="0"/>
              </a:rPr>
              <a:t>glasnost </a:t>
            </a:r>
            <a:r>
              <a:rPr lang="en-US">
                <a:latin typeface="Arial" charset="0"/>
              </a:rPr>
              <a:t>&amp; eased Cold War tensions </a:t>
            </a:r>
          </a:p>
          <a:p>
            <a:pPr lvl="1" eaLnBrk="1" hangingPunct="1">
              <a:lnSpc>
                <a:spcPct val="95000"/>
              </a:lnSpc>
              <a:spcBef>
                <a:spcPct val="15000"/>
              </a:spcBef>
            </a:pPr>
            <a:r>
              <a:rPr lang="en-US">
                <a:latin typeface="Arial" charset="0"/>
              </a:rPr>
              <a:t>The Reagan-Gorbachev summits from 1986 to 1988 led to a reduction of nuclear arms</a:t>
            </a:r>
          </a:p>
        </p:txBody>
      </p:sp>
      <p:sp>
        <p:nvSpPr>
          <p:cNvPr id="38918" name="AutoShape 6"/>
          <p:cNvSpPr>
            <a:spLocks noChangeArrowheads="1"/>
          </p:cNvSpPr>
          <p:nvPr/>
        </p:nvSpPr>
        <p:spPr bwMode="auto">
          <a:xfrm>
            <a:off x="685800" y="304800"/>
            <a:ext cx="8458200" cy="2286000"/>
          </a:xfrm>
          <a:prstGeom prst="wedgeRectCallout">
            <a:avLst>
              <a:gd name="adj1" fmla="val -995"/>
              <a:gd name="adj2" fmla="val 104375"/>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Introducing moderate capitalism into the Soviet economy such as legalization of small private business cooperatives, relaxed laws prohibiting land ownership, &amp; approval of foreign investment within the USSR</a:t>
            </a:r>
          </a:p>
        </p:txBody>
      </p:sp>
      <p:sp>
        <p:nvSpPr>
          <p:cNvPr id="38919" name="AutoShape 7"/>
          <p:cNvSpPr>
            <a:spLocks noChangeArrowheads="1"/>
          </p:cNvSpPr>
          <p:nvPr/>
        </p:nvSpPr>
        <p:spPr bwMode="auto">
          <a:xfrm>
            <a:off x="228600" y="4800600"/>
            <a:ext cx="8610600" cy="1905000"/>
          </a:xfrm>
          <a:prstGeom prst="wedgeRectCallout">
            <a:avLst>
              <a:gd name="adj1" fmla="val 33519"/>
              <a:gd name="adj2" fmla="val -70500"/>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“Political openness” led to freedom of press, assembly, travel, &amp; religion; the 1</a:t>
            </a:r>
            <a:r>
              <a:rPr lang="en-US" sz="3600" baseline="30000"/>
              <a:t>st</a:t>
            </a:r>
            <a:r>
              <a:rPr lang="en-US" sz="3600"/>
              <a:t>  working legislature; the 1</a:t>
            </a:r>
            <a:r>
              <a:rPr lang="en-US" sz="3600" baseline="30000"/>
              <a:t>st</a:t>
            </a:r>
            <a:r>
              <a:rPr lang="en-US" sz="3600"/>
              <a:t> competitive elections; &amp; liberation of hundreds of political prisoners</a:t>
            </a:r>
          </a:p>
        </p:txBody>
      </p:sp>
      <p:sp>
        <p:nvSpPr>
          <p:cNvPr id="38922" name="AutoShape 10"/>
          <p:cNvSpPr>
            <a:spLocks noChangeArrowheads="1"/>
          </p:cNvSpPr>
          <p:nvPr/>
        </p:nvSpPr>
        <p:spPr bwMode="auto">
          <a:xfrm>
            <a:off x="381000" y="457200"/>
            <a:ext cx="8382000" cy="1981200"/>
          </a:xfrm>
          <a:prstGeom prst="wedgeRectCallout">
            <a:avLst>
              <a:gd name="adj1" fmla="val 1991"/>
              <a:gd name="adj2" fmla="val 150801"/>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t>Gorbachev cut the Soviet defense budget, withdrew Soviet troops from Afghanistan, &amp; promoted the democratization of former satellite nations in Eastern Europe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 calcmode="lin" valueType="num">
                                      <p:cBhvr>
                                        <p:cTn id="7" dur="500" fill="hold"/>
                                        <p:tgtEl>
                                          <p:spTgt spid="38918"/>
                                        </p:tgtEl>
                                        <p:attrNameLst>
                                          <p:attrName>ppt_w</p:attrName>
                                        </p:attrNameLst>
                                      </p:cBhvr>
                                      <p:tavLst>
                                        <p:tav tm="0">
                                          <p:val>
                                            <p:fltVal val="0"/>
                                          </p:val>
                                        </p:tav>
                                        <p:tav tm="100000">
                                          <p:val>
                                            <p:strVal val="#ppt_w"/>
                                          </p:val>
                                        </p:tav>
                                      </p:tavLst>
                                    </p:anim>
                                    <p:anim calcmode="lin" valueType="num">
                                      <p:cBhvr>
                                        <p:cTn id="8" dur="500" fill="hold"/>
                                        <p:tgtEl>
                                          <p:spTgt spid="38918"/>
                                        </p:tgtEl>
                                        <p:attrNameLst>
                                          <p:attrName>ppt_h</p:attrName>
                                        </p:attrNameLst>
                                      </p:cBhvr>
                                      <p:tavLst>
                                        <p:tav tm="0">
                                          <p:val>
                                            <p:fltVal val="0"/>
                                          </p:val>
                                        </p:tav>
                                        <p:tav tm="100000">
                                          <p:val>
                                            <p:strVal val="#ppt_h"/>
                                          </p:val>
                                        </p:tav>
                                      </p:tavLst>
                                    </p:anim>
                                    <p:animEffect transition="in" filter="fade">
                                      <p:cBhvr>
                                        <p:cTn id="9" dur="500"/>
                                        <p:tgtEl>
                                          <p:spTgt spid="38918"/>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38919"/>
                                        </p:tgtEl>
                                        <p:attrNameLst>
                                          <p:attrName>style.visibility</p:attrName>
                                        </p:attrNameLst>
                                      </p:cBhvr>
                                      <p:to>
                                        <p:strVal val="visible"/>
                                      </p:to>
                                    </p:set>
                                    <p:anim calcmode="lin" valueType="num">
                                      <p:cBhvr>
                                        <p:cTn id="13" dur="500" fill="hold"/>
                                        <p:tgtEl>
                                          <p:spTgt spid="38919"/>
                                        </p:tgtEl>
                                        <p:attrNameLst>
                                          <p:attrName>ppt_w</p:attrName>
                                        </p:attrNameLst>
                                      </p:cBhvr>
                                      <p:tavLst>
                                        <p:tav tm="0">
                                          <p:val>
                                            <p:fltVal val="0"/>
                                          </p:val>
                                        </p:tav>
                                        <p:tav tm="100000">
                                          <p:val>
                                            <p:strVal val="#ppt_w"/>
                                          </p:val>
                                        </p:tav>
                                      </p:tavLst>
                                    </p:anim>
                                    <p:anim calcmode="lin" valueType="num">
                                      <p:cBhvr>
                                        <p:cTn id="14" dur="500" fill="hold"/>
                                        <p:tgtEl>
                                          <p:spTgt spid="38919"/>
                                        </p:tgtEl>
                                        <p:attrNameLst>
                                          <p:attrName>ppt_h</p:attrName>
                                        </p:attrNameLst>
                                      </p:cBhvr>
                                      <p:tavLst>
                                        <p:tav tm="0">
                                          <p:val>
                                            <p:fltVal val="0"/>
                                          </p:val>
                                        </p:tav>
                                        <p:tav tm="100000">
                                          <p:val>
                                            <p:strVal val="#ppt_h"/>
                                          </p:val>
                                        </p:tav>
                                      </p:tavLst>
                                    </p:anim>
                                    <p:animEffect transition="in" filter="fade">
                                      <p:cBhvr>
                                        <p:cTn id="15" dur="500"/>
                                        <p:tgtEl>
                                          <p:spTgt spid="3891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xit" presetSubtype="0" fill="hold" grpId="1" nodeType="clickEffect">
                                  <p:stCondLst>
                                    <p:cond delay="0"/>
                                  </p:stCondLst>
                                  <p:childTnLst>
                                    <p:anim calcmode="lin" valueType="num">
                                      <p:cBhvr>
                                        <p:cTn id="19" dur="500"/>
                                        <p:tgtEl>
                                          <p:spTgt spid="38918"/>
                                        </p:tgtEl>
                                        <p:attrNameLst>
                                          <p:attrName>ppt_w</p:attrName>
                                        </p:attrNameLst>
                                      </p:cBhvr>
                                      <p:tavLst>
                                        <p:tav tm="0">
                                          <p:val>
                                            <p:strVal val="ppt_w"/>
                                          </p:val>
                                        </p:tav>
                                        <p:tav tm="100000">
                                          <p:val>
                                            <p:fltVal val="0"/>
                                          </p:val>
                                        </p:tav>
                                      </p:tavLst>
                                    </p:anim>
                                    <p:anim calcmode="lin" valueType="num">
                                      <p:cBhvr>
                                        <p:cTn id="20" dur="500"/>
                                        <p:tgtEl>
                                          <p:spTgt spid="38918"/>
                                        </p:tgtEl>
                                        <p:attrNameLst>
                                          <p:attrName>ppt_h</p:attrName>
                                        </p:attrNameLst>
                                      </p:cBhvr>
                                      <p:tavLst>
                                        <p:tav tm="0">
                                          <p:val>
                                            <p:strVal val="ppt_h"/>
                                          </p:val>
                                        </p:tav>
                                        <p:tav tm="100000">
                                          <p:val>
                                            <p:fltVal val="0"/>
                                          </p:val>
                                        </p:tav>
                                      </p:tavLst>
                                    </p:anim>
                                    <p:animEffect transition="out" filter="fade">
                                      <p:cBhvr>
                                        <p:cTn id="21" dur="500"/>
                                        <p:tgtEl>
                                          <p:spTgt spid="38918"/>
                                        </p:tgtEl>
                                      </p:cBhvr>
                                    </p:animEffect>
                                    <p:set>
                                      <p:cBhvr>
                                        <p:cTn id="22" dur="1" fill="hold">
                                          <p:stCondLst>
                                            <p:cond delay="499"/>
                                          </p:stCondLst>
                                        </p:cTn>
                                        <p:tgtEl>
                                          <p:spTgt spid="38918"/>
                                        </p:tgtEl>
                                        <p:attrNameLst>
                                          <p:attrName>style.visibility</p:attrName>
                                        </p:attrNameLst>
                                      </p:cBhvr>
                                      <p:to>
                                        <p:strVal val="hidden"/>
                                      </p:to>
                                    </p:set>
                                  </p:childTnLst>
                                </p:cTn>
                              </p:par>
                              <p:par>
                                <p:cTn id="23" presetID="53" presetClass="exit" presetSubtype="0" fill="hold" grpId="1" nodeType="withEffect">
                                  <p:stCondLst>
                                    <p:cond delay="0"/>
                                  </p:stCondLst>
                                  <p:childTnLst>
                                    <p:anim calcmode="lin" valueType="num">
                                      <p:cBhvr>
                                        <p:cTn id="24" dur="500"/>
                                        <p:tgtEl>
                                          <p:spTgt spid="38919"/>
                                        </p:tgtEl>
                                        <p:attrNameLst>
                                          <p:attrName>ppt_w</p:attrName>
                                        </p:attrNameLst>
                                      </p:cBhvr>
                                      <p:tavLst>
                                        <p:tav tm="0">
                                          <p:val>
                                            <p:strVal val="ppt_w"/>
                                          </p:val>
                                        </p:tav>
                                        <p:tav tm="100000">
                                          <p:val>
                                            <p:fltVal val="0"/>
                                          </p:val>
                                        </p:tav>
                                      </p:tavLst>
                                    </p:anim>
                                    <p:anim calcmode="lin" valueType="num">
                                      <p:cBhvr>
                                        <p:cTn id="25" dur="500"/>
                                        <p:tgtEl>
                                          <p:spTgt spid="38919"/>
                                        </p:tgtEl>
                                        <p:attrNameLst>
                                          <p:attrName>ppt_h</p:attrName>
                                        </p:attrNameLst>
                                      </p:cBhvr>
                                      <p:tavLst>
                                        <p:tav tm="0">
                                          <p:val>
                                            <p:strVal val="ppt_h"/>
                                          </p:val>
                                        </p:tav>
                                        <p:tav tm="100000">
                                          <p:val>
                                            <p:fltVal val="0"/>
                                          </p:val>
                                        </p:tav>
                                      </p:tavLst>
                                    </p:anim>
                                    <p:animEffect transition="out" filter="fade">
                                      <p:cBhvr>
                                        <p:cTn id="26" dur="500"/>
                                        <p:tgtEl>
                                          <p:spTgt spid="38919"/>
                                        </p:tgtEl>
                                      </p:cBhvr>
                                    </p:animEffect>
                                    <p:set>
                                      <p:cBhvr>
                                        <p:cTn id="27" dur="1" fill="hold">
                                          <p:stCondLst>
                                            <p:cond delay="499"/>
                                          </p:stCondLst>
                                        </p:cTn>
                                        <p:tgtEl>
                                          <p:spTgt spid="38919"/>
                                        </p:tgtEl>
                                        <p:attrNameLst>
                                          <p:attrName>style.visibility</p:attrName>
                                        </p:attrNameLst>
                                      </p:cBhvr>
                                      <p:to>
                                        <p:strVal val="hidden"/>
                                      </p:to>
                                    </p:set>
                                  </p:childTnLst>
                                </p:cTn>
                              </p:par>
                              <p:par>
                                <p:cTn id="28" presetID="53" presetClass="entr" presetSubtype="0" fill="hold" grpId="0" nodeType="withEffect">
                                  <p:stCondLst>
                                    <p:cond delay="0"/>
                                  </p:stCondLst>
                                  <p:childTnLst>
                                    <p:set>
                                      <p:cBhvr>
                                        <p:cTn id="29" dur="1" fill="hold">
                                          <p:stCondLst>
                                            <p:cond delay="0"/>
                                          </p:stCondLst>
                                        </p:cTn>
                                        <p:tgtEl>
                                          <p:spTgt spid="38922"/>
                                        </p:tgtEl>
                                        <p:attrNameLst>
                                          <p:attrName>style.visibility</p:attrName>
                                        </p:attrNameLst>
                                      </p:cBhvr>
                                      <p:to>
                                        <p:strVal val="visible"/>
                                      </p:to>
                                    </p:set>
                                    <p:anim calcmode="lin" valueType="num">
                                      <p:cBhvr>
                                        <p:cTn id="30" dur="500" fill="hold"/>
                                        <p:tgtEl>
                                          <p:spTgt spid="38922"/>
                                        </p:tgtEl>
                                        <p:attrNameLst>
                                          <p:attrName>ppt_w</p:attrName>
                                        </p:attrNameLst>
                                      </p:cBhvr>
                                      <p:tavLst>
                                        <p:tav tm="0">
                                          <p:val>
                                            <p:fltVal val="0"/>
                                          </p:val>
                                        </p:tav>
                                        <p:tav tm="100000">
                                          <p:val>
                                            <p:strVal val="#ppt_w"/>
                                          </p:val>
                                        </p:tav>
                                      </p:tavLst>
                                    </p:anim>
                                    <p:anim calcmode="lin" valueType="num">
                                      <p:cBhvr>
                                        <p:cTn id="31" dur="500" fill="hold"/>
                                        <p:tgtEl>
                                          <p:spTgt spid="38922"/>
                                        </p:tgtEl>
                                        <p:attrNameLst>
                                          <p:attrName>ppt_h</p:attrName>
                                        </p:attrNameLst>
                                      </p:cBhvr>
                                      <p:tavLst>
                                        <p:tav tm="0">
                                          <p:val>
                                            <p:fltVal val="0"/>
                                          </p:val>
                                        </p:tav>
                                        <p:tav tm="100000">
                                          <p:val>
                                            <p:strVal val="#ppt_h"/>
                                          </p:val>
                                        </p:tav>
                                      </p:tavLst>
                                    </p:anim>
                                    <p:animEffect transition="in" filter="fade">
                                      <p:cBhvr>
                                        <p:cTn id="32" dur="500"/>
                                        <p:tgtEl>
                                          <p:spTgt spid="38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animBg="1"/>
      <p:bldP spid="38918" grpId="1" animBg="1"/>
      <p:bldP spid="38919" grpId="0" animBg="1"/>
      <p:bldP spid="38919" grpId="1" animBg="1"/>
      <p:bldP spid="389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00588" cy="6858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36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1865" name="Picture 9" descr="ReaganGorbachevtrea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57200"/>
            <a:ext cx="7620000" cy="4953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1868" name="Rectangle 12"/>
          <p:cNvSpPr>
            <a:spLocks noChangeArrowheads="1"/>
          </p:cNvSpPr>
          <p:nvPr/>
        </p:nvSpPr>
        <p:spPr bwMode="auto">
          <a:xfrm>
            <a:off x="0" y="5848350"/>
            <a:ext cx="9144000" cy="1009650"/>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lnSpc>
                <a:spcPct val="80000"/>
              </a:lnSpc>
            </a:pPr>
            <a:r>
              <a:rPr lang="en-US" sz="3600"/>
              <a:t>In 1987, Reagan &amp; Gorbachev signed the      INF Treaty eliminating ICBMs in Europe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21865"/>
                                        </p:tgtEl>
                                        <p:attrNameLst>
                                          <p:attrName>style.visibility</p:attrName>
                                        </p:attrNameLst>
                                      </p:cBhvr>
                                      <p:to>
                                        <p:strVal val="visible"/>
                                      </p:to>
                                    </p:set>
                                    <p:anim calcmode="lin" valueType="num">
                                      <p:cBhvr>
                                        <p:cTn id="7" dur="500" fill="hold"/>
                                        <p:tgtEl>
                                          <p:spTgt spid="121865"/>
                                        </p:tgtEl>
                                        <p:attrNameLst>
                                          <p:attrName>ppt_w</p:attrName>
                                        </p:attrNameLst>
                                      </p:cBhvr>
                                      <p:tavLst>
                                        <p:tav tm="0">
                                          <p:val>
                                            <p:fltVal val="0"/>
                                          </p:val>
                                        </p:tav>
                                        <p:tav tm="100000">
                                          <p:val>
                                            <p:strVal val="#ppt_w"/>
                                          </p:val>
                                        </p:tav>
                                      </p:tavLst>
                                    </p:anim>
                                    <p:anim calcmode="lin" valueType="num">
                                      <p:cBhvr>
                                        <p:cTn id="8" dur="500" fill="hold"/>
                                        <p:tgtEl>
                                          <p:spTgt spid="121865"/>
                                        </p:tgtEl>
                                        <p:attrNameLst>
                                          <p:attrName>ppt_h</p:attrName>
                                        </p:attrNameLst>
                                      </p:cBhvr>
                                      <p:tavLst>
                                        <p:tav tm="0">
                                          <p:val>
                                            <p:fltVal val="0"/>
                                          </p:val>
                                        </p:tav>
                                        <p:tav tm="100000">
                                          <p:val>
                                            <p:strVal val="#ppt_h"/>
                                          </p:val>
                                        </p:tav>
                                      </p:tavLst>
                                    </p:anim>
                                    <p:animEffect transition="in" filter="fade">
                                      <p:cBhvr>
                                        <p:cTn id="9" dur="500"/>
                                        <p:tgtEl>
                                          <p:spTgt spid="12186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1868"/>
                                        </p:tgtEl>
                                        <p:attrNameLst>
                                          <p:attrName>style.visibility</p:attrName>
                                        </p:attrNameLst>
                                      </p:cBhvr>
                                      <p:to>
                                        <p:strVal val="visible"/>
                                      </p:to>
                                    </p:set>
                                    <p:anim calcmode="lin" valueType="num">
                                      <p:cBhvr>
                                        <p:cTn id="12" dur="500" fill="hold"/>
                                        <p:tgtEl>
                                          <p:spTgt spid="121868"/>
                                        </p:tgtEl>
                                        <p:attrNameLst>
                                          <p:attrName>ppt_w</p:attrName>
                                        </p:attrNameLst>
                                      </p:cBhvr>
                                      <p:tavLst>
                                        <p:tav tm="0">
                                          <p:val>
                                            <p:fltVal val="0"/>
                                          </p:val>
                                        </p:tav>
                                        <p:tav tm="100000">
                                          <p:val>
                                            <p:strVal val="#ppt_w"/>
                                          </p:val>
                                        </p:tav>
                                      </p:tavLst>
                                    </p:anim>
                                    <p:anim calcmode="lin" valueType="num">
                                      <p:cBhvr>
                                        <p:cTn id="13" dur="500" fill="hold"/>
                                        <p:tgtEl>
                                          <p:spTgt spid="121868"/>
                                        </p:tgtEl>
                                        <p:attrNameLst>
                                          <p:attrName>ppt_h</p:attrName>
                                        </p:attrNameLst>
                                      </p:cBhvr>
                                      <p:tavLst>
                                        <p:tav tm="0">
                                          <p:val>
                                            <p:fltVal val="0"/>
                                          </p:val>
                                        </p:tav>
                                        <p:tav tm="100000">
                                          <p:val>
                                            <p:strVal val="#ppt_h"/>
                                          </p:val>
                                        </p:tav>
                                      </p:tavLst>
                                    </p:anim>
                                    <p:animEffect transition="in" filter="fade">
                                      <p:cBhvr>
                                        <p:cTn id="14" dur="500"/>
                                        <p:tgtEl>
                                          <p:spTgt spid="121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FF99"/>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9144000" cy="838200"/>
          </a:xfrm>
        </p:spPr>
        <p:txBody>
          <a:bodyPr/>
          <a:lstStyle/>
          <a:p>
            <a:pPr eaLnBrk="1" fontAlgn="auto" hangingPunct="1">
              <a:lnSpc>
                <a:spcPct val="85000"/>
              </a:lnSpc>
              <a:spcAft>
                <a:spcPts val="0"/>
              </a:spcAft>
              <a:defRPr/>
            </a:pPr>
            <a:r>
              <a:rPr lang="en-US" smtClean="0">
                <a:ea typeface="+mj-ea"/>
              </a:rPr>
              <a:t>The End of the Cold War</a:t>
            </a:r>
          </a:p>
        </p:txBody>
      </p:sp>
      <p:pic>
        <p:nvPicPr>
          <p:cNvPr id="171011" name="Picture 3" descr="DIVI7233721"/>
          <p:cNvPicPr>
            <a:picLocks noGrp="1" noChangeAspect="1" noChangeArrowheads="1"/>
          </p:cNvPicPr>
          <p:nvPr>
            <p:ph idx="1"/>
          </p:nvPr>
        </p:nvPicPr>
        <p:blipFill>
          <a:blip r:embed="rId3">
            <a:lum bright="-6000" contrast="12000"/>
            <a:extLst>
              <a:ext uri="{28A0092B-C50C-407E-A947-70E740481C1C}">
                <a14:useLocalDpi xmlns:a14="http://schemas.microsoft.com/office/drawing/2010/main" val="0"/>
              </a:ext>
            </a:extLst>
          </a:blip>
          <a:srcRect/>
          <a:stretch>
            <a:fillRect/>
          </a:stretch>
        </p:blipFill>
        <p:spPr>
          <a:xfrm>
            <a:off x="1147763" y="1809750"/>
            <a:ext cx="6848475" cy="44577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1013" name="Rectangle 5"/>
          <p:cNvSpPr>
            <a:spLocks noChangeArrowheads="1"/>
          </p:cNvSpPr>
          <p:nvPr/>
        </p:nvSpPr>
        <p:spPr bwMode="auto">
          <a:xfrm>
            <a:off x="4114800" y="1295400"/>
            <a:ext cx="4572000" cy="137160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1014" name="AutoShape 6"/>
          <p:cNvSpPr>
            <a:spLocks noChangeArrowheads="1"/>
          </p:cNvSpPr>
          <p:nvPr/>
        </p:nvSpPr>
        <p:spPr bwMode="auto">
          <a:xfrm>
            <a:off x="152400" y="152400"/>
            <a:ext cx="6400800" cy="1905000"/>
          </a:xfrm>
          <a:prstGeom prst="wedgeRectCallout">
            <a:avLst>
              <a:gd name="adj1" fmla="val 26440"/>
              <a:gd name="adj2" fmla="val 98667"/>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In 1989, Gorbachev’s promotion of democratization in Eastern Europe inspired the overthrow of 40 years of communist rule</a:t>
            </a:r>
          </a:p>
        </p:txBody>
      </p:sp>
      <p:sp>
        <p:nvSpPr>
          <p:cNvPr id="171016" name="AutoShape 8"/>
          <p:cNvSpPr>
            <a:spLocks noChangeArrowheads="1"/>
          </p:cNvSpPr>
          <p:nvPr/>
        </p:nvSpPr>
        <p:spPr bwMode="auto">
          <a:xfrm>
            <a:off x="152400" y="4419600"/>
            <a:ext cx="5943600" cy="2362200"/>
          </a:xfrm>
          <a:prstGeom prst="wedgeRectCallout">
            <a:avLst>
              <a:gd name="adj1" fmla="val 51361"/>
              <a:gd name="adj2" fmla="val -138509"/>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In 1990, following the example of Eastern Europe, many Soviet republics within the USSR demanded independence, leading to…</a:t>
            </a:r>
          </a:p>
        </p:txBody>
      </p:sp>
      <p:sp>
        <p:nvSpPr>
          <p:cNvPr id="171019" name="Rectangle 11"/>
          <p:cNvSpPr>
            <a:spLocks noChangeArrowheads="1"/>
          </p:cNvSpPr>
          <p:nvPr/>
        </p:nvSpPr>
        <p:spPr bwMode="auto">
          <a:xfrm>
            <a:off x="838200" y="152400"/>
            <a:ext cx="7391400" cy="569913"/>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ctr" eaLnBrk="1" hangingPunct="1">
              <a:lnSpc>
                <a:spcPct val="80000"/>
              </a:lnSpc>
            </a:pPr>
            <a:r>
              <a:rPr lang="en-US" sz="3600"/>
              <a:t>Countries of the former USSR by 2000 </a:t>
            </a:r>
          </a:p>
        </p:txBody>
      </p:sp>
      <p:pic>
        <p:nvPicPr>
          <p:cNvPr id="171020" name="Picture 12"/>
          <p:cNvPicPr>
            <a:picLocks noChangeAspect="1" noChangeArrowheads="1"/>
          </p:cNvPicPr>
          <p:nvPr/>
        </p:nvPicPr>
        <p:blipFill>
          <a:blip r:embed="rId4">
            <a:extLst>
              <a:ext uri="{28A0092B-C50C-407E-A947-70E740481C1C}">
                <a14:useLocalDpi xmlns:a14="http://schemas.microsoft.com/office/drawing/2010/main" val="0"/>
              </a:ext>
            </a:extLst>
          </a:blip>
          <a:srcRect l="3094" t="6252" r="3094" b="21919"/>
          <a:stretch>
            <a:fillRect/>
          </a:stretch>
        </p:blipFill>
        <p:spPr bwMode="auto">
          <a:xfrm>
            <a:off x="0" y="841375"/>
            <a:ext cx="9150350" cy="52546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71024" name="Picture 16" descr="21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9688"/>
            <a:ext cx="8077200" cy="68976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1014"/>
                                        </p:tgtEl>
                                        <p:attrNameLst>
                                          <p:attrName>style.visibility</p:attrName>
                                        </p:attrNameLst>
                                      </p:cBhvr>
                                      <p:to>
                                        <p:strVal val="visible"/>
                                      </p:to>
                                    </p:set>
                                    <p:anim calcmode="lin" valueType="num">
                                      <p:cBhvr>
                                        <p:cTn id="7" dur="500" fill="hold"/>
                                        <p:tgtEl>
                                          <p:spTgt spid="171014"/>
                                        </p:tgtEl>
                                        <p:attrNameLst>
                                          <p:attrName>ppt_w</p:attrName>
                                        </p:attrNameLst>
                                      </p:cBhvr>
                                      <p:tavLst>
                                        <p:tav tm="0">
                                          <p:val>
                                            <p:fltVal val="0"/>
                                          </p:val>
                                        </p:tav>
                                        <p:tav tm="100000">
                                          <p:val>
                                            <p:strVal val="#ppt_w"/>
                                          </p:val>
                                        </p:tav>
                                      </p:tavLst>
                                    </p:anim>
                                    <p:anim calcmode="lin" valueType="num">
                                      <p:cBhvr>
                                        <p:cTn id="8" dur="500" fill="hold"/>
                                        <p:tgtEl>
                                          <p:spTgt spid="171014"/>
                                        </p:tgtEl>
                                        <p:attrNameLst>
                                          <p:attrName>ppt_h</p:attrName>
                                        </p:attrNameLst>
                                      </p:cBhvr>
                                      <p:tavLst>
                                        <p:tav tm="0">
                                          <p:val>
                                            <p:fltVal val="0"/>
                                          </p:val>
                                        </p:tav>
                                        <p:tav tm="100000">
                                          <p:val>
                                            <p:strVal val="#ppt_h"/>
                                          </p:val>
                                        </p:tav>
                                      </p:tavLst>
                                    </p:anim>
                                    <p:animEffect transition="in" filter="fade">
                                      <p:cBhvr>
                                        <p:cTn id="9" dur="500"/>
                                        <p:tgtEl>
                                          <p:spTgt spid="1710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xit" presetSubtype="0" fill="hold" grpId="1" nodeType="clickEffect">
                                  <p:stCondLst>
                                    <p:cond delay="0"/>
                                  </p:stCondLst>
                                  <p:childTnLst>
                                    <p:anim calcmode="lin" valueType="num">
                                      <p:cBhvr>
                                        <p:cTn id="13" dur="500"/>
                                        <p:tgtEl>
                                          <p:spTgt spid="171014"/>
                                        </p:tgtEl>
                                        <p:attrNameLst>
                                          <p:attrName>ppt_w</p:attrName>
                                        </p:attrNameLst>
                                      </p:cBhvr>
                                      <p:tavLst>
                                        <p:tav tm="0">
                                          <p:val>
                                            <p:strVal val="ppt_w"/>
                                          </p:val>
                                        </p:tav>
                                        <p:tav tm="100000">
                                          <p:val>
                                            <p:fltVal val="0"/>
                                          </p:val>
                                        </p:tav>
                                      </p:tavLst>
                                    </p:anim>
                                    <p:anim calcmode="lin" valueType="num">
                                      <p:cBhvr>
                                        <p:cTn id="14" dur="500"/>
                                        <p:tgtEl>
                                          <p:spTgt spid="171014"/>
                                        </p:tgtEl>
                                        <p:attrNameLst>
                                          <p:attrName>ppt_h</p:attrName>
                                        </p:attrNameLst>
                                      </p:cBhvr>
                                      <p:tavLst>
                                        <p:tav tm="0">
                                          <p:val>
                                            <p:strVal val="ppt_h"/>
                                          </p:val>
                                        </p:tav>
                                        <p:tav tm="100000">
                                          <p:val>
                                            <p:fltVal val="0"/>
                                          </p:val>
                                        </p:tav>
                                      </p:tavLst>
                                    </p:anim>
                                    <p:animEffect transition="out" filter="fade">
                                      <p:cBhvr>
                                        <p:cTn id="15" dur="500"/>
                                        <p:tgtEl>
                                          <p:spTgt spid="171014"/>
                                        </p:tgtEl>
                                      </p:cBhvr>
                                    </p:animEffect>
                                    <p:set>
                                      <p:cBhvr>
                                        <p:cTn id="16" dur="1" fill="hold">
                                          <p:stCondLst>
                                            <p:cond delay="499"/>
                                          </p:stCondLst>
                                        </p:cTn>
                                        <p:tgtEl>
                                          <p:spTgt spid="171014"/>
                                        </p:tgtEl>
                                        <p:attrNameLst>
                                          <p:attrName>style.visibility</p:attrName>
                                        </p:attrNameLst>
                                      </p:cBhvr>
                                      <p:to>
                                        <p:strVal val="hidden"/>
                                      </p:to>
                                    </p:set>
                                  </p:childTnLst>
                                </p:cTn>
                              </p:par>
                              <p:par>
                                <p:cTn id="17" presetID="53" presetClass="entr" presetSubtype="0" fill="hold" grpId="0" nodeType="withEffect">
                                  <p:stCondLst>
                                    <p:cond delay="0"/>
                                  </p:stCondLst>
                                  <p:childTnLst>
                                    <p:set>
                                      <p:cBhvr>
                                        <p:cTn id="18" dur="1" fill="hold">
                                          <p:stCondLst>
                                            <p:cond delay="0"/>
                                          </p:stCondLst>
                                        </p:cTn>
                                        <p:tgtEl>
                                          <p:spTgt spid="171016"/>
                                        </p:tgtEl>
                                        <p:attrNameLst>
                                          <p:attrName>style.visibility</p:attrName>
                                        </p:attrNameLst>
                                      </p:cBhvr>
                                      <p:to>
                                        <p:strVal val="visible"/>
                                      </p:to>
                                    </p:set>
                                    <p:anim calcmode="lin" valueType="num">
                                      <p:cBhvr>
                                        <p:cTn id="19" dur="500" fill="hold"/>
                                        <p:tgtEl>
                                          <p:spTgt spid="171016"/>
                                        </p:tgtEl>
                                        <p:attrNameLst>
                                          <p:attrName>ppt_w</p:attrName>
                                        </p:attrNameLst>
                                      </p:cBhvr>
                                      <p:tavLst>
                                        <p:tav tm="0">
                                          <p:val>
                                            <p:fltVal val="0"/>
                                          </p:val>
                                        </p:tav>
                                        <p:tav tm="100000">
                                          <p:val>
                                            <p:strVal val="#ppt_w"/>
                                          </p:val>
                                        </p:tav>
                                      </p:tavLst>
                                    </p:anim>
                                    <p:anim calcmode="lin" valueType="num">
                                      <p:cBhvr>
                                        <p:cTn id="20" dur="500" fill="hold"/>
                                        <p:tgtEl>
                                          <p:spTgt spid="171016"/>
                                        </p:tgtEl>
                                        <p:attrNameLst>
                                          <p:attrName>ppt_h</p:attrName>
                                        </p:attrNameLst>
                                      </p:cBhvr>
                                      <p:tavLst>
                                        <p:tav tm="0">
                                          <p:val>
                                            <p:fltVal val="0"/>
                                          </p:val>
                                        </p:tav>
                                        <p:tav tm="100000">
                                          <p:val>
                                            <p:strVal val="#ppt_h"/>
                                          </p:val>
                                        </p:tav>
                                      </p:tavLst>
                                    </p:anim>
                                    <p:animEffect transition="in" filter="fade">
                                      <p:cBhvr>
                                        <p:cTn id="21" dur="500"/>
                                        <p:tgtEl>
                                          <p:spTgt spid="17101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grpId="1" nodeType="clickEffect">
                                  <p:stCondLst>
                                    <p:cond delay="0"/>
                                  </p:stCondLst>
                                  <p:childTnLst>
                                    <p:anim calcmode="lin" valueType="num">
                                      <p:cBhvr>
                                        <p:cTn id="25" dur="500"/>
                                        <p:tgtEl>
                                          <p:spTgt spid="171016"/>
                                        </p:tgtEl>
                                        <p:attrNameLst>
                                          <p:attrName>ppt_w</p:attrName>
                                        </p:attrNameLst>
                                      </p:cBhvr>
                                      <p:tavLst>
                                        <p:tav tm="0">
                                          <p:val>
                                            <p:strVal val="ppt_w"/>
                                          </p:val>
                                        </p:tav>
                                        <p:tav tm="100000">
                                          <p:val>
                                            <p:fltVal val="0"/>
                                          </p:val>
                                        </p:tav>
                                      </p:tavLst>
                                    </p:anim>
                                    <p:anim calcmode="lin" valueType="num">
                                      <p:cBhvr>
                                        <p:cTn id="26" dur="500"/>
                                        <p:tgtEl>
                                          <p:spTgt spid="171016"/>
                                        </p:tgtEl>
                                        <p:attrNameLst>
                                          <p:attrName>ppt_h</p:attrName>
                                        </p:attrNameLst>
                                      </p:cBhvr>
                                      <p:tavLst>
                                        <p:tav tm="0">
                                          <p:val>
                                            <p:strVal val="ppt_h"/>
                                          </p:val>
                                        </p:tav>
                                        <p:tav tm="100000">
                                          <p:val>
                                            <p:fltVal val="0"/>
                                          </p:val>
                                        </p:tav>
                                      </p:tavLst>
                                    </p:anim>
                                    <p:animEffect transition="out" filter="fade">
                                      <p:cBhvr>
                                        <p:cTn id="27" dur="500"/>
                                        <p:tgtEl>
                                          <p:spTgt spid="171016"/>
                                        </p:tgtEl>
                                      </p:cBhvr>
                                    </p:animEffect>
                                    <p:set>
                                      <p:cBhvr>
                                        <p:cTn id="28" dur="1" fill="hold">
                                          <p:stCondLst>
                                            <p:cond delay="499"/>
                                          </p:stCondLst>
                                        </p:cTn>
                                        <p:tgtEl>
                                          <p:spTgt spid="171016"/>
                                        </p:tgtEl>
                                        <p:attrNameLst>
                                          <p:attrName>style.visibility</p:attrName>
                                        </p:attrNameLst>
                                      </p:cBhvr>
                                      <p:to>
                                        <p:strVal val="hidden"/>
                                      </p:to>
                                    </p:set>
                                  </p:childTnLst>
                                </p:cTn>
                              </p:par>
                              <p:par>
                                <p:cTn id="29" presetID="6" presetClass="emph" presetSubtype="0" fill="hold" nodeType="withEffect">
                                  <p:stCondLst>
                                    <p:cond delay="0"/>
                                  </p:stCondLst>
                                  <p:childTnLst>
                                    <p:animScale>
                                      <p:cBhvr>
                                        <p:cTn id="30" dur="2000" fill="hold"/>
                                        <p:tgtEl>
                                          <p:spTgt spid="171011"/>
                                        </p:tgtEl>
                                      </p:cBhvr>
                                      <p:by x="200000" y="200000"/>
                                    </p:animScale>
                                  </p:childTnLst>
                                </p:cTn>
                              </p:par>
                              <p:par>
                                <p:cTn id="31" presetID="0" presetClass="path" presetSubtype="0" accel="50000" decel="50000" fill="hold" nodeType="withEffect">
                                  <p:stCondLst>
                                    <p:cond delay="0"/>
                                  </p:stCondLst>
                                  <p:childTnLst>
                                    <p:animMotion origin="layout" path="M -0.05 0.04514 L -0.54167 0.46736 " pathEditMode="relative" rAng="0" ptsTypes="AA">
                                      <p:cBhvr>
                                        <p:cTn id="32" dur="2000" fill="hold"/>
                                        <p:tgtEl>
                                          <p:spTgt spid="171011"/>
                                        </p:tgtEl>
                                        <p:attrNameLst>
                                          <p:attrName>ppt_x</p:attrName>
                                          <p:attrName>ppt_y</p:attrName>
                                        </p:attrNameLst>
                                      </p:cBhvr>
                                      <p:rCtr x="-24583" y="21111"/>
                                    </p:animMotion>
                                  </p:childTnLst>
                                </p:cTn>
                              </p:par>
                            </p:childTnLst>
                          </p:cTn>
                        </p:par>
                        <p:par>
                          <p:cTn id="33" fill="hold" nodeType="afterGroup">
                            <p:stCondLst>
                              <p:cond delay="2000"/>
                            </p:stCondLst>
                            <p:childTnLst>
                              <p:par>
                                <p:cTn id="34" presetID="53" presetClass="entr" presetSubtype="0" fill="hold" grpId="0" nodeType="afterEffect">
                                  <p:stCondLst>
                                    <p:cond delay="0"/>
                                  </p:stCondLst>
                                  <p:childTnLst>
                                    <p:set>
                                      <p:cBhvr>
                                        <p:cTn id="35" dur="1" fill="hold">
                                          <p:stCondLst>
                                            <p:cond delay="0"/>
                                          </p:stCondLst>
                                        </p:cTn>
                                        <p:tgtEl>
                                          <p:spTgt spid="171013"/>
                                        </p:tgtEl>
                                        <p:attrNameLst>
                                          <p:attrName>style.visibility</p:attrName>
                                        </p:attrNameLst>
                                      </p:cBhvr>
                                      <p:to>
                                        <p:strVal val="visible"/>
                                      </p:to>
                                    </p:set>
                                    <p:anim calcmode="lin" valueType="num">
                                      <p:cBhvr>
                                        <p:cTn id="36" dur="500" fill="hold"/>
                                        <p:tgtEl>
                                          <p:spTgt spid="171013"/>
                                        </p:tgtEl>
                                        <p:attrNameLst>
                                          <p:attrName>ppt_w</p:attrName>
                                        </p:attrNameLst>
                                      </p:cBhvr>
                                      <p:tavLst>
                                        <p:tav tm="0">
                                          <p:val>
                                            <p:fltVal val="0"/>
                                          </p:val>
                                        </p:tav>
                                        <p:tav tm="100000">
                                          <p:val>
                                            <p:strVal val="#ppt_w"/>
                                          </p:val>
                                        </p:tav>
                                      </p:tavLst>
                                    </p:anim>
                                    <p:anim calcmode="lin" valueType="num">
                                      <p:cBhvr>
                                        <p:cTn id="37" dur="500" fill="hold"/>
                                        <p:tgtEl>
                                          <p:spTgt spid="171013"/>
                                        </p:tgtEl>
                                        <p:attrNameLst>
                                          <p:attrName>ppt_h</p:attrName>
                                        </p:attrNameLst>
                                      </p:cBhvr>
                                      <p:tavLst>
                                        <p:tav tm="0">
                                          <p:val>
                                            <p:fltVal val="0"/>
                                          </p:val>
                                        </p:tav>
                                        <p:tav tm="100000">
                                          <p:val>
                                            <p:strVal val="#ppt_h"/>
                                          </p:val>
                                        </p:tav>
                                      </p:tavLst>
                                    </p:anim>
                                    <p:animEffect transition="in" filter="fade">
                                      <p:cBhvr>
                                        <p:cTn id="38" dur="500"/>
                                        <p:tgtEl>
                                          <p:spTgt spid="171013"/>
                                        </p:tgtEl>
                                      </p:cBhvr>
                                    </p:animEffect>
                                  </p:childTnLst>
                                </p:cTn>
                              </p:par>
                            </p:childTnLst>
                          </p:cTn>
                        </p:par>
                        <p:par>
                          <p:cTn id="39" fill="hold" nodeType="afterGroup">
                            <p:stCondLst>
                              <p:cond delay="2500"/>
                            </p:stCondLst>
                            <p:childTnLst>
                              <p:par>
                                <p:cTn id="40" presetID="23" presetClass="emph" presetSubtype="0" fill="hold" grpId="1" nodeType="afterEffect">
                                  <p:stCondLst>
                                    <p:cond delay="0"/>
                                  </p:stCondLst>
                                  <p:childTnLst>
                                    <p:animClr clrSpc="hsl" dir="cw">
                                      <p:cBhvr override="childStyle">
                                        <p:cTn id="41" dur="1000" fill="hold"/>
                                        <p:tgtEl>
                                          <p:spTgt spid="171013"/>
                                        </p:tgtEl>
                                        <p:attrNameLst>
                                          <p:attrName>style.color</p:attrName>
                                        </p:attrNameLst>
                                      </p:cBhvr>
                                      <p:by>
                                        <p:hsl h="10842353" s="0" l="0"/>
                                      </p:by>
                                    </p:animClr>
                                    <p:animClr clrSpc="hsl" dir="cw">
                                      <p:cBhvr>
                                        <p:cTn id="42" dur="1000" fill="hold"/>
                                        <p:tgtEl>
                                          <p:spTgt spid="171013"/>
                                        </p:tgtEl>
                                        <p:attrNameLst>
                                          <p:attrName>fillcolor</p:attrName>
                                        </p:attrNameLst>
                                      </p:cBhvr>
                                      <p:by>
                                        <p:hsl h="10842353" s="0" l="0"/>
                                      </p:by>
                                    </p:animClr>
                                    <p:animClr clrSpc="hsl" dir="cw">
                                      <p:cBhvr>
                                        <p:cTn id="43" dur="1000" fill="hold"/>
                                        <p:tgtEl>
                                          <p:spTgt spid="171013"/>
                                        </p:tgtEl>
                                        <p:attrNameLst>
                                          <p:attrName>stroke.color</p:attrName>
                                        </p:attrNameLst>
                                      </p:cBhvr>
                                      <p:by>
                                        <p:hsl h="10842353" s="0" l="0"/>
                                      </p:by>
                                    </p:animClr>
                                    <p:set>
                                      <p:cBhvr>
                                        <p:cTn id="44" dur="1000" fill="hold"/>
                                        <p:tgtEl>
                                          <p:spTgt spid="171013"/>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nodeType="clickEffect">
                                  <p:stCondLst>
                                    <p:cond delay="0"/>
                                  </p:stCondLst>
                                  <p:childTnLst>
                                    <p:set>
                                      <p:cBhvr>
                                        <p:cTn id="48" dur="1" fill="hold">
                                          <p:stCondLst>
                                            <p:cond delay="0"/>
                                          </p:stCondLst>
                                        </p:cTn>
                                        <p:tgtEl>
                                          <p:spTgt spid="171020"/>
                                        </p:tgtEl>
                                        <p:attrNameLst>
                                          <p:attrName>style.visibility</p:attrName>
                                        </p:attrNameLst>
                                      </p:cBhvr>
                                      <p:to>
                                        <p:strVal val="visible"/>
                                      </p:to>
                                    </p:set>
                                    <p:anim calcmode="lin" valueType="num">
                                      <p:cBhvr>
                                        <p:cTn id="49" dur="500" fill="hold"/>
                                        <p:tgtEl>
                                          <p:spTgt spid="171020"/>
                                        </p:tgtEl>
                                        <p:attrNameLst>
                                          <p:attrName>ppt_w</p:attrName>
                                        </p:attrNameLst>
                                      </p:cBhvr>
                                      <p:tavLst>
                                        <p:tav tm="0">
                                          <p:val>
                                            <p:fltVal val="0"/>
                                          </p:val>
                                        </p:tav>
                                        <p:tav tm="100000">
                                          <p:val>
                                            <p:strVal val="#ppt_w"/>
                                          </p:val>
                                        </p:tav>
                                      </p:tavLst>
                                    </p:anim>
                                    <p:anim calcmode="lin" valueType="num">
                                      <p:cBhvr>
                                        <p:cTn id="50" dur="500" fill="hold"/>
                                        <p:tgtEl>
                                          <p:spTgt spid="171020"/>
                                        </p:tgtEl>
                                        <p:attrNameLst>
                                          <p:attrName>ppt_h</p:attrName>
                                        </p:attrNameLst>
                                      </p:cBhvr>
                                      <p:tavLst>
                                        <p:tav tm="0">
                                          <p:val>
                                            <p:fltVal val="0"/>
                                          </p:val>
                                        </p:tav>
                                        <p:tav tm="100000">
                                          <p:val>
                                            <p:strVal val="#ppt_h"/>
                                          </p:val>
                                        </p:tav>
                                      </p:tavLst>
                                    </p:anim>
                                    <p:animEffect transition="in" filter="fade">
                                      <p:cBhvr>
                                        <p:cTn id="51" dur="500"/>
                                        <p:tgtEl>
                                          <p:spTgt spid="171020"/>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171019"/>
                                        </p:tgtEl>
                                        <p:attrNameLst>
                                          <p:attrName>style.visibility</p:attrName>
                                        </p:attrNameLst>
                                      </p:cBhvr>
                                      <p:to>
                                        <p:strVal val="visible"/>
                                      </p:to>
                                    </p:set>
                                    <p:anim calcmode="lin" valueType="num">
                                      <p:cBhvr>
                                        <p:cTn id="54" dur="500" fill="hold"/>
                                        <p:tgtEl>
                                          <p:spTgt spid="171019"/>
                                        </p:tgtEl>
                                        <p:attrNameLst>
                                          <p:attrName>ppt_w</p:attrName>
                                        </p:attrNameLst>
                                      </p:cBhvr>
                                      <p:tavLst>
                                        <p:tav tm="0">
                                          <p:val>
                                            <p:fltVal val="0"/>
                                          </p:val>
                                        </p:tav>
                                        <p:tav tm="100000">
                                          <p:val>
                                            <p:strVal val="#ppt_w"/>
                                          </p:val>
                                        </p:tav>
                                      </p:tavLst>
                                    </p:anim>
                                    <p:anim calcmode="lin" valueType="num">
                                      <p:cBhvr>
                                        <p:cTn id="55" dur="500" fill="hold"/>
                                        <p:tgtEl>
                                          <p:spTgt spid="171019"/>
                                        </p:tgtEl>
                                        <p:attrNameLst>
                                          <p:attrName>ppt_h</p:attrName>
                                        </p:attrNameLst>
                                      </p:cBhvr>
                                      <p:tavLst>
                                        <p:tav tm="0">
                                          <p:val>
                                            <p:fltVal val="0"/>
                                          </p:val>
                                        </p:tav>
                                        <p:tav tm="100000">
                                          <p:val>
                                            <p:strVal val="#ppt_h"/>
                                          </p:val>
                                        </p:tav>
                                      </p:tavLst>
                                    </p:anim>
                                    <p:animEffect transition="in" filter="fade">
                                      <p:cBhvr>
                                        <p:cTn id="56" dur="500"/>
                                        <p:tgtEl>
                                          <p:spTgt spid="17101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3" presetClass="entr" presetSubtype="0" fill="hold" nodeType="clickEffect">
                                  <p:stCondLst>
                                    <p:cond delay="0"/>
                                  </p:stCondLst>
                                  <p:childTnLst>
                                    <p:set>
                                      <p:cBhvr>
                                        <p:cTn id="60" dur="1" fill="hold">
                                          <p:stCondLst>
                                            <p:cond delay="0"/>
                                          </p:stCondLst>
                                        </p:cTn>
                                        <p:tgtEl>
                                          <p:spTgt spid="171024"/>
                                        </p:tgtEl>
                                        <p:attrNameLst>
                                          <p:attrName>style.visibility</p:attrName>
                                        </p:attrNameLst>
                                      </p:cBhvr>
                                      <p:to>
                                        <p:strVal val="visible"/>
                                      </p:to>
                                    </p:set>
                                    <p:anim calcmode="lin" valueType="num">
                                      <p:cBhvr>
                                        <p:cTn id="61" dur="500" fill="hold"/>
                                        <p:tgtEl>
                                          <p:spTgt spid="171024"/>
                                        </p:tgtEl>
                                        <p:attrNameLst>
                                          <p:attrName>ppt_w</p:attrName>
                                        </p:attrNameLst>
                                      </p:cBhvr>
                                      <p:tavLst>
                                        <p:tav tm="0">
                                          <p:val>
                                            <p:fltVal val="0"/>
                                          </p:val>
                                        </p:tav>
                                        <p:tav tm="100000">
                                          <p:val>
                                            <p:strVal val="#ppt_w"/>
                                          </p:val>
                                        </p:tav>
                                      </p:tavLst>
                                    </p:anim>
                                    <p:anim calcmode="lin" valueType="num">
                                      <p:cBhvr>
                                        <p:cTn id="62" dur="500" fill="hold"/>
                                        <p:tgtEl>
                                          <p:spTgt spid="171024"/>
                                        </p:tgtEl>
                                        <p:attrNameLst>
                                          <p:attrName>ppt_h</p:attrName>
                                        </p:attrNameLst>
                                      </p:cBhvr>
                                      <p:tavLst>
                                        <p:tav tm="0">
                                          <p:val>
                                            <p:fltVal val="0"/>
                                          </p:val>
                                        </p:tav>
                                        <p:tav tm="100000">
                                          <p:val>
                                            <p:strVal val="#ppt_h"/>
                                          </p:val>
                                        </p:tav>
                                      </p:tavLst>
                                    </p:anim>
                                    <p:animEffect transition="in" filter="fade">
                                      <p:cBhvr>
                                        <p:cTn id="63" dur="500"/>
                                        <p:tgtEl>
                                          <p:spTgt spid="171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3" grpId="0" animBg="1"/>
      <p:bldP spid="171013" grpId="1" animBg="1"/>
      <p:bldP spid="171014" grpId="0" animBg="1"/>
      <p:bldP spid="171014" grpId="1" animBg="1"/>
      <p:bldP spid="171016" grpId="0" animBg="1"/>
      <p:bldP spid="171016" grpId="1" animBg="1"/>
      <p:bldP spid="17101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38200" y="0"/>
            <a:ext cx="8305800" cy="6858000"/>
          </a:xfrm>
        </p:spPr>
        <p:txBody>
          <a:bodyPr/>
          <a:lstStyle/>
          <a:p>
            <a:pPr eaLnBrk="1" fontAlgn="auto" hangingPunct="1">
              <a:spcAft>
                <a:spcPts val="0"/>
              </a:spcAft>
              <a:defRPr/>
            </a:pPr>
            <a:r>
              <a:rPr lang="en-US" sz="6600" smtClean="0">
                <a:ea typeface="+mj-ea"/>
              </a:rPr>
              <a:t>Passing the Torch to George Bush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43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64" name="Rectangle 4"/>
          <p:cNvSpPr>
            <a:spLocks noGrp="1" noChangeArrowheads="1"/>
          </p:cNvSpPr>
          <p:nvPr>
            <p:ph type="title"/>
          </p:nvPr>
        </p:nvSpPr>
        <p:spPr bwMode="auto">
          <a:xfrm>
            <a:off x="800100" y="76200"/>
            <a:ext cx="8305800" cy="9906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hangingPunct="1"/>
            <a:r>
              <a:rPr lang="en-US">
                <a:latin typeface="Arial" charset="0"/>
              </a:rPr>
              <a:t>Reagan</a:t>
            </a:r>
            <a:r>
              <a:rPr lang="ja-JP" altLang="en-US">
                <a:latin typeface="Arial" charset="0"/>
              </a:rPr>
              <a:t>’</a:t>
            </a:r>
            <a:r>
              <a:rPr lang="en-US">
                <a:latin typeface="Arial" charset="0"/>
              </a:rPr>
              <a:t>s Successor: George Bush</a:t>
            </a:r>
          </a:p>
        </p:txBody>
      </p:sp>
      <p:sp>
        <p:nvSpPr>
          <p:cNvPr id="18437" name="Rectangle 5"/>
          <p:cNvSpPr>
            <a:spLocks noGrp="1" noChangeArrowheads="1"/>
          </p:cNvSpPr>
          <p:nvPr>
            <p:ph idx="1"/>
          </p:nvPr>
        </p:nvSpPr>
        <p:spPr>
          <a:xfrm>
            <a:off x="914400" y="838200"/>
            <a:ext cx="8229600" cy="6019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5000"/>
              </a:lnSpc>
              <a:spcBef>
                <a:spcPct val="10000"/>
              </a:spcBef>
            </a:pPr>
            <a:r>
              <a:rPr lang="en-US">
                <a:latin typeface="Arial" charset="0"/>
              </a:rPr>
              <a:t>Reagan’s successor was George Bush who promised voters in 1988 a “kindler, gentler nation”</a:t>
            </a:r>
          </a:p>
          <a:p>
            <a:pPr lvl="1" eaLnBrk="1" hangingPunct="1">
              <a:lnSpc>
                <a:spcPct val="95000"/>
              </a:lnSpc>
              <a:spcBef>
                <a:spcPct val="10000"/>
              </a:spcBef>
            </a:pPr>
            <a:r>
              <a:rPr lang="en-US">
                <a:latin typeface="Arial" charset="0"/>
              </a:rPr>
              <a:t>Bush kept most of Reagan’s domestic agenda but added   few policies of his own</a:t>
            </a:r>
          </a:p>
          <a:p>
            <a:pPr lvl="1" eaLnBrk="1" hangingPunct="1">
              <a:lnSpc>
                <a:spcPct val="95000"/>
              </a:lnSpc>
              <a:spcBef>
                <a:spcPct val="10000"/>
              </a:spcBef>
            </a:pPr>
            <a:r>
              <a:rPr lang="en-US">
                <a:latin typeface="Arial" charset="0"/>
              </a:rPr>
              <a:t>Bush had great foreign policy experience before becoming president which he needed to win the Persian Gulf War </a:t>
            </a:r>
          </a:p>
        </p:txBody>
      </p:sp>
      <p:sp>
        <p:nvSpPr>
          <p:cNvPr id="143366" name="AutoShape 6"/>
          <p:cNvSpPr>
            <a:spLocks noChangeArrowheads="1"/>
          </p:cNvSpPr>
          <p:nvPr/>
        </p:nvSpPr>
        <p:spPr bwMode="auto">
          <a:xfrm>
            <a:off x="2133600" y="1295400"/>
            <a:ext cx="5334000" cy="609600"/>
          </a:xfrm>
          <a:prstGeom prst="wedgeRectCallout">
            <a:avLst>
              <a:gd name="adj1" fmla="val 37681"/>
              <a:gd name="adj2" fmla="val 206773"/>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Especially the war on drugs</a:t>
            </a:r>
          </a:p>
        </p:txBody>
      </p:sp>
      <p:sp>
        <p:nvSpPr>
          <p:cNvPr id="143368" name="AutoShape 8"/>
          <p:cNvSpPr>
            <a:spLocks noChangeArrowheads="1"/>
          </p:cNvSpPr>
          <p:nvPr/>
        </p:nvSpPr>
        <p:spPr bwMode="auto">
          <a:xfrm>
            <a:off x="1905000" y="2057400"/>
            <a:ext cx="2895600" cy="990600"/>
          </a:xfrm>
          <a:prstGeom prst="wedgeRectCallout">
            <a:avLst>
              <a:gd name="adj1" fmla="val 96491"/>
              <a:gd name="adj2" fmla="val 206412"/>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Former envoy to China </a:t>
            </a:r>
          </a:p>
        </p:txBody>
      </p:sp>
      <p:sp>
        <p:nvSpPr>
          <p:cNvPr id="143369" name="AutoShape 9"/>
          <p:cNvSpPr>
            <a:spLocks noChangeArrowheads="1"/>
          </p:cNvSpPr>
          <p:nvPr/>
        </p:nvSpPr>
        <p:spPr bwMode="auto">
          <a:xfrm>
            <a:off x="4953000" y="2057400"/>
            <a:ext cx="3200400" cy="990600"/>
          </a:xfrm>
          <a:prstGeom prst="wedgeRectCallout">
            <a:avLst>
              <a:gd name="adj1" fmla="val -6694"/>
              <a:gd name="adj2" fmla="val 211380"/>
            </a:avLst>
          </a:prstGeom>
          <a:solidFill>
            <a:srgbClr val="FFCC99"/>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Former director of the CIA </a:t>
            </a:r>
          </a:p>
        </p:txBody>
      </p:sp>
      <p:sp>
        <p:nvSpPr>
          <p:cNvPr id="143370" name="AutoShape 10"/>
          <p:cNvSpPr>
            <a:spLocks noChangeArrowheads="1"/>
          </p:cNvSpPr>
          <p:nvPr/>
        </p:nvSpPr>
        <p:spPr bwMode="auto">
          <a:xfrm>
            <a:off x="4876800" y="3200400"/>
            <a:ext cx="3124200" cy="990600"/>
          </a:xfrm>
          <a:prstGeom prst="wedgeRectCallout">
            <a:avLst>
              <a:gd name="adj1" fmla="val 713"/>
              <a:gd name="adj2" fmla="val 99037"/>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Two-term VP under Reagan</a:t>
            </a:r>
          </a:p>
        </p:txBody>
      </p:sp>
      <p:sp>
        <p:nvSpPr>
          <p:cNvPr id="143371" name="AutoShape 11"/>
          <p:cNvSpPr>
            <a:spLocks noChangeArrowheads="1"/>
          </p:cNvSpPr>
          <p:nvPr/>
        </p:nvSpPr>
        <p:spPr bwMode="auto">
          <a:xfrm>
            <a:off x="1981200" y="3200400"/>
            <a:ext cx="2743200" cy="914400"/>
          </a:xfrm>
          <a:prstGeom prst="wedgeRectCallout">
            <a:avLst>
              <a:gd name="adj1" fmla="val 99306"/>
              <a:gd name="adj2" fmla="val 111806"/>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Former UN ambassador</a:t>
            </a:r>
          </a:p>
        </p:txBody>
      </p:sp>
      <p:pic>
        <p:nvPicPr>
          <p:cNvPr id="143373" name="Picture 13" descr="ElectoralCollege1988-Large"/>
          <p:cNvPicPr>
            <a:picLocks noChangeAspect="1" noChangeArrowheads="1"/>
          </p:cNvPicPr>
          <p:nvPr/>
        </p:nvPicPr>
        <p:blipFill>
          <a:blip r:embed="rId3">
            <a:lum bright="6000"/>
            <a:extLst>
              <a:ext uri="{28A0092B-C50C-407E-A947-70E740481C1C}">
                <a14:useLocalDpi xmlns:a14="http://schemas.microsoft.com/office/drawing/2010/main" val="0"/>
              </a:ext>
            </a:extLst>
          </a:blip>
          <a:srcRect l="6519"/>
          <a:stretch>
            <a:fillRect/>
          </a:stretch>
        </p:blipFill>
        <p:spPr bwMode="auto">
          <a:xfrm>
            <a:off x="0" y="1219200"/>
            <a:ext cx="9142413" cy="5257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66"/>
                                        </p:tgtEl>
                                        <p:attrNameLst>
                                          <p:attrName>style.visibility</p:attrName>
                                        </p:attrNameLst>
                                      </p:cBhvr>
                                      <p:to>
                                        <p:strVal val="visible"/>
                                      </p:to>
                                    </p:set>
                                    <p:anim calcmode="lin" valueType="num">
                                      <p:cBhvr>
                                        <p:cTn id="7" dur="500" fill="hold"/>
                                        <p:tgtEl>
                                          <p:spTgt spid="143366"/>
                                        </p:tgtEl>
                                        <p:attrNameLst>
                                          <p:attrName>ppt_w</p:attrName>
                                        </p:attrNameLst>
                                      </p:cBhvr>
                                      <p:tavLst>
                                        <p:tav tm="0">
                                          <p:val>
                                            <p:fltVal val="0"/>
                                          </p:val>
                                        </p:tav>
                                        <p:tav tm="100000">
                                          <p:val>
                                            <p:strVal val="#ppt_w"/>
                                          </p:val>
                                        </p:tav>
                                      </p:tavLst>
                                    </p:anim>
                                    <p:anim calcmode="lin" valueType="num">
                                      <p:cBhvr>
                                        <p:cTn id="8" dur="500" fill="hold"/>
                                        <p:tgtEl>
                                          <p:spTgt spid="143366"/>
                                        </p:tgtEl>
                                        <p:attrNameLst>
                                          <p:attrName>ppt_h</p:attrName>
                                        </p:attrNameLst>
                                      </p:cBhvr>
                                      <p:tavLst>
                                        <p:tav tm="0">
                                          <p:val>
                                            <p:fltVal val="0"/>
                                          </p:val>
                                        </p:tav>
                                        <p:tav tm="100000">
                                          <p:val>
                                            <p:strVal val="#ppt_h"/>
                                          </p:val>
                                        </p:tav>
                                      </p:tavLst>
                                    </p:anim>
                                    <p:animEffect transition="in" filter="fade">
                                      <p:cBhvr>
                                        <p:cTn id="9" dur="500"/>
                                        <p:tgtEl>
                                          <p:spTgt spid="1433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43371"/>
                                        </p:tgtEl>
                                        <p:attrNameLst>
                                          <p:attrName>style.visibility</p:attrName>
                                        </p:attrNameLst>
                                      </p:cBhvr>
                                      <p:to>
                                        <p:strVal val="visible"/>
                                      </p:to>
                                    </p:set>
                                    <p:anim calcmode="lin" valueType="num">
                                      <p:cBhvr>
                                        <p:cTn id="14" dur="500" fill="hold"/>
                                        <p:tgtEl>
                                          <p:spTgt spid="143371"/>
                                        </p:tgtEl>
                                        <p:attrNameLst>
                                          <p:attrName>ppt_w</p:attrName>
                                        </p:attrNameLst>
                                      </p:cBhvr>
                                      <p:tavLst>
                                        <p:tav tm="0">
                                          <p:val>
                                            <p:fltVal val="0"/>
                                          </p:val>
                                        </p:tav>
                                        <p:tav tm="100000">
                                          <p:val>
                                            <p:strVal val="#ppt_w"/>
                                          </p:val>
                                        </p:tav>
                                      </p:tavLst>
                                    </p:anim>
                                    <p:anim calcmode="lin" valueType="num">
                                      <p:cBhvr>
                                        <p:cTn id="15" dur="500" fill="hold"/>
                                        <p:tgtEl>
                                          <p:spTgt spid="143371"/>
                                        </p:tgtEl>
                                        <p:attrNameLst>
                                          <p:attrName>ppt_h</p:attrName>
                                        </p:attrNameLst>
                                      </p:cBhvr>
                                      <p:tavLst>
                                        <p:tav tm="0">
                                          <p:val>
                                            <p:fltVal val="0"/>
                                          </p:val>
                                        </p:tav>
                                        <p:tav tm="100000">
                                          <p:val>
                                            <p:strVal val="#ppt_h"/>
                                          </p:val>
                                        </p:tav>
                                      </p:tavLst>
                                    </p:anim>
                                    <p:animEffect transition="in" filter="fade">
                                      <p:cBhvr>
                                        <p:cTn id="16" dur="500"/>
                                        <p:tgtEl>
                                          <p:spTgt spid="143371"/>
                                        </p:tgtEl>
                                      </p:cBhvr>
                                    </p:animEffect>
                                  </p:childTnLst>
                                </p:cTn>
                              </p:par>
                            </p:childTnLst>
                          </p:cTn>
                        </p:par>
                        <p:par>
                          <p:cTn id="17" fill="hold" nodeType="afterGroup">
                            <p:stCondLst>
                              <p:cond delay="500"/>
                            </p:stCondLst>
                            <p:childTnLst>
                              <p:par>
                                <p:cTn id="18" presetID="53" presetClass="entr" presetSubtype="0" fill="hold" grpId="0" nodeType="afterEffect">
                                  <p:stCondLst>
                                    <p:cond delay="0"/>
                                  </p:stCondLst>
                                  <p:childTnLst>
                                    <p:set>
                                      <p:cBhvr>
                                        <p:cTn id="19" dur="1" fill="hold">
                                          <p:stCondLst>
                                            <p:cond delay="0"/>
                                          </p:stCondLst>
                                        </p:cTn>
                                        <p:tgtEl>
                                          <p:spTgt spid="143368"/>
                                        </p:tgtEl>
                                        <p:attrNameLst>
                                          <p:attrName>style.visibility</p:attrName>
                                        </p:attrNameLst>
                                      </p:cBhvr>
                                      <p:to>
                                        <p:strVal val="visible"/>
                                      </p:to>
                                    </p:set>
                                    <p:anim calcmode="lin" valueType="num">
                                      <p:cBhvr>
                                        <p:cTn id="20" dur="500" fill="hold"/>
                                        <p:tgtEl>
                                          <p:spTgt spid="143368"/>
                                        </p:tgtEl>
                                        <p:attrNameLst>
                                          <p:attrName>ppt_w</p:attrName>
                                        </p:attrNameLst>
                                      </p:cBhvr>
                                      <p:tavLst>
                                        <p:tav tm="0">
                                          <p:val>
                                            <p:fltVal val="0"/>
                                          </p:val>
                                        </p:tav>
                                        <p:tav tm="100000">
                                          <p:val>
                                            <p:strVal val="#ppt_w"/>
                                          </p:val>
                                        </p:tav>
                                      </p:tavLst>
                                    </p:anim>
                                    <p:anim calcmode="lin" valueType="num">
                                      <p:cBhvr>
                                        <p:cTn id="21" dur="500" fill="hold"/>
                                        <p:tgtEl>
                                          <p:spTgt spid="143368"/>
                                        </p:tgtEl>
                                        <p:attrNameLst>
                                          <p:attrName>ppt_h</p:attrName>
                                        </p:attrNameLst>
                                      </p:cBhvr>
                                      <p:tavLst>
                                        <p:tav tm="0">
                                          <p:val>
                                            <p:fltVal val="0"/>
                                          </p:val>
                                        </p:tav>
                                        <p:tav tm="100000">
                                          <p:val>
                                            <p:strVal val="#ppt_h"/>
                                          </p:val>
                                        </p:tav>
                                      </p:tavLst>
                                    </p:anim>
                                    <p:animEffect transition="in" filter="fade">
                                      <p:cBhvr>
                                        <p:cTn id="22" dur="500"/>
                                        <p:tgtEl>
                                          <p:spTgt spid="143368"/>
                                        </p:tgtEl>
                                      </p:cBhvr>
                                    </p:animEffect>
                                  </p:childTnLst>
                                </p:cTn>
                              </p:par>
                            </p:childTnLst>
                          </p:cTn>
                        </p:par>
                        <p:par>
                          <p:cTn id="23" fill="hold" nodeType="afterGroup">
                            <p:stCondLst>
                              <p:cond delay="1000"/>
                            </p:stCondLst>
                            <p:childTnLst>
                              <p:par>
                                <p:cTn id="24" presetID="53" presetClass="entr" presetSubtype="0" fill="hold" grpId="0" nodeType="afterEffect">
                                  <p:stCondLst>
                                    <p:cond delay="0"/>
                                  </p:stCondLst>
                                  <p:childTnLst>
                                    <p:set>
                                      <p:cBhvr>
                                        <p:cTn id="25" dur="1" fill="hold">
                                          <p:stCondLst>
                                            <p:cond delay="0"/>
                                          </p:stCondLst>
                                        </p:cTn>
                                        <p:tgtEl>
                                          <p:spTgt spid="143369"/>
                                        </p:tgtEl>
                                        <p:attrNameLst>
                                          <p:attrName>style.visibility</p:attrName>
                                        </p:attrNameLst>
                                      </p:cBhvr>
                                      <p:to>
                                        <p:strVal val="visible"/>
                                      </p:to>
                                    </p:set>
                                    <p:anim calcmode="lin" valueType="num">
                                      <p:cBhvr>
                                        <p:cTn id="26" dur="500" fill="hold"/>
                                        <p:tgtEl>
                                          <p:spTgt spid="143369"/>
                                        </p:tgtEl>
                                        <p:attrNameLst>
                                          <p:attrName>ppt_w</p:attrName>
                                        </p:attrNameLst>
                                      </p:cBhvr>
                                      <p:tavLst>
                                        <p:tav tm="0">
                                          <p:val>
                                            <p:fltVal val="0"/>
                                          </p:val>
                                        </p:tav>
                                        <p:tav tm="100000">
                                          <p:val>
                                            <p:strVal val="#ppt_w"/>
                                          </p:val>
                                        </p:tav>
                                      </p:tavLst>
                                    </p:anim>
                                    <p:anim calcmode="lin" valueType="num">
                                      <p:cBhvr>
                                        <p:cTn id="27" dur="500" fill="hold"/>
                                        <p:tgtEl>
                                          <p:spTgt spid="143369"/>
                                        </p:tgtEl>
                                        <p:attrNameLst>
                                          <p:attrName>ppt_h</p:attrName>
                                        </p:attrNameLst>
                                      </p:cBhvr>
                                      <p:tavLst>
                                        <p:tav tm="0">
                                          <p:val>
                                            <p:fltVal val="0"/>
                                          </p:val>
                                        </p:tav>
                                        <p:tav tm="100000">
                                          <p:val>
                                            <p:strVal val="#ppt_h"/>
                                          </p:val>
                                        </p:tav>
                                      </p:tavLst>
                                    </p:anim>
                                    <p:animEffect transition="in" filter="fade">
                                      <p:cBhvr>
                                        <p:cTn id="28" dur="500"/>
                                        <p:tgtEl>
                                          <p:spTgt spid="143369"/>
                                        </p:tgtEl>
                                      </p:cBhvr>
                                    </p:animEffect>
                                  </p:childTnLst>
                                </p:cTn>
                              </p:par>
                            </p:childTnLst>
                          </p:cTn>
                        </p:par>
                        <p:par>
                          <p:cTn id="29" fill="hold" nodeType="afterGroup">
                            <p:stCondLst>
                              <p:cond delay="1500"/>
                            </p:stCondLst>
                            <p:childTnLst>
                              <p:par>
                                <p:cTn id="30" presetID="53" presetClass="entr" presetSubtype="0" fill="hold" grpId="0" nodeType="afterEffect">
                                  <p:stCondLst>
                                    <p:cond delay="0"/>
                                  </p:stCondLst>
                                  <p:childTnLst>
                                    <p:set>
                                      <p:cBhvr>
                                        <p:cTn id="31" dur="1" fill="hold">
                                          <p:stCondLst>
                                            <p:cond delay="0"/>
                                          </p:stCondLst>
                                        </p:cTn>
                                        <p:tgtEl>
                                          <p:spTgt spid="143370"/>
                                        </p:tgtEl>
                                        <p:attrNameLst>
                                          <p:attrName>style.visibility</p:attrName>
                                        </p:attrNameLst>
                                      </p:cBhvr>
                                      <p:to>
                                        <p:strVal val="visible"/>
                                      </p:to>
                                    </p:set>
                                    <p:anim calcmode="lin" valueType="num">
                                      <p:cBhvr>
                                        <p:cTn id="32" dur="500" fill="hold"/>
                                        <p:tgtEl>
                                          <p:spTgt spid="143370"/>
                                        </p:tgtEl>
                                        <p:attrNameLst>
                                          <p:attrName>ppt_w</p:attrName>
                                        </p:attrNameLst>
                                      </p:cBhvr>
                                      <p:tavLst>
                                        <p:tav tm="0">
                                          <p:val>
                                            <p:fltVal val="0"/>
                                          </p:val>
                                        </p:tav>
                                        <p:tav tm="100000">
                                          <p:val>
                                            <p:strVal val="#ppt_w"/>
                                          </p:val>
                                        </p:tav>
                                      </p:tavLst>
                                    </p:anim>
                                    <p:anim calcmode="lin" valueType="num">
                                      <p:cBhvr>
                                        <p:cTn id="33" dur="500" fill="hold"/>
                                        <p:tgtEl>
                                          <p:spTgt spid="143370"/>
                                        </p:tgtEl>
                                        <p:attrNameLst>
                                          <p:attrName>ppt_h</p:attrName>
                                        </p:attrNameLst>
                                      </p:cBhvr>
                                      <p:tavLst>
                                        <p:tav tm="0">
                                          <p:val>
                                            <p:fltVal val="0"/>
                                          </p:val>
                                        </p:tav>
                                        <p:tav tm="100000">
                                          <p:val>
                                            <p:strVal val="#ppt_h"/>
                                          </p:val>
                                        </p:tav>
                                      </p:tavLst>
                                    </p:anim>
                                    <p:animEffect transition="in" filter="fade">
                                      <p:cBhvr>
                                        <p:cTn id="34" dur="500"/>
                                        <p:tgtEl>
                                          <p:spTgt spid="14337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nodeType="clickEffect">
                                  <p:stCondLst>
                                    <p:cond delay="0"/>
                                  </p:stCondLst>
                                  <p:childTnLst>
                                    <p:set>
                                      <p:cBhvr>
                                        <p:cTn id="38" dur="1" fill="hold">
                                          <p:stCondLst>
                                            <p:cond delay="0"/>
                                          </p:stCondLst>
                                        </p:cTn>
                                        <p:tgtEl>
                                          <p:spTgt spid="143373"/>
                                        </p:tgtEl>
                                        <p:attrNameLst>
                                          <p:attrName>style.visibility</p:attrName>
                                        </p:attrNameLst>
                                      </p:cBhvr>
                                      <p:to>
                                        <p:strVal val="visible"/>
                                      </p:to>
                                    </p:set>
                                    <p:anim calcmode="lin" valueType="num">
                                      <p:cBhvr>
                                        <p:cTn id="39" dur="500" fill="hold"/>
                                        <p:tgtEl>
                                          <p:spTgt spid="143373"/>
                                        </p:tgtEl>
                                        <p:attrNameLst>
                                          <p:attrName>ppt_w</p:attrName>
                                        </p:attrNameLst>
                                      </p:cBhvr>
                                      <p:tavLst>
                                        <p:tav tm="0">
                                          <p:val>
                                            <p:fltVal val="0"/>
                                          </p:val>
                                        </p:tav>
                                        <p:tav tm="100000">
                                          <p:val>
                                            <p:strVal val="#ppt_w"/>
                                          </p:val>
                                        </p:tav>
                                      </p:tavLst>
                                    </p:anim>
                                    <p:anim calcmode="lin" valueType="num">
                                      <p:cBhvr>
                                        <p:cTn id="40" dur="500" fill="hold"/>
                                        <p:tgtEl>
                                          <p:spTgt spid="143373"/>
                                        </p:tgtEl>
                                        <p:attrNameLst>
                                          <p:attrName>ppt_h</p:attrName>
                                        </p:attrNameLst>
                                      </p:cBhvr>
                                      <p:tavLst>
                                        <p:tav tm="0">
                                          <p:val>
                                            <p:fltVal val="0"/>
                                          </p:val>
                                        </p:tav>
                                        <p:tav tm="100000">
                                          <p:val>
                                            <p:strVal val="#ppt_h"/>
                                          </p:val>
                                        </p:tav>
                                      </p:tavLst>
                                    </p:anim>
                                    <p:animEffect transition="in" filter="fade">
                                      <p:cBhvr>
                                        <p:cTn id="41" dur="500"/>
                                        <p:tgtEl>
                                          <p:spTgt spid="143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6" grpId="0" animBg="1"/>
      <p:bldP spid="143368" grpId="0" animBg="1"/>
      <p:bldP spid="143369" grpId="0" animBg="1"/>
      <p:bldP spid="143370" grpId="0" animBg="1"/>
      <p:bldP spid="14337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9144000" cy="609600"/>
          </a:xfrm>
          <a:solidFill>
            <a:srgbClr val="CCCCFF"/>
          </a:solidFill>
        </p:spPr>
        <p:txBody>
          <a:bodyPr>
            <a:normAutofit fontScale="90000"/>
          </a:bodyPr>
          <a:lstStyle/>
          <a:p>
            <a:pPr eaLnBrk="1" fontAlgn="auto" hangingPunct="1">
              <a:spcAft>
                <a:spcPts val="0"/>
              </a:spcAft>
              <a:defRPr/>
            </a:pPr>
            <a:r>
              <a:rPr lang="en-US" smtClean="0">
                <a:solidFill>
                  <a:schemeClr val="tx1"/>
                </a:solidFill>
                <a:ea typeface="+mj-ea"/>
              </a:rPr>
              <a:t>The Persian Gulf War, 1991</a:t>
            </a:r>
          </a:p>
        </p:txBody>
      </p:sp>
      <p:sp>
        <p:nvSpPr>
          <p:cNvPr id="19459" name="Rectangle 3"/>
          <p:cNvSpPr>
            <a:spLocks noGrp="1" noChangeArrowheads="1"/>
          </p:cNvSpPr>
          <p:nvPr>
            <p:ph idx="1"/>
          </p:nvPr>
        </p:nvSpPr>
        <p:spPr/>
        <p:txBody>
          <a:bodyPr/>
          <a:lstStyle/>
          <a:p>
            <a:pPr eaLnBrk="1" hangingPunct="1"/>
            <a:endParaRPr lang="en-US">
              <a:latin typeface="Arial" charset="0"/>
            </a:endParaRPr>
          </a:p>
        </p:txBody>
      </p:sp>
      <p:pic>
        <p:nvPicPr>
          <p:cNvPr id="19460" name="Picture 5" descr="21880"/>
          <p:cNvPicPr>
            <a:picLocks noChangeAspect="1" noChangeArrowheads="1"/>
          </p:cNvPicPr>
          <p:nvPr/>
        </p:nvPicPr>
        <p:blipFill>
          <a:blip r:embed="rId3">
            <a:extLst>
              <a:ext uri="{28A0092B-C50C-407E-A947-70E740481C1C}">
                <a14:useLocalDpi xmlns:a14="http://schemas.microsoft.com/office/drawing/2010/main" val="0"/>
              </a:ext>
            </a:extLst>
          </a:blip>
          <a:srcRect b="3491"/>
          <a:stretch>
            <a:fillRect/>
          </a:stretch>
        </p:blipFill>
        <p:spPr bwMode="auto">
          <a:xfrm>
            <a:off x="0" y="635000"/>
            <a:ext cx="9144000" cy="62261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8" name="AutoShape 10"/>
          <p:cNvSpPr>
            <a:spLocks noChangeArrowheads="1"/>
          </p:cNvSpPr>
          <p:nvPr/>
        </p:nvSpPr>
        <p:spPr bwMode="auto">
          <a:xfrm>
            <a:off x="152400" y="76200"/>
            <a:ext cx="7086600" cy="990600"/>
          </a:xfrm>
          <a:prstGeom prst="wedgeRectCallout">
            <a:avLst>
              <a:gd name="adj1" fmla="val 9343"/>
              <a:gd name="adj2" fmla="val 281889"/>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In 1990, Saddam Hussein ordered an Iraqi invasion of oil-rich Kuwait</a:t>
            </a:r>
          </a:p>
        </p:txBody>
      </p:sp>
      <p:sp>
        <p:nvSpPr>
          <p:cNvPr id="191500" name="AutoShape 12"/>
          <p:cNvSpPr>
            <a:spLocks noChangeArrowheads="1"/>
          </p:cNvSpPr>
          <p:nvPr/>
        </p:nvSpPr>
        <p:spPr bwMode="auto">
          <a:xfrm>
            <a:off x="4800600" y="1219200"/>
            <a:ext cx="4191000" cy="1371600"/>
          </a:xfrm>
          <a:prstGeom prst="wedgeRectCallout">
            <a:avLst>
              <a:gd name="adj1" fmla="val -66403"/>
              <a:gd name="adj2" fmla="val 210764"/>
            </a:avLst>
          </a:prstGeom>
          <a:solidFill>
            <a:srgbClr val="FFCC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The U.S. feared a subsequent invasion of ally Saudi Arabia</a:t>
            </a:r>
          </a:p>
        </p:txBody>
      </p:sp>
      <p:sp>
        <p:nvSpPr>
          <p:cNvPr id="191501" name="AutoShape 13"/>
          <p:cNvSpPr>
            <a:spLocks noChangeArrowheads="1"/>
          </p:cNvSpPr>
          <p:nvPr/>
        </p:nvSpPr>
        <p:spPr bwMode="auto">
          <a:xfrm>
            <a:off x="152400" y="5257800"/>
            <a:ext cx="6934200" cy="1371600"/>
          </a:xfrm>
          <a:prstGeom prst="wedgeRectCallout">
            <a:avLst>
              <a:gd name="adj1" fmla="val -2356"/>
              <a:gd name="adj2" fmla="val -224653"/>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kumimoji="1" lang="en-US" sz="3600"/>
              <a:t>The U.S. forged an international coalition against Iraq &amp; the UN imposed economic sanctions on Iraq</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1498"/>
                                        </p:tgtEl>
                                        <p:attrNameLst>
                                          <p:attrName>style.visibility</p:attrName>
                                        </p:attrNameLst>
                                      </p:cBhvr>
                                      <p:to>
                                        <p:strVal val="visible"/>
                                      </p:to>
                                    </p:set>
                                    <p:anim calcmode="lin" valueType="num">
                                      <p:cBhvr>
                                        <p:cTn id="7" dur="500" fill="hold"/>
                                        <p:tgtEl>
                                          <p:spTgt spid="191498"/>
                                        </p:tgtEl>
                                        <p:attrNameLst>
                                          <p:attrName>ppt_w</p:attrName>
                                        </p:attrNameLst>
                                      </p:cBhvr>
                                      <p:tavLst>
                                        <p:tav tm="0">
                                          <p:val>
                                            <p:fltVal val="0"/>
                                          </p:val>
                                        </p:tav>
                                        <p:tav tm="100000">
                                          <p:val>
                                            <p:strVal val="#ppt_w"/>
                                          </p:val>
                                        </p:tav>
                                      </p:tavLst>
                                    </p:anim>
                                    <p:anim calcmode="lin" valueType="num">
                                      <p:cBhvr>
                                        <p:cTn id="8" dur="500" fill="hold"/>
                                        <p:tgtEl>
                                          <p:spTgt spid="191498"/>
                                        </p:tgtEl>
                                        <p:attrNameLst>
                                          <p:attrName>ppt_h</p:attrName>
                                        </p:attrNameLst>
                                      </p:cBhvr>
                                      <p:tavLst>
                                        <p:tav tm="0">
                                          <p:val>
                                            <p:fltVal val="0"/>
                                          </p:val>
                                        </p:tav>
                                        <p:tav tm="100000">
                                          <p:val>
                                            <p:strVal val="#ppt_h"/>
                                          </p:val>
                                        </p:tav>
                                      </p:tavLst>
                                    </p:anim>
                                    <p:animEffect transition="in" filter="fade">
                                      <p:cBhvr>
                                        <p:cTn id="9" dur="500"/>
                                        <p:tgtEl>
                                          <p:spTgt spid="19149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1500"/>
                                        </p:tgtEl>
                                        <p:attrNameLst>
                                          <p:attrName>style.visibility</p:attrName>
                                        </p:attrNameLst>
                                      </p:cBhvr>
                                      <p:to>
                                        <p:strVal val="visible"/>
                                      </p:to>
                                    </p:set>
                                    <p:anim calcmode="lin" valueType="num">
                                      <p:cBhvr>
                                        <p:cTn id="14" dur="500" fill="hold"/>
                                        <p:tgtEl>
                                          <p:spTgt spid="191500"/>
                                        </p:tgtEl>
                                        <p:attrNameLst>
                                          <p:attrName>ppt_w</p:attrName>
                                        </p:attrNameLst>
                                      </p:cBhvr>
                                      <p:tavLst>
                                        <p:tav tm="0">
                                          <p:val>
                                            <p:fltVal val="0"/>
                                          </p:val>
                                        </p:tav>
                                        <p:tav tm="100000">
                                          <p:val>
                                            <p:strVal val="#ppt_w"/>
                                          </p:val>
                                        </p:tav>
                                      </p:tavLst>
                                    </p:anim>
                                    <p:anim calcmode="lin" valueType="num">
                                      <p:cBhvr>
                                        <p:cTn id="15" dur="500" fill="hold"/>
                                        <p:tgtEl>
                                          <p:spTgt spid="191500"/>
                                        </p:tgtEl>
                                        <p:attrNameLst>
                                          <p:attrName>ppt_h</p:attrName>
                                        </p:attrNameLst>
                                      </p:cBhvr>
                                      <p:tavLst>
                                        <p:tav tm="0">
                                          <p:val>
                                            <p:fltVal val="0"/>
                                          </p:val>
                                        </p:tav>
                                        <p:tav tm="100000">
                                          <p:val>
                                            <p:strVal val="#ppt_h"/>
                                          </p:val>
                                        </p:tav>
                                      </p:tavLst>
                                    </p:anim>
                                    <p:animEffect transition="in" filter="fade">
                                      <p:cBhvr>
                                        <p:cTn id="16" dur="500"/>
                                        <p:tgtEl>
                                          <p:spTgt spid="19150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91501"/>
                                        </p:tgtEl>
                                        <p:attrNameLst>
                                          <p:attrName>style.visibility</p:attrName>
                                        </p:attrNameLst>
                                      </p:cBhvr>
                                      <p:to>
                                        <p:strVal val="visible"/>
                                      </p:to>
                                    </p:set>
                                    <p:anim calcmode="lin" valueType="num">
                                      <p:cBhvr>
                                        <p:cTn id="21" dur="500" fill="hold"/>
                                        <p:tgtEl>
                                          <p:spTgt spid="191501"/>
                                        </p:tgtEl>
                                        <p:attrNameLst>
                                          <p:attrName>ppt_w</p:attrName>
                                        </p:attrNameLst>
                                      </p:cBhvr>
                                      <p:tavLst>
                                        <p:tav tm="0">
                                          <p:val>
                                            <p:fltVal val="0"/>
                                          </p:val>
                                        </p:tav>
                                        <p:tav tm="100000">
                                          <p:val>
                                            <p:strVal val="#ppt_w"/>
                                          </p:val>
                                        </p:tav>
                                      </p:tavLst>
                                    </p:anim>
                                    <p:anim calcmode="lin" valueType="num">
                                      <p:cBhvr>
                                        <p:cTn id="22" dur="500" fill="hold"/>
                                        <p:tgtEl>
                                          <p:spTgt spid="191501"/>
                                        </p:tgtEl>
                                        <p:attrNameLst>
                                          <p:attrName>ppt_h</p:attrName>
                                        </p:attrNameLst>
                                      </p:cBhvr>
                                      <p:tavLst>
                                        <p:tav tm="0">
                                          <p:val>
                                            <p:fltVal val="0"/>
                                          </p:val>
                                        </p:tav>
                                        <p:tav tm="100000">
                                          <p:val>
                                            <p:strVal val="#ppt_h"/>
                                          </p:val>
                                        </p:tav>
                                      </p:tavLst>
                                    </p:anim>
                                    <p:animEffect transition="in" filter="fade">
                                      <p:cBhvr>
                                        <p:cTn id="23" dur="500"/>
                                        <p:tgtEl>
                                          <p:spTgt spid="191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8" grpId="0" animBg="1"/>
      <p:bldP spid="191500" grpId="0" animBg="1"/>
      <p:bldP spid="19150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endParaRPr lang="en-US" smtClean="0">
              <a:ea typeface="+mj-ea"/>
            </a:endParaRPr>
          </a:p>
        </p:txBody>
      </p:sp>
      <p:sp>
        <p:nvSpPr>
          <p:cNvPr id="20483" name="Rectangle 3"/>
          <p:cNvSpPr>
            <a:spLocks noGrp="1" noChangeArrowheads="1"/>
          </p:cNvSpPr>
          <p:nvPr>
            <p:ph idx="1"/>
          </p:nvPr>
        </p:nvSpPr>
        <p:spPr/>
        <p:txBody>
          <a:bodyPr/>
          <a:lstStyle/>
          <a:p>
            <a:pPr eaLnBrk="1" hangingPunct="1"/>
            <a:endParaRPr lang="en-US">
              <a:latin typeface="Arial" charset="0"/>
            </a:endParaRPr>
          </a:p>
        </p:txBody>
      </p:sp>
      <p:pic>
        <p:nvPicPr>
          <p:cNvPr id="20484" name="Picture 4" descr="218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6400"/>
            <a:ext cx="9144000" cy="64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7" name="Picture 5" descr="30482_6"/>
          <p:cNvPicPr>
            <a:picLocks noChangeAspect="1" noChangeArrowheads="1"/>
          </p:cNvPicPr>
          <p:nvPr/>
        </p:nvPicPr>
        <p:blipFill>
          <a:blip r:embed="rId4">
            <a:lum bright="-18000" contrast="30000"/>
            <a:extLst>
              <a:ext uri="{28A0092B-C50C-407E-A947-70E740481C1C}">
                <a14:useLocalDpi xmlns:a14="http://schemas.microsoft.com/office/drawing/2010/main" val="0"/>
              </a:ext>
            </a:extLst>
          </a:blip>
          <a:srcRect t="8888" b="1333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9" name="AutoShape 7"/>
          <p:cNvSpPr>
            <a:spLocks noChangeArrowheads="1"/>
          </p:cNvSpPr>
          <p:nvPr/>
        </p:nvSpPr>
        <p:spPr bwMode="auto">
          <a:xfrm>
            <a:off x="152400" y="5181600"/>
            <a:ext cx="8534400" cy="1447800"/>
          </a:xfrm>
          <a:prstGeom prst="wedgeRectCallout">
            <a:avLst>
              <a:gd name="adj1" fmla="val -9394"/>
              <a:gd name="adj2" fmla="val -175440"/>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t>In 1991, Bush gained approval from Congress to begin Operation Desert Storm &amp; removed Iraqi forces in Kuwait in 100 hours</a:t>
            </a:r>
          </a:p>
        </p:txBody>
      </p:sp>
      <p:pic>
        <p:nvPicPr>
          <p:cNvPr id="192522" name="Picture 10" descr="USAF_F-16A_F-15C_F-15E_Desert_Storm_p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8600"/>
            <a:ext cx="8229600" cy="4800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92517"/>
                                        </p:tgtEl>
                                        <p:attrNameLst>
                                          <p:attrName>style.visibility</p:attrName>
                                        </p:attrNameLst>
                                      </p:cBhvr>
                                      <p:to>
                                        <p:strVal val="visible"/>
                                      </p:to>
                                    </p:set>
                                    <p:anim calcmode="lin" valueType="num">
                                      <p:cBhvr>
                                        <p:cTn id="7" dur="500" fill="hold"/>
                                        <p:tgtEl>
                                          <p:spTgt spid="192517"/>
                                        </p:tgtEl>
                                        <p:attrNameLst>
                                          <p:attrName>ppt_w</p:attrName>
                                        </p:attrNameLst>
                                      </p:cBhvr>
                                      <p:tavLst>
                                        <p:tav tm="0">
                                          <p:val>
                                            <p:fltVal val="0"/>
                                          </p:val>
                                        </p:tav>
                                        <p:tav tm="100000">
                                          <p:val>
                                            <p:strVal val="#ppt_w"/>
                                          </p:val>
                                        </p:tav>
                                      </p:tavLst>
                                    </p:anim>
                                    <p:anim calcmode="lin" valueType="num">
                                      <p:cBhvr>
                                        <p:cTn id="8" dur="500" fill="hold"/>
                                        <p:tgtEl>
                                          <p:spTgt spid="192517"/>
                                        </p:tgtEl>
                                        <p:attrNameLst>
                                          <p:attrName>ppt_h</p:attrName>
                                        </p:attrNameLst>
                                      </p:cBhvr>
                                      <p:tavLst>
                                        <p:tav tm="0">
                                          <p:val>
                                            <p:fltVal val="0"/>
                                          </p:val>
                                        </p:tav>
                                        <p:tav tm="100000">
                                          <p:val>
                                            <p:strVal val="#ppt_h"/>
                                          </p:val>
                                        </p:tav>
                                      </p:tavLst>
                                    </p:anim>
                                    <p:animEffect transition="in" filter="fade">
                                      <p:cBhvr>
                                        <p:cTn id="9" dur="500"/>
                                        <p:tgtEl>
                                          <p:spTgt spid="19251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2519"/>
                                        </p:tgtEl>
                                        <p:attrNameLst>
                                          <p:attrName>style.visibility</p:attrName>
                                        </p:attrNameLst>
                                      </p:cBhvr>
                                      <p:to>
                                        <p:strVal val="visible"/>
                                      </p:to>
                                    </p:set>
                                    <p:anim calcmode="lin" valueType="num">
                                      <p:cBhvr>
                                        <p:cTn id="14" dur="500" fill="hold"/>
                                        <p:tgtEl>
                                          <p:spTgt spid="192519"/>
                                        </p:tgtEl>
                                        <p:attrNameLst>
                                          <p:attrName>ppt_w</p:attrName>
                                        </p:attrNameLst>
                                      </p:cBhvr>
                                      <p:tavLst>
                                        <p:tav tm="0">
                                          <p:val>
                                            <p:fltVal val="0"/>
                                          </p:val>
                                        </p:tav>
                                        <p:tav tm="100000">
                                          <p:val>
                                            <p:strVal val="#ppt_w"/>
                                          </p:val>
                                        </p:tav>
                                      </p:tavLst>
                                    </p:anim>
                                    <p:anim calcmode="lin" valueType="num">
                                      <p:cBhvr>
                                        <p:cTn id="15" dur="500" fill="hold"/>
                                        <p:tgtEl>
                                          <p:spTgt spid="192519"/>
                                        </p:tgtEl>
                                        <p:attrNameLst>
                                          <p:attrName>ppt_h</p:attrName>
                                        </p:attrNameLst>
                                      </p:cBhvr>
                                      <p:tavLst>
                                        <p:tav tm="0">
                                          <p:val>
                                            <p:fltVal val="0"/>
                                          </p:val>
                                        </p:tav>
                                        <p:tav tm="100000">
                                          <p:val>
                                            <p:strVal val="#ppt_h"/>
                                          </p:val>
                                        </p:tav>
                                      </p:tavLst>
                                    </p:anim>
                                    <p:animEffect transition="in" filter="fade">
                                      <p:cBhvr>
                                        <p:cTn id="16" dur="500"/>
                                        <p:tgtEl>
                                          <p:spTgt spid="19251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92522"/>
                                        </p:tgtEl>
                                        <p:attrNameLst>
                                          <p:attrName>style.visibility</p:attrName>
                                        </p:attrNameLst>
                                      </p:cBhvr>
                                      <p:to>
                                        <p:strVal val="visible"/>
                                      </p:to>
                                    </p:set>
                                    <p:anim calcmode="lin" valueType="num">
                                      <p:cBhvr>
                                        <p:cTn id="21" dur="500" fill="hold"/>
                                        <p:tgtEl>
                                          <p:spTgt spid="192522"/>
                                        </p:tgtEl>
                                        <p:attrNameLst>
                                          <p:attrName>ppt_w</p:attrName>
                                        </p:attrNameLst>
                                      </p:cBhvr>
                                      <p:tavLst>
                                        <p:tav tm="0">
                                          <p:val>
                                            <p:fltVal val="0"/>
                                          </p:val>
                                        </p:tav>
                                        <p:tav tm="100000">
                                          <p:val>
                                            <p:strVal val="#ppt_w"/>
                                          </p:val>
                                        </p:tav>
                                      </p:tavLst>
                                    </p:anim>
                                    <p:anim calcmode="lin" valueType="num">
                                      <p:cBhvr>
                                        <p:cTn id="22" dur="500" fill="hold"/>
                                        <p:tgtEl>
                                          <p:spTgt spid="192522"/>
                                        </p:tgtEl>
                                        <p:attrNameLst>
                                          <p:attrName>ppt_h</p:attrName>
                                        </p:attrNameLst>
                                      </p:cBhvr>
                                      <p:tavLst>
                                        <p:tav tm="0">
                                          <p:val>
                                            <p:fltVal val="0"/>
                                          </p:val>
                                        </p:tav>
                                        <p:tav tm="100000">
                                          <p:val>
                                            <p:strVal val="#ppt_h"/>
                                          </p:val>
                                        </p:tav>
                                      </p:tavLst>
                                    </p:anim>
                                    <p:animEffect transition="in" filter="fade">
                                      <p:cBhvr>
                                        <p:cTn id="23" dur="500"/>
                                        <p:tgtEl>
                                          <p:spTgt spid="192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436" name="Rectangle 4"/>
          <p:cNvSpPr>
            <a:spLocks noGrp="1" noChangeArrowheads="1"/>
          </p:cNvSpPr>
          <p:nvPr>
            <p:ph type="title"/>
          </p:nvPr>
        </p:nvSpPr>
        <p:spPr bwMode="auto">
          <a:xfrm>
            <a:off x="1143000" y="0"/>
            <a:ext cx="7772400" cy="685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smtClean="0">
                <a:ea typeface="+mj-ea"/>
              </a:rPr>
              <a:t>The Persian Gulf War</a:t>
            </a:r>
          </a:p>
        </p:txBody>
      </p:sp>
      <p:sp>
        <p:nvSpPr>
          <p:cNvPr id="21509" name="Rectangle 5"/>
          <p:cNvSpPr>
            <a:spLocks noGrp="1" noChangeArrowheads="1"/>
          </p:cNvSpPr>
          <p:nvPr>
            <p:ph idx="1"/>
          </p:nvPr>
        </p:nvSpPr>
        <p:spPr>
          <a:xfrm>
            <a:off x="838200" y="609600"/>
            <a:ext cx="8305800" cy="62484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10000"/>
              </a:spcBef>
            </a:pPr>
            <a:r>
              <a:rPr lang="en-US">
                <a:latin typeface="Arial" charset="0"/>
              </a:rPr>
              <a:t>U.S. success in Iraqi led Bush to declare a “new world order” &amp; saw his approval ratings soar to 90%</a:t>
            </a:r>
          </a:p>
          <a:p>
            <a:pPr eaLnBrk="1" hangingPunct="1">
              <a:lnSpc>
                <a:spcPct val="90000"/>
              </a:lnSpc>
              <a:spcBef>
                <a:spcPct val="10000"/>
              </a:spcBef>
            </a:pPr>
            <a:r>
              <a:rPr lang="en-US">
                <a:latin typeface="Arial" charset="0"/>
              </a:rPr>
              <a:t>But…</a:t>
            </a:r>
          </a:p>
          <a:p>
            <a:pPr lvl="1" eaLnBrk="1" hangingPunct="1">
              <a:lnSpc>
                <a:spcPct val="90000"/>
              </a:lnSpc>
              <a:spcBef>
                <a:spcPct val="10000"/>
              </a:spcBef>
            </a:pPr>
            <a:r>
              <a:rPr lang="en-US">
                <a:latin typeface="Arial" charset="0"/>
              </a:rPr>
              <a:t>Hussein was not removed from power &amp; economic sanction did little to weaken his rule</a:t>
            </a:r>
          </a:p>
          <a:p>
            <a:pPr lvl="1" eaLnBrk="1" hangingPunct="1">
              <a:lnSpc>
                <a:spcPct val="90000"/>
              </a:lnSpc>
              <a:spcBef>
                <a:spcPct val="10000"/>
              </a:spcBef>
            </a:pPr>
            <a:r>
              <a:rPr lang="en-US">
                <a:latin typeface="Arial" charset="0"/>
              </a:rPr>
              <a:t>American troops in Saudi Arabia led to increased anti-American sentiment &amp; the rise of Al Qaeda under Osama bin Laden</a:t>
            </a:r>
          </a:p>
        </p:txBody>
      </p:sp>
      <p:sp>
        <p:nvSpPr>
          <p:cNvPr id="173062" name="AutoShape 6"/>
          <p:cNvSpPr>
            <a:spLocks noChangeArrowheads="1"/>
          </p:cNvSpPr>
          <p:nvPr/>
        </p:nvSpPr>
        <p:spPr bwMode="auto">
          <a:xfrm>
            <a:off x="2514600" y="1981200"/>
            <a:ext cx="6019800" cy="1447800"/>
          </a:xfrm>
          <a:prstGeom prst="wedgeRectCallout">
            <a:avLst>
              <a:gd name="adj1" fmla="val 13079"/>
              <a:gd name="adj2" fmla="val 181690"/>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spcBef>
                <a:spcPct val="30000"/>
              </a:spcBef>
            </a:pPr>
            <a:r>
              <a:rPr lang="en-US" sz="3600"/>
              <a:t>From 1980 to 2000, the U.S. engaged in 17 distinct military operations in the Middle East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3062"/>
                                        </p:tgtEl>
                                        <p:attrNameLst>
                                          <p:attrName>style.visibility</p:attrName>
                                        </p:attrNameLst>
                                      </p:cBhvr>
                                      <p:to>
                                        <p:strVal val="visible"/>
                                      </p:to>
                                    </p:set>
                                    <p:anim calcmode="lin" valueType="num">
                                      <p:cBhvr>
                                        <p:cTn id="7" dur="500" fill="hold"/>
                                        <p:tgtEl>
                                          <p:spTgt spid="173062"/>
                                        </p:tgtEl>
                                        <p:attrNameLst>
                                          <p:attrName>ppt_w</p:attrName>
                                        </p:attrNameLst>
                                      </p:cBhvr>
                                      <p:tavLst>
                                        <p:tav tm="0">
                                          <p:val>
                                            <p:fltVal val="0"/>
                                          </p:val>
                                        </p:tav>
                                        <p:tav tm="100000">
                                          <p:val>
                                            <p:strVal val="#ppt_w"/>
                                          </p:val>
                                        </p:tav>
                                      </p:tavLst>
                                    </p:anim>
                                    <p:anim calcmode="lin" valueType="num">
                                      <p:cBhvr>
                                        <p:cTn id="8" dur="500" fill="hold"/>
                                        <p:tgtEl>
                                          <p:spTgt spid="173062"/>
                                        </p:tgtEl>
                                        <p:attrNameLst>
                                          <p:attrName>ppt_h</p:attrName>
                                        </p:attrNameLst>
                                      </p:cBhvr>
                                      <p:tavLst>
                                        <p:tav tm="0">
                                          <p:val>
                                            <p:fltVal val="0"/>
                                          </p:val>
                                        </p:tav>
                                        <p:tav tm="100000">
                                          <p:val>
                                            <p:strVal val="#ppt_h"/>
                                          </p:val>
                                        </p:tav>
                                      </p:tavLst>
                                    </p:anim>
                                    <p:animEffect transition="in" filter="fade">
                                      <p:cBhvr>
                                        <p:cTn id="9" dur="500"/>
                                        <p:tgtEl>
                                          <p:spTgt spid="173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5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460" name="Rectangle 4"/>
          <p:cNvSpPr>
            <a:spLocks noGrp="1" noChangeArrowheads="1"/>
          </p:cNvSpPr>
          <p:nvPr>
            <p:ph type="title"/>
          </p:nvPr>
        </p:nvSpPr>
        <p:spPr bwMode="auto">
          <a:xfrm>
            <a:off x="1371600" y="152400"/>
            <a:ext cx="7772400" cy="6858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488" tIns="44450" rIns="90488" bIns="44450" numCol="1" anchorCtr="0" compatLnSpc="1">
            <a:prstTxWarp prst="textNoShape">
              <a:avLst/>
            </a:prstTxWarp>
          </a:bodyPr>
          <a:lstStyle/>
          <a:p>
            <a:pPr eaLnBrk="1" fontAlgn="auto" hangingPunct="1">
              <a:spcAft>
                <a:spcPts val="0"/>
              </a:spcAft>
              <a:defRPr/>
            </a:pPr>
            <a:r>
              <a:rPr lang="en-US" dirty="0" smtClean="0">
                <a:ea typeface="+mj-ea"/>
              </a:rPr>
              <a:t>The Election of 1992</a:t>
            </a:r>
          </a:p>
        </p:txBody>
      </p:sp>
      <p:sp>
        <p:nvSpPr>
          <p:cNvPr id="22533" name="Rectangle 5"/>
          <p:cNvSpPr>
            <a:spLocks noGrp="1" noChangeArrowheads="1"/>
          </p:cNvSpPr>
          <p:nvPr>
            <p:ph idx="1"/>
          </p:nvPr>
        </p:nvSpPr>
        <p:spPr>
          <a:xfrm>
            <a:off x="304800" y="995363"/>
            <a:ext cx="8229600" cy="62484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10000"/>
              </a:spcBef>
            </a:pPr>
            <a:r>
              <a:rPr lang="en-US">
                <a:latin typeface="Arial" charset="0"/>
              </a:rPr>
              <a:t>Despite voter approval of his handling of Iraq, Bush’s real problem was the economy:</a:t>
            </a:r>
          </a:p>
          <a:p>
            <a:pPr lvl="1" eaLnBrk="1" hangingPunct="1">
              <a:lnSpc>
                <a:spcPct val="90000"/>
              </a:lnSpc>
              <a:spcBef>
                <a:spcPct val="10000"/>
              </a:spcBef>
              <a:buSzPct val="75000"/>
            </a:pPr>
            <a:r>
              <a:rPr lang="en-US">
                <a:latin typeface="Arial" charset="0"/>
              </a:rPr>
              <a:t>The massive federal deficit &amp; downward trend in the stock market led to a 1989 recession </a:t>
            </a:r>
          </a:p>
          <a:p>
            <a:pPr lvl="1" eaLnBrk="1" hangingPunct="1">
              <a:lnSpc>
                <a:spcPct val="90000"/>
              </a:lnSpc>
              <a:spcBef>
                <a:spcPct val="10000"/>
              </a:spcBef>
            </a:pPr>
            <a:r>
              <a:rPr lang="en-US">
                <a:latin typeface="Arial" charset="0"/>
              </a:rPr>
              <a:t>Bush cut military spending &amp; broke a 1988 campaign promise not to raise taxes </a:t>
            </a:r>
          </a:p>
          <a:p>
            <a:pPr eaLnBrk="1" hangingPunct="1">
              <a:lnSpc>
                <a:spcPct val="90000"/>
              </a:lnSpc>
              <a:spcBef>
                <a:spcPct val="10000"/>
              </a:spcBef>
            </a:pPr>
            <a:r>
              <a:rPr lang="en-US">
                <a:latin typeface="Arial" charset="0"/>
              </a:rPr>
              <a:t>By 1992, Clinton took advantage of the economic recession &amp; won</a:t>
            </a:r>
          </a:p>
        </p:txBody>
      </p:sp>
      <p:pic>
        <p:nvPicPr>
          <p:cNvPr id="148490" name="Picture 10" descr="ElectoralCollege1992-Large"/>
          <p:cNvPicPr>
            <a:picLocks noChangeAspect="1" noChangeArrowheads="1"/>
          </p:cNvPicPr>
          <p:nvPr/>
        </p:nvPicPr>
        <p:blipFill>
          <a:blip r:embed="rId3">
            <a:extLst>
              <a:ext uri="{28A0092B-C50C-407E-A947-70E740481C1C}">
                <a14:useLocalDpi xmlns:a14="http://schemas.microsoft.com/office/drawing/2010/main" val="0"/>
              </a:ext>
            </a:extLst>
          </a:blip>
          <a:srcRect l="6416"/>
          <a:stretch>
            <a:fillRect/>
          </a:stretch>
        </p:blipFill>
        <p:spPr bwMode="auto">
          <a:xfrm>
            <a:off x="0" y="995363"/>
            <a:ext cx="9142413" cy="52530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91" name="AutoShape 11"/>
          <p:cNvSpPr>
            <a:spLocks noChangeArrowheads="1"/>
          </p:cNvSpPr>
          <p:nvPr/>
        </p:nvSpPr>
        <p:spPr bwMode="auto">
          <a:xfrm>
            <a:off x="2438400" y="2514600"/>
            <a:ext cx="5410200" cy="533400"/>
          </a:xfrm>
          <a:prstGeom prst="wedgeRectCallout">
            <a:avLst>
              <a:gd name="adj1" fmla="val 36856"/>
              <a:gd name="adj2" fmla="val 408931"/>
            </a:avLst>
          </a:prstGeom>
          <a:solidFill>
            <a:srgbClr val="CCFFCC"/>
          </a:solidFill>
          <a:ln w="381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80000"/>
              </a:lnSpc>
            </a:pPr>
            <a:r>
              <a:rPr lang="en-US" sz="3600"/>
              <a:t>“It’s the economy, stupid”</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8490"/>
                                        </p:tgtEl>
                                        <p:attrNameLst>
                                          <p:attrName>style.visibility</p:attrName>
                                        </p:attrNameLst>
                                      </p:cBhvr>
                                      <p:to>
                                        <p:strVal val="visible"/>
                                      </p:to>
                                    </p:set>
                                    <p:anim calcmode="lin" valueType="num">
                                      <p:cBhvr>
                                        <p:cTn id="7" dur="500" fill="hold"/>
                                        <p:tgtEl>
                                          <p:spTgt spid="148490"/>
                                        </p:tgtEl>
                                        <p:attrNameLst>
                                          <p:attrName>ppt_w</p:attrName>
                                        </p:attrNameLst>
                                      </p:cBhvr>
                                      <p:tavLst>
                                        <p:tav tm="0">
                                          <p:val>
                                            <p:fltVal val="0"/>
                                          </p:val>
                                        </p:tav>
                                        <p:tav tm="100000">
                                          <p:val>
                                            <p:strVal val="#ppt_w"/>
                                          </p:val>
                                        </p:tav>
                                      </p:tavLst>
                                    </p:anim>
                                    <p:anim calcmode="lin" valueType="num">
                                      <p:cBhvr>
                                        <p:cTn id="8" dur="500" fill="hold"/>
                                        <p:tgtEl>
                                          <p:spTgt spid="148490"/>
                                        </p:tgtEl>
                                        <p:attrNameLst>
                                          <p:attrName>ppt_h</p:attrName>
                                        </p:attrNameLst>
                                      </p:cBhvr>
                                      <p:tavLst>
                                        <p:tav tm="0">
                                          <p:val>
                                            <p:fltVal val="0"/>
                                          </p:val>
                                        </p:tav>
                                        <p:tav tm="100000">
                                          <p:val>
                                            <p:strVal val="#ppt_h"/>
                                          </p:val>
                                        </p:tav>
                                      </p:tavLst>
                                    </p:anim>
                                    <p:animEffect transition="in" filter="fade">
                                      <p:cBhvr>
                                        <p:cTn id="9" dur="500"/>
                                        <p:tgtEl>
                                          <p:spTgt spid="1484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48491"/>
                                        </p:tgtEl>
                                        <p:attrNameLst>
                                          <p:attrName>style.visibility</p:attrName>
                                        </p:attrNameLst>
                                      </p:cBhvr>
                                      <p:to>
                                        <p:strVal val="visible"/>
                                      </p:to>
                                    </p:set>
                                    <p:anim calcmode="lin" valueType="num">
                                      <p:cBhvr>
                                        <p:cTn id="14" dur="500" fill="hold"/>
                                        <p:tgtEl>
                                          <p:spTgt spid="148491"/>
                                        </p:tgtEl>
                                        <p:attrNameLst>
                                          <p:attrName>ppt_w</p:attrName>
                                        </p:attrNameLst>
                                      </p:cBhvr>
                                      <p:tavLst>
                                        <p:tav tm="0">
                                          <p:val>
                                            <p:fltVal val="0"/>
                                          </p:val>
                                        </p:tav>
                                        <p:tav tm="100000">
                                          <p:val>
                                            <p:strVal val="#ppt_w"/>
                                          </p:val>
                                        </p:tav>
                                      </p:tavLst>
                                    </p:anim>
                                    <p:anim calcmode="lin" valueType="num">
                                      <p:cBhvr>
                                        <p:cTn id="15" dur="500" fill="hold"/>
                                        <p:tgtEl>
                                          <p:spTgt spid="148491"/>
                                        </p:tgtEl>
                                        <p:attrNameLst>
                                          <p:attrName>ppt_h</p:attrName>
                                        </p:attrNameLst>
                                      </p:cBhvr>
                                      <p:tavLst>
                                        <p:tav tm="0">
                                          <p:val>
                                            <p:fltVal val="0"/>
                                          </p:val>
                                        </p:tav>
                                        <p:tav tm="100000">
                                          <p:val>
                                            <p:strVal val="#ppt_h"/>
                                          </p:val>
                                        </p:tav>
                                      </p:tavLst>
                                    </p:anim>
                                    <p:animEffect transition="in" filter="fade">
                                      <p:cBhvr>
                                        <p:cTn id="16" dur="500"/>
                                        <p:tgtEl>
                                          <p:spTgt spid="148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9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990600" y="0"/>
            <a:ext cx="8153400" cy="6858000"/>
          </a:xfrm>
        </p:spPr>
        <p:txBody>
          <a:bodyPr/>
          <a:lstStyle/>
          <a:p>
            <a:pPr eaLnBrk="1" fontAlgn="auto" hangingPunct="1">
              <a:spcAft>
                <a:spcPts val="0"/>
              </a:spcAft>
              <a:defRPr/>
            </a:pPr>
            <a:r>
              <a:rPr lang="en-US" sz="6600" b="1" u="sng" smtClean="0">
                <a:effectLst>
                  <a:outerShdw blurRad="38100" dist="38100" dir="2700000" algn="tl">
                    <a:srgbClr val="C0C0C0"/>
                  </a:outerShdw>
                </a:effectLst>
                <a:ea typeface="+mj-ea"/>
              </a:rPr>
              <a:t>Conclusions</a:t>
            </a:r>
            <a:r>
              <a:rPr lang="en-US" sz="6600" smtClean="0">
                <a:ea typeface="+mj-ea"/>
              </a:rPr>
              <a:t>:</a:t>
            </a:r>
            <a:br>
              <a:rPr lang="en-US" sz="6600" smtClean="0">
                <a:ea typeface="+mj-ea"/>
              </a:rPr>
            </a:br>
            <a:r>
              <a:rPr lang="en-US" sz="6600" smtClean="0">
                <a:ea typeface="+mj-ea"/>
              </a:rPr>
              <a:t>The Success of Neoconservativism?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228600"/>
            <a:ext cx="7772400" cy="762000"/>
          </a:xfrm>
        </p:spPr>
        <p:txBody>
          <a:bodyPr/>
          <a:lstStyle/>
          <a:p>
            <a:pPr eaLnBrk="1" fontAlgn="auto" hangingPunct="1">
              <a:spcAft>
                <a:spcPts val="0"/>
              </a:spcAft>
              <a:defRPr/>
            </a:pPr>
            <a:r>
              <a:rPr lang="en-US" dirty="0" smtClean="0">
                <a:ea typeface="+mj-ea"/>
              </a:rPr>
              <a:t>Conclusions</a:t>
            </a:r>
          </a:p>
        </p:txBody>
      </p:sp>
      <p:sp>
        <p:nvSpPr>
          <p:cNvPr id="24579" name="Rectangle 3"/>
          <p:cNvSpPr>
            <a:spLocks noGrp="1" noChangeArrowheads="1"/>
          </p:cNvSpPr>
          <p:nvPr>
            <p:ph idx="1"/>
          </p:nvPr>
        </p:nvSpPr>
        <p:spPr>
          <a:xfrm>
            <a:off x="609600" y="914400"/>
            <a:ext cx="8305800" cy="6096000"/>
          </a:xfrm>
        </p:spPr>
        <p:txBody>
          <a:bodyPr/>
          <a:lstStyle/>
          <a:p>
            <a:pPr eaLnBrk="1" hangingPunct="1">
              <a:lnSpc>
                <a:spcPct val="95000"/>
              </a:lnSpc>
            </a:pPr>
            <a:r>
              <a:rPr lang="en-US" sz="3200">
                <a:latin typeface="Arial" charset="0"/>
              </a:rPr>
              <a:t>Reagan was the 1</a:t>
            </a:r>
            <a:r>
              <a:rPr lang="en-US" sz="3200" baseline="30000">
                <a:latin typeface="Arial" charset="0"/>
              </a:rPr>
              <a:t>st</a:t>
            </a:r>
            <a:r>
              <a:rPr lang="en-US" sz="3200">
                <a:latin typeface="Arial" charset="0"/>
              </a:rPr>
              <a:t> president to serve 2 full terms since Eisenhower</a:t>
            </a:r>
          </a:p>
          <a:p>
            <a:pPr lvl="1" eaLnBrk="1" hangingPunct="1">
              <a:lnSpc>
                <a:spcPct val="95000"/>
              </a:lnSpc>
            </a:pPr>
            <a:r>
              <a:rPr lang="en-US" sz="3200">
                <a:latin typeface="Arial" charset="0"/>
              </a:rPr>
              <a:t>Reagan’s supporters claim he restored the economy, military, patriotism, family values, &amp; America’s place as a world power</a:t>
            </a:r>
          </a:p>
          <a:p>
            <a:pPr lvl="1" eaLnBrk="1" hangingPunct="1">
              <a:lnSpc>
                <a:spcPct val="95000"/>
              </a:lnSpc>
            </a:pPr>
            <a:r>
              <a:rPr lang="en-US" sz="3200">
                <a:latin typeface="Arial" charset="0"/>
              </a:rPr>
              <a:t>Reagan’s detractors claim he removed social safety-nets, skirted Congress in foreign policy, &amp; tripled the national debt</a:t>
            </a: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Clarity</Template>
  <TotalTime>4767</TotalTime>
  <Pages>7829880</Pages>
  <Words>2918</Words>
  <Application>Microsoft Macintosh PowerPoint</Application>
  <PresentationFormat>On-screen Show (4:3)</PresentationFormat>
  <Paragraphs>110</Paragraphs>
  <Slides>19</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Times New Roman</vt:lpstr>
      <vt:lpstr>Arial</vt:lpstr>
      <vt:lpstr>Clarity</vt:lpstr>
      <vt:lpstr>Foreign Policy The 1980s </vt:lpstr>
      <vt:lpstr>Reagan &amp;             Foreign Policy</vt:lpstr>
      <vt:lpstr>Reagan &amp; Foreign Policy</vt:lpstr>
      <vt:lpstr>Trouble Spots in the Middle East   under Reagan &amp; Bush, 1980-1991</vt:lpstr>
      <vt:lpstr>Trouble Spots in Latin America</vt:lpstr>
      <vt:lpstr>The Iran-Contra Affair</vt:lpstr>
      <vt:lpstr>Challenging the "Evil Empire"</vt:lpstr>
      <vt:lpstr>PowerPoint Presentation</vt:lpstr>
      <vt:lpstr>Ending the Cold War</vt:lpstr>
      <vt:lpstr>PowerPoint Presentation</vt:lpstr>
      <vt:lpstr>The End of the Cold War</vt:lpstr>
      <vt:lpstr>Passing the Torch to George Bush </vt:lpstr>
      <vt:lpstr>Reagan’s Successor: George Bush</vt:lpstr>
      <vt:lpstr>The Persian Gulf War, 1991</vt:lpstr>
      <vt:lpstr>PowerPoint Presentation</vt:lpstr>
      <vt:lpstr>The Persian Gulf War</vt:lpstr>
      <vt:lpstr>The Election of 1992</vt:lpstr>
      <vt:lpstr>Conclusions: The Success of Neoconservativism?</vt:lpstr>
      <vt:lpstr>Conclusions</vt:lpstr>
    </vt:vector>
  </TitlesOfParts>
  <Manager>7th ed. revisions by Don Whatley, Blinn College</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33 THE REAGAN-BUSH ERA</dc:title>
  <dc:creator>CMU</dc:creator>
  <cp:lastModifiedBy>Gavin Hall</cp:lastModifiedBy>
  <cp:revision>206</cp:revision>
  <dcterms:created xsi:type="dcterms:W3CDTF">1998-06-26T20:25:43Z</dcterms:created>
  <dcterms:modified xsi:type="dcterms:W3CDTF">2016-03-31T00:39:44Z</dcterms:modified>
</cp:coreProperties>
</file>