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Open Sans" panose="020B0604020202020204" charset="0"/>
      <p:regular r:id="rId13"/>
      <p:bold r:id="rId14"/>
      <p:italic r:id="rId15"/>
      <p:boldItalic r:id="rId16"/>
    </p:embeddedFont>
    <p:embeddedFont>
      <p:font typeface="PT Sans Narrow" panose="020B0604020202020204" charset="0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394d7f51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394d7f51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394d7f51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394d7f51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8362833a1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8362833a1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7394d7f5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7394d7f51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8362833983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8362833983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94d7f51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94d7f51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 when the parent becomes frustrated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394d7f51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7394d7f51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362833a15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8362833a15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7522cb740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7522cb740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from Parent to Teacher</a:t>
            </a:r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Glendale Unified School District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be a Teacher</a:t>
            </a:r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30480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750" y="1266325"/>
            <a:ext cx="304800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/>
        </p:nvSpPr>
        <p:spPr>
          <a:xfrm>
            <a:off x="4251300" y="1449850"/>
            <a:ext cx="4385400" cy="2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Open Sans"/>
                <a:ea typeface="Open Sans"/>
                <a:cs typeface="Open Sans"/>
                <a:sym typeface="Open Sans"/>
              </a:rPr>
              <a:t>Walk the Talk.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Ensure that your words and actions are consistent.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Open Sans"/>
                <a:ea typeface="Open Sans"/>
                <a:cs typeface="Open Sans"/>
                <a:sym typeface="Open Sans"/>
              </a:rPr>
              <a:t>Believe in Yourself.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Be confident in who you are and what you represent.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Open Sans"/>
                <a:ea typeface="Open Sans"/>
                <a:cs typeface="Open Sans"/>
                <a:sym typeface="Open Sans"/>
              </a:rPr>
              <a:t>Nobody’s Perfect.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Accept responsibility for your mistakes and actions.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Open Sans"/>
                <a:ea typeface="Open Sans"/>
                <a:cs typeface="Open Sans"/>
                <a:sym typeface="Open Sans"/>
              </a:rPr>
              <a:t>Stay Organized.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Try and plan together with your kids an agenda to teach them independence and responsibility.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675150" y="445025"/>
            <a:ext cx="47310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Everyone Learns &amp; Understands Differently</a:t>
            </a:r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body" idx="1"/>
          </p:nvPr>
        </p:nvSpPr>
        <p:spPr>
          <a:xfrm>
            <a:off x="1309675" y="1894038"/>
            <a:ext cx="3085500" cy="12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rgbClr val="000000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82" name="Google Shape;82;p15"/>
          <p:cNvSpPr txBox="1"/>
          <p:nvPr/>
        </p:nvSpPr>
        <p:spPr>
          <a:xfrm>
            <a:off x="4040175" y="1143825"/>
            <a:ext cx="4164600" cy="36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3" name="Google Shape;8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8625" y="149875"/>
            <a:ext cx="3176150" cy="4764226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 txBox="1"/>
          <p:nvPr/>
        </p:nvSpPr>
        <p:spPr>
          <a:xfrm>
            <a:off x="508825" y="1842450"/>
            <a:ext cx="4164600" cy="28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Learn By </a:t>
            </a:r>
            <a:r>
              <a:rPr lang="en" b="1">
                <a:latin typeface="Open Sans"/>
                <a:ea typeface="Open Sans"/>
                <a:cs typeface="Open Sans"/>
                <a:sym typeface="Open Sans"/>
              </a:rPr>
              <a:t>Seeing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Charts &amp; Pictures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Lesson Outline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Learn By </a:t>
            </a:r>
            <a:r>
              <a:rPr lang="en" b="1">
                <a:latin typeface="Open Sans"/>
                <a:ea typeface="Open Sans"/>
                <a:cs typeface="Open Sans"/>
                <a:sym typeface="Open Sans"/>
              </a:rPr>
              <a:t>Hearing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Read “Out Loud”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Repetition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Learn By </a:t>
            </a:r>
            <a:r>
              <a:rPr lang="en" b="1">
                <a:latin typeface="Open Sans"/>
                <a:ea typeface="Open Sans"/>
                <a:cs typeface="Open Sans"/>
                <a:sym typeface="Open Sans"/>
              </a:rPr>
              <a:t>Reading &amp; Writing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Note-taking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Books &amp; Worksheets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Learn By </a:t>
            </a:r>
            <a:r>
              <a:rPr lang="en" b="1">
                <a:latin typeface="Open Sans"/>
                <a:ea typeface="Open Sans"/>
                <a:cs typeface="Open Sans"/>
                <a:sym typeface="Open Sans"/>
              </a:rPr>
              <a:t>Doing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Hands-on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Incorporate body movement.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Stay Engaged</a:t>
            </a:r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36132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Be actively involved with the completion of their assignments.</a:t>
            </a:r>
            <a:endParaRPr sz="1400">
              <a:solidFill>
                <a:srgbClr val="000000"/>
              </a:solidFill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This can look like:</a:t>
            </a:r>
            <a:endParaRPr>
              <a:solidFill>
                <a:srgbClr val="000000"/>
              </a:solidFill>
            </a:endParaRPr>
          </a:p>
          <a:p>
            <a:pPr marL="1371600" lvl="2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</a:pPr>
            <a:r>
              <a:rPr lang="en">
                <a:solidFill>
                  <a:srgbClr val="000000"/>
                </a:solidFill>
              </a:rPr>
              <a:t>Creating a To-Do list</a:t>
            </a:r>
            <a:endParaRPr>
              <a:solidFill>
                <a:srgbClr val="000000"/>
              </a:solidFill>
            </a:endParaRPr>
          </a:p>
          <a:p>
            <a:pPr marL="1371600" lvl="2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</a:pPr>
            <a:r>
              <a:rPr lang="en">
                <a:solidFill>
                  <a:srgbClr val="000000"/>
                </a:solidFill>
              </a:rPr>
              <a:t>Having an Agenda for the Day</a:t>
            </a:r>
            <a:endParaRPr>
              <a:solidFill>
                <a:srgbClr val="000000"/>
              </a:solidFill>
            </a:endParaRPr>
          </a:p>
          <a:p>
            <a:pPr marL="1371600" lvl="2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</a:pPr>
            <a:r>
              <a:rPr lang="en">
                <a:solidFill>
                  <a:srgbClr val="000000"/>
                </a:solidFill>
              </a:rPr>
              <a:t>Use of Timers &amp; Compromise </a:t>
            </a:r>
            <a:endParaRPr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Try to motivate them with activities of “free time,” after each completed task.</a:t>
            </a:r>
            <a:endParaRPr sz="1400">
              <a:solidFill>
                <a:srgbClr val="000000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400">
              <a:solidFill>
                <a:srgbClr val="000000"/>
              </a:solidFill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 rotWithShape="1">
          <a:blip r:embed="rId3">
            <a:alphaModFix/>
          </a:blip>
          <a:srcRect t="-5319" b="5320"/>
          <a:stretch/>
        </p:blipFill>
        <p:spPr>
          <a:xfrm>
            <a:off x="5220300" y="671075"/>
            <a:ext cx="3506426" cy="234275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 txBox="1"/>
          <p:nvPr/>
        </p:nvSpPr>
        <p:spPr>
          <a:xfrm>
            <a:off x="5018975" y="3417050"/>
            <a:ext cx="3613200" cy="13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Make yourself available if they need help/have questions!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0529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Use of Timers &amp; Compromise</a:t>
            </a:r>
            <a:endParaRPr sz="3500"/>
          </a:p>
        </p:txBody>
      </p:sp>
      <p:sp>
        <p:nvSpPr>
          <p:cNvPr id="98" name="Google Shape;98;p17"/>
          <p:cNvSpPr txBox="1">
            <a:spLocks noGrp="1"/>
          </p:cNvSpPr>
          <p:nvPr>
            <p:ph type="body" idx="1"/>
          </p:nvPr>
        </p:nvSpPr>
        <p:spPr>
          <a:xfrm>
            <a:off x="311700" y="1333500"/>
            <a:ext cx="47982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15 minutes - Assignment #1</a:t>
            </a:r>
            <a:endParaRPr>
              <a:solidFill>
                <a:srgbClr val="000000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 i="1">
                <a:solidFill>
                  <a:srgbClr val="000000"/>
                </a:solidFill>
              </a:rPr>
              <a:t>10 minute break (stretch, go for a walk)</a:t>
            </a:r>
            <a:endParaRPr i="1"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20 minutes - Assignment #2</a:t>
            </a:r>
            <a:endParaRPr>
              <a:solidFill>
                <a:srgbClr val="000000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 i="1">
                <a:solidFill>
                  <a:srgbClr val="000000"/>
                </a:solidFill>
              </a:rPr>
              <a:t>10 minute break (screentime, activity of their choice)</a:t>
            </a:r>
            <a:endParaRPr i="1"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15 minutes - Assignment #3</a:t>
            </a:r>
            <a:endParaRPr>
              <a:solidFill>
                <a:srgbClr val="000000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 i="1">
                <a:solidFill>
                  <a:srgbClr val="000000"/>
                </a:solidFill>
              </a:rPr>
              <a:t>10 minute break (art, journaling)</a:t>
            </a:r>
            <a:endParaRPr i="1"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Questions &amp; going over assignments together</a:t>
            </a:r>
            <a:endParaRPr>
              <a:solidFill>
                <a:srgbClr val="000000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 i="1">
                <a:solidFill>
                  <a:srgbClr val="000000"/>
                </a:solidFill>
              </a:rPr>
              <a:t>20 minutes together</a:t>
            </a:r>
            <a:endParaRPr i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4600" y="192750"/>
            <a:ext cx="3570676" cy="4653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Practice Being Mindful</a:t>
            </a:r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body" idx="1"/>
          </p:nvPr>
        </p:nvSpPr>
        <p:spPr>
          <a:xfrm>
            <a:off x="311700" y="1212450"/>
            <a:ext cx="3573300" cy="35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Be present in the “now”</a:t>
            </a:r>
            <a:endParaRPr sz="1400">
              <a:solidFill>
                <a:srgbClr val="000000"/>
              </a:solidFill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You have control to predict what your day to day activities look like. </a:t>
            </a:r>
            <a:endParaRPr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Have faith in yourself.</a:t>
            </a:r>
            <a:endParaRPr sz="1400">
              <a:solidFill>
                <a:srgbClr val="000000"/>
              </a:solidFill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Know that you not alone in this process. </a:t>
            </a:r>
            <a:endParaRPr>
              <a:solidFill>
                <a:srgbClr val="000000"/>
              </a:solidFill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You have the ability to guide your children through this difficult change. 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4454450" y="1006175"/>
            <a:ext cx="4134600" cy="3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4568900" y="1260425"/>
            <a:ext cx="3905700" cy="36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8" name="Google Shape;10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3075" y="1260425"/>
            <a:ext cx="3465326" cy="3465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Adapt: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body" idx="1"/>
          </p:nvPr>
        </p:nvSpPr>
        <p:spPr>
          <a:xfrm>
            <a:off x="2941025" y="270275"/>
            <a:ext cx="25290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accent1"/>
                </a:solidFill>
              </a:rPr>
              <a:t>Have </a:t>
            </a:r>
            <a:r>
              <a:rPr lang="en" sz="1400" b="1" i="1">
                <a:solidFill>
                  <a:schemeClr val="accent1"/>
                </a:solidFill>
              </a:rPr>
              <a:t>patience. </a:t>
            </a:r>
            <a:endParaRPr sz="1400" b="1" i="1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accent1"/>
                </a:solidFill>
              </a:rPr>
              <a:t>All things are </a:t>
            </a:r>
            <a:r>
              <a:rPr lang="en" sz="1400" b="1" i="1">
                <a:solidFill>
                  <a:schemeClr val="accent1"/>
                </a:solidFill>
              </a:rPr>
              <a:t>difficult </a:t>
            </a:r>
            <a:r>
              <a:rPr lang="en" sz="1400" b="1">
                <a:solidFill>
                  <a:schemeClr val="accent1"/>
                </a:solidFill>
              </a:rPr>
              <a:t>before they become </a:t>
            </a:r>
            <a:r>
              <a:rPr lang="en" sz="1400" b="1" i="1">
                <a:solidFill>
                  <a:schemeClr val="accent1"/>
                </a:solidFill>
              </a:rPr>
              <a:t>easy.</a:t>
            </a:r>
            <a:endParaRPr sz="1400" b="1" i="1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15" name="Google Shape;115;p19"/>
          <p:cNvSpPr txBox="1"/>
          <p:nvPr/>
        </p:nvSpPr>
        <p:spPr>
          <a:xfrm>
            <a:off x="153775" y="1327175"/>
            <a:ext cx="4510200" cy="3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AutoNum type="arabicPeriod"/>
            </a:pPr>
            <a:r>
              <a:rPr lang="en" sz="1300">
                <a:latin typeface="Open Sans"/>
                <a:ea typeface="Open Sans"/>
                <a:cs typeface="Open Sans"/>
                <a:sym typeface="Open Sans"/>
              </a:rPr>
              <a:t>Look at the situation from the child’s perspective.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AutoNum type="arabicPeriod"/>
            </a:pPr>
            <a:r>
              <a:rPr lang="en" sz="1300">
                <a:latin typeface="Open Sans"/>
                <a:ea typeface="Open Sans"/>
                <a:cs typeface="Open Sans"/>
                <a:sym typeface="Open Sans"/>
              </a:rPr>
              <a:t>Take a deep breath.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○"/>
            </a:pPr>
            <a:r>
              <a:rPr lang="en" sz="1300">
                <a:latin typeface="Open Sans"/>
                <a:ea typeface="Open Sans"/>
                <a:cs typeface="Open Sans"/>
                <a:sym typeface="Open Sans"/>
              </a:rPr>
              <a:t>Stop what you’re doing and take a few deep breaths. Count to 10 (</a:t>
            </a:r>
            <a:r>
              <a:rPr lang="en" sz="1300" i="1">
                <a:latin typeface="Open Sans"/>
                <a:ea typeface="Open Sans"/>
                <a:cs typeface="Open Sans"/>
                <a:sym typeface="Open Sans"/>
              </a:rPr>
              <a:t>or 50 if you need to) </a:t>
            </a:r>
            <a:r>
              <a:rPr lang="en" sz="1300">
                <a:latin typeface="Open Sans"/>
                <a:ea typeface="Open Sans"/>
                <a:cs typeface="Open Sans"/>
                <a:sym typeface="Open Sans"/>
              </a:rPr>
              <a:t>and slowly breathe in your nose and out your mouth.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AutoNum type="arabicPeriod"/>
            </a:pPr>
            <a:r>
              <a:rPr lang="en" sz="1300">
                <a:latin typeface="Open Sans"/>
                <a:ea typeface="Open Sans"/>
                <a:cs typeface="Open Sans"/>
                <a:sym typeface="Open Sans"/>
              </a:rPr>
              <a:t>Use the distraction technique on yourself.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○"/>
            </a:pPr>
            <a:r>
              <a:rPr lang="en" sz="1300">
                <a:latin typeface="Open Sans"/>
                <a:ea typeface="Open Sans"/>
                <a:cs typeface="Open Sans"/>
                <a:sym typeface="Open Sans"/>
              </a:rPr>
              <a:t>When you start to feel that irritation building, distract yourself with something else. 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○"/>
            </a:pPr>
            <a:r>
              <a:rPr lang="en" sz="1300">
                <a:latin typeface="Open Sans"/>
                <a:ea typeface="Open Sans"/>
                <a:cs typeface="Open Sans"/>
                <a:sym typeface="Open Sans"/>
              </a:rPr>
              <a:t>Redirect the conversation into a different topic.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230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6074550" y="1056400"/>
            <a:ext cx="1995900" cy="34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7" name="Google Shape;1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6150" y="680350"/>
            <a:ext cx="2529000" cy="37827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Keep an Open Mind</a:t>
            </a:r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body" idx="1"/>
          </p:nvPr>
        </p:nvSpPr>
        <p:spPr>
          <a:xfrm>
            <a:off x="603300" y="1758400"/>
            <a:ext cx="4030200" cy="21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</a:pPr>
            <a:r>
              <a:rPr lang="en">
                <a:solidFill>
                  <a:srgbClr val="000000"/>
                </a:solidFill>
              </a:rPr>
              <a:t>Meet your child where they’re at.</a:t>
            </a:r>
            <a:endParaRPr>
              <a:solidFill>
                <a:srgbClr val="000000"/>
              </a:solidFill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</a:rPr>
              <a:t>Have sit down talks to gauge how they are adapting to changes. </a:t>
            </a:r>
            <a:endParaRPr>
              <a:solidFill>
                <a:srgbClr val="000000"/>
              </a:solidFill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</a:rPr>
              <a:t>Take it one step at a time.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000000"/>
              </a:solidFill>
            </a:endParaRPr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6400" y="99825"/>
            <a:ext cx="3295900" cy="4943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Okay to Not Know Everything!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3747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You’re learning as they’re learning.</a:t>
            </a:r>
            <a:endParaRPr sz="1400">
              <a:solidFill>
                <a:srgbClr val="000000"/>
              </a:solidFill>
            </a:endParaRPr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Create a step by step process.</a:t>
            </a:r>
            <a:endParaRPr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The ability to learn how to expect and accept mistakes is essential.</a:t>
            </a:r>
            <a:endParaRPr sz="1400">
              <a:solidFill>
                <a:srgbClr val="000000"/>
              </a:solidFill>
            </a:endParaRPr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There will be a lot of misunderstandings and mistakes. That is OKAY!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4865425" y="1651375"/>
            <a:ext cx="3684900" cy="18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Take breaks when needed.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Acknowledge that this change is new and may not be understood or comprehended the same way you do.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Ice Breaker</a:t>
            </a:r>
            <a:endParaRPr sz="4400"/>
          </a:p>
        </p:txBody>
      </p:sp>
      <p:sp>
        <p:nvSpPr>
          <p:cNvPr id="137" name="Google Shape;137;p22"/>
          <p:cNvSpPr txBox="1">
            <a:spLocks noGrp="1"/>
          </p:cNvSpPr>
          <p:nvPr>
            <p:ph type="body" idx="1"/>
          </p:nvPr>
        </p:nvSpPr>
        <p:spPr>
          <a:xfrm>
            <a:off x="311700" y="16604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What has been your experience in the transition from parent to educator?</a:t>
            </a:r>
            <a:endParaRPr sz="260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600"/>
              <a:t>Share with us something that is working.  </a:t>
            </a:r>
            <a:endParaRPr sz="2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509</Words>
  <Application>Microsoft Office PowerPoint</Application>
  <PresentationFormat>On-screen Show (16:9)</PresentationFormat>
  <Paragraphs>74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Open Sans</vt:lpstr>
      <vt:lpstr>Arial</vt:lpstr>
      <vt:lpstr>PT Sans Narrow</vt:lpstr>
      <vt:lpstr>Tropic</vt:lpstr>
      <vt:lpstr>Transition from Parent to Teacher</vt:lpstr>
      <vt:lpstr>How to be a Teacher</vt:lpstr>
      <vt:lpstr>Everyone Learns &amp; Understands Differently</vt:lpstr>
      <vt:lpstr>Stay Engaged</vt:lpstr>
      <vt:lpstr>Use of Timers &amp; Compromise</vt:lpstr>
      <vt:lpstr>Practice Being Mindful</vt:lpstr>
      <vt:lpstr>How to Adapt:</vt:lpstr>
      <vt:lpstr>Keep an Open Mind</vt:lpstr>
      <vt:lpstr>It’s Okay to Not Know Everything! </vt:lpstr>
      <vt:lpstr>Ice Breaker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Transition from Parent to Teacher</dc:title>
  <dc:creator>ETISTraining</dc:creator>
  <cp:lastModifiedBy>ETISTraining</cp:lastModifiedBy>
  <cp:revision>1</cp:revision>
  <dcterms:modified xsi:type="dcterms:W3CDTF">2020-05-13T17:40:52Z</dcterms:modified>
</cp:coreProperties>
</file>