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Lobster"/>
      <p:regular r:id="rId41"/>
    </p:embeddedFont>
    <p:embeddedFont>
      <p:font typeface="Permanent Marker"/>
      <p:regular r:id="rId42"/>
    </p:embeddedFont>
    <p:embeddedFont>
      <p:font typeface="Pacifico"/>
      <p:regular r:id="rId43"/>
    </p:embeddedFont>
    <p:embeddedFont>
      <p:font typeface="Bree Serif"/>
      <p:regular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PermanentMarker-regular.fntdata"/><Relationship Id="rId41" Type="http://schemas.openxmlformats.org/officeDocument/2006/relationships/font" Target="fonts/Lobster-regular.fntdata"/><Relationship Id="rId22" Type="http://schemas.openxmlformats.org/officeDocument/2006/relationships/slide" Target="slides/slide17.xml"/><Relationship Id="rId44" Type="http://schemas.openxmlformats.org/officeDocument/2006/relationships/font" Target="fonts/BreeSerif-regular.fntdata"/><Relationship Id="rId21" Type="http://schemas.openxmlformats.org/officeDocument/2006/relationships/slide" Target="slides/slide16.xml"/><Relationship Id="rId43" Type="http://schemas.openxmlformats.org/officeDocument/2006/relationships/font" Target="fonts/Pacifico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e48a78ad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e48a78ad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e90aa80f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e90aa80f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e90aa80f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e90aa80f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e90aa80f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e90aa80f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e90aa80f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e90aa80f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e9631dc1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e9631dc1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e90aa80f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e90aa80f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e90aa80f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e90aa80f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de90aa80f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de90aa80f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de9631dc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de9631dc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e9631dc1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e9631dc1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e9631dc1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de9631dc1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e9631dc1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e9631dc1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e9631dc1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e9631dc1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e9631dc1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de9631dc1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de9631dc1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de9631dc1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de9631dc1d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de9631dc1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de9631dc1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de9631dc1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e9631dc1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e9631dc1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de9631dc1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de9631dc1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de9631dc1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de9631dc1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de9631dc1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de9631dc1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de9631dc1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de9631dc1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de9631dc1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de9631dc1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de9631dc1d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de9631dc1d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de9631dc1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de9631dc1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de9631dc1d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de9631dc1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de9631dc1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de9631dc1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e9631dc1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e9631dc1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de9631dc1d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de9631dc1d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e9631dc1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de9631dc1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de9631dc1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de9631dc1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de9631dc1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de9631dc1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de9631dc1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de9631dc1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Relationship Id="rId4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jpg"/><Relationship Id="rId4" Type="http://schemas.openxmlformats.org/officeDocument/2006/relationships/image" Target="../media/image2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jpg"/><Relationship Id="rId4" Type="http://schemas.openxmlformats.org/officeDocument/2006/relationships/image" Target="../media/image4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30300"/>
            <a:ext cx="8482200" cy="10440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80"/>
              <a:t>Wilson Culinary Awards Class of 2021</a:t>
            </a:r>
            <a:endParaRPr sz="34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4744300" y="1274425"/>
            <a:ext cx="4011300" cy="37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74300"/>
            <a:ext cx="4355825" cy="3700374"/>
          </a:xfrm>
          <a:prstGeom prst="rect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7525" y="1274425"/>
            <a:ext cx="4126375" cy="3700374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0" y="460500"/>
            <a:ext cx="3715800" cy="4222500"/>
          </a:xfrm>
          <a:prstGeom prst="rect">
            <a:avLst/>
          </a:prstGeom>
          <a:solidFill>
            <a:srgbClr val="FF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920">
                <a:latin typeface="Lobster"/>
                <a:ea typeface="Lobster"/>
                <a:cs typeface="Lobster"/>
                <a:sym typeface="Lobster"/>
              </a:rPr>
              <a:t>Brings beauty to our space</a:t>
            </a:r>
            <a:endParaRPr b="1" sz="39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9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920">
                <a:latin typeface="Lobster"/>
                <a:ea typeface="Lobster"/>
                <a:cs typeface="Lobster"/>
                <a:sym typeface="Lobster"/>
              </a:rPr>
              <a:t>Amanda</a:t>
            </a:r>
            <a:endParaRPr b="1" sz="392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775" y="0"/>
            <a:ext cx="555122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13675"/>
            <a:ext cx="8520600" cy="8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Bree Serif"/>
                <a:ea typeface="Bree Serif"/>
                <a:cs typeface="Bree Serif"/>
                <a:sym typeface="Bree Serif"/>
              </a:rPr>
              <a:t>Best Sense of Humor...</a:t>
            </a:r>
            <a:r>
              <a:rPr lang="en" sz="4400">
                <a:latin typeface="Lobster"/>
                <a:ea typeface="Lobster"/>
                <a:cs typeface="Lobster"/>
                <a:sym typeface="Lobster"/>
              </a:rPr>
              <a:t>Victoria</a:t>
            </a:r>
            <a:endParaRPr sz="4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3152"/>
            <a:ext cx="4572000" cy="3840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303150"/>
            <a:ext cx="4572001" cy="38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421300" cy="5727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>
                <a:latin typeface="Impact"/>
                <a:ea typeface="Impact"/>
                <a:cs typeface="Impact"/>
                <a:sym typeface="Impact"/>
              </a:rPr>
              <a:t>Social Butterfly and Future Fashion Designer….Maya</a:t>
            </a:r>
            <a:endParaRPr sz="27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8520600" cy="35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8563" y="3123750"/>
            <a:ext cx="2026875" cy="192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498500" y="563700"/>
            <a:ext cx="4333800" cy="4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lt1"/>
                </a:solidFill>
                <a:highlight>
                  <a:srgbClr val="666666"/>
                </a:highlight>
              </a:rPr>
              <a:t>Excellence in Following Directions</a:t>
            </a:r>
            <a:endParaRPr b="1" sz="4100">
              <a:solidFill>
                <a:schemeClr val="lt1"/>
              </a:solidFill>
              <a:highlight>
                <a:srgbClr val="666666"/>
              </a:highlight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4100">
              <a:solidFill>
                <a:schemeClr val="lt1"/>
              </a:solidFill>
              <a:highlight>
                <a:srgbClr val="666666"/>
              </a:highlight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4100">
                <a:solidFill>
                  <a:schemeClr val="lt1"/>
                </a:solidFill>
                <a:highlight>
                  <a:srgbClr val="666666"/>
                </a:highlight>
                <a:latin typeface="Lobster"/>
                <a:ea typeface="Lobster"/>
                <a:cs typeface="Lobster"/>
                <a:sym typeface="Lobster"/>
              </a:rPr>
              <a:t>Brina</a:t>
            </a:r>
            <a:endParaRPr b="1" sz="4100">
              <a:solidFill>
                <a:schemeClr val="lt1"/>
              </a:solidFill>
              <a:highlight>
                <a:srgbClr val="666666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583450"/>
            <a:ext cx="4662900" cy="425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Permanent Marker"/>
                <a:ea typeface="Permanent Marker"/>
                <a:cs typeface="Permanent Marker"/>
                <a:sym typeface="Permanent Marker"/>
              </a:rPr>
              <a:t>Best Smile</a:t>
            </a:r>
            <a:endParaRPr b="1" sz="53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Permanent Marker"/>
                <a:ea typeface="Permanent Marker"/>
                <a:cs typeface="Permanent Marker"/>
                <a:sym typeface="Permanent Marker"/>
              </a:rPr>
              <a:t>Haily</a:t>
            </a:r>
            <a:endParaRPr b="1" sz="53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0" y="152400"/>
            <a:ext cx="3848100" cy="468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>
                <a:latin typeface="Lobster"/>
                <a:ea typeface="Lobster"/>
                <a:cs typeface="Lobster"/>
                <a:sym typeface="Lobster"/>
              </a:rPr>
              <a:t>The “Dream” Student; 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>
                <a:latin typeface="Lobster"/>
                <a:ea typeface="Lobster"/>
                <a:cs typeface="Lobster"/>
                <a:sym typeface="Lobster"/>
              </a:rPr>
              <a:t>Always knows what’s going on,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>
                <a:latin typeface="Lobster"/>
                <a:ea typeface="Lobster"/>
                <a:cs typeface="Lobster"/>
                <a:sym typeface="Lobster"/>
              </a:rPr>
              <a:t>Always does her best,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>
                <a:latin typeface="Lobster"/>
                <a:ea typeface="Lobster"/>
                <a:cs typeface="Lobster"/>
                <a:sym typeface="Lobster"/>
              </a:rPr>
              <a:t>Always comes through!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520">
                <a:latin typeface="Bree Serif"/>
                <a:ea typeface="Bree Serif"/>
                <a:cs typeface="Bree Serif"/>
                <a:sym typeface="Bree Serif"/>
              </a:rPr>
              <a:t>Lilit S.</a:t>
            </a:r>
            <a:endParaRPr b="1" sz="3520"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52400"/>
            <a:ext cx="41961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4406525" y="445025"/>
            <a:ext cx="4425900" cy="4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omic Sans MS"/>
                <a:ea typeface="Comic Sans MS"/>
                <a:cs typeface="Comic Sans MS"/>
                <a:sym typeface="Comic Sans MS"/>
              </a:rPr>
              <a:t>Cleanest, Shiniest Home Kitchen</a:t>
            </a:r>
            <a:endParaRPr sz="3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(and a great chef, too!)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bster"/>
                <a:ea typeface="Lobster"/>
                <a:cs typeface="Lobster"/>
                <a:sym typeface="Lobster"/>
              </a:rPr>
              <a:t>Grigor</a:t>
            </a:r>
            <a:endParaRPr sz="38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522025"/>
            <a:ext cx="3857700" cy="43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36" y="445025"/>
            <a:ext cx="3857626" cy="439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555600"/>
            <a:ext cx="2808000" cy="374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491325"/>
            <a:ext cx="3603600" cy="36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omic Sans MS"/>
                <a:ea typeface="Comic Sans MS"/>
                <a:cs typeface="Comic Sans MS"/>
                <a:sym typeface="Comic Sans MS"/>
              </a:rPr>
              <a:t>Most Creative Outfits and Headwear…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4100">
                <a:latin typeface="Pacifico"/>
                <a:ea typeface="Pacifico"/>
                <a:cs typeface="Pacifico"/>
                <a:sym typeface="Pacifico"/>
              </a:rPr>
              <a:t>Talar</a:t>
            </a:r>
            <a:endParaRPr b="1" sz="41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3700" y="152400"/>
            <a:ext cx="462147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4268325" y="1995975"/>
            <a:ext cx="4563900" cy="30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Pacifico"/>
                <a:ea typeface="Pacifico"/>
                <a:cs typeface="Pacifico"/>
                <a:sym typeface="Pacifico"/>
              </a:rPr>
              <a:t>Most Likely to Host a World Travel Show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/>
              <a:t>Jeremiah</a:t>
            </a:r>
            <a:endParaRPr b="1" sz="4200"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84250"/>
            <a:ext cx="3895200" cy="43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75" y="184250"/>
            <a:ext cx="4099425" cy="47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D7E6B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813750"/>
            <a:ext cx="4432500" cy="3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Permanent Marker"/>
                <a:ea typeface="Permanent Marker"/>
                <a:cs typeface="Permanent Marker"/>
                <a:sym typeface="Permanent Marker"/>
              </a:rPr>
              <a:t>Most Likely</a:t>
            </a:r>
            <a:endParaRPr sz="4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200">
                <a:latin typeface="Permanent Marker"/>
                <a:ea typeface="Permanent Marker"/>
                <a:cs typeface="Permanent Marker"/>
                <a:sym typeface="Permanent Marker"/>
              </a:rPr>
              <a:t>To write her own cookbook</a:t>
            </a:r>
            <a:endParaRPr sz="4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4200">
                <a:latin typeface="Lobster"/>
                <a:ea typeface="Lobster"/>
                <a:cs typeface="Lobster"/>
                <a:sym typeface="Lobster"/>
              </a:rPr>
              <a:t>Christina</a:t>
            </a:r>
            <a:endParaRPr sz="42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6425" y="567875"/>
            <a:ext cx="3995875" cy="42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608125" y="1750325"/>
            <a:ext cx="27636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Bree Serif"/>
                <a:ea typeface="Bree Serif"/>
                <a:cs typeface="Bree Serif"/>
                <a:sym typeface="Bree Serif"/>
              </a:rPr>
              <a:t>Cheerful, Mature and Positive</a:t>
            </a:r>
            <a:endParaRPr sz="4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bster"/>
                <a:ea typeface="Lobster"/>
                <a:cs typeface="Lobster"/>
                <a:sym typeface="Lobster"/>
              </a:rPr>
              <a:t>Ani</a:t>
            </a:r>
            <a:endParaRPr sz="40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375" y="98525"/>
            <a:ext cx="25345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1243650" y="445025"/>
            <a:ext cx="4145400" cy="40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Excellent Student and Creative Chef</a:t>
            </a:r>
            <a:endParaRPr sz="40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Mane</a:t>
            </a:r>
            <a:endParaRPr sz="40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0075" y="44825"/>
            <a:ext cx="261777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961275" y="445025"/>
            <a:ext cx="4871100" cy="4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Bree Serif"/>
                <a:ea typeface="Bree Serif"/>
                <a:cs typeface="Bree Serif"/>
                <a:sym typeface="Bree Serif"/>
              </a:rPr>
              <a:t>This student makes those around her feel happy; she is so pleasant to be around!</a:t>
            </a:r>
            <a:endParaRPr sz="36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acifico"/>
                <a:ea typeface="Pacifico"/>
                <a:cs typeface="Pacifico"/>
                <a:sym typeface="Pacifico"/>
              </a:rPr>
              <a:t>Elza</a:t>
            </a:r>
            <a:endParaRPr sz="36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00" y="445025"/>
            <a:ext cx="3394325" cy="449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311700" y="445025"/>
            <a:ext cx="3787800" cy="17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Bree Serif"/>
                <a:ea typeface="Bree Serif"/>
                <a:cs typeface="Bree Serif"/>
                <a:sym typeface="Bree Serif"/>
              </a:rPr>
              <a:t>Miss Mise en Place</a:t>
            </a:r>
            <a:endParaRPr sz="42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Lobster"/>
                <a:ea typeface="Lobster"/>
                <a:cs typeface="Lobster"/>
                <a:sym typeface="Lobster"/>
              </a:rPr>
              <a:t>Lilit M.</a:t>
            </a:r>
            <a:endParaRPr sz="42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3000" y="152400"/>
            <a:ext cx="396115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311700" y="445025"/>
            <a:ext cx="455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Pacifico"/>
                <a:ea typeface="Pacifico"/>
                <a:cs typeface="Pacifico"/>
                <a:sym typeface="Pacifico"/>
              </a:rPr>
              <a:t>Shining Example of Cheerful Leadership</a:t>
            </a:r>
            <a:endParaRPr sz="362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62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Bree Serif"/>
                <a:ea typeface="Bree Serif"/>
                <a:cs typeface="Bree Serif"/>
                <a:sym typeface="Bree Serif"/>
              </a:rPr>
              <a:t>Kayla</a:t>
            </a:r>
            <a:endParaRPr sz="3620"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600" y="152400"/>
            <a:ext cx="364635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4716150" y="445025"/>
            <a:ext cx="411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11">
                <a:latin typeface="Permanent Marker"/>
                <a:ea typeface="Permanent Marker"/>
                <a:cs typeface="Permanent Marker"/>
                <a:sym typeface="Permanent Marker"/>
              </a:rPr>
              <a:t>Such a Talented Chef; we May See Her on the Food Network someday!</a:t>
            </a:r>
            <a:endParaRPr b="1" sz="3611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611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11">
                <a:latin typeface="Lobster"/>
                <a:ea typeface="Lobster"/>
                <a:cs typeface="Lobster"/>
                <a:sym typeface="Lobster"/>
              </a:rPr>
              <a:t>Laren</a:t>
            </a:r>
            <a:endParaRPr b="1" sz="3611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2" name="Google Shape;1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00" y="152400"/>
            <a:ext cx="29304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B26B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type="title"/>
          </p:nvPr>
        </p:nvSpPr>
        <p:spPr>
          <a:xfrm>
            <a:off x="311700" y="228950"/>
            <a:ext cx="3763500" cy="47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ree Serif"/>
                <a:ea typeface="Bree Serif"/>
                <a:cs typeface="Bree Serif"/>
                <a:sym typeface="Bree Serif"/>
              </a:rPr>
              <a:t>Excellent Chef</a:t>
            </a:r>
            <a:endParaRPr sz="3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ree Serif"/>
                <a:ea typeface="Bree Serif"/>
                <a:cs typeface="Bree Serif"/>
                <a:sym typeface="Bree Serif"/>
              </a:rPr>
              <a:t>Successful Student</a:t>
            </a:r>
            <a:endParaRPr sz="3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ree Serif"/>
                <a:ea typeface="Bree Serif"/>
                <a:cs typeface="Bree Serif"/>
                <a:sym typeface="Bree Serif"/>
              </a:rPr>
              <a:t>Kind Heart</a:t>
            </a:r>
            <a:endParaRPr sz="3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ree Serif"/>
                <a:ea typeface="Bree Serif"/>
                <a:cs typeface="Bree Serif"/>
                <a:sym typeface="Bree Serif"/>
              </a:rPr>
              <a:t>A True Wilson Knight!</a:t>
            </a:r>
            <a:endParaRPr sz="3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Permanent Marker"/>
                <a:ea typeface="Permanent Marker"/>
                <a:cs typeface="Permanent Marker"/>
                <a:sym typeface="Permanent Marker"/>
              </a:rPr>
              <a:t>Narbe</a:t>
            </a: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68" name="Google Shape;1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600" y="152400"/>
            <a:ext cx="39379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4838250" y="445025"/>
            <a:ext cx="399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11">
                <a:latin typeface="Pacifico"/>
                <a:ea typeface="Pacifico"/>
                <a:cs typeface="Pacifico"/>
                <a:sym typeface="Pacifico"/>
              </a:rPr>
              <a:t>Our Technology Genius!</a:t>
            </a:r>
            <a:endParaRPr sz="4011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011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11">
                <a:latin typeface="Verdana"/>
                <a:ea typeface="Verdana"/>
                <a:cs typeface="Verdana"/>
                <a:sym typeface="Verdana"/>
              </a:rPr>
              <a:t>Angelica</a:t>
            </a:r>
            <a:endParaRPr sz="4011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 b="0" l="0" r="0" t="11527"/>
          <a:stretch/>
        </p:blipFill>
        <p:spPr>
          <a:xfrm>
            <a:off x="610275" y="228825"/>
            <a:ext cx="3434325" cy="46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11700" y="445025"/>
            <a:ext cx="382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111">
                <a:latin typeface="Bree Serif"/>
                <a:ea typeface="Bree Serif"/>
                <a:cs typeface="Bree Serif"/>
                <a:sym typeface="Bree Serif"/>
              </a:rPr>
              <a:t>Exceptional Cooking Skills</a:t>
            </a:r>
            <a:endParaRPr b="1" sz="4111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4111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111">
                <a:latin typeface="Pacifico"/>
                <a:ea typeface="Pacifico"/>
                <a:cs typeface="Pacifico"/>
                <a:sym typeface="Pacifico"/>
              </a:rPr>
              <a:t>Eviana</a:t>
            </a:r>
            <a:endParaRPr b="1" sz="4111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80" name="Google Shape;18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1650" y="577227"/>
            <a:ext cx="3824400" cy="288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3634475" y="445025"/>
            <a:ext cx="5197800" cy="32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ermanent Marker"/>
                <a:ea typeface="Permanent Marker"/>
                <a:cs typeface="Permanent Marker"/>
                <a:sym typeface="Permanent Marker"/>
              </a:rPr>
              <a:t>Kind</a:t>
            </a:r>
            <a:endParaRPr b="1" sz="37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ermanent Marker"/>
                <a:ea typeface="Permanent Marker"/>
                <a:cs typeface="Permanent Marker"/>
                <a:sym typeface="Permanent Marker"/>
              </a:rPr>
              <a:t>Responsible</a:t>
            </a:r>
            <a:endParaRPr b="1" sz="37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ermanent Marker"/>
                <a:ea typeface="Permanent Marker"/>
                <a:cs typeface="Permanent Marker"/>
                <a:sym typeface="Permanent Marker"/>
              </a:rPr>
              <a:t>Reflective</a:t>
            </a:r>
            <a:endParaRPr b="1" sz="37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Eugene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425" y="542550"/>
            <a:ext cx="2595925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311700" y="445025"/>
            <a:ext cx="4129800" cy="24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40">
                <a:latin typeface="Bree Serif"/>
                <a:ea typeface="Bree Serif"/>
                <a:cs typeface="Bree Serif"/>
                <a:sym typeface="Bree Serif"/>
              </a:rPr>
              <a:t>Truly an amazing chef; she made the most of cooking at home!</a:t>
            </a:r>
            <a:endParaRPr sz="394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94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40">
                <a:latin typeface="Lobster"/>
                <a:ea typeface="Lobster"/>
                <a:cs typeface="Lobster"/>
                <a:sym typeface="Lobster"/>
              </a:rPr>
              <a:t>Juliette</a:t>
            </a:r>
            <a:endParaRPr sz="394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92" name="Google Shape;1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3250" y="834350"/>
            <a:ext cx="269269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/>
          <p:nvPr>
            <p:ph type="title"/>
          </p:nvPr>
        </p:nvSpPr>
        <p:spPr>
          <a:xfrm>
            <a:off x="4197225" y="948700"/>
            <a:ext cx="4604400" cy="28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40">
                <a:latin typeface="Permanent Marker"/>
                <a:ea typeface="Permanent Marker"/>
                <a:cs typeface="Permanent Marker"/>
                <a:sym typeface="Permanent Marker"/>
              </a:rPr>
              <a:t>Hard Working Student,</a:t>
            </a:r>
            <a:endParaRPr b="1" sz="364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40">
                <a:latin typeface="Permanent Marker"/>
                <a:ea typeface="Permanent Marker"/>
                <a:cs typeface="Permanent Marker"/>
                <a:sym typeface="Permanent Marker"/>
              </a:rPr>
              <a:t>Exceptional Chef</a:t>
            </a:r>
            <a:endParaRPr b="1" sz="364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64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40">
                <a:latin typeface="Pacifico"/>
                <a:ea typeface="Pacifico"/>
                <a:cs typeface="Pacifico"/>
                <a:sym typeface="Pacifico"/>
              </a:rPr>
              <a:t>Emma</a:t>
            </a:r>
            <a:endParaRPr b="1" sz="364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98" name="Google Shape;1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45025"/>
            <a:ext cx="3831150" cy="453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>
            <p:ph type="title"/>
          </p:nvPr>
        </p:nvSpPr>
        <p:spPr>
          <a:xfrm>
            <a:off x="311700" y="445025"/>
            <a:ext cx="3870300" cy="28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Pacifico"/>
                <a:ea typeface="Pacifico"/>
                <a:cs typeface="Pacifico"/>
                <a:sym typeface="Pacifico"/>
              </a:rPr>
              <a:t>Dependable Leader</a:t>
            </a:r>
            <a:endParaRPr b="1" sz="45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Verdana"/>
                <a:ea typeface="Verdana"/>
                <a:cs typeface="Verdana"/>
                <a:sym typeface="Verdana"/>
              </a:rPr>
              <a:t>Emily</a:t>
            </a:r>
            <a:endParaRPr b="1"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4" name="Google Shape;20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2400"/>
            <a:ext cx="37156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FA8DC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/>
          <p:cNvSpPr txBox="1"/>
          <p:nvPr>
            <p:ph type="title"/>
          </p:nvPr>
        </p:nvSpPr>
        <p:spPr>
          <a:xfrm>
            <a:off x="5051925" y="445025"/>
            <a:ext cx="3780300" cy="32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00">
                <a:latin typeface="Bree Serif"/>
                <a:ea typeface="Bree Serif"/>
                <a:cs typeface="Bree Serif"/>
                <a:sym typeface="Bree Serif"/>
              </a:rPr>
              <a:t>She really knows how to cook well!</a:t>
            </a:r>
            <a:endParaRPr sz="42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00">
                <a:latin typeface="Bree Serif"/>
                <a:ea typeface="Bree Serif"/>
                <a:cs typeface="Bree Serif"/>
                <a:sym typeface="Bree Serif"/>
              </a:rPr>
              <a:t>And she’s so nice, too!!</a:t>
            </a:r>
            <a:endParaRPr sz="42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00">
                <a:latin typeface="Lobster"/>
                <a:ea typeface="Lobster"/>
                <a:cs typeface="Lobster"/>
                <a:sym typeface="Lobster"/>
              </a:rPr>
              <a:t>Lily</a:t>
            </a:r>
            <a:endParaRPr sz="42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10" name="Google Shape;21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399999">
            <a:off x="442625" y="200813"/>
            <a:ext cx="4090375" cy="457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 txBox="1"/>
          <p:nvPr>
            <p:ph type="title"/>
          </p:nvPr>
        </p:nvSpPr>
        <p:spPr>
          <a:xfrm>
            <a:off x="311700" y="736975"/>
            <a:ext cx="3305700" cy="3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Talented, Resilient Chef who Never Gives Up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Verdana"/>
                <a:ea typeface="Verdana"/>
                <a:cs typeface="Verdana"/>
                <a:sym typeface="Verdana"/>
              </a:rPr>
              <a:t>Nanar</a:t>
            </a:r>
            <a:endParaRPr b="1" sz="3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6" name="Google Shape;21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3325" y="1124325"/>
            <a:ext cx="474345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9"/>
          <p:cNvSpPr txBox="1"/>
          <p:nvPr>
            <p:ph type="title"/>
          </p:nvPr>
        </p:nvSpPr>
        <p:spPr>
          <a:xfrm>
            <a:off x="4868775" y="445025"/>
            <a:ext cx="3480000" cy="31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411">
                <a:latin typeface="Verdana"/>
                <a:ea typeface="Verdana"/>
                <a:cs typeface="Verdana"/>
                <a:sym typeface="Verdana"/>
              </a:rPr>
              <a:t>Excellent Baker and Chef</a:t>
            </a:r>
            <a:endParaRPr b="1" sz="4411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4411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411">
                <a:latin typeface="Cambria"/>
                <a:ea typeface="Cambria"/>
                <a:cs typeface="Cambria"/>
                <a:sym typeface="Cambria"/>
              </a:rPr>
              <a:t>Adrian</a:t>
            </a:r>
            <a:endParaRPr b="1" sz="4411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22" name="Google Shape;2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9200" y="152400"/>
            <a:ext cx="246358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 txBox="1"/>
          <p:nvPr>
            <p:ph type="title"/>
          </p:nvPr>
        </p:nvSpPr>
        <p:spPr>
          <a:xfrm>
            <a:off x="311700" y="445025"/>
            <a:ext cx="319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>
                <a:latin typeface="Bree Serif"/>
                <a:ea typeface="Bree Serif"/>
                <a:cs typeface="Bree Serif"/>
                <a:sym typeface="Bree Serif"/>
              </a:rPr>
              <a:t>You will definitely see this guy as a successful chef in the future….perhaps he will compete on “Chopped,” and we can all visit the restaurant he opens!</a:t>
            </a:r>
            <a:endParaRPr sz="252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>
                <a:latin typeface="Pacifico"/>
                <a:ea typeface="Pacifico"/>
                <a:cs typeface="Pacifico"/>
                <a:sym typeface="Pacifico"/>
              </a:rPr>
              <a:t>Michael</a:t>
            </a:r>
            <a:endParaRPr sz="252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228" name="Google Shape;22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300" y="590150"/>
            <a:ext cx="556397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"/>
          <p:cNvSpPr txBox="1"/>
          <p:nvPr>
            <p:ph type="title"/>
          </p:nvPr>
        </p:nvSpPr>
        <p:spPr>
          <a:xfrm>
            <a:off x="4090375" y="445025"/>
            <a:ext cx="474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11">
                <a:latin typeface="Bree Serif"/>
                <a:ea typeface="Bree Serif"/>
                <a:cs typeface="Bree Serif"/>
                <a:sym typeface="Bree Serif"/>
              </a:rPr>
              <a:t>Works Well With Others, and Had Fun Doing It!</a:t>
            </a:r>
            <a:endParaRPr sz="4111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111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11">
                <a:latin typeface="Bree Serif"/>
                <a:ea typeface="Bree Serif"/>
                <a:cs typeface="Bree Serif"/>
                <a:sym typeface="Bree Serif"/>
              </a:rPr>
              <a:t>Madalene</a:t>
            </a:r>
            <a:endParaRPr sz="4111"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234" name="Google Shape;2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3519226" cy="446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>
            <p:ph type="title"/>
          </p:nvPr>
        </p:nvSpPr>
        <p:spPr>
          <a:xfrm>
            <a:off x="311700" y="445025"/>
            <a:ext cx="4053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11">
                <a:latin typeface="Lobster"/>
                <a:ea typeface="Lobster"/>
                <a:cs typeface="Lobster"/>
                <a:sym typeface="Lobster"/>
              </a:rPr>
              <a:t>Most Likely to Beat Bobby Flay and Have His Own Cooking Show!</a:t>
            </a:r>
            <a:endParaRPr sz="3611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611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11">
                <a:latin typeface="Bree Serif"/>
                <a:ea typeface="Bree Serif"/>
                <a:cs typeface="Bree Serif"/>
                <a:sym typeface="Bree Serif"/>
              </a:rPr>
              <a:t>Carlos</a:t>
            </a:r>
            <a:endParaRPr sz="3611"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240" name="Google Shape;24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7400" y="152400"/>
            <a:ext cx="416483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311700" y="3266200"/>
            <a:ext cx="8520600" cy="161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020">
                <a:latin typeface="Verdana"/>
                <a:ea typeface="Verdana"/>
                <a:cs typeface="Verdana"/>
                <a:sym typeface="Verdana"/>
              </a:rPr>
              <a:t>Brilliant Writer - Rosemarie</a:t>
            </a:r>
            <a:endParaRPr b="1" sz="402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4"/>
          <p:cNvSpPr txBox="1"/>
          <p:nvPr>
            <p:ph type="title"/>
          </p:nvPr>
        </p:nvSpPr>
        <p:spPr>
          <a:xfrm>
            <a:off x="2426775" y="1442250"/>
            <a:ext cx="4120800" cy="13662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Lobster"/>
                <a:ea typeface="Lobster"/>
                <a:cs typeface="Lobster"/>
                <a:sym typeface="Lobster"/>
              </a:rPr>
              <a:t>A beautiful person, inside and out.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Elena</a:t>
            </a:r>
            <a:endParaRPr b="1" sz="3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5"/>
          <p:cNvSpPr txBox="1"/>
          <p:nvPr>
            <p:ph type="title"/>
          </p:nvPr>
        </p:nvSpPr>
        <p:spPr>
          <a:xfrm>
            <a:off x="4395625" y="445025"/>
            <a:ext cx="4436700" cy="35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Verdana"/>
                <a:ea typeface="Verdana"/>
                <a:cs typeface="Verdana"/>
                <a:sym typeface="Verdana"/>
              </a:rPr>
              <a:t>Perfect Egg Poacher!</a:t>
            </a:r>
            <a:endParaRPr b="1" sz="47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7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Pacifico"/>
                <a:ea typeface="Pacifico"/>
                <a:cs typeface="Pacifico"/>
                <a:sym typeface="Pacifico"/>
              </a:rPr>
              <a:t>David</a:t>
            </a:r>
            <a:endParaRPr b="1" sz="47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256" name="Google Shape;25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800" y="381575"/>
            <a:ext cx="3194300" cy="42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 txBox="1"/>
          <p:nvPr>
            <p:ph type="title"/>
          </p:nvPr>
        </p:nvSpPr>
        <p:spPr>
          <a:xfrm>
            <a:off x="4708675" y="244200"/>
            <a:ext cx="3655200" cy="45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/>
              <a:t>Can you even imagine what our culinary Zooms would be like without him?  He is the lifeblood of the class!</a:t>
            </a:r>
            <a:endParaRPr b="1" sz="29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520">
                <a:latin typeface="Verdana"/>
                <a:ea typeface="Verdana"/>
                <a:cs typeface="Verdana"/>
                <a:sym typeface="Verdana"/>
              </a:rPr>
              <a:t>Amari</a:t>
            </a:r>
            <a:endParaRPr b="1" sz="352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2" name="Google Shape;26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6775"/>
            <a:ext cx="3655325" cy="498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7"/>
          <p:cNvSpPr txBox="1"/>
          <p:nvPr>
            <p:ph type="title"/>
          </p:nvPr>
        </p:nvSpPr>
        <p:spPr>
          <a:xfrm>
            <a:off x="137375" y="244200"/>
            <a:ext cx="86949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My Dear 2020-2021 Culinary “Kids,”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Thank you for a wonderful year.  In spite of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hardships and difficulties, joys and sorrows, we 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made it.  We supported and helped each other.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We shared food together, even if it was virtually.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Remember that we are a family. As you go off to 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high school, remember that the people you shared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Culinary class with are your brothers and sisters.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Say “hi” when you see each other. Invite people to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come and sit with you. Be kind and welcoming.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Stay friends. We all need each other. I wish you all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well.  Please keep in touch and come back to visit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11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me when you can. God bless you all and I love you all.</a:t>
            </a:r>
            <a:endParaRPr sz="2311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68" name="Google Shape;26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0025" y="525625"/>
            <a:ext cx="1558600" cy="182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7"/>
          <p:cNvSpPr txBox="1"/>
          <p:nvPr/>
        </p:nvSpPr>
        <p:spPr>
          <a:xfrm>
            <a:off x="6685025" y="2594650"/>
            <a:ext cx="2237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Mrs. Orris</a:t>
            </a:r>
            <a:endParaRPr sz="2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corris@gusd.net</a:t>
            </a:r>
            <a:endParaRPr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