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56" r:id="rId2"/>
    <p:sldId id="353" r:id="rId3"/>
    <p:sldId id="369" r:id="rId4"/>
    <p:sldId id="367" r:id="rId5"/>
    <p:sldId id="351" r:id="rId6"/>
    <p:sldId id="339" r:id="rId7"/>
    <p:sldId id="368" r:id="rId8"/>
    <p:sldId id="371" r:id="rId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0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1C6E8FD0-2DEE-450A-8CEB-0B7A71628FC4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DDAF2084-63A8-41CD-AEDD-EC08252B9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3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CE234414-B57D-41FF-97F9-B6C43F2BB106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22459"/>
            <a:ext cx="5617208" cy="4188778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BCF56C6-AE66-4A33-BF48-59C5182339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0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CBCF56C6-AE66-4A33-BF48-59C51823398E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969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81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4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District-Wide School Safety Plan</a:t>
            </a:r>
          </a:p>
          <a:p>
            <a:r>
              <a:rPr lang="en-US" dirty="0"/>
              <a:t>Public Hearing 8/09/2023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399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96864"/>
            <a:ext cx="6960802" cy="836271"/>
          </a:xfrm>
        </p:spPr>
        <p:txBody>
          <a:bodyPr>
            <a:noAutofit/>
          </a:bodyPr>
          <a:lstStyle/>
          <a:p>
            <a:pPr marL="0" indent="0" algn="ctr" defTabSz="801688">
              <a:buNone/>
            </a:pPr>
            <a:r>
              <a:rPr lang="en-US" sz="3600" b="1" dirty="0">
                <a:solidFill>
                  <a:schemeClr val="tx1"/>
                </a:solidFill>
              </a:rPr>
              <a:t>GCSD District-Wide Safety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381000"/>
            <a:ext cx="8610600" cy="5334000"/>
          </a:xfrm>
        </p:spPr>
        <p:txBody>
          <a:bodyPr tIns="0" bIns="0" numCol="1">
            <a:noAutofit/>
          </a:bodyPr>
          <a:lstStyle/>
          <a:p>
            <a:pPr marL="2968625" indent="-2968625" algn="ctr" defTabSz="801688">
              <a:buNone/>
            </a:pPr>
            <a:r>
              <a:rPr lang="en-US" sz="3200" b="1" dirty="0">
                <a:solidFill>
                  <a:schemeClr val="tx1"/>
                </a:solidFill>
              </a:rPr>
              <a:t>Purpose </a:t>
            </a:r>
          </a:p>
          <a:p>
            <a:pPr marL="2968625" indent="-2968625" algn="ctr" defTabSz="801688">
              <a:buNone/>
            </a:pPr>
            <a:endParaRPr lang="en-US" sz="3200" b="1" dirty="0">
              <a:solidFill>
                <a:schemeClr val="tx1"/>
              </a:solidFill>
            </a:endParaRPr>
          </a:p>
          <a:p>
            <a:pPr defTabSz="801688"/>
            <a:r>
              <a:rPr lang="en-US" sz="2000" b="1" dirty="0">
                <a:solidFill>
                  <a:schemeClr val="tx1"/>
                </a:solidFill>
              </a:rPr>
              <a:t>The purpose of this presentation is to provide the Board and the public with updates regarding District-Wide Safety Plan.</a:t>
            </a:r>
          </a:p>
          <a:p>
            <a:pPr defTabSz="801688"/>
            <a:endParaRPr lang="en-US" sz="2000" b="1" dirty="0">
              <a:solidFill>
                <a:schemeClr val="tx1"/>
              </a:solidFill>
            </a:endParaRPr>
          </a:p>
          <a:p>
            <a:pPr defTabSz="801688"/>
            <a:r>
              <a:rPr lang="en-US" sz="2000" b="1" dirty="0">
                <a:solidFill>
                  <a:schemeClr val="tx1"/>
                </a:solidFill>
              </a:rPr>
              <a:t>The NYS Governor’s Office enacted the SAVE Legislation in 2001 requiring all schools to develop such plans.</a:t>
            </a:r>
          </a:p>
          <a:p>
            <a:pPr defTabSz="801688"/>
            <a:endParaRPr lang="en-US" sz="2000" b="1" dirty="0">
              <a:solidFill>
                <a:schemeClr val="tx1"/>
              </a:solidFill>
            </a:endParaRPr>
          </a:p>
          <a:p>
            <a:pPr defTabSz="801688"/>
            <a:endParaRPr lang="en-US" b="1" i="1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179063"/>
            <a:ext cx="1143693" cy="1525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57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EF1CA-BEFC-4E96-91D7-9AE8633E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GCSD District-Wide Safety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075-609C-4B8C-91DA-4DE3920FE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57200"/>
            <a:ext cx="75438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The District-Wide Safety Plan is a public document, which includes policies and procedures for: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Responding to Threats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Responding to acts of violence;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Appropriate prevention/intervention strategies such as training for security personnel who may be called to de-escalate a potentially violent situation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Conflict Resolution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Contacting law enforcement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Contacting parents and/or guardians</a:t>
            </a:r>
          </a:p>
          <a:p>
            <a:pPr marL="457200" indent="-457200">
              <a:buAutoNum type="alphaUcPeriod"/>
            </a:pPr>
            <a:r>
              <a:rPr lang="en-US" sz="2000" b="1" dirty="0">
                <a:solidFill>
                  <a:schemeClr val="tx1"/>
                </a:solidFill>
              </a:rPr>
              <a:t>School building security</a:t>
            </a:r>
          </a:p>
        </p:txBody>
      </p:sp>
    </p:spTree>
    <p:extLst>
      <p:ext uri="{BB962C8B-B14F-4D97-AF65-F5344CB8AC3E}">
        <p14:creationId xmlns:p14="http://schemas.microsoft.com/office/powerpoint/2010/main" val="194848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414337"/>
            <a:ext cx="8991600" cy="5376863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Dissemination of informative materials regarding early detection of potentially violent behaviors</a:t>
            </a:r>
          </a:p>
          <a:p>
            <a:pPr marL="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Annual school safety training for staff and students; Protocol for responding to threats and active incidents;</a:t>
            </a:r>
          </a:p>
          <a:p>
            <a:pPr marL="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This team must include a representative of the board of education, students, teachers, administrators, parent organizations, and other school safety personnel.  Representatives must be appointed by the board of education.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4999"/>
            <a:ext cx="7924801" cy="554831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/>
              <a:t>GCSD District-Wide Safety Plan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5710923"/>
            <a:ext cx="838201" cy="111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688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81000"/>
            <a:ext cx="6781800" cy="5376863"/>
          </a:xfrm>
        </p:spPr>
        <p:txBody>
          <a:bodyPr>
            <a:noAutofit/>
          </a:bodyPr>
          <a:lstStyle/>
          <a:p>
            <a:pPr marL="457200" lvl="1" indent="-457200"/>
            <a:r>
              <a:rPr lang="en-US" sz="2400" dirty="0">
                <a:solidFill>
                  <a:schemeClr val="tx1"/>
                </a:solidFill>
              </a:rPr>
              <a:t>The District shall take action to provide written information, by September 15</a:t>
            </a:r>
            <a:r>
              <a:rPr lang="en-US" sz="2400" baseline="30000" dirty="0">
                <a:solidFill>
                  <a:schemeClr val="tx1"/>
                </a:solidFill>
              </a:rPr>
              <a:t>th</a:t>
            </a:r>
            <a:r>
              <a:rPr lang="en-US" sz="2400" dirty="0">
                <a:solidFill>
                  <a:schemeClr val="tx1"/>
                </a:solidFill>
              </a:rPr>
              <a:t> of each school year, to all students and staff about emergency procedures.  All new students and staff will receive training and relevant materials within 30 days of entry into the District.</a:t>
            </a:r>
          </a:p>
          <a:p>
            <a:pPr marL="457200" lvl="1" indent="-457200"/>
            <a:endParaRPr lang="en-US" sz="2400" dirty="0">
              <a:solidFill>
                <a:schemeClr val="tx1"/>
              </a:solidFill>
            </a:endParaRPr>
          </a:p>
          <a:p>
            <a:pPr marL="457200" lvl="1" indent="-457200"/>
            <a:r>
              <a:rPr lang="en-US" sz="2400" dirty="0">
                <a:solidFill>
                  <a:schemeClr val="tx1"/>
                </a:solidFill>
              </a:rPr>
              <a:t>A draft of the proposed District-Wide Safety Plan will be posted on the District website 30 days prior to adoption by the Board of Education at the September 13</a:t>
            </a:r>
            <a:r>
              <a:rPr lang="en-US" sz="2400" baseline="30000" dirty="0">
                <a:solidFill>
                  <a:schemeClr val="tx1"/>
                </a:solidFill>
              </a:rPr>
              <a:t>th</a:t>
            </a:r>
            <a:r>
              <a:rPr lang="en-US" sz="2400" dirty="0">
                <a:solidFill>
                  <a:schemeClr val="tx1"/>
                </a:solidFill>
              </a:rPr>
              <a:t> BOE Meeting.</a:t>
            </a:r>
          </a:p>
          <a:p>
            <a:pPr marL="457200" lvl="1" indent="-457200"/>
            <a:endParaRPr lang="en-US" sz="20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4999"/>
            <a:ext cx="7924801" cy="554831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/>
              <a:t>GCSD District-Wide Safety Plan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5710923"/>
            <a:ext cx="838201" cy="111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088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" y="5255891"/>
            <a:ext cx="117492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10A9F4-A3BA-41D3-A395-6C4960201C17}"/>
              </a:ext>
            </a:extLst>
          </p:cNvPr>
          <p:cNvSpPr txBox="1"/>
          <p:nvPr/>
        </p:nvSpPr>
        <p:spPr>
          <a:xfrm>
            <a:off x="228600" y="381000"/>
            <a:ext cx="88260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Training of Personnel</a:t>
            </a:r>
          </a:p>
          <a:p>
            <a:r>
              <a:rPr lang="en-US" sz="2800" dirty="0"/>
              <a:t>All staff must receive the appropriate multi-Hazard and specific incident response training annually.  In addition, training in School Violence Prevention and Mental Health is mandatory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b="1" u="sng" dirty="0"/>
              <a:t>Mandated Number of Drills:</a:t>
            </a:r>
          </a:p>
          <a:p>
            <a:r>
              <a:rPr lang="en-US" sz="2800" dirty="0"/>
              <a:t>We are mandated to perform four lockdown drills and eight fire drills a year.  In addition, the District will provide additional drills including, but not limited to, lock-out drills, evacuation drills, and shelter in place drills</a:t>
            </a:r>
            <a:endParaRPr lang="en-US" sz="2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353DB-4F6F-FC96-E633-6C359360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486400"/>
            <a:ext cx="6781800" cy="685800"/>
          </a:xfrm>
        </p:spPr>
        <p:txBody>
          <a:bodyPr>
            <a:normAutofit/>
          </a:bodyPr>
          <a:lstStyle/>
          <a:p>
            <a:r>
              <a:rPr lang="en-US" sz="3600" dirty="0"/>
              <a:t>     GCSD District-Wide Safety Plan</a:t>
            </a:r>
          </a:p>
        </p:txBody>
      </p:sp>
    </p:spTree>
    <p:extLst>
      <p:ext uri="{BB962C8B-B14F-4D97-AF65-F5344CB8AC3E}">
        <p14:creationId xmlns:p14="http://schemas.microsoft.com/office/powerpoint/2010/main" val="256886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BBCA-45A3-4750-B202-678C66DB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GCSD District-Wide Safety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831A5-AE2C-469B-8A84-EB0EA14ED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u="sng" dirty="0"/>
              <a:t>Notification of Parents:</a:t>
            </a:r>
          </a:p>
          <a:p>
            <a:r>
              <a:rPr lang="en-US" sz="3200" dirty="0"/>
              <a:t>Parents and guardians will be promptly advised of emergencies via Robo-call, email, text messages</a:t>
            </a:r>
            <a:r>
              <a:rPr lang="en-US" sz="3200"/>
              <a:t>, Facebook, </a:t>
            </a:r>
            <a:r>
              <a:rPr lang="en-US" sz="3200" dirty="0"/>
              <a:t>and websites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363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C9364-8292-367B-B90B-2486E6867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0"/>
            <a:ext cx="6781800" cy="76200"/>
          </a:xfrm>
        </p:spPr>
        <p:txBody>
          <a:bodyPr>
            <a:noAutofit/>
          </a:bodyPr>
          <a:lstStyle/>
          <a:p>
            <a:r>
              <a:rPr lang="en-US" sz="3600" dirty="0"/>
              <a:t>GCSD District-Wide Safety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16E4E-F2F2-2633-F581-51D1ABF92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Questions</a:t>
            </a:r>
          </a:p>
          <a:p>
            <a:endParaRPr lang="en-US" sz="3200" dirty="0"/>
          </a:p>
          <a:p>
            <a:pPr lvl="6"/>
            <a:r>
              <a:rPr lang="en-US" sz="3200" dirty="0"/>
              <a:t>Comments</a:t>
            </a:r>
          </a:p>
          <a:p>
            <a:pPr lvl="6"/>
            <a:endParaRPr lang="en-US" sz="3200" dirty="0"/>
          </a:p>
          <a:p>
            <a:pPr lvl="6"/>
            <a:endParaRPr lang="en-US" sz="3200" dirty="0"/>
          </a:p>
          <a:p>
            <a:pPr lvl="8" algn="ctr"/>
            <a:r>
              <a:rPr lang="en-US" sz="3200" dirty="0"/>
              <a:t>Concerns</a:t>
            </a:r>
          </a:p>
        </p:txBody>
      </p:sp>
    </p:spTree>
    <p:extLst>
      <p:ext uri="{BB962C8B-B14F-4D97-AF65-F5344CB8AC3E}">
        <p14:creationId xmlns:p14="http://schemas.microsoft.com/office/powerpoint/2010/main" val="3327512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9674</TotalTime>
  <Words>392</Words>
  <Application>Microsoft Office PowerPoint</Application>
  <PresentationFormat>On-screen Show (4:3)</PresentationFormat>
  <Paragraphs>51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Impact</vt:lpstr>
      <vt:lpstr>Times New Roman</vt:lpstr>
      <vt:lpstr>NewsPrint</vt:lpstr>
      <vt:lpstr>Germantown Central School</vt:lpstr>
      <vt:lpstr>GCSD District-Wide Safety Plan</vt:lpstr>
      <vt:lpstr>GCSD District-Wide Safety Plan</vt:lpstr>
      <vt:lpstr>GCSD District-Wide Safety Plan</vt:lpstr>
      <vt:lpstr>GCSD District-Wide Safety Plan</vt:lpstr>
      <vt:lpstr>     GCSD District-Wide Safety Plan</vt:lpstr>
      <vt:lpstr>GCSD District-Wide Safety Plan</vt:lpstr>
      <vt:lpstr>GCSD District-Wide Safety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Germantown Central School</dc:title>
  <dc:creator>Brown, Sue</dc:creator>
  <cp:lastModifiedBy>Bragg, Benjamin</cp:lastModifiedBy>
  <cp:revision>289</cp:revision>
  <cp:lastPrinted>2020-09-08T11:37:30Z</cp:lastPrinted>
  <dcterms:created xsi:type="dcterms:W3CDTF">2013-12-02T17:18:24Z</dcterms:created>
  <dcterms:modified xsi:type="dcterms:W3CDTF">2023-07-17T12:04:22Z</dcterms:modified>
</cp:coreProperties>
</file>