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handoutMasterIdLst>
    <p:handoutMasterId r:id="rId13"/>
  </p:handoutMasterIdLst>
  <p:sldIdLst>
    <p:sldId id="256" r:id="rId2"/>
    <p:sldId id="353" r:id="rId3"/>
    <p:sldId id="351" r:id="rId4"/>
    <p:sldId id="339" r:id="rId5"/>
    <p:sldId id="332" r:id="rId6"/>
    <p:sldId id="354" r:id="rId7"/>
    <p:sldId id="355" r:id="rId8"/>
    <p:sldId id="356" r:id="rId9"/>
    <p:sldId id="365" r:id="rId10"/>
    <p:sldId id="364" r:id="rId11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94D060-EA19-4FB0-8C22-8339F6E90928}" v="134" dt="2021-03-24T15:28:10.9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62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gg, Benjamin" userId="2dfa2519-f1f9-4b98-8a8b-b6ea1c023ec7" providerId="ADAL" clId="{E494D060-EA19-4FB0-8C22-8339F6E90928}"/>
    <pc:docChg chg="custSel modSld">
      <pc:chgData name="Bragg, Benjamin" userId="2dfa2519-f1f9-4b98-8a8b-b6ea1c023ec7" providerId="ADAL" clId="{E494D060-EA19-4FB0-8C22-8339F6E90928}" dt="2021-03-24T16:55:15.005" v="625" actId="20577"/>
      <pc:docMkLst>
        <pc:docMk/>
      </pc:docMkLst>
      <pc:sldChg chg="modSp mod">
        <pc:chgData name="Bragg, Benjamin" userId="2dfa2519-f1f9-4b98-8a8b-b6ea1c023ec7" providerId="ADAL" clId="{E494D060-EA19-4FB0-8C22-8339F6E90928}" dt="2021-03-24T14:03:30.331" v="443" actId="20577"/>
        <pc:sldMkLst>
          <pc:docMk/>
          <pc:sldMk cId="2070558310" sldId="332"/>
        </pc:sldMkLst>
        <pc:graphicFrameChg chg="modGraphic">
          <ac:chgData name="Bragg, Benjamin" userId="2dfa2519-f1f9-4b98-8a8b-b6ea1c023ec7" providerId="ADAL" clId="{E494D060-EA19-4FB0-8C22-8339F6E90928}" dt="2021-03-24T14:03:30.331" v="443" actId="20577"/>
          <ac:graphicFrameMkLst>
            <pc:docMk/>
            <pc:sldMk cId="2070558310" sldId="332"/>
            <ac:graphicFrameMk id="7" creationId="{A94C5DD7-D68A-4693-8A91-B8CFFF3BA0B8}"/>
          </ac:graphicFrameMkLst>
        </pc:graphicFrameChg>
      </pc:sldChg>
      <pc:sldChg chg="modSp mod">
        <pc:chgData name="Bragg, Benjamin" userId="2dfa2519-f1f9-4b98-8a8b-b6ea1c023ec7" providerId="ADAL" clId="{E494D060-EA19-4FB0-8C22-8339F6E90928}" dt="2021-03-24T14:02:45.866" v="441" actId="20577"/>
        <pc:sldMkLst>
          <pc:docMk/>
          <pc:sldMk cId="2568868278" sldId="339"/>
        </pc:sldMkLst>
        <pc:graphicFrameChg chg="modGraphic">
          <ac:chgData name="Bragg, Benjamin" userId="2dfa2519-f1f9-4b98-8a8b-b6ea1c023ec7" providerId="ADAL" clId="{E494D060-EA19-4FB0-8C22-8339F6E90928}" dt="2021-03-24T14:02:45.866" v="441" actId="20577"/>
          <ac:graphicFrameMkLst>
            <pc:docMk/>
            <pc:sldMk cId="2568868278" sldId="339"/>
            <ac:graphicFrameMk id="12" creationId="{00000000-0000-0000-0000-000000000000}"/>
          </ac:graphicFrameMkLst>
        </pc:graphicFrameChg>
      </pc:sldChg>
      <pc:sldChg chg="modSp mod">
        <pc:chgData name="Bragg, Benjamin" userId="2dfa2519-f1f9-4b98-8a8b-b6ea1c023ec7" providerId="ADAL" clId="{E494D060-EA19-4FB0-8C22-8339F6E90928}" dt="2021-03-24T12:21:22.075" v="341" actId="6549"/>
        <pc:sldMkLst>
          <pc:docMk/>
          <pc:sldMk cId="2970578800" sldId="353"/>
        </pc:sldMkLst>
        <pc:spChg chg="mod">
          <ac:chgData name="Bragg, Benjamin" userId="2dfa2519-f1f9-4b98-8a8b-b6ea1c023ec7" providerId="ADAL" clId="{E494D060-EA19-4FB0-8C22-8339F6E90928}" dt="2021-03-24T12:21:22.075" v="341" actId="6549"/>
          <ac:spMkLst>
            <pc:docMk/>
            <pc:sldMk cId="2970578800" sldId="353"/>
            <ac:spMk id="3" creationId="{00000000-0000-0000-0000-000000000000}"/>
          </ac:spMkLst>
        </pc:spChg>
      </pc:sldChg>
      <pc:sldChg chg="modSp mod">
        <pc:chgData name="Bragg, Benjamin" userId="2dfa2519-f1f9-4b98-8a8b-b6ea1c023ec7" providerId="ADAL" clId="{E494D060-EA19-4FB0-8C22-8339F6E90928}" dt="2021-03-24T15:40:32.604" v="611" actId="20577"/>
        <pc:sldMkLst>
          <pc:docMk/>
          <pc:sldMk cId="2541052150" sldId="354"/>
        </pc:sldMkLst>
        <pc:graphicFrameChg chg="modGraphic">
          <ac:chgData name="Bragg, Benjamin" userId="2dfa2519-f1f9-4b98-8a8b-b6ea1c023ec7" providerId="ADAL" clId="{E494D060-EA19-4FB0-8C22-8339F6E90928}" dt="2021-03-24T15:40:32.604" v="611" actId="20577"/>
          <ac:graphicFrameMkLst>
            <pc:docMk/>
            <pc:sldMk cId="2541052150" sldId="354"/>
            <ac:graphicFrameMk id="2" creationId="{680E2EE8-81B1-4343-8B00-EE6CCBA7DB13}"/>
          </ac:graphicFrameMkLst>
        </pc:graphicFrameChg>
        <pc:picChg chg="mod">
          <ac:chgData name="Bragg, Benjamin" userId="2dfa2519-f1f9-4b98-8a8b-b6ea1c023ec7" providerId="ADAL" clId="{E494D060-EA19-4FB0-8C22-8339F6E90928}" dt="2021-03-24T15:28:10.939" v="583" actId="1076"/>
          <ac:picMkLst>
            <pc:docMk/>
            <pc:sldMk cId="2541052150" sldId="354"/>
            <ac:picMk id="4" creationId="{126DCD2F-7FBA-446B-A6C3-445A3D53D025}"/>
          </ac:picMkLst>
        </pc:picChg>
      </pc:sldChg>
      <pc:sldChg chg="modSp mod">
        <pc:chgData name="Bragg, Benjamin" userId="2dfa2519-f1f9-4b98-8a8b-b6ea1c023ec7" providerId="ADAL" clId="{E494D060-EA19-4FB0-8C22-8339F6E90928}" dt="2021-03-24T16:55:15.005" v="625" actId="20577"/>
        <pc:sldMkLst>
          <pc:docMk/>
          <pc:sldMk cId="2843043391" sldId="355"/>
        </pc:sldMkLst>
        <pc:graphicFrameChg chg="modGraphic">
          <ac:chgData name="Bragg, Benjamin" userId="2dfa2519-f1f9-4b98-8a8b-b6ea1c023ec7" providerId="ADAL" clId="{E494D060-EA19-4FB0-8C22-8339F6E90928}" dt="2021-03-24T16:55:15.005" v="625" actId="20577"/>
          <ac:graphicFrameMkLst>
            <pc:docMk/>
            <pc:sldMk cId="2843043391" sldId="355"/>
            <ac:graphicFrameMk id="3" creationId="{603CBA5B-C43F-42F0-BA06-8099D0A039BE}"/>
          </ac:graphicFrameMkLst>
        </pc:graphicFrameChg>
      </pc:sldChg>
      <pc:sldChg chg="modSp mod">
        <pc:chgData name="Bragg, Benjamin" userId="2dfa2519-f1f9-4b98-8a8b-b6ea1c023ec7" providerId="ADAL" clId="{E494D060-EA19-4FB0-8C22-8339F6E90928}" dt="2021-03-24T14:07:27.050" v="473" actId="6549"/>
        <pc:sldMkLst>
          <pc:docMk/>
          <pc:sldMk cId="1485950156" sldId="356"/>
        </pc:sldMkLst>
        <pc:graphicFrameChg chg="modGraphic">
          <ac:chgData name="Bragg, Benjamin" userId="2dfa2519-f1f9-4b98-8a8b-b6ea1c023ec7" providerId="ADAL" clId="{E494D060-EA19-4FB0-8C22-8339F6E90928}" dt="2021-03-24T14:07:27.050" v="473" actId="6549"/>
          <ac:graphicFrameMkLst>
            <pc:docMk/>
            <pc:sldMk cId="1485950156" sldId="356"/>
            <ac:graphicFrameMk id="3" creationId="{0550856F-8A9E-45A8-BA69-C3990199E250}"/>
          </ac:graphicFrameMkLst>
        </pc:graphicFrameChg>
      </pc:sldChg>
      <pc:sldChg chg="addSp delSp modSp mod">
        <pc:chgData name="Bragg, Benjamin" userId="2dfa2519-f1f9-4b98-8a8b-b6ea1c023ec7" providerId="ADAL" clId="{E494D060-EA19-4FB0-8C22-8339F6E90928}" dt="2021-03-24T13:09:17.742" v="429" actId="20577"/>
        <pc:sldMkLst>
          <pc:docMk/>
          <pc:sldMk cId="3461982349" sldId="364"/>
        </pc:sldMkLst>
        <pc:spChg chg="mod">
          <ac:chgData name="Bragg, Benjamin" userId="2dfa2519-f1f9-4b98-8a8b-b6ea1c023ec7" providerId="ADAL" clId="{E494D060-EA19-4FB0-8C22-8339F6E90928}" dt="2021-03-23T15:45:39.397" v="284" actId="1076"/>
          <ac:spMkLst>
            <pc:docMk/>
            <pc:sldMk cId="3461982349" sldId="364"/>
            <ac:spMk id="4" creationId="{00000000-0000-0000-0000-000000000000}"/>
          </ac:spMkLst>
        </pc:spChg>
        <pc:spChg chg="mod">
          <ac:chgData name="Bragg, Benjamin" userId="2dfa2519-f1f9-4b98-8a8b-b6ea1c023ec7" providerId="ADAL" clId="{E494D060-EA19-4FB0-8C22-8339F6E90928}" dt="2021-03-23T19:00:54.621" v="337" actId="20577"/>
          <ac:spMkLst>
            <pc:docMk/>
            <pc:sldMk cId="3461982349" sldId="364"/>
            <ac:spMk id="5" creationId="{00000000-0000-0000-0000-000000000000}"/>
          </ac:spMkLst>
        </pc:spChg>
        <pc:spChg chg="mod">
          <ac:chgData name="Bragg, Benjamin" userId="2dfa2519-f1f9-4b98-8a8b-b6ea1c023ec7" providerId="ADAL" clId="{E494D060-EA19-4FB0-8C22-8339F6E90928}" dt="2021-03-23T15:45:54.553" v="287" actId="20577"/>
          <ac:spMkLst>
            <pc:docMk/>
            <pc:sldMk cId="3461982349" sldId="364"/>
            <ac:spMk id="8" creationId="{C8268B7E-6154-48E9-863A-B9BC5A3FE0E3}"/>
          </ac:spMkLst>
        </pc:spChg>
        <pc:graphicFrameChg chg="add del mod modGraphic">
          <ac:chgData name="Bragg, Benjamin" userId="2dfa2519-f1f9-4b98-8a8b-b6ea1c023ec7" providerId="ADAL" clId="{E494D060-EA19-4FB0-8C22-8339F6E90928}" dt="2021-03-23T15:09:08.760" v="54" actId="478"/>
          <ac:graphicFrameMkLst>
            <pc:docMk/>
            <pc:sldMk cId="3461982349" sldId="364"/>
            <ac:graphicFrameMk id="3" creationId="{F1F4C070-15F9-42B1-A259-47EF69D2A292}"/>
          </ac:graphicFrameMkLst>
        </pc:graphicFrameChg>
        <pc:graphicFrameChg chg="add del mod modGraphic">
          <ac:chgData name="Bragg, Benjamin" userId="2dfa2519-f1f9-4b98-8a8b-b6ea1c023ec7" providerId="ADAL" clId="{E494D060-EA19-4FB0-8C22-8339F6E90928}" dt="2021-03-23T15:40:58.528" v="82" actId="478"/>
          <ac:graphicFrameMkLst>
            <pc:docMk/>
            <pc:sldMk cId="3461982349" sldId="364"/>
            <ac:graphicFrameMk id="7" creationId="{9CCBFCEC-05D9-4613-BD8F-56F50FD00166}"/>
          </ac:graphicFrameMkLst>
        </pc:graphicFrameChg>
        <pc:graphicFrameChg chg="add del mod modGraphic">
          <ac:chgData name="Bragg, Benjamin" userId="2dfa2519-f1f9-4b98-8a8b-b6ea1c023ec7" providerId="ADAL" clId="{E494D060-EA19-4FB0-8C22-8339F6E90928}" dt="2021-03-23T15:42:56.490" v="96" actId="478"/>
          <ac:graphicFrameMkLst>
            <pc:docMk/>
            <pc:sldMk cId="3461982349" sldId="364"/>
            <ac:graphicFrameMk id="9" creationId="{6491DF0B-09D8-421D-A625-F16036F0922E}"/>
          </ac:graphicFrameMkLst>
        </pc:graphicFrameChg>
        <pc:graphicFrameChg chg="add mod modGraphic">
          <ac:chgData name="Bragg, Benjamin" userId="2dfa2519-f1f9-4b98-8a8b-b6ea1c023ec7" providerId="ADAL" clId="{E494D060-EA19-4FB0-8C22-8339F6E90928}" dt="2021-03-24T13:09:17.742" v="429" actId="20577"/>
          <ac:graphicFrameMkLst>
            <pc:docMk/>
            <pc:sldMk cId="3461982349" sldId="364"/>
            <ac:graphicFrameMk id="10" creationId="{D35F8F3F-BBBC-4D30-8288-26DD035AC6BD}"/>
          </ac:graphicFrameMkLst>
        </pc:graphicFrameChg>
        <pc:picChg chg="mod">
          <ac:chgData name="Bragg, Benjamin" userId="2dfa2519-f1f9-4b98-8a8b-b6ea1c023ec7" providerId="ADAL" clId="{E494D060-EA19-4FB0-8C22-8339F6E90928}" dt="2021-03-23T15:45:43.474" v="285" actId="1076"/>
          <ac:picMkLst>
            <pc:docMk/>
            <pc:sldMk cId="3461982349" sldId="364"/>
            <ac:picMk id="2" creationId="{00000000-0000-0000-0000-000000000000}"/>
          </ac:picMkLst>
        </pc:picChg>
        <pc:picChg chg="del">
          <ac:chgData name="Bragg, Benjamin" userId="2dfa2519-f1f9-4b98-8a8b-b6ea1c023ec7" providerId="ADAL" clId="{E494D060-EA19-4FB0-8C22-8339F6E90928}" dt="2021-03-23T15:07:02.974" v="36" actId="478"/>
          <ac:picMkLst>
            <pc:docMk/>
            <pc:sldMk cId="3461982349" sldId="364"/>
            <ac:picMk id="6" creationId="{4F594588-3D54-46B5-9362-5837950A1035}"/>
          </ac:picMkLst>
        </pc:picChg>
      </pc:sldChg>
      <pc:sldChg chg="addSp modSp mod">
        <pc:chgData name="Bragg, Benjamin" userId="2dfa2519-f1f9-4b98-8a8b-b6ea1c023ec7" providerId="ADAL" clId="{E494D060-EA19-4FB0-8C22-8339F6E90928}" dt="2021-03-23T18:58:16.843" v="312" actId="20577"/>
        <pc:sldMkLst>
          <pc:docMk/>
          <pc:sldMk cId="1113146779" sldId="365"/>
        </pc:sldMkLst>
        <pc:spChg chg="add mod">
          <ac:chgData name="Bragg, Benjamin" userId="2dfa2519-f1f9-4b98-8a8b-b6ea1c023ec7" providerId="ADAL" clId="{E494D060-EA19-4FB0-8C22-8339F6E90928}" dt="2021-03-23T18:58:16.843" v="312" actId="20577"/>
          <ac:spMkLst>
            <pc:docMk/>
            <pc:sldMk cId="1113146779" sldId="365"/>
            <ac:spMk id="6" creationId="{369D6218-37F5-4EB9-86BC-2F3F3A427700}"/>
          </ac:spMkLst>
        </pc:spChg>
        <pc:graphicFrameChg chg="mod">
          <ac:chgData name="Bragg, Benjamin" userId="2dfa2519-f1f9-4b98-8a8b-b6ea1c023ec7" providerId="ADAL" clId="{E494D060-EA19-4FB0-8C22-8339F6E90928}" dt="2021-03-23T18:57:42.843" v="304"/>
          <ac:graphicFrameMkLst>
            <pc:docMk/>
            <pc:sldMk cId="1113146779" sldId="365"/>
            <ac:graphicFrameMk id="7" creationId="{F4552681-2ED1-43D2-9132-108161641E9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1C6E8FD0-2DEE-450A-8CEB-0B7A71628FC4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DDAF2084-63A8-41CD-AEDD-EC08252B9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93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CE234414-B57D-41FF-97F9-B6C43F2BB106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6" y="4422459"/>
            <a:ext cx="5617208" cy="4188778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CBCF56C6-AE66-4A33-BF48-59C5182339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10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711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15772">
                <a:defRPr/>
              </a:pPr>
              <a:t>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9690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843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505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981200"/>
          </a:xfrm>
        </p:spPr>
        <p:txBody>
          <a:bodyPr>
            <a:normAutofit fontScale="90000"/>
          </a:bodyPr>
          <a:lstStyle/>
          <a:p>
            <a:r>
              <a:rPr lang="en-US" dirty="0"/>
              <a:t>Germantown Central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2021-2022 Budget Proposal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399"/>
            <a:ext cx="208915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320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940" y="5410200"/>
            <a:ext cx="7111860" cy="914400"/>
          </a:xfrm>
        </p:spPr>
        <p:txBody>
          <a:bodyPr>
            <a:normAutofit/>
          </a:bodyPr>
          <a:lstStyle/>
          <a:p>
            <a:r>
              <a:rPr lang="en-US" sz="4800" dirty="0"/>
              <a:t>Budget Calendar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"/>
            <a:ext cx="8254341" cy="4919662"/>
          </a:xfrm>
        </p:spPr>
        <p:txBody>
          <a:bodyPr tIns="0" bIns="0" numCol="1">
            <a:noAutofit/>
          </a:bodyPr>
          <a:lstStyle/>
          <a:p>
            <a:pPr marL="2968625" indent="-2968625" defTabSz="801688">
              <a:buNone/>
            </a:pPr>
            <a:r>
              <a:rPr lang="en-US" sz="1800" b="1" u="sng" dirty="0"/>
              <a:t>November 2020-April 2021</a:t>
            </a:r>
            <a:r>
              <a:rPr lang="en-US" sz="1800" b="1" dirty="0"/>
              <a:t>:	</a:t>
            </a:r>
            <a:r>
              <a:rPr lang="en-US" sz="1800" dirty="0"/>
              <a:t>Leadership Team Meets to discuss budget for 2021-22</a:t>
            </a:r>
          </a:p>
          <a:p>
            <a:pPr marL="2968625" indent="-2968625" defTabSz="801688">
              <a:buNone/>
            </a:pPr>
            <a:r>
              <a:rPr lang="en-US" sz="1800" b="1" u="sng" dirty="0">
                <a:solidFill>
                  <a:schemeClr val="tx1"/>
                </a:solidFill>
              </a:rPr>
              <a:t>December 9, 2020</a:t>
            </a:r>
            <a:r>
              <a:rPr lang="en-US" sz="1800" b="1" dirty="0">
                <a:solidFill>
                  <a:schemeClr val="tx1"/>
                </a:solidFill>
              </a:rPr>
              <a:t>: 	</a:t>
            </a:r>
            <a:r>
              <a:rPr lang="en-US" sz="1800" dirty="0">
                <a:solidFill>
                  <a:schemeClr val="tx1"/>
                </a:solidFill>
              </a:rPr>
              <a:t>BOE Adoption of budget calendar</a:t>
            </a:r>
          </a:p>
          <a:p>
            <a:pPr marL="2968625" indent="-2968625">
              <a:buNone/>
            </a:pPr>
            <a:r>
              <a:rPr lang="en-US" sz="1800" b="1" u="sng" dirty="0">
                <a:solidFill>
                  <a:schemeClr val="tx1"/>
                </a:solidFill>
              </a:rPr>
              <a:t>February 10, 2021</a:t>
            </a:r>
            <a:r>
              <a:rPr lang="en-US" sz="1800" b="1" dirty="0">
                <a:solidFill>
                  <a:schemeClr val="tx1"/>
                </a:solidFill>
              </a:rPr>
              <a:t>: 	</a:t>
            </a:r>
            <a:r>
              <a:rPr lang="en-US" sz="1800" dirty="0">
                <a:solidFill>
                  <a:schemeClr val="tx1"/>
                </a:solidFill>
              </a:rPr>
              <a:t>Present 2021-22 preliminary budget forecast &amp; budget assumptions to the BOE.</a:t>
            </a:r>
          </a:p>
          <a:p>
            <a:pPr marL="2968625" indent="-2968625">
              <a:buNone/>
            </a:pPr>
            <a:r>
              <a:rPr lang="en-US" sz="1800" b="1" u="sng" dirty="0"/>
              <a:t>March 1, 2021</a:t>
            </a:r>
            <a:r>
              <a:rPr lang="en-US" sz="1800" dirty="0"/>
              <a:t>: 	Submit 2021-22 calculation for tax levy limit to OSC, Tax &amp; Finance &amp; SED</a:t>
            </a:r>
          </a:p>
          <a:p>
            <a:pPr marL="2968625" indent="-2968625">
              <a:buNone/>
            </a:pPr>
            <a:r>
              <a:rPr lang="en-US" sz="1800" b="1" u="sng" dirty="0">
                <a:solidFill>
                  <a:schemeClr val="tx1"/>
                </a:solidFill>
              </a:rPr>
              <a:t>April 21, 2021</a:t>
            </a:r>
            <a:r>
              <a:rPr lang="en-US" sz="1800" b="1" dirty="0">
                <a:solidFill>
                  <a:schemeClr val="tx1"/>
                </a:solidFill>
              </a:rPr>
              <a:t>: 	</a:t>
            </a:r>
            <a:r>
              <a:rPr lang="en-US" sz="1800" dirty="0">
                <a:solidFill>
                  <a:schemeClr val="tx1"/>
                </a:solidFill>
              </a:rPr>
              <a:t>Board of Education considers adoption of</a:t>
            </a:r>
          </a:p>
          <a:p>
            <a:pPr marL="2968625" indent="-2968625">
              <a:buNone/>
            </a:pPr>
            <a:r>
              <a:rPr lang="en-US" sz="1800" dirty="0">
                <a:solidFill>
                  <a:schemeClr val="tx1"/>
                </a:solidFill>
              </a:rPr>
              <a:t>	finalized 2021-22 educational plan and budget. District submits property tax report card to SED within 24 hours of adoption</a:t>
            </a:r>
          </a:p>
          <a:p>
            <a:pPr marL="2968625" indent="-2968625">
              <a:buNone/>
            </a:pPr>
            <a:r>
              <a:rPr lang="en-US" sz="1800" b="1" u="sng" dirty="0">
                <a:solidFill>
                  <a:schemeClr val="tx1"/>
                </a:solidFill>
              </a:rPr>
              <a:t>April 23, 2021:</a:t>
            </a:r>
            <a:r>
              <a:rPr lang="en-US" sz="1800" dirty="0">
                <a:solidFill>
                  <a:schemeClr val="tx1"/>
                </a:solidFill>
              </a:rPr>
              <a:t>	Final date for Budget adoption by the BOE, budget document available to public, plan for voting with Columbia County Board of Elections of adoption</a:t>
            </a:r>
          </a:p>
          <a:p>
            <a:pPr marL="2968625" indent="-2968625" algn="ctr">
              <a:buNone/>
            </a:pPr>
            <a:r>
              <a:rPr lang="en-US" b="1" i="1" dirty="0">
                <a:solidFill>
                  <a:srgbClr val="FF0000"/>
                </a:solidFill>
                <a:cs typeface="Times New Roman"/>
              </a:rPr>
              <a:t>All other dates are to be announced by NYS and NYSED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4876800"/>
            <a:ext cx="1117784" cy="1490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57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685800"/>
            <a:ext cx="8534402" cy="4648200"/>
          </a:xfrm>
        </p:spPr>
        <p:txBody>
          <a:bodyPr>
            <a:noAutofit/>
          </a:bodyPr>
          <a:lstStyle/>
          <a:p>
            <a:pPr marL="4572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Begin with 3 years of actual spending.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Revenue State Aid Numbers and make adjustment based on actual numbers.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Calculate Tax levy.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Adjust Budget model for known increases (Salary, Debt, Etc.).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Review implications of previous years’ budget 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Talk to other departments ( Building and Grounds, Café, Etc.).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Meanwhile, design program based on STUDENT NEEDS for next year</a:t>
            </a:r>
          </a:p>
          <a:p>
            <a:pPr marL="730250" lvl="2" indent="-273050">
              <a:buFont typeface="+mj-lt"/>
              <a:buAutoNum type="alphaLcPeriod"/>
            </a:pPr>
            <a:r>
              <a:rPr lang="en-US" sz="1800" dirty="0">
                <a:solidFill>
                  <a:schemeClr val="tx1"/>
                </a:solidFill>
              </a:rPr>
              <a:t>Leadership Team meets to review enrollment, IEPs and assessment results to recommend a program that is aligned with the district’s vision and focus goals.</a:t>
            </a:r>
          </a:p>
          <a:p>
            <a:pPr marL="730250" lvl="2" indent="-273050">
              <a:buFont typeface="+mj-lt"/>
              <a:buAutoNum type="alphaLcPeriod"/>
            </a:pPr>
            <a:r>
              <a:rPr lang="en-US" sz="1800" dirty="0">
                <a:solidFill>
                  <a:schemeClr val="tx1"/>
                </a:solidFill>
              </a:rPr>
              <a:t>All support areas meet with Superintendent to review expenses, explore new ideas for increased efficiency and make recommendations.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Review adjustments with Board of Education.</a:t>
            </a:r>
          </a:p>
          <a:p>
            <a:pPr marL="0" lvl="1" indent="0"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5181600"/>
            <a:ext cx="946367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958" y="5257800"/>
            <a:ext cx="7010400" cy="914400"/>
          </a:xfrm>
          <a:noFill/>
        </p:spPr>
        <p:txBody>
          <a:bodyPr>
            <a:normAutofit/>
          </a:bodyPr>
          <a:lstStyle/>
          <a:p>
            <a:r>
              <a:rPr lang="en-US" dirty="0"/>
              <a:t>Budget Process</a:t>
            </a:r>
          </a:p>
        </p:txBody>
      </p:sp>
    </p:spTree>
    <p:extLst>
      <p:ext uri="{BB962C8B-B14F-4D97-AF65-F5344CB8AC3E}">
        <p14:creationId xmlns:p14="http://schemas.microsoft.com/office/powerpoint/2010/main" val="3797088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16" y="4648200"/>
            <a:ext cx="1174923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6400" y="4876800"/>
            <a:ext cx="6629400" cy="1363452"/>
          </a:xfrm>
          <a:noFill/>
        </p:spPr>
        <p:txBody>
          <a:bodyPr>
            <a:noAutofit/>
          </a:bodyPr>
          <a:lstStyle/>
          <a:p>
            <a:r>
              <a:rPr lang="en-US" sz="4000" dirty="0"/>
              <a:t>Board of Education,  District Office, Legal Expenses, BOCES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783551"/>
              </p:ext>
            </p:extLst>
          </p:nvPr>
        </p:nvGraphicFramePr>
        <p:xfrm>
          <a:off x="228601" y="609600"/>
          <a:ext cx="8458198" cy="374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2199">
                  <a:extLst>
                    <a:ext uri="{9D8B030D-6E8A-4147-A177-3AD203B41FA5}">
                      <a16:colId xmlns:a16="http://schemas.microsoft.com/office/drawing/2014/main" val="3724284547"/>
                    </a:ext>
                  </a:extLst>
                </a:gridCol>
                <a:gridCol w="54429">
                  <a:extLst>
                    <a:ext uri="{9D8B030D-6E8A-4147-A177-3AD203B41FA5}">
                      <a16:colId xmlns:a16="http://schemas.microsoft.com/office/drawing/2014/main" val="1092207434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val="61571388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val="2938425987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val="3546996670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val="3847509118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val="2660041327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ACCOUNT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2017-18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2018-19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2019-20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20/21 Budget 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21/22 Proposed Budget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12694847"/>
                  </a:ext>
                </a:extLst>
              </a:tr>
              <a:tr h="6096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 10....BOARD OF EDUCATION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4,146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5,765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10,100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9,500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9,500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29614709"/>
                  </a:ext>
                </a:extLst>
              </a:tr>
              <a:tr h="6858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 12....CENTRAL ADMINISTRATION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222,902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230,093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240,700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237,600 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204,200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21013067"/>
                  </a:ext>
                </a:extLst>
              </a:tr>
              <a:tr h="80772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 13....FINANCE (BUSINESS ADMIN)</a:t>
                      </a:r>
                    </a:p>
                    <a:p>
                      <a:pPr algn="l" fontAlgn="ctr"/>
                      <a:endParaRPr lang="en-US" sz="1200" b="0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217,917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264,714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262,800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275,000 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264,916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14028113"/>
                  </a:ext>
                </a:extLst>
              </a:tr>
              <a:tr h="80772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 14....STAFF (LEGAL &amp; BOCES)</a:t>
                      </a:r>
                    </a:p>
                    <a:p>
                      <a:pPr algn="l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48,453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109,684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124,600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87,900 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92,542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88839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8868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16" y="4805073"/>
            <a:ext cx="1066802" cy="14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7300" y="4770437"/>
            <a:ext cx="6629400" cy="1219200"/>
          </a:xfrm>
          <a:noFill/>
        </p:spPr>
        <p:txBody>
          <a:bodyPr>
            <a:normAutofit fontScale="90000"/>
          </a:bodyPr>
          <a:lstStyle/>
          <a:p>
            <a:r>
              <a:rPr lang="en-US" sz="4000" dirty="0"/>
              <a:t>Operations, Maintenance, Central Data Processing, Special Items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4C5DD7-D68A-4693-8A91-B8CFFF3BA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145214"/>
              </p:ext>
            </p:extLst>
          </p:nvPr>
        </p:nvGraphicFramePr>
        <p:xfrm>
          <a:off x="838200" y="457200"/>
          <a:ext cx="7467601" cy="43478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149340021"/>
                    </a:ext>
                  </a:extLst>
                </a:gridCol>
                <a:gridCol w="1064669">
                  <a:extLst>
                    <a:ext uri="{9D8B030D-6E8A-4147-A177-3AD203B41FA5}">
                      <a16:colId xmlns:a16="http://schemas.microsoft.com/office/drawing/2014/main" val="2631564195"/>
                    </a:ext>
                  </a:extLst>
                </a:gridCol>
                <a:gridCol w="922570">
                  <a:extLst>
                    <a:ext uri="{9D8B030D-6E8A-4147-A177-3AD203B41FA5}">
                      <a16:colId xmlns:a16="http://schemas.microsoft.com/office/drawing/2014/main" val="135251116"/>
                    </a:ext>
                  </a:extLst>
                </a:gridCol>
                <a:gridCol w="957385">
                  <a:extLst>
                    <a:ext uri="{9D8B030D-6E8A-4147-A177-3AD203B41FA5}">
                      <a16:colId xmlns:a16="http://schemas.microsoft.com/office/drawing/2014/main" val="426369452"/>
                    </a:ext>
                  </a:extLst>
                </a:gridCol>
                <a:gridCol w="992199">
                  <a:extLst>
                    <a:ext uri="{9D8B030D-6E8A-4147-A177-3AD203B41FA5}">
                      <a16:colId xmlns:a16="http://schemas.microsoft.com/office/drawing/2014/main" val="3294026115"/>
                    </a:ext>
                  </a:extLst>
                </a:gridCol>
                <a:gridCol w="939978">
                  <a:extLst>
                    <a:ext uri="{9D8B030D-6E8A-4147-A177-3AD203B41FA5}">
                      <a16:colId xmlns:a16="http://schemas.microsoft.com/office/drawing/2014/main" val="1209784816"/>
                    </a:ext>
                  </a:extLst>
                </a:gridCol>
              </a:tblGrid>
              <a:tr h="672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20/21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21/22 Proposed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172376"/>
                  </a:ext>
                </a:extLst>
              </a:tr>
              <a:tr h="69589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1620…Operation of Plant-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493,999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550,823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675,200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687,200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769,746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319310"/>
                  </a:ext>
                </a:extLst>
              </a:tr>
              <a:tr h="7037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1621…Maintenance of Plant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270,260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371,036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295,600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363,447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0995701"/>
                  </a:ext>
                </a:extLst>
              </a:tr>
              <a:tr h="69589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1622…Security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40,800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070786"/>
                  </a:ext>
                </a:extLst>
              </a:tr>
              <a:tr h="7115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1680… Central Data Processing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73,639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73,873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76585"/>
                  </a:ext>
                </a:extLst>
              </a:tr>
              <a:tr h="7115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19... Special Items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121,431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126,198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221,900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201,610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175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558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6DCD2F-7FBA-446B-A6C3-445A3D53D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380169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4817191-07FE-4CBB-84CC-EE87AB6C8B0E}"/>
              </a:ext>
            </a:extLst>
          </p:cNvPr>
          <p:cNvSpPr txBox="1">
            <a:spLocks/>
          </p:cNvSpPr>
          <p:nvPr/>
        </p:nvSpPr>
        <p:spPr>
          <a:xfrm>
            <a:off x="1283215" y="5615472"/>
            <a:ext cx="6031985" cy="615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/>
              <a:t>Teaching &amp; BOCES Programs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80E2EE8-81B1-4343-8B00-EE6CCBA7D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010181"/>
              </p:ext>
            </p:extLst>
          </p:nvPr>
        </p:nvGraphicFramePr>
        <p:xfrm>
          <a:off x="381000" y="457200"/>
          <a:ext cx="8458201" cy="4849074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68720387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7102397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52793771"/>
                    </a:ext>
                  </a:extLst>
                </a:gridCol>
                <a:gridCol w="1194500">
                  <a:extLst>
                    <a:ext uri="{9D8B030D-6E8A-4147-A177-3AD203B41FA5}">
                      <a16:colId xmlns:a16="http://schemas.microsoft.com/office/drawing/2014/main" val="1533395650"/>
                    </a:ext>
                  </a:extLst>
                </a:gridCol>
                <a:gridCol w="1108316">
                  <a:extLst>
                    <a:ext uri="{9D8B030D-6E8A-4147-A177-3AD203B41FA5}">
                      <a16:colId xmlns:a16="http://schemas.microsoft.com/office/drawing/2014/main" val="3041542085"/>
                    </a:ext>
                  </a:extLst>
                </a:gridCol>
                <a:gridCol w="1049985">
                  <a:extLst>
                    <a:ext uri="{9D8B030D-6E8A-4147-A177-3AD203B41FA5}">
                      <a16:colId xmlns:a16="http://schemas.microsoft.com/office/drawing/2014/main" val="50132873"/>
                    </a:ext>
                  </a:extLst>
                </a:gridCol>
              </a:tblGrid>
              <a:tr h="8428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20/21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21/22 Proposed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688699"/>
                  </a:ext>
                </a:extLst>
              </a:tr>
              <a:tr h="8264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2020…Supervision-Regular School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341,106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330,291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341,900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349,900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351,836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030268"/>
                  </a:ext>
                </a:extLst>
              </a:tr>
              <a:tr h="8357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2060 -70… Research, Planning &amp; Evaluation </a:t>
                      </a: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Inservice Training (Combined)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108,343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106,100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101,500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90,266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053418"/>
                  </a:ext>
                </a:extLst>
              </a:tr>
              <a:tr h="8264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2110… Teaching-Regular School </a:t>
                      </a: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(Including Summer Programs)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3,600,793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3,537,578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4,074,800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3,702,225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3,811,188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2788620"/>
                  </a:ext>
                </a:extLst>
              </a:tr>
              <a:tr h="58873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2250… Programs-Students W/Disabilities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1,577,920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2,000,665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2,308,920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2,017,371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2,406,782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0809916"/>
                  </a:ext>
                </a:extLst>
              </a:tr>
              <a:tr h="658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2280… BOCES Occ. Ed. Services-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292,329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259,619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264,700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278,500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9466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1052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6DCD2F-7FBA-446B-A6C3-445A3D53D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9" y="5294928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4817191-07FE-4CBB-84CC-EE87AB6C8B0E}"/>
              </a:ext>
            </a:extLst>
          </p:cNvPr>
          <p:cNvSpPr txBox="1">
            <a:spLocks/>
          </p:cNvSpPr>
          <p:nvPr/>
        </p:nvSpPr>
        <p:spPr>
          <a:xfrm>
            <a:off x="1214252" y="5307793"/>
            <a:ext cx="7615857" cy="9406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  <a:t>Library, Technology, Guidance, Health Services, Social Worker, Extra-Curricular, Athletics, Transportation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03CBA5B-C43F-42F0-BA06-8099D0A039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326352"/>
              </p:ext>
            </p:extLst>
          </p:nvPr>
        </p:nvGraphicFramePr>
        <p:xfrm>
          <a:off x="457200" y="381000"/>
          <a:ext cx="8229600" cy="4800599"/>
        </p:xfrm>
        <a:graphic>
          <a:graphicData uri="http://schemas.openxmlformats.org/drawingml/2006/table">
            <a:tbl>
              <a:tblPr/>
              <a:tblGrid>
                <a:gridCol w="2845150">
                  <a:extLst>
                    <a:ext uri="{9D8B030D-6E8A-4147-A177-3AD203B41FA5}">
                      <a16:colId xmlns:a16="http://schemas.microsoft.com/office/drawing/2014/main" val="1256836706"/>
                    </a:ext>
                  </a:extLst>
                </a:gridCol>
                <a:gridCol w="1202908">
                  <a:extLst>
                    <a:ext uri="{9D8B030D-6E8A-4147-A177-3AD203B41FA5}">
                      <a16:colId xmlns:a16="http://schemas.microsoft.com/office/drawing/2014/main" val="3344812577"/>
                    </a:ext>
                  </a:extLst>
                </a:gridCol>
                <a:gridCol w="1011972">
                  <a:extLst>
                    <a:ext uri="{9D8B030D-6E8A-4147-A177-3AD203B41FA5}">
                      <a16:colId xmlns:a16="http://schemas.microsoft.com/office/drawing/2014/main" val="425925362"/>
                    </a:ext>
                  </a:extLst>
                </a:gridCol>
                <a:gridCol w="1050158">
                  <a:extLst>
                    <a:ext uri="{9D8B030D-6E8A-4147-A177-3AD203B41FA5}">
                      <a16:colId xmlns:a16="http://schemas.microsoft.com/office/drawing/2014/main" val="3632379046"/>
                    </a:ext>
                  </a:extLst>
                </a:gridCol>
                <a:gridCol w="1088347">
                  <a:extLst>
                    <a:ext uri="{9D8B030D-6E8A-4147-A177-3AD203B41FA5}">
                      <a16:colId xmlns:a16="http://schemas.microsoft.com/office/drawing/2014/main" val="82647109"/>
                    </a:ext>
                  </a:extLst>
                </a:gridCol>
                <a:gridCol w="1031065">
                  <a:extLst>
                    <a:ext uri="{9D8B030D-6E8A-4147-A177-3AD203B41FA5}">
                      <a16:colId xmlns:a16="http://schemas.microsoft.com/office/drawing/2014/main" val="1324081509"/>
                    </a:ext>
                  </a:extLst>
                </a:gridCol>
              </a:tblGrid>
              <a:tr h="8459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20/21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21/22 Proposed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8771646"/>
                  </a:ext>
                </a:extLst>
              </a:tr>
              <a:tr h="84596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2610…School Library&amp; Audiovisual - </a:t>
                      </a: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Library Media Specialist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68,925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50,198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56,600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58,750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57,563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9325642"/>
                  </a:ext>
                </a:extLst>
              </a:tr>
              <a:tr h="5916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2630…Instructional Technology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240,246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199,324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223,000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240,500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434292"/>
                  </a:ext>
                </a:extLst>
              </a:tr>
              <a:tr h="5146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2810…Guidance-Reg School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137,026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125,122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137,600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142,500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127,100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614341"/>
                  </a:ext>
                </a:extLst>
              </a:tr>
              <a:tr h="566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2815…Health SVCS-Reg School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85,164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93,229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94,800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94,300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850053"/>
                  </a:ext>
                </a:extLst>
              </a:tr>
              <a:tr h="366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2825…Social Work Reg Sch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59,437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60,600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61,300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65,700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258884"/>
                  </a:ext>
                </a:extLst>
              </a:tr>
              <a:tr h="566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2850…Co-Curricular Activities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51,402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62,052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64,450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61,600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67,898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263940"/>
                  </a:ext>
                </a:extLst>
              </a:tr>
              <a:tr h="5033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2855…Interschool Athletics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149,172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144,870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171,500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174,800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159,978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972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043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6DCD2F-7FBA-446B-A6C3-445A3D53D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1" y="5156838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4817191-07FE-4CBB-84CC-EE87AB6C8B0E}"/>
              </a:ext>
            </a:extLst>
          </p:cNvPr>
          <p:cNvSpPr txBox="1">
            <a:spLocks/>
          </p:cNvSpPr>
          <p:nvPr/>
        </p:nvSpPr>
        <p:spPr>
          <a:xfrm>
            <a:off x="1214253" y="5156839"/>
            <a:ext cx="7091548" cy="10915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  <a:t>RETIREMENT, EMPLOYEE BENEFITS, DEBT SERVICE, TRANSFER TO OTHER FUNDS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550856F-8A9E-45A8-BA69-C3990199E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847267"/>
              </p:ext>
            </p:extLst>
          </p:nvPr>
        </p:nvGraphicFramePr>
        <p:xfrm>
          <a:off x="228599" y="457200"/>
          <a:ext cx="8534401" cy="4550264"/>
        </p:xfrm>
        <a:graphic>
          <a:graphicData uri="http://schemas.openxmlformats.org/drawingml/2006/table">
            <a:tbl>
              <a:tblPr/>
              <a:tblGrid>
                <a:gridCol w="3001755">
                  <a:extLst>
                    <a:ext uri="{9D8B030D-6E8A-4147-A177-3AD203B41FA5}">
                      <a16:colId xmlns:a16="http://schemas.microsoft.com/office/drawing/2014/main" val="2846354619"/>
                    </a:ext>
                  </a:extLst>
                </a:gridCol>
                <a:gridCol w="1148265">
                  <a:extLst>
                    <a:ext uri="{9D8B030D-6E8A-4147-A177-3AD203B41FA5}">
                      <a16:colId xmlns:a16="http://schemas.microsoft.com/office/drawing/2014/main" val="3467001517"/>
                    </a:ext>
                  </a:extLst>
                </a:gridCol>
                <a:gridCol w="1023023">
                  <a:extLst>
                    <a:ext uri="{9D8B030D-6E8A-4147-A177-3AD203B41FA5}">
                      <a16:colId xmlns:a16="http://schemas.microsoft.com/office/drawing/2014/main" val="433368659"/>
                    </a:ext>
                  </a:extLst>
                </a:gridCol>
                <a:gridCol w="1023023">
                  <a:extLst>
                    <a:ext uri="{9D8B030D-6E8A-4147-A177-3AD203B41FA5}">
                      <a16:colId xmlns:a16="http://schemas.microsoft.com/office/drawing/2014/main" val="80397833"/>
                    </a:ext>
                  </a:extLst>
                </a:gridCol>
                <a:gridCol w="1096095">
                  <a:extLst>
                    <a:ext uri="{9D8B030D-6E8A-4147-A177-3AD203B41FA5}">
                      <a16:colId xmlns:a16="http://schemas.microsoft.com/office/drawing/2014/main" val="2160891034"/>
                    </a:ext>
                  </a:extLst>
                </a:gridCol>
                <a:gridCol w="1242240">
                  <a:extLst>
                    <a:ext uri="{9D8B030D-6E8A-4147-A177-3AD203B41FA5}">
                      <a16:colId xmlns:a16="http://schemas.microsoft.com/office/drawing/2014/main" val="977772694"/>
                    </a:ext>
                  </a:extLst>
                </a:gridCol>
              </a:tblGrid>
              <a:tr h="7606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20/21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21/22 Proposed Budget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1496506"/>
                  </a:ext>
                </a:extLst>
              </a:tr>
              <a:tr h="4758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A55…District Transportation Services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820,904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585,809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891,850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926,950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958,750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677416"/>
                  </a:ext>
                </a:extLst>
              </a:tr>
              <a:tr h="451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9010.. State Retirement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110,704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81,229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173,852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0091637"/>
                  </a:ext>
                </a:extLst>
              </a:tr>
              <a:tr h="318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9020…Teachers' Retirement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472,317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601,711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515,000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546,000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558,748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9822799"/>
                  </a:ext>
                </a:extLst>
              </a:tr>
              <a:tr h="3361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9030…Social Security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441,629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354,985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543,000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505,000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518,262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82904"/>
                  </a:ext>
                </a:extLst>
              </a:tr>
              <a:tr h="3095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9040…Workers' Comp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34,612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39,577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329541"/>
                  </a:ext>
                </a:extLst>
              </a:tr>
              <a:tr h="35379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9050…Unemployment Ins.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9,823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2,828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15388"/>
                  </a:ext>
                </a:extLst>
              </a:tr>
              <a:tr h="513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9060…Hospital, Medical &amp; Dental Insurance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2,477,025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2,951,953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3,069,800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3,359,900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3,715,322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920200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9089…Retirement Sick Pay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5086774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A9711…Debt Service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898,940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465,823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575,298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834,050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854,200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527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A9901…Transfer to other Funds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121,300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105,948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130,000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236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950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F0F650-4538-4FD2-B0B9-BCCF9B3ACC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5270727"/>
            <a:ext cx="1066799" cy="142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D41EC5-0F2E-43D7-88DC-891FFE9F0B08}"/>
              </a:ext>
            </a:extLst>
          </p:cNvPr>
          <p:cNvSpPr txBox="1"/>
          <p:nvPr/>
        </p:nvSpPr>
        <p:spPr>
          <a:xfrm>
            <a:off x="1249878" y="5486400"/>
            <a:ext cx="601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Anticipated Revenue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4552681-2ED1-43D2-9132-108161641E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393743"/>
              </p:ext>
            </p:extLst>
          </p:nvPr>
        </p:nvGraphicFramePr>
        <p:xfrm>
          <a:off x="889000" y="942975"/>
          <a:ext cx="73660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365872" imgH="3657803" progId="Excel.Sheet.12">
                  <p:embed/>
                </p:oleObj>
              </mc:Choice>
              <mc:Fallback>
                <p:oleObj name="Worksheet" r:id="rId3" imgW="7365872" imgH="3657803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4552681-2ED1-43D2-9132-108161641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9000" y="942975"/>
                        <a:ext cx="7366000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69D6218-37F5-4EB9-86BC-2F3F3A427700}"/>
              </a:ext>
            </a:extLst>
          </p:cNvPr>
          <p:cNvSpPr txBox="1"/>
          <p:nvPr/>
        </p:nvSpPr>
        <p:spPr>
          <a:xfrm>
            <a:off x="1143000" y="476068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Total Revenue </a:t>
            </a:r>
            <a:r>
              <a:rPr lang="en-US" dirty="0"/>
              <a:t> 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15,224,677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3146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5" y="5438102"/>
            <a:ext cx="1066799" cy="142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7388" y="5597340"/>
            <a:ext cx="601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457200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The spending plan, as presented, is the product of an extensive examination of previous years’ expenses, revenue reductions due to the COVID-19 emergency and the anticipated needs of our students in 2021-22.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This spending plan is within the tax levy limit (tax cap) of 1.67%.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268B7E-6154-48E9-863A-B9BC5A3FE0E3}"/>
              </a:ext>
            </a:extLst>
          </p:cNvPr>
          <p:cNvSpPr txBox="1"/>
          <p:nvPr/>
        </p:nvSpPr>
        <p:spPr>
          <a:xfrm>
            <a:off x="228600" y="4692924"/>
            <a:ext cx="83280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State has indicated the Foundation Aid cuts from 2020-21 will be restored $735,128.00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</a:rPr>
              <a:t>Purpose is to support staffing and in-person learning transition</a:t>
            </a:r>
            <a:endParaRPr lang="en-US" sz="2000" b="1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35F8F3F-BBBC-4D30-8288-26DD035AC6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954018"/>
              </p:ext>
            </p:extLst>
          </p:nvPr>
        </p:nvGraphicFramePr>
        <p:xfrm>
          <a:off x="304800" y="1780639"/>
          <a:ext cx="8686800" cy="2921003"/>
        </p:xfrm>
        <a:graphic>
          <a:graphicData uri="http://schemas.openxmlformats.org/drawingml/2006/table">
            <a:tbl>
              <a:tblPr/>
              <a:tblGrid>
                <a:gridCol w="6117465">
                  <a:extLst>
                    <a:ext uri="{9D8B030D-6E8A-4147-A177-3AD203B41FA5}">
                      <a16:colId xmlns:a16="http://schemas.microsoft.com/office/drawing/2014/main" val="1791785117"/>
                    </a:ext>
                  </a:extLst>
                </a:gridCol>
                <a:gridCol w="1361136">
                  <a:extLst>
                    <a:ext uri="{9D8B030D-6E8A-4147-A177-3AD203B41FA5}">
                      <a16:colId xmlns:a16="http://schemas.microsoft.com/office/drawing/2014/main" val="2214140507"/>
                    </a:ext>
                  </a:extLst>
                </a:gridCol>
                <a:gridCol w="1208199">
                  <a:extLst>
                    <a:ext uri="{9D8B030D-6E8A-4147-A177-3AD203B41FA5}">
                      <a16:colId xmlns:a16="http://schemas.microsoft.com/office/drawing/2014/main" val="3575679602"/>
                    </a:ext>
                  </a:extLst>
                </a:gridCol>
              </a:tblGrid>
              <a:tr h="6491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Spending Plan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Anticipated Revenues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970693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Recommend Expenses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16,720,906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4430011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Anticipated Revenues w/o FED CARES RESTORATION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15,224,677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252136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Appropriated Retirement Reserves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165,000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924424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Appropriated Fund Balance Fund (Cover anticipated Federal)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596,101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075334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Foundation Aid Restored Cuts 2020-21 (20%)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735,128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151734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Federal CARES Restoration (Anticipated)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(497,000)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123701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16,720,906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16,720,906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4470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9823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TC102455610[[fn=Autumn]]</Template>
  <TotalTime>8230</TotalTime>
  <Words>887</Words>
  <Application>Microsoft Office PowerPoint</Application>
  <PresentationFormat>On-screen Show (4:3)</PresentationFormat>
  <Paragraphs>279</Paragraphs>
  <Slides>10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Impact</vt:lpstr>
      <vt:lpstr>Times New Roman</vt:lpstr>
      <vt:lpstr>NewsPrint</vt:lpstr>
      <vt:lpstr>Worksheet</vt:lpstr>
      <vt:lpstr>Germantown Central School</vt:lpstr>
      <vt:lpstr>Budget Calendar</vt:lpstr>
      <vt:lpstr>Budget Process</vt:lpstr>
      <vt:lpstr>Board of Education,  District Office, Legal Expenses, BOCES</vt:lpstr>
      <vt:lpstr>Operations, Maintenance, Central Data Processing, Special Items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Germantown Central School</dc:title>
  <dc:creator>Brown, Sue</dc:creator>
  <cp:lastModifiedBy>Bragg, Benjamin</cp:lastModifiedBy>
  <cp:revision>277</cp:revision>
  <cp:lastPrinted>2020-04-21T16:39:42Z</cp:lastPrinted>
  <dcterms:created xsi:type="dcterms:W3CDTF">2013-12-02T17:18:24Z</dcterms:created>
  <dcterms:modified xsi:type="dcterms:W3CDTF">2021-03-24T16:55:36Z</dcterms:modified>
</cp:coreProperties>
</file>