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2"/>
  </p:notesMasterIdLst>
  <p:handoutMasterIdLst>
    <p:handoutMasterId r:id="rId13"/>
  </p:handoutMasterIdLst>
  <p:sldIdLst>
    <p:sldId id="256" r:id="rId5"/>
    <p:sldId id="343" r:id="rId6"/>
    <p:sldId id="287" r:id="rId7"/>
    <p:sldId id="346" r:id="rId8"/>
    <p:sldId id="354" r:id="rId9"/>
    <p:sldId id="355" r:id="rId10"/>
    <p:sldId id="348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B6714E-F4EE-44AD-B193-7076E41E8177}" v="196" dt="2021-03-23T18:41:46.9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62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gg, Benjamin" userId="2dfa2519-f1f9-4b98-8a8b-b6ea1c023ec7" providerId="ADAL" clId="{0CBB7A0E-DF1F-4F44-A083-6455DE20FE4F}"/>
    <pc:docChg chg="modSld">
      <pc:chgData name="Bragg, Benjamin" userId="2dfa2519-f1f9-4b98-8a8b-b6ea1c023ec7" providerId="ADAL" clId="{0CBB7A0E-DF1F-4F44-A083-6455DE20FE4F}" dt="2021-03-24T15:43:17.617" v="0" actId="1076"/>
      <pc:docMkLst>
        <pc:docMk/>
      </pc:docMkLst>
      <pc:sldChg chg="modSp mod">
        <pc:chgData name="Bragg, Benjamin" userId="2dfa2519-f1f9-4b98-8a8b-b6ea1c023ec7" providerId="ADAL" clId="{0CBB7A0E-DF1F-4F44-A083-6455DE20FE4F}" dt="2021-03-24T15:43:17.617" v="0" actId="1076"/>
        <pc:sldMkLst>
          <pc:docMk/>
          <pc:sldMk cId="542052685" sldId="355"/>
        </pc:sldMkLst>
        <pc:graphicFrameChg chg="mod">
          <ac:chgData name="Bragg, Benjamin" userId="2dfa2519-f1f9-4b98-8a8b-b6ea1c023ec7" providerId="ADAL" clId="{0CBB7A0E-DF1F-4F44-A083-6455DE20FE4F}" dt="2021-03-24T15:43:17.617" v="0" actId="1076"/>
          <ac:graphicFrameMkLst>
            <pc:docMk/>
            <pc:sldMk cId="542052685" sldId="355"/>
            <ac:graphicFrameMk id="5" creationId="{0C4884D2-888B-49F1-8275-C42405E12352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1" y="1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1C6E8FD0-2DEE-450A-8CEB-0B7A71628FC4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676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1" y="8829676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DDAF2084-63A8-41CD-AEDD-EC08252B9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3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1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CE234414-B57D-41FF-97F9-B6C43F2BB106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8"/>
            <a:ext cx="5607050" cy="4183063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676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1" y="8829676"/>
            <a:ext cx="3038475" cy="46513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CBCF56C6-AE66-4A33-BF48-59C518233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0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1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88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87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2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6C6-AE66-4A33-BF48-59C5182339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64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58FED72-CA02-4353-822C-BE4505ACE041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5F1A339-D4A2-4764-88A7-3F29CDAD93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981200"/>
          </a:xfrm>
        </p:spPr>
        <p:txBody>
          <a:bodyPr>
            <a:normAutofit fontScale="90000"/>
          </a:bodyPr>
          <a:lstStyle/>
          <a:p>
            <a:r>
              <a:rPr lang="en-US" dirty="0"/>
              <a:t>Germantown Central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2021-2022 Budget</a:t>
            </a:r>
            <a:endParaRPr lang="en-US" dirty="0">
              <a:cs typeface="Times New Roman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399"/>
            <a:ext cx="20891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320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940" y="5410200"/>
            <a:ext cx="7111860" cy="914400"/>
          </a:xfrm>
        </p:spPr>
        <p:txBody>
          <a:bodyPr>
            <a:normAutofit/>
          </a:bodyPr>
          <a:lstStyle/>
          <a:p>
            <a:r>
              <a:rPr lang="en-US" sz="4800" dirty="0"/>
              <a:t>Agenda March 24, 2021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4529137"/>
            <a:ext cx="1346341" cy="17954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01769" y="838199"/>
            <a:ext cx="7543800" cy="3690937"/>
          </a:xfrm>
        </p:spPr>
        <p:txBody>
          <a:bodyPr>
            <a:noAutofit/>
          </a:bodyPr>
          <a:lstStyle/>
          <a:p>
            <a:r>
              <a:rPr lang="en-US" sz="3600" dirty="0"/>
              <a:t>REVISED Budget Calendar</a:t>
            </a:r>
          </a:p>
          <a:p>
            <a:r>
              <a:rPr lang="en-US" sz="3600" dirty="0"/>
              <a:t>FINAL Tax Levy </a:t>
            </a:r>
          </a:p>
          <a:p>
            <a:r>
              <a:rPr lang="en-US" sz="3600" dirty="0"/>
              <a:t>ENACTED State Budget - Revenue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71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10200"/>
            <a:ext cx="7620000" cy="838200"/>
          </a:xfrm>
        </p:spPr>
        <p:txBody>
          <a:bodyPr>
            <a:noAutofit/>
          </a:bodyPr>
          <a:lstStyle/>
          <a:p>
            <a:r>
              <a:rPr lang="en-US" sz="3000" dirty="0"/>
              <a:t>Budget Calendar - Revised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1"/>
            <a:ext cx="8915399" cy="4970268"/>
          </a:xfrm>
        </p:spPr>
        <p:txBody>
          <a:bodyPr tIns="0" bIns="0" numCol="1">
            <a:noAutofit/>
          </a:bodyPr>
          <a:lstStyle/>
          <a:p>
            <a:pPr marL="0" indent="0">
              <a:buNone/>
            </a:pPr>
            <a:r>
              <a:rPr lang="en-US" sz="1600" b="1" u="sng" dirty="0"/>
              <a:t>November 2020-April 2021</a:t>
            </a:r>
            <a:r>
              <a:rPr lang="en-US" sz="1600" b="1" dirty="0"/>
              <a:t>:  </a:t>
            </a:r>
            <a:r>
              <a:rPr lang="en-US" sz="1600" dirty="0"/>
              <a:t>Leadership Team Meets to discuss budget for 2021-22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December 9, 2020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en-US" sz="1600" dirty="0">
                <a:solidFill>
                  <a:schemeClr val="tx1"/>
                </a:solidFill>
              </a:rPr>
              <a:t>BOE Adoption of budget calendar</a:t>
            </a:r>
            <a:endParaRPr lang="en-US" sz="1600" dirty="0">
              <a:solidFill>
                <a:schemeClr val="tx1"/>
              </a:solidFill>
              <a:cs typeface="Times New Roman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February 10, 2021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en-US" sz="1600" dirty="0">
                <a:solidFill>
                  <a:schemeClr val="tx1"/>
                </a:solidFill>
              </a:rPr>
              <a:t>Present 2020-21 preliminary budget forecast &amp; budget assumptions to the BOE.</a:t>
            </a:r>
          </a:p>
          <a:p>
            <a:pPr marL="0" indent="0">
              <a:buNone/>
            </a:pPr>
            <a:r>
              <a:rPr lang="en-US" sz="1600" b="1" u="sng" dirty="0"/>
              <a:t>March 1, 2021</a:t>
            </a:r>
            <a:r>
              <a:rPr lang="en-US" sz="1600" dirty="0"/>
              <a:t>: Submit 2020-21 calculation for tax levy limit to OSC, Tax &amp; Finance &amp; SED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March 30 – April 3 2021</a:t>
            </a:r>
            <a:r>
              <a:rPr lang="en-US" sz="1600" b="1" dirty="0"/>
              <a:t>:  </a:t>
            </a:r>
            <a:r>
              <a:rPr lang="en-US" sz="1600" dirty="0"/>
              <a:t>Legal Notice of School Budget Hearing and Annual Budget Vote. 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21, 2021 Board of Education Meeting</a:t>
            </a:r>
            <a:r>
              <a:rPr lang="en-US" sz="1600" b="1" dirty="0"/>
              <a:t>:</a:t>
            </a:r>
            <a:r>
              <a:rPr lang="en-US" sz="1600" dirty="0"/>
              <a:t>  Board of Education considers adoption of finalized 2021-22 educational plan and budget. District submits property tax report card to SED within 24 hours of adoption.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19, 2021</a:t>
            </a:r>
            <a:r>
              <a:rPr lang="en-US" sz="1600" b="1" dirty="0"/>
              <a:t>: </a:t>
            </a:r>
            <a:r>
              <a:rPr lang="en-US" sz="1600" dirty="0"/>
              <a:t>Last Day to submit petitions for Board of Education candidates.</a:t>
            </a:r>
            <a:endParaRPr lang="en-US" sz="1600" b="1" u="sng" dirty="0"/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23, 2021</a:t>
            </a:r>
            <a:r>
              <a:rPr lang="en-US" sz="1600" dirty="0"/>
              <a:t>: Final date for budget adoption by the BOE, plan for voting with Columbia County Board of Elections. 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26 2021</a:t>
            </a:r>
            <a:r>
              <a:rPr lang="en-US" sz="1600" dirty="0"/>
              <a:t>: Property tax report card must be submitted to SED within 24 hours of budget adoption, but no later than April 26, 2021</a:t>
            </a:r>
            <a:endParaRPr lang="en-US" sz="1600" dirty="0">
              <a:cs typeface="Times New Roman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April -May 18, 2021</a:t>
            </a:r>
            <a:r>
              <a:rPr lang="en-US" sz="1600" b="1" dirty="0"/>
              <a:t>:  </a:t>
            </a:r>
            <a:r>
              <a:rPr lang="en-US" sz="1600" dirty="0"/>
              <a:t>Budget available at the school, and public/free association libraries in the District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May 5, 2021</a:t>
            </a:r>
            <a:r>
              <a:rPr lang="en-US" sz="1600" b="1" dirty="0"/>
              <a:t>:</a:t>
            </a:r>
            <a:r>
              <a:rPr lang="en-US" sz="1600" dirty="0"/>
              <a:t> Budget Hearing</a:t>
            </a:r>
            <a:endParaRPr lang="en-US" sz="1600" dirty="0">
              <a:cs typeface="Times New Roman"/>
            </a:endParaRP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</a:rPr>
              <a:t>May 5-12 2021</a:t>
            </a:r>
            <a:r>
              <a:rPr lang="en-US" sz="1600" b="1" dirty="0"/>
              <a:t>: </a:t>
            </a:r>
            <a:r>
              <a:rPr lang="en-US" sz="1600" dirty="0"/>
              <a:t>Budget Notices mailed to all residents</a:t>
            </a:r>
          </a:p>
          <a:p>
            <a:pPr marL="0" indent="0">
              <a:buNone/>
            </a:pPr>
            <a:r>
              <a:rPr lang="en-US" sz="1600" b="1" u="sng" dirty="0">
                <a:solidFill>
                  <a:srgbClr val="FF0000"/>
                </a:solidFill>
                <a:cs typeface="Times New Roman"/>
              </a:rPr>
              <a:t>May 18, 2021</a:t>
            </a:r>
            <a:r>
              <a:rPr lang="en-US" sz="1600" dirty="0">
                <a:cs typeface="Times New Roman"/>
              </a:rPr>
              <a:t>: Annual Meeting/Board Election/Budget Vote, 12:00 PM –9:00 PM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5351268"/>
            <a:ext cx="762001" cy="1016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97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5" y="5384663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ABFB112-6D7D-4BB0-B46B-8C2E16EABE9B}"/>
              </a:ext>
            </a:extLst>
          </p:cNvPr>
          <p:cNvSpPr txBox="1">
            <a:spLocks/>
          </p:cNvSpPr>
          <p:nvPr/>
        </p:nvSpPr>
        <p:spPr>
          <a:xfrm>
            <a:off x="1219200" y="5791200"/>
            <a:ext cx="5486400" cy="6096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/>
              <a:t>Final Tax Levy Limit Calculation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92C188C-950A-4D76-81E2-FB607D1673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2926737"/>
              </p:ext>
            </p:extLst>
          </p:nvPr>
        </p:nvGraphicFramePr>
        <p:xfrm>
          <a:off x="0" y="457199"/>
          <a:ext cx="9067800" cy="5029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181901" imgH="5676959" progId="Excel.Sheet.12">
                  <p:embed/>
                </p:oleObj>
              </mc:Choice>
              <mc:Fallback>
                <p:oleObj name="Worksheet" r:id="rId4" imgW="7181901" imgH="5676959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92C188C-950A-4D76-81E2-FB607D1673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57199"/>
                        <a:ext cx="9067800" cy="5029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315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32D0A3-7CD4-4909-BE0E-FC3584F2BB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81600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D246F33-6727-4545-8A19-9C4D54FB224C}"/>
              </a:ext>
            </a:extLst>
          </p:cNvPr>
          <p:cNvSpPr txBox="1">
            <a:spLocks/>
          </p:cNvSpPr>
          <p:nvPr/>
        </p:nvSpPr>
        <p:spPr>
          <a:xfrm>
            <a:off x="1219200" y="5715001"/>
            <a:ext cx="7086600" cy="685800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/>
              <a:t>FINAL Tax Levy Limit – 2020-21 EXEMPTIONS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B85B0C2-7E8F-4C63-8D1B-A3371EAFD4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305103"/>
              </p:ext>
            </p:extLst>
          </p:nvPr>
        </p:nvGraphicFramePr>
        <p:xfrm>
          <a:off x="228600" y="457199"/>
          <a:ext cx="8686800" cy="487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286676" imgH="5321081" progId="Excel.Sheet.12">
                  <p:embed/>
                </p:oleObj>
              </mc:Choice>
              <mc:Fallback>
                <p:oleObj name="Worksheet" r:id="rId3" imgW="6286676" imgH="5321081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B85B0C2-7E8F-4C63-8D1B-A3371EAFD4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457199"/>
                        <a:ext cx="8686800" cy="4876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0472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B2BAE31-E595-4F7D-8AF5-E402DA29343C}"/>
              </a:ext>
            </a:extLst>
          </p:cNvPr>
          <p:cNvSpPr txBox="1">
            <a:spLocks/>
          </p:cNvSpPr>
          <p:nvPr/>
        </p:nvSpPr>
        <p:spPr>
          <a:xfrm>
            <a:off x="1524000" y="5715000"/>
            <a:ext cx="6629400" cy="85231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/>
              <a:t>Final Tax Levy Limit – 2021-22 EXEMPTIONS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F2350A-4A9B-4AD1-BB94-9F6C64AAFB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81600"/>
            <a:ext cx="1066802" cy="14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C4884D2-888B-49F1-8275-C42405E123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794721"/>
              </p:ext>
            </p:extLst>
          </p:nvPr>
        </p:nvGraphicFramePr>
        <p:xfrm>
          <a:off x="266700" y="406400"/>
          <a:ext cx="8610599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746828" imgH="5568889" progId="Excel.Sheet.12">
                  <p:embed/>
                </p:oleObj>
              </mc:Choice>
              <mc:Fallback>
                <p:oleObj name="Worksheet" r:id="rId3" imgW="5746828" imgH="5568889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C4884D2-888B-49F1-8275-C42405E123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" y="406400"/>
                        <a:ext cx="8610599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205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81" y="5562600"/>
            <a:ext cx="7396042" cy="762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Enacted State Budget - Aid Revenue 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88" y="5327342"/>
            <a:ext cx="981393" cy="130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E96555-1F73-485D-AE5D-DA76780A9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135369"/>
              </p:ext>
            </p:extLst>
          </p:nvPr>
        </p:nvGraphicFramePr>
        <p:xfrm>
          <a:off x="159788" y="381000"/>
          <a:ext cx="8610600" cy="5435444"/>
        </p:xfrm>
        <a:graphic>
          <a:graphicData uri="http://schemas.openxmlformats.org/drawingml/2006/table">
            <a:tbl>
              <a:tblPr/>
              <a:tblGrid>
                <a:gridCol w="2773520">
                  <a:extLst>
                    <a:ext uri="{9D8B030D-6E8A-4147-A177-3AD203B41FA5}">
                      <a16:colId xmlns:a16="http://schemas.microsoft.com/office/drawing/2014/main" val="2054510541"/>
                    </a:ext>
                  </a:extLst>
                </a:gridCol>
                <a:gridCol w="1142037">
                  <a:extLst>
                    <a:ext uri="{9D8B030D-6E8A-4147-A177-3AD203B41FA5}">
                      <a16:colId xmlns:a16="http://schemas.microsoft.com/office/drawing/2014/main" val="1350534366"/>
                    </a:ext>
                  </a:extLst>
                </a:gridCol>
                <a:gridCol w="1069527">
                  <a:extLst>
                    <a:ext uri="{9D8B030D-6E8A-4147-A177-3AD203B41FA5}">
                      <a16:colId xmlns:a16="http://schemas.microsoft.com/office/drawing/2014/main" val="27484155"/>
                    </a:ext>
                  </a:extLst>
                </a:gridCol>
                <a:gridCol w="1178293">
                  <a:extLst>
                    <a:ext uri="{9D8B030D-6E8A-4147-A177-3AD203B41FA5}">
                      <a16:colId xmlns:a16="http://schemas.microsoft.com/office/drawing/2014/main" val="408005533"/>
                    </a:ext>
                  </a:extLst>
                </a:gridCol>
                <a:gridCol w="1468333">
                  <a:extLst>
                    <a:ext uri="{9D8B030D-6E8A-4147-A177-3AD203B41FA5}">
                      <a16:colId xmlns:a16="http://schemas.microsoft.com/office/drawing/2014/main" val="2941292251"/>
                    </a:ext>
                  </a:extLst>
                </a:gridCol>
                <a:gridCol w="978890">
                  <a:extLst>
                    <a:ext uri="{9D8B030D-6E8A-4147-A177-3AD203B41FA5}">
                      <a16:colId xmlns:a16="http://schemas.microsoft.com/office/drawing/2014/main" val="1966478788"/>
                    </a:ext>
                  </a:extLst>
                </a:gridCol>
              </a:tblGrid>
              <a:tr h="888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20-21 Enacted Budget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21-22 Enacted State Budget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Reason for Adjustment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21-22 Adjusted State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262007"/>
                  </a:ext>
                </a:extLst>
              </a:tr>
              <a:tr h="39752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Foundation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3,675,640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3,675,640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3,675,640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207202"/>
                  </a:ext>
                </a:extLst>
              </a:tr>
              <a:tr h="39752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Pandemic Adjustment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-86,975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-467,000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-467,000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377997"/>
                  </a:ext>
                </a:extLst>
              </a:tr>
              <a:tr h="28060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Universal Pre-K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PreK is separate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985802"/>
                  </a:ext>
                </a:extLst>
              </a:tr>
              <a:tr h="2961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Building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233,804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376,737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142,933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 Project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376,737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535623"/>
                  </a:ext>
                </a:extLst>
              </a:tr>
              <a:tr h="272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Access Cost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234,387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244,675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10,288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244,675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603088"/>
                  </a:ext>
                </a:extLst>
              </a:tr>
              <a:tr h="3117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BOCES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333,186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336,458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3,272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336,458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007340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Transportation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356,601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372,185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15,584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372,185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68698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Textbooks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39,761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28,824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-10,937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28,824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608255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Computer Hardware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3,154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3,127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3,127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553298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Tax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143,067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835115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State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3106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48164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5,312,695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5,560,715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-380,000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5,183,819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641280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Federal CARES ACT restoration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86,975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984674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after Restoration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5,399,670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6,027,713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5,650,819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651002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 in Foundation Aid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701047"/>
                  </a:ext>
                </a:extLst>
              </a:tr>
              <a:tr h="22604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Without Restoration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33" marR="5933" marT="59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-467,000</a:t>
                      </a:r>
                    </a:p>
                  </a:txBody>
                  <a:tcPr marL="5933" marR="5933" marT="59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559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223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B2C52950557C4E95AA9652C1B03E41" ma:contentTypeVersion="11" ma:contentTypeDescription="Create a new document." ma:contentTypeScope="" ma:versionID="ace3df2570b2e917ce29972f02be578b">
  <xsd:schema xmlns:xsd="http://www.w3.org/2001/XMLSchema" xmlns:xs="http://www.w3.org/2001/XMLSchema" xmlns:p="http://schemas.microsoft.com/office/2006/metadata/properties" xmlns:ns3="b30b765b-649f-4e43-9006-ed64a0afea58" xmlns:ns4="7843dd08-0199-49fc-8198-ed9234a6f295" targetNamespace="http://schemas.microsoft.com/office/2006/metadata/properties" ma:root="true" ma:fieldsID="445b16a714edffc7a64cfc121416a6a0" ns3:_="" ns4:_="">
    <xsd:import namespace="b30b765b-649f-4e43-9006-ed64a0afea58"/>
    <xsd:import namespace="7843dd08-0199-49fc-8198-ed9234a6f2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0b765b-649f-4e43-9006-ed64a0afea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3dd08-0199-49fc-8198-ed9234a6f29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273231-F9FD-4F54-AB9D-CAACEA96295F}">
  <ds:schemaRefs>
    <ds:schemaRef ds:uri="http://purl.org/dc/terms/"/>
    <ds:schemaRef ds:uri="http://purl.org/dc/elements/1.1/"/>
    <ds:schemaRef ds:uri="http://schemas.openxmlformats.org/package/2006/metadata/core-properties"/>
    <ds:schemaRef ds:uri="7843dd08-0199-49fc-8198-ed9234a6f295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b30b765b-649f-4e43-9006-ed64a0afea5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9D16B1D-02E6-4291-91DC-F23D383636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0b765b-649f-4e43-9006-ed64a0afea58"/>
    <ds:schemaRef ds:uri="7843dd08-0199-49fc-8198-ed9234a6f2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B0AB63-4B10-41FE-A0A7-4B3A55E56D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TC102455610[[fn=Autumn]]</Template>
  <TotalTime>5956</TotalTime>
  <Words>427</Words>
  <Application>Microsoft Office PowerPoint</Application>
  <PresentationFormat>On-screen Show (4:3)</PresentationFormat>
  <Paragraphs>122</Paragraphs>
  <Slides>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Impact</vt:lpstr>
      <vt:lpstr>Times New Roman</vt:lpstr>
      <vt:lpstr>NewsPrint</vt:lpstr>
      <vt:lpstr>Worksheet</vt:lpstr>
      <vt:lpstr>Germantown Central School</vt:lpstr>
      <vt:lpstr>Agenda March 24, 2021</vt:lpstr>
      <vt:lpstr>Budget Calendar - Revised</vt:lpstr>
      <vt:lpstr>PowerPoint Presentation</vt:lpstr>
      <vt:lpstr>PowerPoint Presentation</vt:lpstr>
      <vt:lpstr>PowerPoint Presentation</vt:lpstr>
      <vt:lpstr>Enacted State Budget - Aid Revenue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Germantown Central School</dc:title>
  <dc:creator>Brown, Sue</dc:creator>
  <cp:lastModifiedBy>Bragg, Benjamin</cp:lastModifiedBy>
  <cp:revision>338</cp:revision>
  <cp:lastPrinted>2021-03-23T16:06:21Z</cp:lastPrinted>
  <dcterms:created xsi:type="dcterms:W3CDTF">2013-12-02T17:18:24Z</dcterms:created>
  <dcterms:modified xsi:type="dcterms:W3CDTF">2021-03-24T15:43:43Z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0x010100B4B2C52950557C4E95AA9652C1B03E41</vt:lpwstr>
  </property>
</Properties>
</file>