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0"/>
  </p:notesMasterIdLst>
  <p:handoutMasterIdLst>
    <p:handoutMasterId r:id="rId11"/>
  </p:handoutMasterIdLst>
  <p:sldIdLst>
    <p:sldId id="256" r:id="rId2"/>
    <p:sldId id="343" r:id="rId3"/>
    <p:sldId id="287" r:id="rId4"/>
    <p:sldId id="346" r:id="rId5"/>
    <p:sldId id="354" r:id="rId6"/>
    <p:sldId id="355" r:id="rId7"/>
    <p:sldId id="348" r:id="rId8"/>
    <p:sldId id="351" r:id="rId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398FB9-E857-4EDD-8FC1-D8D65A9BB139}" v="226" dt="2021-02-04T13:40:06.1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60"/>
  </p:normalViewPr>
  <p:slideViewPr>
    <p:cSldViewPr>
      <p:cViewPr varScale="1">
        <p:scale>
          <a:sx n="72" d="100"/>
          <a:sy n="72" d="100"/>
        </p:scale>
        <p:origin x="58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germantowncentral-my.sharepoint.com/personal/dbizzarro_germantowncsd_org/Documents/Desktop/BUDGET%202021-2022/Copy%20of%20Tax%20Levy%20Limit%20Calculation-Fiscal%20Advisors%202-2-2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2021-2022 REVENUE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cat>
            <c:strRef>
              <c:f>Sheet2!$A$3:$A$6</c:f>
              <c:strCache>
                <c:ptCount val="4"/>
                <c:pt idx="0">
                  <c:v>State Aid</c:v>
                </c:pt>
                <c:pt idx="1">
                  <c:v>Other Revenue</c:v>
                </c:pt>
                <c:pt idx="2">
                  <c:v>Local Cost</c:v>
                </c:pt>
                <c:pt idx="3">
                  <c:v>Fund Balance</c:v>
                </c:pt>
              </c:strCache>
            </c:strRef>
          </c:cat>
          <c:val>
            <c:numRef>
              <c:f>Sheet2!$B$3:$B$6</c:f>
            </c:numRef>
          </c:val>
          <c:extLst>
            <c:ext xmlns:c16="http://schemas.microsoft.com/office/drawing/2014/chart" uri="{C3380CC4-5D6E-409C-BE32-E72D297353CC}">
              <c16:uniqueId val="{00000000-BBC3-4F48-B3D1-B2285F6F39EB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BBC3-4F48-B3D1-B2285F6F39E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BBC3-4F48-B3D1-B2285F6F39E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BBC3-4F48-B3D1-B2285F6F39E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BBC3-4F48-B3D1-B2285F6F39E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Sheet2!$A$3:$A$6</c:f>
              <c:strCache>
                <c:ptCount val="4"/>
                <c:pt idx="0">
                  <c:v>State Aid</c:v>
                </c:pt>
                <c:pt idx="1">
                  <c:v>Other Revenue</c:v>
                </c:pt>
                <c:pt idx="2">
                  <c:v>Local Cost</c:v>
                </c:pt>
                <c:pt idx="3">
                  <c:v>Fund Balance</c:v>
                </c:pt>
              </c:strCache>
            </c:strRef>
          </c:cat>
          <c:val>
            <c:numRef>
              <c:f>Sheet2!$C$3:$C$6</c:f>
              <c:numCache>
                <c:formatCode>0%</c:formatCode>
                <c:ptCount val="4"/>
                <c:pt idx="0">
                  <c:v>0.33430765146930186</c:v>
                </c:pt>
                <c:pt idx="1">
                  <c:v>1.7872701407840676E-2</c:v>
                </c:pt>
                <c:pt idx="2">
                  <c:v>0.59864822187503186</c:v>
                </c:pt>
                <c:pt idx="3">
                  <c:v>4.9171425247825577E-2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BC3-4F48-B3D1-B2285F6F39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3038475" cy="465138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41" y="1"/>
            <a:ext cx="3038475" cy="465138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r">
              <a:defRPr sz="1200"/>
            </a:lvl1pPr>
          </a:lstStyle>
          <a:p>
            <a:fld id="{1C6E8FD0-2DEE-450A-8CEB-0B7A71628FC4}" type="datetimeFigureOut">
              <a:rPr lang="en-US" smtClean="0"/>
              <a:t>2/16/2021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8829676"/>
            <a:ext cx="3038475" cy="465138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41" y="8829676"/>
            <a:ext cx="3038475" cy="465138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r">
              <a:defRPr sz="1200"/>
            </a:lvl1pPr>
          </a:lstStyle>
          <a:p>
            <a:fld id="{DDAF2084-63A8-41CD-AEDD-EC08252B9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3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3038475" cy="465138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41" y="1"/>
            <a:ext cx="3038475" cy="465138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r">
              <a:defRPr sz="1200"/>
            </a:lvl1pPr>
          </a:lstStyle>
          <a:p>
            <a:fld id="{CE234414-B57D-41FF-97F9-B6C43F2BB106}" type="datetimeFigureOut">
              <a:rPr lang="en-US" smtClean="0"/>
              <a:t>2/16/2021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5" tIns="45713" rIns="91425" bIns="4571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8"/>
            <a:ext cx="5607050" cy="4183063"/>
          </a:xfrm>
          <a:prstGeom prst="rect">
            <a:avLst/>
          </a:prstGeom>
        </p:spPr>
        <p:txBody>
          <a:bodyPr vert="horz" lIns="91425" tIns="45713" rIns="91425" bIns="4571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8829676"/>
            <a:ext cx="3038475" cy="465138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41" y="8829676"/>
            <a:ext cx="3038475" cy="465138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r">
              <a:defRPr sz="1200"/>
            </a:lvl1pPr>
          </a:lstStyle>
          <a:p>
            <a:fld id="{CBCF56C6-AE66-4A33-BF48-59C5182339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104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F56C6-AE66-4A33-BF48-59C51823398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711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F56C6-AE66-4A33-BF48-59C51823398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188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Personal Voter Registration is </a:t>
            </a:r>
            <a:r>
              <a:rPr lang="en-US"/>
              <a:t>held throughout the year.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F56C6-AE66-4A33-BF48-59C51823398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887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F56C6-AE66-4A33-BF48-59C51823398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327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CF56C6-AE66-4A33-BF48-59C51823398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1287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CF56C6-AE66-4A33-BF48-59C51823398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8310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&gt;This proposal is based on NYS receiving an additional $6 Billion in Federal Aid</a:t>
            </a:r>
            <a:r>
              <a:rPr lang="en-US" dirty="0"/>
              <a:t> </a:t>
            </a:r>
          </a:p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&gt;The Governor's Total Aid figure includes the STAR Reimbursement which districts don’t typically think of as state aid, but rather as a reimbursement</a:t>
            </a:r>
            <a:r>
              <a:rPr lang="en-US" dirty="0"/>
              <a:t> </a:t>
            </a: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 the exempted STAR amount on the tax bills</a:t>
            </a:r>
            <a:r>
              <a:rPr lang="en-US" dirty="0"/>
              <a:t> </a:t>
            </a:r>
          </a:p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&gt;The Services Aid Proposal combines aid categories (BOCES, Transportation, High Tax Aid Instructional Materials Aids)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F56C6-AE66-4A33-BF48-59C51823398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1643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F56C6-AE66-4A33-BF48-59C51823398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63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2/16/2021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2/16/2021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2/16/2021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2/16/2021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2/16/2021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2/16/2021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2/16/2021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2/16/2021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2/16/2021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2/16/2021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2/16/2021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458FED72-CA02-4353-822C-BE4505ACE041}" type="datetimeFigureOut">
              <a:rPr lang="en-US" smtClean="0"/>
              <a:t>2/16/2021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package" Target="../embeddings/Microsoft_Excel_Worksheet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emf"/><Relationship Id="rId4" Type="http://schemas.openxmlformats.org/officeDocument/2006/relationships/package" Target="../embeddings/Microsoft_Excel_Worksheet1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emf"/><Relationship Id="rId4" Type="http://schemas.openxmlformats.org/officeDocument/2006/relationships/package" Target="../embeddings/Microsoft_Excel_Worksheet2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package" Target="../embeddings/Microsoft_Excel_Worksheet3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981200"/>
          </a:xfrm>
        </p:spPr>
        <p:txBody>
          <a:bodyPr>
            <a:normAutofit fontScale="90000"/>
          </a:bodyPr>
          <a:lstStyle/>
          <a:p>
            <a:r>
              <a:rPr lang="en-US" dirty="0"/>
              <a:t>Germantown Central School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2021-2022 Proposed Budget</a:t>
            </a:r>
            <a:endParaRPr lang="en-US" dirty="0">
              <a:cs typeface="Times New Roman"/>
            </a:endParaRP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2399"/>
            <a:ext cx="2089150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8320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940" y="5410200"/>
            <a:ext cx="7111860" cy="914400"/>
          </a:xfrm>
        </p:spPr>
        <p:txBody>
          <a:bodyPr>
            <a:normAutofit/>
          </a:bodyPr>
          <a:lstStyle/>
          <a:p>
            <a:r>
              <a:rPr lang="en-US" sz="4800" dirty="0"/>
              <a:t>Agenda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4529137"/>
            <a:ext cx="1346341" cy="179546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676400"/>
            <a:ext cx="7543800" cy="3886200"/>
          </a:xfrm>
        </p:spPr>
        <p:txBody>
          <a:bodyPr>
            <a:noAutofit/>
          </a:bodyPr>
          <a:lstStyle/>
          <a:p>
            <a:r>
              <a:rPr lang="en-US" sz="3600" dirty="0"/>
              <a:t>Budget Calendar</a:t>
            </a:r>
          </a:p>
          <a:p>
            <a:r>
              <a:rPr lang="en-US" sz="3600" dirty="0"/>
              <a:t>Draft Tax Levy</a:t>
            </a:r>
          </a:p>
          <a:p>
            <a:r>
              <a:rPr lang="en-US" sz="3600" dirty="0"/>
              <a:t>Proposed State Aid Revenue</a:t>
            </a:r>
          </a:p>
          <a:p>
            <a:r>
              <a:rPr lang="en-US" sz="3600" dirty="0"/>
              <a:t>Questions</a:t>
            </a:r>
          </a:p>
          <a:p>
            <a:pPr marL="0" indent="0">
              <a:buNone/>
            </a:pPr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071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940" y="5410200"/>
            <a:ext cx="4521060" cy="914400"/>
          </a:xfrm>
        </p:spPr>
        <p:txBody>
          <a:bodyPr>
            <a:normAutofit/>
          </a:bodyPr>
          <a:lstStyle/>
          <a:p>
            <a:r>
              <a:rPr lang="en-US" sz="4800" dirty="0"/>
              <a:t>Budget Calendar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533399"/>
            <a:ext cx="8915399" cy="5715001"/>
          </a:xfrm>
        </p:spPr>
        <p:txBody>
          <a:bodyPr tIns="0" bIns="0" numCol="1">
            <a:noAutofit/>
          </a:bodyPr>
          <a:lstStyle/>
          <a:p>
            <a:pPr marL="0" indent="0">
              <a:buNone/>
            </a:pPr>
            <a:r>
              <a:rPr lang="en-US" sz="1500" b="1" u="sng" dirty="0"/>
              <a:t>November 2020 -April 2021</a:t>
            </a:r>
            <a:r>
              <a:rPr lang="en-US" sz="1500" b="1" dirty="0"/>
              <a:t>:  </a:t>
            </a:r>
            <a:r>
              <a:rPr lang="en-US" sz="1500" dirty="0"/>
              <a:t>Leadership Team Meets to discuss budget for 2021-22</a:t>
            </a:r>
          </a:p>
          <a:p>
            <a:pPr marL="0" indent="0">
              <a:buNone/>
            </a:pPr>
            <a:r>
              <a:rPr lang="en-US" sz="1500" b="1" u="sng" dirty="0">
                <a:solidFill>
                  <a:schemeClr val="tx1"/>
                </a:solidFill>
              </a:rPr>
              <a:t>December 9, 2020: </a:t>
            </a:r>
            <a:r>
              <a:rPr lang="en-US" sz="1500" dirty="0">
                <a:solidFill>
                  <a:schemeClr val="tx1"/>
                </a:solidFill>
              </a:rPr>
              <a:t>BOE Adoption of budget calendar:</a:t>
            </a:r>
            <a:endParaRPr lang="en-US" sz="1500" dirty="0">
              <a:solidFill>
                <a:schemeClr val="tx1"/>
              </a:solidFill>
              <a:cs typeface="Times New Roman"/>
            </a:endParaRPr>
          </a:p>
          <a:p>
            <a:pPr marL="0" indent="0">
              <a:buNone/>
            </a:pPr>
            <a:r>
              <a:rPr lang="en-US" sz="1500" b="1" u="sng" dirty="0">
                <a:solidFill>
                  <a:srgbClr val="FF0000"/>
                </a:solidFill>
              </a:rPr>
              <a:t>February 10, 2021</a:t>
            </a:r>
            <a:r>
              <a:rPr lang="en-US" sz="1500" b="1" dirty="0">
                <a:solidFill>
                  <a:srgbClr val="FF0000"/>
                </a:solidFill>
              </a:rPr>
              <a:t>: </a:t>
            </a:r>
            <a:r>
              <a:rPr lang="en-US" sz="1500" dirty="0">
                <a:solidFill>
                  <a:srgbClr val="FF0000"/>
                </a:solidFill>
              </a:rPr>
              <a:t>Present 2021-22 preliminary budget forecast &amp; budget assumptions to the BOE.</a:t>
            </a:r>
          </a:p>
          <a:p>
            <a:pPr marL="0" indent="0">
              <a:buNone/>
            </a:pPr>
            <a:r>
              <a:rPr lang="en-US" sz="1500" b="1" u="sng" dirty="0"/>
              <a:t>March 1, 2021</a:t>
            </a:r>
            <a:r>
              <a:rPr lang="en-US" sz="1500" dirty="0"/>
              <a:t>: Submit 2021-22 calculation for tax levy limit to OSC, NYS Tax &amp; Finance &amp; SED</a:t>
            </a:r>
            <a:endParaRPr lang="en-US" sz="1500" dirty="0">
              <a:cs typeface="Times New Roman"/>
            </a:endParaRPr>
          </a:p>
          <a:p>
            <a:pPr marL="0" indent="0">
              <a:buNone/>
            </a:pPr>
            <a:r>
              <a:rPr lang="en-US" sz="1500" b="1" u="sng" dirty="0"/>
              <a:t>March 10, 2021 Board of Education Meeting</a:t>
            </a:r>
            <a:r>
              <a:rPr lang="en-US" sz="1500" b="1" dirty="0"/>
              <a:t>:  </a:t>
            </a:r>
            <a:r>
              <a:rPr lang="en-US" sz="1500" dirty="0"/>
              <a:t>Present 2021-22 Operational and General Support Budget to the BOE for review and comment ( Operations &amp; Maintenance, Transportation and General Support)</a:t>
            </a:r>
          </a:p>
          <a:p>
            <a:pPr marL="0" indent="0">
              <a:buNone/>
            </a:pPr>
            <a:r>
              <a:rPr lang="en-US" sz="1500" b="1" u="sng" dirty="0"/>
              <a:t>March 24, 2021 Special Board of Education Meeting</a:t>
            </a:r>
            <a:r>
              <a:rPr lang="en-US" sz="1500" dirty="0"/>
              <a:t>:  Present 2021-22 Debt Service, Employee Benefits,  Instructional and Special Education budget to BOE for review and comment.</a:t>
            </a:r>
          </a:p>
          <a:p>
            <a:pPr marL="0" indent="0">
              <a:buNone/>
            </a:pPr>
            <a:r>
              <a:rPr lang="en-US" sz="1500" b="1" u="sng" dirty="0"/>
              <a:t>March 30-April 3, 2021</a:t>
            </a:r>
            <a:r>
              <a:rPr lang="en-US" sz="1500" b="1" dirty="0"/>
              <a:t>:  </a:t>
            </a:r>
            <a:r>
              <a:rPr lang="en-US" sz="1500" dirty="0"/>
              <a:t>Legal Notice of School Budget Hearing and Annual Budget Vote. </a:t>
            </a:r>
          </a:p>
          <a:p>
            <a:pPr marL="0" indent="0">
              <a:buNone/>
            </a:pPr>
            <a:r>
              <a:rPr lang="en-US" sz="1500" b="1" u="sng" dirty="0"/>
              <a:t>April 7, 2020 Board of Education Meeting</a:t>
            </a:r>
            <a:r>
              <a:rPr lang="en-US" sz="1500" b="1" dirty="0"/>
              <a:t>:</a:t>
            </a:r>
            <a:r>
              <a:rPr lang="en-US" sz="1500" dirty="0"/>
              <a:t>  Board of Education considers adoption of finalized 2021-22 educational plan and budget. District submits property tax report card to SED within 24 hours of adoption but no later than April 26, 2021.</a:t>
            </a:r>
          </a:p>
          <a:p>
            <a:pPr marL="0" indent="0">
              <a:buNone/>
            </a:pPr>
            <a:r>
              <a:rPr lang="en-US" sz="1500" b="1" u="sng" dirty="0"/>
              <a:t>April 19, 2021: </a:t>
            </a:r>
            <a:r>
              <a:rPr lang="en-US" sz="1500" dirty="0"/>
              <a:t>Last Day to submit petitions for Board of Education candidates.</a:t>
            </a:r>
            <a:endParaRPr lang="en-US" sz="1500" b="1" u="sng" dirty="0"/>
          </a:p>
          <a:p>
            <a:pPr marL="0" indent="0">
              <a:buNone/>
            </a:pPr>
            <a:r>
              <a:rPr lang="en-US" sz="1500" b="1" u="sng" dirty="0"/>
              <a:t>April 23, 2021</a:t>
            </a:r>
            <a:r>
              <a:rPr lang="en-US" sz="1500" dirty="0"/>
              <a:t>: Final date for budget adoption by the BOE, budget document available to public,  plan for voting with Columbia County Board of Elections. </a:t>
            </a:r>
          </a:p>
          <a:p>
            <a:pPr marL="0" indent="0">
              <a:buNone/>
            </a:pPr>
            <a:r>
              <a:rPr lang="en-US" sz="1500" b="1" u="sng" dirty="0"/>
              <a:t>April/May 18, 2021</a:t>
            </a:r>
            <a:r>
              <a:rPr lang="en-US" sz="1500" dirty="0"/>
              <a:t>: Budget available at the school, and public/free association libraries in the district</a:t>
            </a:r>
            <a:endParaRPr lang="en-US" sz="1500" dirty="0">
              <a:cs typeface="Times New Roman"/>
            </a:endParaRPr>
          </a:p>
          <a:p>
            <a:pPr marL="0" indent="0">
              <a:buNone/>
            </a:pPr>
            <a:r>
              <a:rPr lang="en-US" sz="1500" b="1" dirty="0"/>
              <a:t>	</a:t>
            </a:r>
            <a:r>
              <a:rPr lang="en-US" sz="1500" b="1" u="sng" dirty="0"/>
              <a:t>May 5, 2021</a:t>
            </a:r>
            <a:r>
              <a:rPr lang="en-US" sz="1500" b="1" dirty="0"/>
              <a:t>:  </a:t>
            </a:r>
            <a:r>
              <a:rPr lang="en-US" sz="1500" dirty="0"/>
              <a:t>Budget Hearing</a:t>
            </a:r>
          </a:p>
          <a:p>
            <a:pPr marL="0" indent="0">
              <a:buNone/>
            </a:pPr>
            <a:r>
              <a:rPr lang="en-US" sz="1500" b="1" dirty="0"/>
              <a:t>	</a:t>
            </a:r>
            <a:r>
              <a:rPr lang="en-US" sz="1500" b="1" u="sng" dirty="0"/>
              <a:t>May 5-12, 2021</a:t>
            </a:r>
            <a:r>
              <a:rPr lang="en-US" sz="1500" b="1" dirty="0"/>
              <a:t>:</a:t>
            </a:r>
            <a:r>
              <a:rPr lang="en-US" sz="1500" dirty="0"/>
              <a:t> Budget notices mailed to all residents, </a:t>
            </a:r>
            <a:r>
              <a:rPr lang="en-US" sz="1500" b="1" dirty="0"/>
              <a:t>5/11/21</a:t>
            </a:r>
            <a:r>
              <a:rPr lang="en-US" sz="1500" dirty="0"/>
              <a:t> Last day for Voter Registration</a:t>
            </a:r>
            <a:endParaRPr lang="en-US" sz="1500" dirty="0">
              <a:cs typeface="Times New Roman"/>
            </a:endParaRPr>
          </a:p>
          <a:p>
            <a:pPr marL="0" indent="0">
              <a:buNone/>
            </a:pPr>
            <a:r>
              <a:rPr lang="en-US" sz="1500" b="1" dirty="0"/>
              <a:t>	</a:t>
            </a:r>
            <a:r>
              <a:rPr lang="en-US" sz="1500" b="1" u="sng" dirty="0"/>
              <a:t>May 18, 2021</a:t>
            </a:r>
            <a:r>
              <a:rPr lang="en-US" sz="1500" b="1" dirty="0"/>
              <a:t>: </a:t>
            </a:r>
            <a:r>
              <a:rPr lang="en-US" sz="1500" dirty="0"/>
              <a:t>Annual Meeting/Board Election/Budget Vote, 12:00 PM – 9:00 PM</a:t>
            </a:r>
          </a:p>
          <a:p>
            <a:pPr marL="0" indent="0">
              <a:buNone/>
            </a:pPr>
            <a:endParaRPr lang="en-US" sz="1600" dirty="0"/>
          </a:p>
          <a:p>
            <a:pPr marL="1430020" indent="-1430020">
              <a:buNone/>
            </a:pPr>
            <a:endParaRPr lang="en-US" sz="2000" dirty="0">
              <a:cs typeface="Times New Roman"/>
            </a:endParaRP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5351268"/>
            <a:ext cx="762001" cy="10161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8976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181600"/>
            <a:ext cx="1066802" cy="1422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ABFB112-6D7D-4BB0-B46B-8C2E16EABE9B}"/>
              </a:ext>
            </a:extLst>
          </p:cNvPr>
          <p:cNvSpPr txBox="1">
            <a:spLocks/>
          </p:cNvSpPr>
          <p:nvPr/>
        </p:nvSpPr>
        <p:spPr>
          <a:xfrm>
            <a:off x="1600200" y="5562599"/>
            <a:ext cx="4521060" cy="852311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dirty="0"/>
              <a:t>Draft Tax Levy Limit</a:t>
            </a:r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7D7B1AAC-9EA7-4E5E-855C-06A9A0CACC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3550914"/>
              </p:ext>
            </p:extLst>
          </p:nvPr>
        </p:nvGraphicFramePr>
        <p:xfrm>
          <a:off x="1295400" y="609600"/>
          <a:ext cx="6629400" cy="464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5970706" imgH="4490255" progId="Excel.Sheet.12">
                  <p:embed/>
                </p:oleObj>
              </mc:Choice>
              <mc:Fallback>
                <p:oleObj name="Worksheet" r:id="rId4" imgW="5970706" imgH="4490255" progId="Excel.Sheet.12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7D7B1AAC-9EA7-4E5E-855C-06A9A0CACC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95400" y="609600"/>
                        <a:ext cx="6629400" cy="464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33154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32D0A3-7CD4-4909-BE0E-FC3584F2BB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181600"/>
            <a:ext cx="1066802" cy="1422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D246F33-6727-4545-8A19-9C4D54FB224C}"/>
              </a:ext>
            </a:extLst>
          </p:cNvPr>
          <p:cNvSpPr txBox="1">
            <a:spLocks/>
          </p:cNvSpPr>
          <p:nvPr/>
        </p:nvSpPr>
        <p:spPr>
          <a:xfrm>
            <a:off x="1219200" y="5715001"/>
            <a:ext cx="7086600" cy="685800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dirty="0"/>
              <a:t>Draft Tax Levy Limit – 2020-21 EXEMPTIONS</a:t>
            </a: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F9D73D96-D02F-4BF1-92D0-093C23FBF0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0821160"/>
              </p:ext>
            </p:extLst>
          </p:nvPr>
        </p:nvGraphicFramePr>
        <p:xfrm>
          <a:off x="609601" y="685800"/>
          <a:ext cx="7777162" cy="453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7777947" imgH="4534037" progId="Excel.Sheet.12">
                  <p:embed/>
                </p:oleObj>
              </mc:Choice>
              <mc:Fallback>
                <p:oleObj name="Worksheet" r:id="rId4" imgW="7777947" imgH="4534037" progId="Excel.Sheet.12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F9D73D96-D02F-4BF1-92D0-093C23FBF0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9601" y="685800"/>
                        <a:ext cx="7777162" cy="4533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90472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F2350A-4A9B-4AD1-BB94-9F6C64AAFB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181600"/>
            <a:ext cx="1066802" cy="1422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B2BAE31-E595-4F7D-8AF5-E402DA29343C}"/>
              </a:ext>
            </a:extLst>
          </p:cNvPr>
          <p:cNvSpPr txBox="1">
            <a:spLocks/>
          </p:cNvSpPr>
          <p:nvPr/>
        </p:nvSpPr>
        <p:spPr>
          <a:xfrm>
            <a:off x="1524000" y="5715000"/>
            <a:ext cx="6629400" cy="852311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dirty="0"/>
              <a:t>Draft Tax Levy Limit – 2021-22 EXEMPTIONS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B5366182-DB1B-4BCC-A488-0DC775CFC9A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4340097"/>
              </p:ext>
            </p:extLst>
          </p:nvPr>
        </p:nvGraphicFramePr>
        <p:xfrm>
          <a:off x="627994" y="685800"/>
          <a:ext cx="7777162" cy="4545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7777947" imgH="4544768" progId="Excel.Sheet.12">
                  <p:embed/>
                </p:oleObj>
              </mc:Choice>
              <mc:Fallback>
                <p:oleObj name="Worksheet" r:id="rId4" imgW="7777947" imgH="4544768" progId="Excel.Shee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B5366182-DB1B-4BCC-A488-0DC775CFC9A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7994" y="685800"/>
                        <a:ext cx="7777162" cy="4545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2052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8359" y="5559164"/>
            <a:ext cx="7396042" cy="762000"/>
          </a:xfrm>
        </p:spPr>
        <p:txBody>
          <a:bodyPr>
            <a:normAutofit/>
          </a:bodyPr>
          <a:lstStyle/>
          <a:p>
            <a:r>
              <a:rPr lang="en-US" sz="4000" dirty="0"/>
              <a:t>Proposed State Aid Revenue 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88" y="5285778"/>
            <a:ext cx="981393" cy="1308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CD6731FF-D27C-4E43-8458-E03DB39894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358740"/>
              </p:ext>
            </p:extLst>
          </p:nvPr>
        </p:nvGraphicFramePr>
        <p:xfrm>
          <a:off x="914400" y="536836"/>
          <a:ext cx="7162800" cy="51019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9263766" imgH="8419926" progId="Excel.Sheet.12">
                  <p:embed/>
                </p:oleObj>
              </mc:Choice>
              <mc:Fallback>
                <p:oleObj name="Worksheet" r:id="rId4" imgW="9263766" imgH="8419926" progId="Excel.Sheet.12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CD6731FF-D27C-4E43-8458-E03DB39894E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536836"/>
                        <a:ext cx="7162800" cy="51019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9223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E281BB59-DE7E-4450-B749-3BC53D9222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181600"/>
            <a:ext cx="1066802" cy="1422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306934B-6132-421C-9E50-B28CF90B88AE}"/>
              </a:ext>
            </a:extLst>
          </p:cNvPr>
          <p:cNvSpPr txBox="1">
            <a:spLocks/>
          </p:cNvSpPr>
          <p:nvPr/>
        </p:nvSpPr>
        <p:spPr>
          <a:xfrm>
            <a:off x="1600200" y="5562599"/>
            <a:ext cx="6629400" cy="852311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dirty="0"/>
              <a:t>2021-2022 Estimated Revenue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C45660FA-E144-4190-A75E-9AB2CD74F9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4096059"/>
              </p:ext>
            </p:extLst>
          </p:nvPr>
        </p:nvGraphicFramePr>
        <p:xfrm>
          <a:off x="658585" y="838200"/>
          <a:ext cx="7826829" cy="4648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881720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TC102455610[[fn=Autumn]]</Template>
  <TotalTime>6750</TotalTime>
  <Words>435</Words>
  <Application>Microsoft Office PowerPoint</Application>
  <PresentationFormat>On-screen Show (4:3)</PresentationFormat>
  <Paragraphs>43</Paragraphs>
  <Slides>8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Impact</vt:lpstr>
      <vt:lpstr>Times New Roman</vt:lpstr>
      <vt:lpstr>NewsPrint</vt:lpstr>
      <vt:lpstr>Worksheet</vt:lpstr>
      <vt:lpstr>Germantown Central School</vt:lpstr>
      <vt:lpstr>Agenda</vt:lpstr>
      <vt:lpstr>Budget Calendar</vt:lpstr>
      <vt:lpstr>PowerPoint Presentation</vt:lpstr>
      <vt:lpstr>PowerPoint Presentation</vt:lpstr>
      <vt:lpstr>PowerPoint Presentation</vt:lpstr>
      <vt:lpstr>Proposed State Aid Revenue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Germantown Central School</dc:title>
  <dc:creator>Brown, Sue</dc:creator>
  <cp:lastModifiedBy>Deana Bizzarro</cp:lastModifiedBy>
  <cp:revision>327</cp:revision>
  <cp:lastPrinted>2021-02-04T01:05:11Z</cp:lastPrinted>
  <dcterms:created xsi:type="dcterms:W3CDTF">2013-12-02T17:18:24Z</dcterms:created>
  <dcterms:modified xsi:type="dcterms:W3CDTF">2021-02-16T13:01:28Z</dcterms:modified>
</cp:coreProperties>
</file>